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70" d="100"/>
          <a:sy n="70" d="100"/>
        </p:scale>
        <p:origin x="162"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山田 浩之" userId="bf6282e0caefcabc" providerId="LiveId" clId="{758F3DD6-54B9-416C-AABC-12CFCE357C6C}"/>
    <pc:docChg chg="undo custSel modSld">
      <pc:chgData name="山田 浩之" userId="bf6282e0caefcabc" providerId="LiveId" clId="{758F3DD6-54B9-416C-AABC-12CFCE357C6C}" dt="2021-10-17T15:30:27.828" v="867" actId="20577"/>
      <pc:docMkLst>
        <pc:docMk/>
      </pc:docMkLst>
      <pc:sldChg chg="modSp mod">
        <pc:chgData name="山田 浩之" userId="bf6282e0caefcabc" providerId="LiveId" clId="{758F3DD6-54B9-416C-AABC-12CFCE357C6C}" dt="2021-10-17T08:43:05.439" v="443" actId="6549"/>
        <pc:sldMkLst>
          <pc:docMk/>
          <pc:sldMk cId="193695813" sldId="256"/>
        </pc:sldMkLst>
        <pc:spChg chg="mod">
          <ac:chgData name="山田 浩之" userId="bf6282e0caefcabc" providerId="LiveId" clId="{758F3DD6-54B9-416C-AABC-12CFCE357C6C}" dt="2021-10-17T08:43:05.439" v="443" actId="6549"/>
          <ac:spMkLst>
            <pc:docMk/>
            <pc:sldMk cId="193695813" sldId="256"/>
            <ac:spMk id="3" creationId="{D63C8BB3-F024-44B4-A372-A6F9858A06FA}"/>
          </ac:spMkLst>
        </pc:spChg>
      </pc:sldChg>
      <pc:sldChg chg="modSp mod">
        <pc:chgData name="山田 浩之" userId="bf6282e0caefcabc" providerId="LiveId" clId="{758F3DD6-54B9-416C-AABC-12CFCE357C6C}" dt="2021-10-17T09:44:46.651" v="783" actId="2711"/>
        <pc:sldMkLst>
          <pc:docMk/>
          <pc:sldMk cId="4263054789" sldId="258"/>
        </pc:sldMkLst>
        <pc:spChg chg="mod">
          <ac:chgData name="山田 浩之" userId="bf6282e0caefcabc" providerId="LiveId" clId="{758F3DD6-54B9-416C-AABC-12CFCE357C6C}" dt="2021-10-17T09:44:46.651" v="783" actId="2711"/>
          <ac:spMkLst>
            <pc:docMk/>
            <pc:sldMk cId="4263054789" sldId="258"/>
            <ac:spMk id="3" creationId="{A0B18597-CD42-442C-99BE-98C4BE8EC598}"/>
          </ac:spMkLst>
        </pc:spChg>
      </pc:sldChg>
      <pc:sldChg chg="addSp delSp modSp mod">
        <pc:chgData name="山田 浩之" userId="bf6282e0caefcabc" providerId="LiveId" clId="{758F3DD6-54B9-416C-AABC-12CFCE357C6C}" dt="2021-10-17T15:30:27.828" v="867" actId="20577"/>
        <pc:sldMkLst>
          <pc:docMk/>
          <pc:sldMk cId="3619352541" sldId="259"/>
        </pc:sldMkLst>
        <pc:spChg chg="add del mod">
          <ac:chgData name="山田 浩之" userId="bf6282e0caefcabc" providerId="LiveId" clId="{758F3DD6-54B9-416C-AABC-12CFCE357C6C}" dt="2021-10-17T09:18:01.332" v="626" actId="767"/>
          <ac:spMkLst>
            <pc:docMk/>
            <pc:sldMk cId="3619352541" sldId="259"/>
            <ac:spMk id="6" creationId="{4417007B-4B34-4C28-92A5-32B611E4C097}"/>
          </ac:spMkLst>
        </pc:spChg>
        <pc:spChg chg="add mod">
          <ac:chgData name="山田 浩之" userId="bf6282e0caefcabc" providerId="LiveId" clId="{758F3DD6-54B9-416C-AABC-12CFCE357C6C}" dt="2021-10-17T09:17:53.483" v="624" actId="14100"/>
          <ac:spMkLst>
            <pc:docMk/>
            <pc:sldMk cId="3619352541" sldId="259"/>
            <ac:spMk id="9" creationId="{EDBB549B-F263-459D-9A1E-CBCA223F33B8}"/>
          </ac:spMkLst>
        </pc:spChg>
        <pc:spChg chg="add del mod">
          <ac:chgData name="山田 浩之" userId="bf6282e0caefcabc" providerId="LiveId" clId="{758F3DD6-54B9-416C-AABC-12CFCE357C6C}" dt="2021-10-17T09:18:08.949" v="630" actId="767"/>
          <ac:spMkLst>
            <pc:docMk/>
            <pc:sldMk cId="3619352541" sldId="259"/>
            <ac:spMk id="10" creationId="{B9DBDFA5-E81C-4865-9F5D-7280F9702412}"/>
          </ac:spMkLst>
        </pc:spChg>
        <pc:spChg chg="add del mod">
          <ac:chgData name="山田 浩之" userId="bf6282e0caefcabc" providerId="LiveId" clId="{758F3DD6-54B9-416C-AABC-12CFCE357C6C}" dt="2021-10-17T15:30:27.828" v="867" actId="20577"/>
          <ac:spMkLst>
            <pc:docMk/>
            <pc:sldMk cId="3619352541" sldId="259"/>
            <ac:spMk id="11" creationId="{FD48A8D5-3FAB-4650-8F06-7066F76852F9}"/>
          </ac:spMkLst>
        </pc:spChg>
        <pc:graphicFrameChg chg="add mod">
          <ac:chgData name="山田 浩之" userId="bf6282e0caefcabc" providerId="LiveId" clId="{758F3DD6-54B9-416C-AABC-12CFCE357C6C}" dt="2021-10-17T09:16:41.230" v="612" actId="692"/>
          <ac:graphicFrameMkLst>
            <pc:docMk/>
            <pc:sldMk cId="3619352541" sldId="259"/>
            <ac:graphicFrameMk id="5" creationId="{8E1FE3A9-60A8-4E61-8018-E6D7D53EB4BB}"/>
          </ac:graphicFrameMkLst>
        </pc:graphicFrameChg>
        <pc:graphicFrameChg chg="mod">
          <ac:chgData name="山田 浩之" userId="bf6282e0caefcabc" providerId="LiveId" clId="{758F3DD6-54B9-416C-AABC-12CFCE357C6C}" dt="2021-10-17T08:48:45.545" v="448" actId="1076"/>
          <ac:graphicFrameMkLst>
            <pc:docMk/>
            <pc:sldMk cId="3619352541" sldId="259"/>
            <ac:graphicFrameMk id="7" creationId="{7075032F-87BE-4D6C-953B-C900E5422809}"/>
          </ac:graphicFrameMkLst>
        </pc:graphicFrameChg>
        <pc:graphicFrameChg chg="mod">
          <ac:chgData name="山田 浩之" userId="bf6282e0caefcabc" providerId="LiveId" clId="{758F3DD6-54B9-416C-AABC-12CFCE357C6C}" dt="2021-10-17T09:14:46.611" v="590"/>
          <ac:graphicFrameMkLst>
            <pc:docMk/>
            <pc:sldMk cId="3619352541" sldId="259"/>
            <ac:graphicFrameMk id="8" creationId="{6BE5BDF6-F393-4A2A-BD80-DD05ADA8FEFD}"/>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latin typeface="HGｺﾞｼｯｸE" panose="020B0909000000000000" pitchFamily="49" charset="-128"/>
                <a:ea typeface="HGｺﾞｼｯｸE" panose="020B0909000000000000" pitchFamily="49" charset="-128"/>
              </a:rPr>
              <a:t>ばね定数の変化</a:t>
            </a:r>
            <a:r>
              <a:rPr lang="en-US" altLang="ja-JP" dirty="0">
                <a:latin typeface="HGｺﾞｼｯｸE" panose="020B0909000000000000" pitchFamily="49" charset="-128"/>
                <a:ea typeface="HGｺﾞｼｯｸE" panose="020B0909000000000000" pitchFamily="49" charset="-128"/>
              </a:rPr>
              <a:t>(</a:t>
            </a:r>
            <a:r>
              <a:rPr lang="ja-JP" altLang="en-US" dirty="0">
                <a:latin typeface="HGｺﾞｼｯｸE" panose="020B0909000000000000" pitchFamily="49" charset="-128"/>
                <a:ea typeface="HGｺﾞｼｯｸE" panose="020B0909000000000000" pitchFamily="49" charset="-128"/>
              </a:rPr>
              <a:t>無操作時</a:t>
            </a:r>
            <a:r>
              <a:rPr lang="en-US" altLang="ja-JP" dirty="0">
                <a:latin typeface="HGｺﾞｼｯｸE" panose="020B0909000000000000" pitchFamily="49" charset="-128"/>
                <a:ea typeface="HGｺﾞｼｯｸE" panose="020B0909000000000000" pitchFamily="49" charset="-128"/>
              </a:rPr>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3663546780533845"/>
          <c:y val="0.234518836642199"/>
          <c:w val="0.83939532396263683"/>
          <c:h val="0.46482478895356039"/>
        </c:manualLayout>
      </c:layout>
      <c:lineChart>
        <c:grouping val="standard"/>
        <c:varyColors val="0"/>
        <c:ser>
          <c:idx val="0"/>
          <c:order val="0"/>
          <c:tx>
            <c:strRef>
              <c:f>Sheet1!$B$1</c:f>
              <c:strCache>
                <c:ptCount val="1"/>
                <c:pt idx="0">
                  <c:v>輪ゴム1</c:v>
                </c:pt>
              </c:strCache>
            </c:strRef>
          </c:tx>
          <c:spPr>
            <a:ln w="28575" cap="rnd">
              <a:solidFill>
                <a:schemeClr val="bg2">
                  <a:lumMod val="50000"/>
                </a:schemeClr>
              </a:solidFill>
              <a:round/>
            </a:ln>
            <a:effectLst/>
          </c:spPr>
          <c:marker>
            <c:symbol val="none"/>
          </c:marker>
          <c:cat>
            <c:numRef>
              <c:f>Sheet1!$A$2:$A$7</c:f>
              <c:numCache>
                <c:formatCode>General</c:formatCode>
                <c:ptCount val="6"/>
                <c:pt idx="0">
                  <c:v>0</c:v>
                </c:pt>
                <c:pt idx="1">
                  <c:v>0.19600000000000001</c:v>
                </c:pt>
                <c:pt idx="2">
                  <c:v>0.39200000000000002</c:v>
                </c:pt>
                <c:pt idx="3">
                  <c:v>0.58799999999999997</c:v>
                </c:pt>
                <c:pt idx="4">
                  <c:v>0.78400000000000003</c:v>
                </c:pt>
                <c:pt idx="5">
                  <c:v>0.98000000000000009</c:v>
                </c:pt>
              </c:numCache>
            </c:numRef>
          </c:cat>
          <c:val>
            <c:numRef>
              <c:f>Sheet1!$B$2:$B$7</c:f>
              <c:numCache>
                <c:formatCode>General</c:formatCode>
                <c:ptCount val="6"/>
                <c:pt idx="0">
                  <c:v>0</c:v>
                </c:pt>
                <c:pt idx="1">
                  <c:v>3.2666666666666671</c:v>
                </c:pt>
                <c:pt idx="2">
                  <c:v>5.9393939393939394</c:v>
                </c:pt>
                <c:pt idx="3">
                  <c:v>8.1666666666666661</c:v>
                </c:pt>
                <c:pt idx="4">
                  <c:v>9.924050632911392</c:v>
                </c:pt>
                <c:pt idx="5">
                  <c:v>11.011235955056181</c:v>
                </c:pt>
              </c:numCache>
            </c:numRef>
          </c:val>
          <c:smooth val="0"/>
          <c:extLst>
            <c:ext xmlns:c16="http://schemas.microsoft.com/office/drawing/2014/chart" uri="{C3380CC4-5D6E-409C-BE32-E72D297353CC}">
              <c16:uniqueId val="{00000000-EB35-43FF-82E9-0E4C32649AED}"/>
            </c:ext>
          </c:extLst>
        </c:ser>
        <c:ser>
          <c:idx val="1"/>
          <c:order val="1"/>
          <c:tx>
            <c:strRef>
              <c:f>Sheet1!$C$1</c:f>
              <c:strCache>
                <c:ptCount val="1"/>
                <c:pt idx="0">
                  <c:v>輪ゴム2</c:v>
                </c:pt>
              </c:strCache>
            </c:strRef>
          </c:tx>
          <c:spPr>
            <a:ln w="28575" cap="rnd">
              <a:solidFill>
                <a:schemeClr val="bg2">
                  <a:lumMod val="50000"/>
                </a:schemeClr>
              </a:solidFill>
              <a:round/>
            </a:ln>
            <a:effectLst/>
          </c:spPr>
          <c:marker>
            <c:symbol val="none"/>
          </c:marker>
          <c:cat>
            <c:numRef>
              <c:f>Sheet1!$A$2:$A$7</c:f>
              <c:numCache>
                <c:formatCode>General</c:formatCode>
                <c:ptCount val="6"/>
                <c:pt idx="0">
                  <c:v>0</c:v>
                </c:pt>
                <c:pt idx="1">
                  <c:v>0.19600000000000001</c:v>
                </c:pt>
                <c:pt idx="2">
                  <c:v>0.39200000000000002</c:v>
                </c:pt>
                <c:pt idx="3">
                  <c:v>0.58799999999999997</c:v>
                </c:pt>
                <c:pt idx="4">
                  <c:v>0.78400000000000003</c:v>
                </c:pt>
                <c:pt idx="5">
                  <c:v>0.98000000000000009</c:v>
                </c:pt>
              </c:numCache>
            </c:numRef>
          </c:cat>
          <c:val>
            <c:numRef>
              <c:f>Sheet1!$C$2:$C$7</c:f>
              <c:numCache>
                <c:formatCode>General</c:formatCode>
                <c:ptCount val="6"/>
                <c:pt idx="0">
                  <c:v>0</c:v>
                </c:pt>
                <c:pt idx="1">
                  <c:v>3.2666666666666671</c:v>
                </c:pt>
                <c:pt idx="2">
                  <c:v>6.125</c:v>
                </c:pt>
                <c:pt idx="3">
                  <c:v>8.5217391304347814</c:v>
                </c:pt>
                <c:pt idx="4">
                  <c:v>10.181818181818182</c:v>
                </c:pt>
                <c:pt idx="5">
                  <c:v>11.395348837209305</c:v>
                </c:pt>
              </c:numCache>
            </c:numRef>
          </c:val>
          <c:smooth val="0"/>
          <c:extLst>
            <c:ext xmlns:c16="http://schemas.microsoft.com/office/drawing/2014/chart" uri="{C3380CC4-5D6E-409C-BE32-E72D297353CC}">
              <c16:uniqueId val="{00000001-EB35-43FF-82E9-0E4C32649AED}"/>
            </c:ext>
          </c:extLst>
        </c:ser>
        <c:ser>
          <c:idx val="2"/>
          <c:order val="2"/>
          <c:tx>
            <c:strRef>
              <c:f>Sheet1!$D$1</c:f>
              <c:strCache>
                <c:ptCount val="1"/>
                <c:pt idx="0">
                  <c:v>輪ゴム3</c:v>
                </c:pt>
              </c:strCache>
            </c:strRef>
          </c:tx>
          <c:spPr>
            <a:ln w="28575" cap="rnd">
              <a:solidFill>
                <a:schemeClr val="bg2">
                  <a:lumMod val="50000"/>
                </a:schemeClr>
              </a:solidFill>
              <a:round/>
            </a:ln>
            <a:effectLst/>
          </c:spPr>
          <c:marker>
            <c:symbol val="none"/>
          </c:marker>
          <c:cat>
            <c:numRef>
              <c:f>Sheet1!$A$2:$A$7</c:f>
              <c:numCache>
                <c:formatCode>General</c:formatCode>
                <c:ptCount val="6"/>
                <c:pt idx="0">
                  <c:v>0</c:v>
                </c:pt>
                <c:pt idx="1">
                  <c:v>0.19600000000000001</c:v>
                </c:pt>
                <c:pt idx="2">
                  <c:v>0.39200000000000002</c:v>
                </c:pt>
                <c:pt idx="3">
                  <c:v>0.58799999999999997</c:v>
                </c:pt>
                <c:pt idx="4">
                  <c:v>0.78400000000000003</c:v>
                </c:pt>
                <c:pt idx="5">
                  <c:v>0.98000000000000009</c:v>
                </c:pt>
              </c:numCache>
            </c:numRef>
          </c:cat>
          <c:val>
            <c:numRef>
              <c:f>Sheet1!$D$2:$D$7</c:f>
              <c:numCache>
                <c:formatCode>General</c:formatCode>
                <c:ptCount val="6"/>
                <c:pt idx="0">
                  <c:v>0</c:v>
                </c:pt>
                <c:pt idx="1">
                  <c:v>3.2131147540983607</c:v>
                </c:pt>
                <c:pt idx="2">
                  <c:v>6.0307692307692307</c:v>
                </c:pt>
                <c:pt idx="3">
                  <c:v>8.28169014084507</c:v>
                </c:pt>
                <c:pt idx="4">
                  <c:v>10.051282051282051</c:v>
                </c:pt>
                <c:pt idx="5">
                  <c:v>11.264367816091957</c:v>
                </c:pt>
              </c:numCache>
            </c:numRef>
          </c:val>
          <c:smooth val="0"/>
          <c:extLst>
            <c:ext xmlns:c16="http://schemas.microsoft.com/office/drawing/2014/chart" uri="{C3380CC4-5D6E-409C-BE32-E72D297353CC}">
              <c16:uniqueId val="{00000002-EB35-43FF-82E9-0E4C32649AED}"/>
            </c:ext>
          </c:extLst>
        </c:ser>
        <c:ser>
          <c:idx val="3"/>
          <c:order val="3"/>
          <c:tx>
            <c:strRef>
              <c:f>Sheet1!$E$1</c:f>
              <c:strCache>
                <c:ptCount val="1"/>
                <c:pt idx="0">
                  <c:v>輪ゴム4</c:v>
                </c:pt>
              </c:strCache>
            </c:strRef>
          </c:tx>
          <c:spPr>
            <a:ln w="28575" cap="rnd">
              <a:solidFill>
                <a:schemeClr val="bg2">
                  <a:lumMod val="50000"/>
                </a:schemeClr>
              </a:solidFill>
              <a:round/>
            </a:ln>
            <a:effectLst/>
          </c:spPr>
          <c:marker>
            <c:symbol val="none"/>
          </c:marker>
          <c:cat>
            <c:numRef>
              <c:f>Sheet1!$A$2:$A$7</c:f>
              <c:numCache>
                <c:formatCode>General</c:formatCode>
                <c:ptCount val="6"/>
                <c:pt idx="0">
                  <c:v>0</c:v>
                </c:pt>
                <c:pt idx="1">
                  <c:v>0.19600000000000001</c:v>
                </c:pt>
                <c:pt idx="2">
                  <c:v>0.39200000000000002</c:v>
                </c:pt>
                <c:pt idx="3">
                  <c:v>0.58799999999999997</c:v>
                </c:pt>
                <c:pt idx="4">
                  <c:v>0.78400000000000003</c:v>
                </c:pt>
                <c:pt idx="5">
                  <c:v>0.98000000000000009</c:v>
                </c:pt>
              </c:numCache>
            </c:numRef>
          </c:cat>
          <c:val>
            <c:numRef>
              <c:f>Sheet1!$E$2:$E$7</c:f>
              <c:numCache>
                <c:formatCode>General</c:formatCode>
                <c:ptCount val="6"/>
                <c:pt idx="0">
                  <c:v>0</c:v>
                </c:pt>
                <c:pt idx="1">
                  <c:v>3.1612903225806455</c:v>
                </c:pt>
                <c:pt idx="2">
                  <c:v>5.9393939393939394</c:v>
                </c:pt>
                <c:pt idx="3">
                  <c:v>8.1666666666666661</c:v>
                </c:pt>
                <c:pt idx="4">
                  <c:v>10.051282051282051</c:v>
                </c:pt>
                <c:pt idx="5">
                  <c:v>11.395348837209305</c:v>
                </c:pt>
              </c:numCache>
            </c:numRef>
          </c:val>
          <c:smooth val="0"/>
          <c:extLst>
            <c:ext xmlns:c16="http://schemas.microsoft.com/office/drawing/2014/chart" uri="{C3380CC4-5D6E-409C-BE32-E72D297353CC}">
              <c16:uniqueId val="{00000004-EB35-43FF-82E9-0E4C32649AED}"/>
            </c:ext>
          </c:extLst>
        </c:ser>
        <c:ser>
          <c:idx val="4"/>
          <c:order val="4"/>
          <c:tx>
            <c:strRef>
              <c:f>Sheet1!$F$1</c:f>
              <c:strCache>
                <c:ptCount val="1"/>
                <c:pt idx="0">
                  <c:v>輪ゴム5</c:v>
                </c:pt>
              </c:strCache>
            </c:strRef>
          </c:tx>
          <c:spPr>
            <a:ln w="28575" cap="rnd">
              <a:solidFill>
                <a:schemeClr val="bg2">
                  <a:lumMod val="50000"/>
                </a:schemeClr>
              </a:solidFill>
              <a:round/>
            </a:ln>
            <a:effectLst/>
          </c:spPr>
          <c:marker>
            <c:symbol val="none"/>
          </c:marker>
          <c:cat>
            <c:numRef>
              <c:f>Sheet1!$A$2:$A$7</c:f>
              <c:numCache>
                <c:formatCode>General</c:formatCode>
                <c:ptCount val="6"/>
                <c:pt idx="0">
                  <c:v>0</c:v>
                </c:pt>
                <c:pt idx="1">
                  <c:v>0.19600000000000001</c:v>
                </c:pt>
                <c:pt idx="2">
                  <c:v>0.39200000000000002</c:v>
                </c:pt>
                <c:pt idx="3">
                  <c:v>0.58799999999999997</c:v>
                </c:pt>
                <c:pt idx="4">
                  <c:v>0.78400000000000003</c:v>
                </c:pt>
                <c:pt idx="5">
                  <c:v>0.98000000000000009</c:v>
                </c:pt>
              </c:numCache>
            </c:numRef>
          </c:cat>
          <c:val>
            <c:numRef>
              <c:f>Sheet1!$F$2:$F$7</c:f>
              <c:numCache>
                <c:formatCode>General</c:formatCode>
                <c:ptCount val="6"/>
                <c:pt idx="0">
                  <c:v>0</c:v>
                </c:pt>
                <c:pt idx="1">
                  <c:v>3.1612903225806455</c:v>
                </c:pt>
                <c:pt idx="2">
                  <c:v>5.8507462686567164</c:v>
                </c:pt>
                <c:pt idx="3">
                  <c:v>8.3999999999999986</c:v>
                </c:pt>
                <c:pt idx="4">
                  <c:v>10.051282051282051</c:v>
                </c:pt>
                <c:pt idx="5">
                  <c:v>10.425531914893618</c:v>
                </c:pt>
              </c:numCache>
            </c:numRef>
          </c:val>
          <c:smooth val="0"/>
          <c:extLst>
            <c:ext xmlns:c16="http://schemas.microsoft.com/office/drawing/2014/chart" uri="{C3380CC4-5D6E-409C-BE32-E72D297353CC}">
              <c16:uniqueId val="{00000005-EB35-43FF-82E9-0E4C32649AED}"/>
            </c:ext>
          </c:extLst>
        </c:ser>
        <c:ser>
          <c:idx val="5"/>
          <c:order val="5"/>
          <c:tx>
            <c:strRef>
              <c:f>Sheet1!$G$1</c:f>
              <c:strCache>
                <c:ptCount val="1"/>
                <c:pt idx="0">
                  <c:v>平均</c:v>
                </c:pt>
              </c:strCache>
            </c:strRef>
          </c:tx>
          <c:spPr>
            <a:ln w="38100" cap="rnd">
              <a:solidFill>
                <a:schemeClr val="accent5"/>
              </a:solidFill>
              <a:round/>
            </a:ln>
            <a:effectLst/>
          </c:spPr>
          <c:marker>
            <c:symbol val="none"/>
          </c:marker>
          <c:cat>
            <c:numRef>
              <c:f>Sheet1!$A$2:$A$7</c:f>
              <c:numCache>
                <c:formatCode>General</c:formatCode>
                <c:ptCount val="6"/>
                <c:pt idx="0">
                  <c:v>0</c:v>
                </c:pt>
                <c:pt idx="1">
                  <c:v>0.19600000000000001</c:v>
                </c:pt>
                <c:pt idx="2">
                  <c:v>0.39200000000000002</c:v>
                </c:pt>
                <c:pt idx="3">
                  <c:v>0.58799999999999997</c:v>
                </c:pt>
                <c:pt idx="4">
                  <c:v>0.78400000000000003</c:v>
                </c:pt>
                <c:pt idx="5">
                  <c:v>0.98000000000000009</c:v>
                </c:pt>
              </c:numCache>
            </c:numRef>
          </c:cat>
          <c:val>
            <c:numRef>
              <c:f>Sheet1!$G$2:$G$7</c:f>
              <c:numCache>
                <c:formatCode>General</c:formatCode>
                <c:ptCount val="6"/>
                <c:pt idx="0">
                  <c:v>0</c:v>
                </c:pt>
                <c:pt idx="1">
                  <c:v>3.2138057465185974</c:v>
                </c:pt>
                <c:pt idx="2">
                  <c:v>5.9770606756427647</c:v>
                </c:pt>
                <c:pt idx="3">
                  <c:v>8.3073525209226364</c:v>
                </c:pt>
                <c:pt idx="4">
                  <c:v>10.051942993715146</c:v>
                </c:pt>
                <c:pt idx="5">
                  <c:v>11.098366672092073</c:v>
                </c:pt>
              </c:numCache>
            </c:numRef>
          </c:val>
          <c:smooth val="0"/>
          <c:extLst>
            <c:ext xmlns:c16="http://schemas.microsoft.com/office/drawing/2014/chart" uri="{C3380CC4-5D6E-409C-BE32-E72D297353CC}">
              <c16:uniqueId val="{00000006-EB35-43FF-82E9-0E4C32649AED}"/>
            </c:ext>
          </c:extLst>
        </c:ser>
        <c:dLbls>
          <c:showLegendKey val="0"/>
          <c:showVal val="0"/>
          <c:showCatName val="0"/>
          <c:showSerName val="0"/>
          <c:showPercent val="0"/>
          <c:showBubbleSize val="0"/>
        </c:dLbls>
        <c:smooth val="0"/>
        <c:axId val="770424608"/>
        <c:axId val="770422112"/>
      </c:lineChart>
      <c:catAx>
        <c:axId val="77042460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latin typeface="HGｺﾞｼｯｸE" panose="020B0909000000000000" pitchFamily="49" charset="-128"/>
                    <a:ea typeface="HGｺﾞｼｯｸE" panose="020B0909000000000000" pitchFamily="49" charset="-128"/>
                  </a:rPr>
                  <a:t>輪ゴムに加えた力</a:t>
                </a:r>
                <a:r>
                  <a:rPr lang="en-US" altLang="ja-JP" dirty="0">
                    <a:latin typeface="HGｺﾞｼｯｸE" panose="020B0909000000000000" pitchFamily="49" charset="-128"/>
                    <a:ea typeface="HGｺﾞｼｯｸE" panose="020B0909000000000000" pitchFamily="49" charset="-128"/>
                  </a:rPr>
                  <a:t>(N)</a:t>
                </a:r>
                <a:endParaRPr lang="ja-JP" altLang="en-US" dirty="0">
                  <a:latin typeface="HGｺﾞｼｯｸE" panose="020B0909000000000000" pitchFamily="49" charset="-128"/>
                  <a:ea typeface="HGｺﾞｼｯｸE" panose="020B0909000000000000" pitchFamily="49" charset="-128"/>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770422112"/>
        <c:crosses val="autoZero"/>
        <c:auto val="1"/>
        <c:lblAlgn val="ctr"/>
        <c:lblOffset val="100"/>
        <c:noMultiLvlLbl val="0"/>
      </c:catAx>
      <c:valAx>
        <c:axId val="7704221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latin typeface="HGｺﾞｼｯｸE" panose="020B0909000000000000" pitchFamily="49" charset="-128"/>
                    <a:ea typeface="HGｺﾞｼｯｸE" panose="020B0909000000000000" pitchFamily="49" charset="-128"/>
                  </a:rPr>
                  <a:t>ばね定数</a:t>
                </a:r>
                <a:r>
                  <a:rPr lang="en-US" altLang="ja-JP" dirty="0">
                    <a:latin typeface="HGｺﾞｼｯｸE" panose="020B0909000000000000" pitchFamily="49" charset="-128"/>
                    <a:ea typeface="HGｺﾞｼｯｸE" panose="020B0909000000000000" pitchFamily="49" charset="-128"/>
                  </a:rPr>
                  <a:t>(N/m)</a:t>
                </a:r>
                <a:endParaRPr lang="ja-JP" altLang="en-US" dirty="0">
                  <a:latin typeface="HGｺﾞｼｯｸE" panose="020B0909000000000000" pitchFamily="49" charset="-128"/>
                  <a:ea typeface="HGｺﾞｼｯｸE" panose="020B0909000000000000" pitchFamily="49" charset="-128"/>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770424608"/>
        <c:crosses val="autoZero"/>
        <c:crossBetween val="between"/>
        <c:majorUnit val="4"/>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latin typeface="HGｺﾞｼｯｸE" panose="020B0909000000000000" pitchFamily="49" charset="-128"/>
                <a:ea typeface="HGｺﾞｼｯｸE" panose="020B0909000000000000" pitchFamily="49" charset="-128"/>
              </a:rPr>
              <a:t>ばね定数の変化</a:t>
            </a:r>
            <a:r>
              <a:rPr lang="en-US" altLang="ja-JP" dirty="0">
                <a:latin typeface="HGｺﾞｼｯｸE" panose="020B0909000000000000" pitchFamily="49" charset="-128"/>
                <a:ea typeface="HGｺﾞｼｯｸE" panose="020B0909000000000000" pitchFamily="49" charset="-128"/>
              </a:rPr>
              <a:t>(</a:t>
            </a:r>
            <a:r>
              <a:rPr lang="ja-JP" altLang="en-US" dirty="0">
                <a:latin typeface="HGｺﾞｼｯｸE" panose="020B0909000000000000" pitchFamily="49" charset="-128"/>
                <a:ea typeface="HGｺﾞｼｯｸE" panose="020B0909000000000000" pitchFamily="49" charset="-128"/>
              </a:rPr>
              <a:t>アルカリ性洗剤に浸した時</a:t>
            </a:r>
            <a:r>
              <a:rPr lang="en-US" altLang="ja-JP" dirty="0">
                <a:latin typeface="HGｺﾞｼｯｸE" panose="020B0909000000000000" pitchFamily="49" charset="-128"/>
                <a:ea typeface="HGｺﾞｼｯｸE" panose="020B0909000000000000" pitchFamily="49" charset="-128"/>
              </a:rPr>
              <a:t>)</a:t>
            </a:r>
            <a:endParaRPr lang="ja-JP" altLang="en-US" dirty="0">
              <a:latin typeface="HGｺﾞｼｯｸE" panose="020B0909000000000000" pitchFamily="49" charset="-128"/>
              <a:ea typeface="HGｺﾞｼｯｸE" panose="020B0909000000000000" pitchFamily="49" charset="-128"/>
            </a:endParaRPr>
          </a:p>
        </c:rich>
      </c:tx>
      <c:layout>
        <c:manualLayout>
          <c:xMode val="edge"/>
          <c:yMode val="edge"/>
          <c:x val="0.10666760919244016"/>
          <c:y val="2.383842002491637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3663546780533845"/>
          <c:y val="0.2452801805391612"/>
          <c:w val="0.83939532396263683"/>
          <c:h val="0.45406344505659813"/>
        </c:manualLayout>
      </c:layout>
      <c:lineChart>
        <c:grouping val="standard"/>
        <c:varyColors val="0"/>
        <c:ser>
          <c:idx val="0"/>
          <c:order val="0"/>
          <c:tx>
            <c:strRef>
              <c:f>Sheet1!$B$1</c:f>
              <c:strCache>
                <c:ptCount val="1"/>
                <c:pt idx="0">
                  <c:v>輪ゴム1</c:v>
                </c:pt>
              </c:strCache>
            </c:strRef>
          </c:tx>
          <c:spPr>
            <a:ln w="28575" cap="rnd">
              <a:solidFill>
                <a:schemeClr val="bg2">
                  <a:lumMod val="50000"/>
                </a:schemeClr>
              </a:solidFill>
              <a:round/>
            </a:ln>
            <a:effectLst/>
          </c:spPr>
          <c:marker>
            <c:symbol val="none"/>
          </c:marker>
          <c:cat>
            <c:numRef>
              <c:f>Sheet1!$A$2:$A$7</c:f>
              <c:numCache>
                <c:formatCode>General</c:formatCode>
                <c:ptCount val="6"/>
                <c:pt idx="0">
                  <c:v>0</c:v>
                </c:pt>
                <c:pt idx="1">
                  <c:v>0.19600000000000001</c:v>
                </c:pt>
                <c:pt idx="2">
                  <c:v>0.39200000000000002</c:v>
                </c:pt>
                <c:pt idx="3">
                  <c:v>0.58799999999999997</c:v>
                </c:pt>
                <c:pt idx="4">
                  <c:v>0.78400000000000003</c:v>
                </c:pt>
                <c:pt idx="5">
                  <c:v>0.98000000000000009</c:v>
                </c:pt>
              </c:numCache>
            </c:numRef>
          </c:cat>
          <c:val>
            <c:numRef>
              <c:f>Sheet1!$B$2:$B$7</c:f>
              <c:numCache>
                <c:formatCode>General</c:formatCode>
                <c:ptCount val="6"/>
                <c:pt idx="0">
                  <c:v>0</c:v>
                </c:pt>
                <c:pt idx="1">
                  <c:v>3.2131147540983607</c:v>
                </c:pt>
                <c:pt idx="2">
                  <c:v>6.125</c:v>
                </c:pt>
                <c:pt idx="3">
                  <c:v>8.28169014084507</c:v>
                </c:pt>
                <c:pt idx="4">
                  <c:v>10.051282051282051</c:v>
                </c:pt>
                <c:pt idx="5">
                  <c:v>11.395348837209305</c:v>
                </c:pt>
              </c:numCache>
            </c:numRef>
          </c:val>
          <c:smooth val="0"/>
          <c:extLst>
            <c:ext xmlns:c16="http://schemas.microsoft.com/office/drawing/2014/chart" uri="{C3380CC4-5D6E-409C-BE32-E72D297353CC}">
              <c16:uniqueId val="{00000000-C13B-4C4C-ACFD-97162061BF1B}"/>
            </c:ext>
          </c:extLst>
        </c:ser>
        <c:ser>
          <c:idx val="1"/>
          <c:order val="1"/>
          <c:tx>
            <c:strRef>
              <c:f>Sheet1!$C$1</c:f>
              <c:strCache>
                <c:ptCount val="1"/>
                <c:pt idx="0">
                  <c:v>輪ゴム2</c:v>
                </c:pt>
              </c:strCache>
            </c:strRef>
          </c:tx>
          <c:spPr>
            <a:ln w="28575" cap="rnd">
              <a:solidFill>
                <a:schemeClr val="bg2">
                  <a:lumMod val="50000"/>
                </a:schemeClr>
              </a:solidFill>
              <a:round/>
            </a:ln>
            <a:effectLst/>
          </c:spPr>
          <c:marker>
            <c:symbol val="none"/>
          </c:marker>
          <c:cat>
            <c:numRef>
              <c:f>Sheet1!$A$2:$A$7</c:f>
              <c:numCache>
                <c:formatCode>General</c:formatCode>
                <c:ptCount val="6"/>
                <c:pt idx="0">
                  <c:v>0</c:v>
                </c:pt>
                <c:pt idx="1">
                  <c:v>0.19600000000000001</c:v>
                </c:pt>
                <c:pt idx="2">
                  <c:v>0.39200000000000002</c:v>
                </c:pt>
                <c:pt idx="3">
                  <c:v>0.58799999999999997</c:v>
                </c:pt>
                <c:pt idx="4">
                  <c:v>0.78400000000000003</c:v>
                </c:pt>
                <c:pt idx="5">
                  <c:v>0.98000000000000009</c:v>
                </c:pt>
              </c:numCache>
            </c:numRef>
          </c:cat>
          <c:val>
            <c:numRef>
              <c:f>Sheet1!$C$2:$C$7</c:f>
              <c:numCache>
                <c:formatCode>General</c:formatCode>
                <c:ptCount val="6"/>
                <c:pt idx="0">
                  <c:v>0</c:v>
                </c:pt>
                <c:pt idx="1">
                  <c:v>3.3793103448275863</c:v>
                </c:pt>
                <c:pt idx="2">
                  <c:v>6.2222222222222223</c:v>
                </c:pt>
                <c:pt idx="3">
                  <c:v>8.6470588235294112</c:v>
                </c:pt>
                <c:pt idx="4">
                  <c:v>10.315789473684211</c:v>
                </c:pt>
                <c:pt idx="5">
                  <c:v>11.529411764705882</c:v>
                </c:pt>
              </c:numCache>
            </c:numRef>
          </c:val>
          <c:smooth val="0"/>
          <c:extLst>
            <c:ext xmlns:c16="http://schemas.microsoft.com/office/drawing/2014/chart" uri="{C3380CC4-5D6E-409C-BE32-E72D297353CC}">
              <c16:uniqueId val="{00000001-C13B-4C4C-ACFD-97162061BF1B}"/>
            </c:ext>
          </c:extLst>
        </c:ser>
        <c:ser>
          <c:idx val="2"/>
          <c:order val="2"/>
          <c:tx>
            <c:strRef>
              <c:f>Sheet1!$D$1</c:f>
              <c:strCache>
                <c:ptCount val="1"/>
                <c:pt idx="0">
                  <c:v>輪ゴム3</c:v>
                </c:pt>
              </c:strCache>
            </c:strRef>
          </c:tx>
          <c:spPr>
            <a:ln w="28575" cap="rnd">
              <a:solidFill>
                <a:schemeClr val="bg2">
                  <a:lumMod val="50000"/>
                </a:schemeClr>
              </a:solidFill>
              <a:round/>
            </a:ln>
            <a:effectLst/>
          </c:spPr>
          <c:marker>
            <c:symbol val="none"/>
          </c:marker>
          <c:cat>
            <c:numRef>
              <c:f>Sheet1!$A$2:$A$7</c:f>
              <c:numCache>
                <c:formatCode>General</c:formatCode>
                <c:ptCount val="6"/>
                <c:pt idx="0">
                  <c:v>0</c:v>
                </c:pt>
                <c:pt idx="1">
                  <c:v>0.19600000000000001</c:v>
                </c:pt>
                <c:pt idx="2">
                  <c:v>0.39200000000000002</c:v>
                </c:pt>
                <c:pt idx="3">
                  <c:v>0.58799999999999997</c:v>
                </c:pt>
                <c:pt idx="4">
                  <c:v>0.78400000000000003</c:v>
                </c:pt>
                <c:pt idx="5">
                  <c:v>0.98000000000000009</c:v>
                </c:pt>
              </c:numCache>
            </c:numRef>
          </c:cat>
          <c:val>
            <c:numRef>
              <c:f>Sheet1!$D$2:$D$7</c:f>
              <c:numCache>
                <c:formatCode>General</c:formatCode>
                <c:ptCount val="6"/>
                <c:pt idx="0">
                  <c:v>0</c:v>
                </c:pt>
                <c:pt idx="1">
                  <c:v>3.2666666666666671</c:v>
                </c:pt>
                <c:pt idx="2">
                  <c:v>6.125</c:v>
                </c:pt>
                <c:pt idx="3">
                  <c:v>8.5217391304347814</c:v>
                </c:pt>
                <c:pt idx="4">
                  <c:v>10.315789473684211</c:v>
                </c:pt>
                <c:pt idx="5">
                  <c:v>11.529411764705882</c:v>
                </c:pt>
              </c:numCache>
            </c:numRef>
          </c:val>
          <c:smooth val="0"/>
          <c:extLst>
            <c:ext xmlns:c16="http://schemas.microsoft.com/office/drawing/2014/chart" uri="{C3380CC4-5D6E-409C-BE32-E72D297353CC}">
              <c16:uniqueId val="{00000002-C13B-4C4C-ACFD-97162061BF1B}"/>
            </c:ext>
          </c:extLst>
        </c:ser>
        <c:ser>
          <c:idx val="3"/>
          <c:order val="3"/>
          <c:tx>
            <c:strRef>
              <c:f>Sheet1!$E$1</c:f>
              <c:strCache>
                <c:ptCount val="1"/>
                <c:pt idx="0">
                  <c:v>輪ゴム4</c:v>
                </c:pt>
              </c:strCache>
            </c:strRef>
          </c:tx>
          <c:spPr>
            <a:ln w="28575" cap="rnd">
              <a:solidFill>
                <a:schemeClr val="bg2">
                  <a:lumMod val="50000"/>
                </a:schemeClr>
              </a:solidFill>
              <a:round/>
            </a:ln>
            <a:effectLst/>
          </c:spPr>
          <c:marker>
            <c:symbol val="none"/>
          </c:marker>
          <c:cat>
            <c:numRef>
              <c:f>Sheet1!$A$2:$A$7</c:f>
              <c:numCache>
                <c:formatCode>General</c:formatCode>
                <c:ptCount val="6"/>
                <c:pt idx="0">
                  <c:v>0</c:v>
                </c:pt>
                <c:pt idx="1">
                  <c:v>0.19600000000000001</c:v>
                </c:pt>
                <c:pt idx="2">
                  <c:v>0.39200000000000002</c:v>
                </c:pt>
                <c:pt idx="3">
                  <c:v>0.58799999999999997</c:v>
                </c:pt>
                <c:pt idx="4">
                  <c:v>0.78400000000000003</c:v>
                </c:pt>
                <c:pt idx="5">
                  <c:v>0.98000000000000009</c:v>
                </c:pt>
              </c:numCache>
            </c:numRef>
          </c:cat>
          <c:val>
            <c:numRef>
              <c:f>Sheet1!$E$2:$E$7</c:f>
              <c:numCache>
                <c:formatCode>General</c:formatCode>
                <c:ptCount val="6"/>
                <c:pt idx="0">
                  <c:v>0</c:v>
                </c:pt>
                <c:pt idx="1">
                  <c:v>3.3793103448275863</c:v>
                </c:pt>
                <c:pt idx="2">
                  <c:v>6.3225806451612909</c:v>
                </c:pt>
                <c:pt idx="3">
                  <c:v>8.5217391304347814</c:v>
                </c:pt>
                <c:pt idx="4">
                  <c:v>10.453333333333335</c:v>
                </c:pt>
                <c:pt idx="5">
                  <c:v>11.666666666666668</c:v>
                </c:pt>
              </c:numCache>
            </c:numRef>
          </c:val>
          <c:smooth val="0"/>
          <c:extLst>
            <c:ext xmlns:c16="http://schemas.microsoft.com/office/drawing/2014/chart" uri="{C3380CC4-5D6E-409C-BE32-E72D297353CC}">
              <c16:uniqueId val="{00000003-C13B-4C4C-ACFD-97162061BF1B}"/>
            </c:ext>
          </c:extLst>
        </c:ser>
        <c:ser>
          <c:idx val="4"/>
          <c:order val="4"/>
          <c:tx>
            <c:strRef>
              <c:f>Sheet1!$F$1</c:f>
              <c:strCache>
                <c:ptCount val="1"/>
                <c:pt idx="0">
                  <c:v>輪ゴム5</c:v>
                </c:pt>
              </c:strCache>
            </c:strRef>
          </c:tx>
          <c:spPr>
            <a:ln w="28575" cap="rnd">
              <a:solidFill>
                <a:schemeClr val="bg2">
                  <a:lumMod val="50000"/>
                </a:schemeClr>
              </a:solidFill>
              <a:round/>
            </a:ln>
            <a:effectLst/>
          </c:spPr>
          <c:marker>
            <c:symbol val="none"/>
          </c:marker>
          <c:cat>
            <c:numRef>
              <c:f>Sheet1!$A$2:$A$7</c:f>
              <c:numCache>
                <c:formatCode>General</c:formatCode>
                <c:ptCount val="6"/>
                <c:pt idx="0">
                  <c:v>0</c:v>
                </c:pt>
                <c:pt idx="1">
                  <c:v>0.19600000000000001</c:v>
                </c:pt>
                <c:pt idx="2">
                  <c:v>0.39200000000000002</c:v>
                </c:pt>
                <c:pt idx="3">
                  <c:v>0.58799999999999997</c:v>
                </c:pt>
                <c:pt idx="4">
                  <c:v>0.78400000000000003</c:v>
                </c:pt>
                <c:pt idx="5">
                  <c:v>0.98000000000000009</c:v>
                </c:pt>
              </c:numCache>
            </c:numRef>
          </c:cat>
          <c:val>
            <c:numRef>
              <c:f>Sheet1!$F$2:$F$7</c:f>
              <c:numCache>
                <c:formatCode>General</c:formatCode>
                <c:ptCount val="6"/>
                <c:pt idx="0">
                  <c:v>0</c:v>
                </c:pt>
                <c:pt idx="1">
                  <c:v>3.2666666666666671</c:v>
                </c:pt>
                <c:pt idx="2">
                  <c:v>5.9393939393939394</c:v>
                </c:pt>
                <c:pt idx="3">
                  <c:v>8.28169014084507</c:v>
                </c:pt>
                <c:pt idx="4">
                  <c:v>9.924050632911392</c:v>
                </c:pt>
                <c:pt idx="5">
                  <c:v>11.011235955056181</c:v>
                </c:pt>
              </c:numCache>
            </c:numRef>
          </c:val>
          <c:smooth val="0"/>
          <c:extLst>
            <c:ext xmlns:c16="http://schemas.microsoft.com/office/drawing/2014/chart" uri="{C3380CC4-5D6E-409C-BE32-E72D297353CC}">
              <c16:uniqueId val="{00000004-C13B-4C4C-ACFD-97162061BF1B}"/>
            </c:ext>
          </c:extLst>
        </c:ser>
        <c:ser>
          <c:idx val="5"/>
          <c:order val="5"/>
          <c:tx>
            <c:strRef>
              <c:f>Sheet1!$G$1</c:f>
              <c:strCache>
                <c:ptCount val="1"/>
                <c:pt idx="0">
                  <c:v>平均</c:v>
                </c:pt>
              </c:strCache>
            </c:strRef>
          </c:tx>
          <c:spPr>
            <a:ln w="38100" cap="rnd">
              <a:solidFill>
                <a:schemeClr val="accent2"/>
              </a:solidFill>
              <a:round/>
            </a:ln>
            <a:effectLst/>
          </c:spPr>
          <c:marker>
            <c:symbol val="none"/>
          </c:marker>
          <c:cat>
            <c:numRef>
              <c:f>Sheet1!$A$2:$A$7</c:f>
              <c:numCache>
                <c:formatCode>General</c:formatCode>
                <c:ptCount val="6"/>
                <c:pt idx="0">
                  <c:v>0</c:v>
                </c:pt>
                <c:pt idx="1">
                  <c:v>0.19600000000000001</c:v>
                </c:pt>
                <c:pt idx="2">
                  <c:v>0.39200000000000002</c:v>
                </c:pt>
                <c:pt idx="3">
                  <c:v>0.58799999999999997</c:v>
                </c:pt>
                <c:pt idx="4">
                  <c:v>0.78400000000000003</c:v>
                </c:pt>
                <c:pt idx="5">
                  <c:v>0.98000000000000009</c:v>
                </c:pt>
              </c:numCache>
            </c:numRef>
          </c:cat>
          <c:val>
            <c:numRef>
              <c:f>Sheet1!$G$2:$G$7</c:f>
              <c:numCache>
                <c:formatCode>General</c:formatCode>
                <c:ptCount val="6"/>
                <c:pt idx="0">
                  <c:v>0</c:v>
                </c:pt>
                <c:pt idx="1">
                  <c:v>3.3010137554173733</c:v>
                </c:pt>
                <c:pt idx="2">
                  <c:v>6.1468393613554912</c:v>
                </c:pt>
                <c:pt idx="3">
                  <c:v>8.4507834732178218</c:v>
                </c:pt>
                <c:pt idx="4">
                  <c:v>10.212048992979041</c:v>
                </c:pt>
                <c:pt idx="5">
                  <c:v>11.426414997668783</c:v>
                </c:pt>
              </c:numCache>
            </c:numRef>
          </c:val>
          <c:smooth val="0"/>
          <c:extLst>
            <c:ext xmlns:c16="http://schemas.microsoft.com/office/drawing/2014/chart" uri="{C3380CC4-5D6E-409C-BE32-E72D297353CC}">
              <c16:uniqueId val="{00000005-C13B-4C4C-ACFD-97162061BF1B}"/>
            </c:ext>
          </c:extLst>
        </c:ser>
        <c:dLbls>
          <c:showLegendKey val="0"/>
          <c:showVal val="0"/>
          <c:showCatName val="0"/>
          <c:showSerName val="0"/>
          <c:showPercent val="0"/>
          <c:showBubbleSize val="0"/>
        </c:dLbls>
        <c:smooth val="0"/>
        <c:axId val="770424608"/>
        <c:axId val="770422112"/>
      </c:lineChart>
      <c:catAx>
        <c:axId val="77042460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latin typeface="HGｺﾞｼｯｸE" panose="020B0909000000000000" pitchFamily="49" charset="-128"/>
                    <a:ea typeface="HGｺﾞｼｯｸE" panose="020B0909000000000000" pitchFamily="49" charset="-128"/>
                  </a:rPr>
                  <a:t>輪ゴムに加えた力</a:t>
                </a:r>
                <a:r>
                  <a:rPr lang="en-US" altLang="ja-JP" dirty="0">
                    <a:latin typeface="HGｺﾞｼｯｸE" panose="020B0909000000000000" pitchFamily="49" charset="-128"/>
                    <a:ea typeface="HGｺﾞｼｯｸE" panose="020B0909000000000000" pitchFamily="49" charset="-128"/>
                  </a:rPr>
                  <a:t>(N)</a:t>
                </a:r>
                <a:endParaRPr lang="ja-JP" altLang="en-US" dirty="0">
                  <a:latin typeface="HGｺﾞｼｯｸE" panose="020B0909000000000000" pitchFamily="49" charset="-128"/>
                  <a:ea typeface="HGｺﾞｼｯｸE" panose="020B0909000000000000" pitchFamily="49" charset="-128"/>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770422112"/>
        <c:crosses val="autoZero"/>
        <c:auto val="1"/>
        <c:lblAlgn val="ctr"/>
        <c:lblOffset val="100"/>
        <c:noMultiLvlLbl val="0"/>
      </c:catAx>
      <c:valAx>
        <c:axId val="770422112"/>
        <c:scaling>
          <c:orientation val="minMax"/>
          <c:max val="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latin typeface="HGｺﾞｼｯｸE" panose="020B0909000000000000" pitchFamily="49" charset="-128"/>
                    <a:ea typeface="HGｺﾞｼｯｸE" panose="020B0909000000000000" pitchFamily="49" charset="-128"/>
                  </a:rPr>
                  <a:t>ばね定数</a:t>
                </a:r>
                <a:r>
                  <a:rPr lang="en-US" altLang="ja-JP" dirty="0">
                    <a:latin typeface="HGｺﾞｼｯｸE" panose="020B0909000000000000" pitchFamily="49" charset="-128"/>
                    <a:ea typeface="HGｺﾞｼｯｸE" panose="020B0909000000000000" pitchFamily="49" charset="-128"/>
                  </a:rPr>
                  <a:t>(N/m)</a:t>
                </a:r>
                <a:endParaRPr lang="ja-JP" altLang="en-US" dirty="0">
                  <a:latin typeface="HGｺﾞｼｯｸE" panose="020B0909000000000000" pitchFamily="49" charset="-128"/>
                  <a:ea typeface="HGｺﾞｼｯｸE" panose="020B0909000000000000" pitchFamily="49" charset="-128"/>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770424608"/>
        <c:crosses val="autoZero"/>
        <c:crossBetween val="between"/>
        <c:majorUnit val="4"/>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無操作</c:v>
                </c:pt>
              </c:strCache>
            </c:strRef>
          </c:tx>
          <c:spPr>
            <a:ln w="38100" cap="rnd">
              <a:solidFill>
                <a:schemeClr val="accent1"/>
              </a:solidFill>
              <a:round/>
            </a:ln>
            <a:effectLst/>
          </c:spPr>
          <c:marker>
            <c:symbol val="none"/>
          </c:marker>
          <c:cat>
            <c:numRef>
              <c:f>Sheet1!$A$2:$A$7</c:f>
              <c:numCache>
                <c:formatCode>General</c:formatCode>
                <c:ptCount val="6"/>
                <c:pt idx="0">
                  <c:v>0</c:v>
                </c:pt>
                <c:pt idx="1">
                  <c:v>0.19600000000000001</c:v>
                </c:pt>
                <c:pt idx="2">
                  <c:v>0.39200000000000002</c:v>
                </c:pt>
                <c:pt idx="3">
                  <c:v>0.58799999999999997</c:v>
                </c:pt>
                <c:pt idx="4">
                  <c:v>0.78400000000000003</c:v>
                </c:pt>
                <c:pt idx="5">
                  <c:v>0.98000000000000009</c:v>
                </c:pt>
              </c:numCache>
            </c:numRef>
          </c:cat>
          <c:val>
            <c:numRef>
              <c:f>Sheet1!$B$2:$B$7</c:f>
              <c:numCache>
                <c:formatCode>General</c:formatCode>
                <c:ptCount val="6"/>
                <c:pt idx="0">
                  <c:v>0</c:v>
                </c:pt>
                <c:pt idx="1">
                  <c:v>3.2138057465185974</c:v>
                </c:pt>
                <c:pt idx="2">
                  <c:v>5.9770606756427647</c:v>
                </c:pt>
                <c:pt idx="3">
                  <c:v>8.3073525209226364</c:v>
                </c:pt>
                <c:pt idx="4">
                  <c:v>10.051942993715146</c:v>
                </c:pt>
                <c:pt idx="5">
                  <c:v>11.098366672092073</c:v>
                </c:pt>
              </c:numCache>
            </c:numRef>
          </c:val>
          <c:smooth val="0"/>
          <c:extLst>
            <c:ext xmlns:c16="http://schemas.microsoft.com/office/drawing/2014/chart" uri="{C3380CC4-5D6E-409C-BE32-E72D297353CC}">
              <c16:uniqueId val="{00000000-5CAA-4608-A383-0D9721006B54}"/>
            </c:ext>
          </c:extLst>
        </c:ser>
        <c:ser>
          <c:idx val="1"/>
          <c:order val="1"/>
          <c:tx>
            <c:strRef>
              <c:f>Sheet1!$C$1</c:f>
              <c:strCache>
                <c:ptCount val="1"/>
                <c:pt idx="0">
                  <c:v>アルカリ性洗剤</c:v>
                </c:pt>
              </c:strCache>
            </c:strRef>
          </c:tx>
          <c:spPr>
            <a:ln w="38100" cap="rnd">
              <a:solidFill>
                <a:schemeClr val="accent2"/>
              </a:solidFill>
              <a:round/>
            </a:ln>
            <a:effectLst/>
          </c:spPr>
          <c:marker>
            <c:symbol val="none"/>
          </c:marker>
          <c:cat>
            <c:numRef>
              <c:f>Sheet1!$A$2:$A$7</c:f>
              <c:numCache>
                <c:formatCode>General</c:formatCode>
                <c:ptCount val="6"/>
                <c:pt idx="0">
                  <c:v>0</c:v>
                </c:pt>
                <c:pt idx="1">
                  <c:v>0.19600000000000001</c:v>
                </c:pt>
                <c:pt idx="2">
                  <c:v>0.39200000000000002</c:v>
                </c:pt>
                <c:pt idx="3">
                  <c:v>0.58799999999999997</c:v>
                </c:pt>
                <c:pt idx="4">
                  <c:v>0.78400000000000003</c:v>
                </c:pt>
                <c:pt idx="5">
                  <c:v>0.98000000000000009</c:v>
                </c:pt>
              </c:numCache>
            </c:numRef>
          </c:cat>
          <c:val>
            <c:numRef>
              <c:f>Sheet1!$C$2:$C$7</c:f>
              <c:numCache>
                <c:formatCode>General</c:formatCode>
                <c:ptCount val="6"/>
                <c:pt idx="0">
                  <c:v>0</c:v>
                </c:pt>
                <c:pt idx="1">
                  <c:v>3.3010137554173733</c:v>
                </c:pt>
                <c:pt idx="2">
                  <c:v>6.1468393613554912</c:v>
                </c:pt>
                <c:pt idx="3">
                  <c:v>8.4507834732178218</c:v>
                </c:pt>
                <c:pt idx="4">
                  <c:v>10.212048992979041</c:v>
                </c:pt>
                <c:pt idx="5">
                  <c:v>11.426414997668783</c:v>
                </c:pt>
              </c:numCache>
            </c:numRef>
          </c:val>
          <c:smooth val="0"/>
          <c:extLst>
            <c:ext xmlns:c16="http://schemas.microsoft.com/office/drawing/2014/chart" uri="{C3380CC4-5D6E-409C-BE32-E72D297353CC}">
              <c16:uniqueId val="{00000001-5CAA-4608-A383-0D9721006B54}"/>
            </c:ext>
          </c:extLst>
        </c:ser>
        <c:dLbls>
          <c:showLegendKey val="0"/>
          <c:showVal val="0"/>
          <c:showCatName val="0"/>
          <c:showSerName val="0"/>
          <c:showPercent val="0"/>
          <c:showBubbleSize val="0"/>
        </c:dLbls>
        <c:smooth val="0"/>
        <c:axId val="764477088"/>
        <c:axId val="764479584"/>
      </c:lineChart>
      <c:catAx>
        <c:axId val="76447708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latin typeface="HGｺﾞｼｯｸE" panose="020B0909000000000000" pitchFamily="49" charset="-128"/>
                    <a:ea typeface="HGｺﾞｼｯｸE" panose="020B0909000000000000" pitchFamily="49" charset="-128"/>
                  </a:rPr>
                  <a:t>輪ゴムに加えた力</a:t>
                </a:r>
                <a:r>
                  <a:rPr lang="en-US" altLang="ja-JP" dirty="0">
                    <a:latin typeface="HGｺﾞｼｯｸE" panose="020B0909000000000000" pitchFamily="49" charset="-128"/>
                    <a:ea typeface="HGｺﾞｼｯｸE" panose="020B0909000000000000" pitchFamily="49" charset="-128"/>
                  </a:rPr>
                  <a:t>(N)</a:t>
                </a:r>
                <a:endParaRPr lang="ja-JP" altLang="en-US" dirty="0">
                  <a:latin typeface="HGｺﾞｼｯｸE" panose="020B0909000000000000" pitchFamily="49" charset="-128"/>
                  <a:ea typeface="HGｺﾞｼｯｸE" panose="020B0909000000000000" pitchFamily="49" charset="-128"/>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764479584"/>
        <c:crosses val="autoZero"/>
        <c:auto val="1"/>
        <c:lblAlgn val="ctr"/>
        <c:lblOffset val="100"/>
        <c:noMultiLvlLbl val="0"/>
      </c:catAx>
      <c:valAx>
        <c:axId val="764479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latin typeface="HGｺﾞｼｯｸE" panose="020B0909000000000000" pitchFamily="49" charset="-128"/>
                    <a:ea typeface="HGｺﾞｼｯｸE" panose="020B0909000000000000" pitchFamily="49" charset="-128"/>
                  </a:rPr>
                  <a:t>ばね定数</a:t>
                </a:r>
                <a:r>
                  <a:rPr lang="en-US" altLang="ja-JP" dirty="0">
                    <a:latin typeface="HGｺﾞｼｯｸE" panose="020B0909000000000000" pitchFamily="49" charset="-128"/>
                    <a:ea typeface="HGｺﾞｼｯｸE" panose="020B0909000000000000" pitchFamily="49" charset="-128"/>
                  </a:rPr>
                  <a:t>(N/m)</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764477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2"/>
      </a:solid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5FA8AF-9127-4D79-A89D-47C16F23E5E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B29C5AB-3C9D-4A7E-8A98-C57821AF96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EF5D190-C7A2-42E5-ADB0-369F45C867C8}"/>
              </a:ext>
            </a:extLst>
          </p:cNvPr>
          <p:cNvSpPr>
            <a:spLocks noGrp="1"/>
          </p:cNvSpPr>
          <p:nvPr>
            <p:ph type="dt" sz="half" idx="10"/>
          </p:nvPr>
        </p:nvSpPr>
        <p:spPr/>
        <p:txBody>
          <a:bodyPr/>
          <a:lstStyle/>
          <a:p>
            <a:fld id="{C428ECF0-7B1D-455D-9970-46092AAA39E3}" type="datetimeFigureOut">
              <a:rPr kumimoji="1" lang="ja-JP" altLang="en-US" smtClean="0"/>
              <a:t>2021/10/17</a:t>
            </a:fld>
            <a:endParaRPr kumimoji="1" lang="ja-JP" altLang="en-US"/>
          </a:p>
        </p:txBody>
      </p:sp>
      <p:sp>
        <p:nvSpPr>
          <p:cNvPr id="5" name="フッター プレースホルダー 4">
            <a:extLst>
              <a:ext uri="{FF2B5EF4-FFF2-40B4-BE49-F238E27FC236}">
                <a16:creationId xmlns:a16="http://schemas.microsoft.com/office/drawing/2014/main" id="{5CC05BC8-1546-4674-B46C-335FCC1A95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BFBC75-01A8-4C92-8B51-377D487B4B30}"/>
              </a:ext>
            </a:extLst>
          </p:cNvPr>
          <p:cNvSpPr>
            <a:spLocks noGrp="1"/>
          </p:cNvSpPr>
          <p:nvPr>
            <p:ph type="sldNum" sz="quarter" idx="12"/>
          </p:nvPr>
        </p:nvSpPr>
        <p:spPr/>
        <p:txBody>
          <a:bodyPr/>
          <a:lstStyle/>
          <a:p>
            <a:fld id="{A2AFDA73-C790-4EEF-96E1-A64C2AF9BCE5}" type="slidenum">
              <a:rPr kumimoji="1" lang="ja-JP" altLang="en-US" smtClean="0"/>
              <a:t>‹#›</a:t>
            </a:fld>
            <a:endParaRPr kumimoji="1" lang="ja-JP" altLang="en-US"/>
          </a:p>
        </p:txBody>
      </p:sp>
    </p:spTree>
    <p:extLst>
      <p:ext uri="{BB962C8B-B14F-4D97-AF65-F5344CB8AC3E}">
        <p14:creationId xmlns:p14="http://schemas.microsoft.com/office/powerpoint/2010/main" val="1116542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DD58A-B6BD-4D37-A547-904740B9E0C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DA650D-76AB-4476-B086-6A0C6199033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D01876-05BE-4CB9-A6BB-9159D6E7CB7F}"/>
              </a:ext>
            </a:extLst>
          </p:cNvPr>
          <p:cNvSpPr>
            <a:spLocks noGrp="1"/>
          </p:cNvSpPr>
          <p:nvPr>
            <p:ph type="dt" sz="half" idx="10"/>
          </p:nvPr>
        </p:nvSpPr>
        <p:spPr/>
        <p:txBody>
          <a:bodyPr/>
          <a:lstStyle/>
          <a:p>
            <a:fld id="{C428ECF0-7B1D-455D-9970-46092AAA39E3}" type="datetimeFigureOut">
              <a:rPr kumimoji="1" lang="ja-JP" altLang="en-US" smtClean="0"/>
              <a:t>2021/10/17</a:t>
            </a:fld>
            <a:endParaRPr kumimoji="1" lang="ja-JP" altLang="en-US"/>
          </a:p>
        </p:txBody>
      </p:sp>
      <p:sp>
        <p:nvSpPr>
          <p:cNvPr id="5" name="フッター プレースホルダー 4">
            <a:extLst>
              <a:ext uri="{FF2B5EF4-FFF2-40B4-BE49-F238E27FC236}">
                <a16:creationId xmlns:a16="http://schemas.microsoft.com/office/drawing/2014/main" id="{5366C0E2-1775-45B4-B35D-6B821F68B0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31B8A2-E1ED-4C11-ACE1-23978F4E1A96}"/>
              </a:ext>
            </a:extLst>
          </p:cNvPr>
          <p:cNvSpPr>
            <a:spLocks noGrp="1"/>
          </p:cNvSpPr>
          <p:nvPr>
            <p:ph type="sldNum" sz="quarter" idx="12"/>
          </p:nvPr>
        </p:nvSpPr>
        <p:spPr/>
        <p:txBody>
          <a:bodyPr/>
          <a:lstStyle/>
          <a:p>
            <a:fld id="{A2AFDA73-C790-4EEF-96E1-A64C2AF9BCE5}" type="slidenum">
              <a:rPr kumimoji="1" lang="ja-JP" altLang="en-US" smtClean="0"/>
              <a:t>‹#›</a:t>
            </a:fld>
            <a:endParaRPr kumimoji="1" lang="ja-JP" altLang="en-US"/>
          </a:p>
        </p:txBody>
      </p:sp>
    </p:spTree>
    <p:extLst>
      <p:ext uri="{BB962C8B-B14F-4D97-AF65-F5344CB8AC3E}">
        <p14:creationId xmlns:p14="http://schemas.microsoft.com/office/powerpoint/2010/main" val="3400050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7770953-BD95-4CCF-8724-0A833E19A2F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22B03B-D964-4333-B9DD-7B4B3CFFE77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424D8B-6D60-4A3A-A1C6-56BA623BAC65}"/>
              </a:ext>
            </a:extLst>
          </p:cNvPr>
          <p:cNvSpPr>
            <a:spLocks noGrp="1"/>
          </p:cNvSpPr>
          <p:nvPr>
            <p:ph type="dt" sz="half" idx="10"/>
          </p:nvPr>
        </p:nvSpPr>
        <p:spPr/>
        <p:txBody>
          <a:bodyPr/>
          <a:lstStyle/>
          <a:p>
            <a:fld id="{C428ECF0-7B1D-455D-9970-46092AAA39E3}" type="datetimeFigureOut">
              <a:rPr kumimoji="1" lang="ja-JP" altLang="en-US" smtClean="0"/>
              <a:t>2021/10/17</a:t>
            </a:fld>
            <a:endParaRPr kumimoji="1" lang="ja-JP" altLang="en-US"/>
          </a:p>
        </p:txBody>
      </p:sp>
      <p:sp>
        <p:nvSpPr>
          <p:cNvPr id="5" name="フッター プレースホルダー 4">
            <a:extLst>
              <a:ext uri="{FF2B5EF4-FFF2-40B4-BE49-F238E27FC236}">
                <a16:creationId xmlns:a16="http://schemas.microsoft.com/office/drawing/2014/main" id="{B017AAEE-76D1-474C-9EDF-5BEB75FA272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28DD18-7D50-4E09-85AE-E1D09A737AC0}"/>
              </a:ext>
            </a:extLst>
          </p:cNvPr>
          <p:cNvSpPr>
            <a:spLocks noGrp="1"/>
          </p:cNvSpPr>
          <p:nvPr>
            <p:ph type="sldNum" sz="quarter" idx="12"/>
          </p:nvPr>
        </p:nvSpPr>
        <p:spPr/>
        <p:txBody>
          <a:bodyPr/>
          <a:lstStyle/>
          <a:p>
            <a:fld id="{A2AFDA73-C790-4EEF-96E1-A64C2AF9BCE5}" type="slidenum">
              <a:rPr kumimoji="1" lang="ja-JP" altLang="en-US" smtClean="0"/>
              <a:t>‹#›</a:t>
            </a:fld>
            <a:endParaRPr kumimoji="1" lang="ja-JP" altLang="en-US"/>
          </a:p>
        </p:txBody>
      </p:sp>
    </p:spTree>
    <p:extLst>
      <p:ext uri="{BB962C8B-B14F-4D97-AF65-F5344CB8AC3E}">
        <p14:creationId xmlns:p14="http://schemas.microsoft.com/office/powerpoint/2010/main" val="423999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17961-0747-4FE2-8A7B-4514EE93709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56D8373-C451-4761-9EA8-B78A53758DA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9D205D-11F7-42CB-9F58-BEACD9E2010D}"/>
              </a:ext>
            </a:extLst>
          </p:cNvPr>
          <p:cNvSpPr>
            <a:spLocks noGrp="1"/>
          </p:cNvSpPr>
          <p:nvPr>
            <p:ph type="dt" sz="half" idx="10"/>
          </p:nvPr>
        </p:nvSpPr>
        <p:spPr/>
        <p:txBody>
          <a:bodyPr/>
          <a:lstStyle/>
          <a:p>
            <a:fld id="{C428ECF0-7B1D-455D-9970-46092AAA39E3}" type="datetimeFigureOut">
              <a:rPr kumimoji="1" lang="ja-JP" altLang="en-US" smtClean="0"/>
              <a:t>2021/10/17</a:t>
            </a:fld>
            <a:endParaRPr kumimoji="1" lang="ja-JP" altLang="en-US"/>
          </a:p>
        </p:txBody>
      </p:sp>
      <p:sp>
        <p:nvSpPr>
          <p:cNvPr id="5" name="フッター プレースホルダー 4">
            <a:extLst>
              <a:ext uri="{FF2B5EF4-FFF2-40B4-BE49-F238E27FC236}">
                <a16:creationId xmlns:a16="http://schemas.microsoft.com/office/drawing/2014/main" id="{3220E343-5F1C-4162-B024-DE1C949D38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EE7C7E-CC71-449C-A06E-7DAC46236881}"/>
              </a:ext>
            </a:extLst>
          </p:cNvPr>
          <p:cNvSpPr>
            <a:spLocks noGrp="1"/>
          </p:cNvSpPr>
          <p:nvPr>
            <p:ph type="sldNum" sz="quarter" idx="12"/>
          </p:nvPr>
        </p:nvSpPr>
        <p:spPr/>
        <p:txBody>
          <a:bodyPr/>
          <a:lstStyle/>
          <a:p>
            <a:fld id="{A2AFDA73-C790-4EEF-96E1-A64C2AF9BCE5}" type="slidenum">
              <a:rPr kumimoji="1" lang="ja-JP" altLang="en-US" smtClean="0"/>
              <a:t>‹#›</a:t>
            </a:fld>
            <a:endParaRPr kumimoji="1" lang="ja-JP" altLang="en-US"/>
          </a:p>
        </p:txBody>
      </p:sp>
    </p:spTree>
    <p:extLst>
      <p:ext uri="{BB962C8B-B14F-4D97-AF65-F5344CB8AC3E}">
        <p14:creationId xmlns:p14="http://schemas.microsoft.com/office/powerpoint/2010/main" val="1304979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08EBC-103A-4002-BF82-E8D329679CE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FEF647B-A499-4FC8-9CEE-7352C7871C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11988C-274C-433D-80FD-44AB25083424}"/>
              </a:ext>
            </a:extLst>
          </p:cNvPr>
          <p:cNvSpPr>
            <a:spLocks noGrp="1"/>
          </p:cNvSpPr>
          <p:nvPr>
            <p:ph type="dt" sz="half" idx="10"/>
          </p:nvPr>
        </p:nvSpPr>
        <p:spPr/>
        <p:txBody>
          <a:bodyPr/>
          <a:lstStyle/>
          <a:p>
            <a:fld id="{C428ECF0-7B1D-455D-9970-46092AAA39E3}" type="datetimeFigureOut">
              <a:rPr kumimoji="1" lang="ja-JP" altLang="en-US" smtClean="0"/>
              <a:t>2021/10/17</a:t>
            </a:fld>
            <a:endParaRPr kumimoji="1" lang="ja-JP" altLang="en-US"/>
          </a:p>
        </p:txBody>
      </p:sp>
      <p:sp>
        <p:nvSpPr>
          <p:cNvPr id="5" name="フッター プレースホルダー 4">
            <a:extLst>
              <a:ext uri="{FF2B5EF4-FFF2-40B4-BE49-F238E27FC236}">
                <a16:creationId xmlns:a16="http://schemas.microsoft.com/office/drawing/2014/main" id="{7AD48214-6690-4961-AFAA-EFF7ADD4E76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7262D3-DA30-4D22-B8B4-1171B5CD7A17}"/>
              </a:ext>
            </a:extLst>
          </p:cNvPr>
          <p:cNvSpPr>
            <a:spLocks noGrp="1"/>
          </p:cNvSpPr>
          <p:nvPr>
            <p:ph type="sldNum" sz="quarter" idx="12"/>
          </p:nvPr>
        </p:nvSpPr>
        <p:spPr/>
        <p:txBody>
          <a:bodyPr/>
          <a:lstStyle/>
          <a:p>
            <a:fld id="{A2AFDA73-C790-4EEF-96E1-A64C2AF9BCE5}" type="slidenum">
              <a:rPr kumimoji="1" lang="ja-JP" altLang="en-US" smtClean="0"/>
              <a:t>‹#›</a:t>
            </a:fld>
            <a:endParaRPr kumimoji="1" lang="ja-JP" altLang="en-US"/>
          </a:p>
        </p:txBody>
      </p:sp>
    </p:spTree>
    <p:extLst>
      <p:ext uri="{BB962C8B-B14F-4D97-AF65-F5344CB8AC3E}">
        <p14:creationId xmlns:p14="http://schemas.microsoft.com/office/powerpoint/2010/main" val="1065491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A5A93F-0CE9-487D-9F2A-67AA06E97E2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C39EBE0-D6A9-4966-8549-593A1770E97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AA53CAB-5A4D-4AE6-808F-9854CD00F53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1FC8175-896A-41B1-B8D7-D27080D2C60C}"/>
              </a:ext>
            </a:extLst>
          </p:cNvPr>
          <p:cNvSpPr>
            <a:spLocks noGrp="1"/>
          </p:cNvSpPr>
          <p:nvPr>
            <p:ph type="dt" sz="half" idx="10"/>
          </p:nvPr>
        </p:nvSpPr>
        <p:spPr/>
        <p:txBody>
          <a:bodyPr/>
          <a:lstStyle/>
          <a:p>
            <a:fld id="{C428ECF0-7B1D-455D-9970-46092AAA39E3}" type="datetimeFigureOut">
              <a:rPr kumimoji="1" lang="ja-JP" altLang="en-US" smtClean="0"/>
              <a:t>2021/10/17</a:t>
            </a:fld>
            <a:endParaRPr kumimoji="1" lang="ja-JP" altLang="en-US"/>
          </a:p>
        </p:txBody>
      </p:sp>
      <p:sp>
        <p:nvSpPr>
          <p:cNvPr id="6" name="フッター プレースホルダー 5">
            <a:extLst>
              <a:ext uri="{FF2B5EF4-FFF2-40B4-BE49-F238E27FC236}">
                <a16:creationId xmlns:a16="http://schemas.microsoft.com/office/drawing/2014/main" id="{A69ABEAF-970E-4E62-95E8-28D6DB38647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5C553F3-0675-4C38-8EBB-6A64CCF7A80A}"/>
              </a:ext>
            </a:extLst>
          </p:cNvPr>
          <p:cNvSpPr>
            <a:spLocks noGrp="1"/>
          </p:cNvSpPr>
          <p:nvPr>
            <p:ph type="sldNum" sz="quarter" idx="12"/>
          </p:nvPr>
        </p:nvSpPr>
        <p:spPr/>
        <p:txBody>
          <a:bodyPr/>
          <a:lstStyle/>
          <a:p>
            <a:fld id="{A2AFDA73-C790-4EEF-96E1-A64C2AF9BCE5}" type="slidenum">
              <a:rPr kumimoji="1" lang="ja-JP" altLang="en-US" smtClean="0"/>
              <a:t>‹#›</a:t>
            </a:fld>
            <a:endParaRPr kumimoji="1" lang="ja-JP" altLang="en-US"/>
          </a:p>
        </p:txBody>
      </p:sp>
    </p:spTree>
    <p:extLst>
      <p:ext uri="{BB962C8B-B14F-4D97-AF65-F5344CB8AC3E}">
        <p14:creationId xmlns:p14="http://schemas.microsoft.com/office/powerpoint/2010/main" val="627164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E4BDD-F4FF-4042-9839-A9818BB8532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CC4FA51-98E0-4F2C-A74E-0967FD5C74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27CE203-B2A0-43FF-A2D4-5A5E07A1512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39D9B84-0933-40C2-A3DD-9F8921A437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7AF3871-F163-481E-9E6F-DC7C0037374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A55B2FC-1ADA-4431-A173-CA3060043577}"/>
              </a:ext>
            </a:extLst>
          </p:cNvPr>
          <p:cNvSpPr>
            <a:spLocks noGrp="1"/>
          </p:cNvSpPr>
          <p:nvPr>
            <p:ph type="dt" sz="half" idx="10"/>
          </p:nvPr>
        </p:nvSpPr>
        <p:spPr/>
        <p:txBody>
          <a:bodyPr/>
          <a:lstStyle/>
          <a:p>
            <a:fld id="{C428ECF0-7B1D-455D-9970-46092AAA39E3}" type="datetimeFigureOut">
              <a:rPr kumimoji="1" lang="ja-JP" altLang="en-US" smtClean="0"/>
              <a:t>2021/10/17</a:t>
            </a:fld>
            <a:endParaRPr kumimoji="1" lang="ja-JP" altLang="en-US"/>
          </a:p>
        </p:txBody>
      </p:sp>
      <p:sp>
        <p:nvSpPr>
          <p:cNvPr id="8" name="フッター プレースホルダー 7">
            <a:extLst>
              <a:ext uri="{FF2B5EF4-FFF2-40B4-BE49-F238E27FC236}">
                <a16:creationId xmlns:a16="http://schemas.microsoft.com/office/drawing/2014/main" id="{E215CD72-BBD0-4DA7-9A22-AE827251B0C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CCAB4CC-44E6-4C9A-8D81-00F61BF3FE1A}"/>
              </a:ext>
            </a:extLst>
          </p:cNvPr>
          <p:cNvSpPr>
            <a:spLocks noGrp="1"/>
          </p:cNvSpPr>
          <p:nvPr>
            <p:ph type="sldNum" sz="quarter" idx="12"/>
          </p:nvPr>
        </p:nvSpPr>
        <p:spPr/>
        <p:txBody>
          <a:bodyPr/>
          <a:lstStyle/>
          <a:p>
            <a:fld id="{A2AFDA73-C790-4EEF-96E1-A64C2AF9BCE5}" type="slidenum">
              <a:rPr kumimoji="1" lang="ja-JP" altLang="en-US" smtClean="0"/>
              <a:t>‹#›</a:t>
            </a:fld>
            <a:endParaRPr kumimoji="1" lang="ja-JP" altLang="en-US"/>
          </a:p>
        </p:txBody>
      </p:sp>
    </p:spTree>
    <p:extLst>
      <p:ext uri="{BB962C8B-B14F-4D97-AF65-F5344CB8AC3E}">
        <p14:creationId xmlns:p14="http://schemas.microsoft.com/office/powerpoint/2010/main" val="222724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152319-E8D3-4CBA-AB06-71D602B1686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F1C2E2E-2952-48E0-AADC-67E0FD21AE9E}"/>
              </a:ext>
            </a:extLst>
          </p:cNvPr>
          <p:cNvSpPr>
            <a:spLocks noGrp="1"/>
          </p:cNvSpPr>
          <p:nvPr>
            <p:ph type="dt" sz="half" idx="10"/>
          </p:nvPr>
        </p:nvSpPr>
        <p:spPr/>
        <p:txBody>
          <a:bodyPr/>
          <a:lstStyle/>
          <a:p>
            <a:fld id="{C428ECF0-7B1D-455D-9970-46092AAA39E3}" type="datetimeFigureOut">
              <a:rPr kumimoji="1" lang="ja-JP" altLang="en-US" smtClean="0"/>
              <a:t>2021/10/17</a:t>
            </a:fld>
            <a:endParaRPr kumimoji="1" lang="ja-JP" altLang="en-US"/>
          </a:p>
        </p:txBody>
      </p:sp>
      <p:sp>
        <p:nvSpPr>
          <p:cNvPr id="4" name="フッター プレースホルダー 3">
            <a:extLst>
              <a:ext uri="{FF2B5EF4-FFF2-40B4-BE49-F238E27FC236}">
                <a16:creationId xmlns:a16="http://schemas.microsoft.com/office/drawing/2014/main" id="{9FEB2766-7C22-48FF-B424-EA54AC16064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2B3AA33-6631-492A-BBD1-B7EFE1284548}"/>
              </a:ext>
            </a:extLst>
          </p:cNvPr>
          <p:cNvSpPr>
            <a:spLocks noGrp="1"/>
          </p:cNvSpPr>
          <p:nvPr>
            <p:ph type="sldNum" sz="quarter" idx="12"/>
          </p:nvPr>
        </p:nvSpPr>
        <p:spPr/>
        <p:txBody>
          <a:bodyPr/>
          <a:lstStyle/>
          <a:p>
            <a:fld id="{A2AFDA73-C790-4EEF-96E1-A64C2AF9BCE5}" type="slidenum">
              <a:rPr kumimoji="1" lang="ja-JP" altLang="en-US" smtClean="0"/>
              <a:t>‹#›</a:t>
            </a:fld>
            <a:endParaRPr kumimoji="1" lang="ja-JP" altLang="en-US"/>
          </a:p>
        </p:txBody>
      </p:sp>
    </p:spTree>
    <p:extLst>
      <p:ext uri="{BB962C8B-B14F-4D97-AF65-F5344CB8AC3E}">
        <p14:creationId xmlns:p14="http://schemas.microsoft.com/office/powerpoint/2010/main" val="398041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C597DD6-2242-47AF-8B18-B84E49A78FD4}"/>
              </a:ext>
            </a:extLst>
          </p:cNvPr>
          <p:cNvSpPr>
            <a:spLocks noGrp="1"/>
          </p:cNvSpPr>
          <p:nvPr>
            <p:ph type="dt" sz="half" idx="10"/>
          </p:nvPr>
        </p:nvSpPr>
        <p:spPr/>
        <p:txBody>
          <a:bodyPr/>
          <a:lstStyle/>
          <a:p>
            <a:fld id="{C428ECF0-7B1D-455D-9970-46092AAA39E3}" type="datetimeFigureOut">
              <a:rPr kumimoji="1" lang="ja-JP" altLang="en-US" smtClean="0"/>
              <a:t>2021/10/17</a:t>
            </a:fld>
            <a:endParaRPr kumimoji="1" lang="ja-JP" altLang="en-US"/>
          </a:p>
        </p:txBody>
      </p:sp>
      <p:sp>
        <p:nvSpPr>
          <p:cNvPr id="3" name="フッター プレースホルダー 2">
            <a:extLst>
              <a:ext uri="{FF2B5EF4-FFF2-40B4-BE49-F238E27FC236}">
                <a16:creationId xmlns:a16="http://schemas.microsoft.com/office/drawing/2014/main" id="{0E72026E-13F7-4466-986F-1D082C59B67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B6025A2-5466-48D9-BA84-88C6983CE355}"/>
              </a:ext>
            </a:extLst>
          </p:cNvPr>
          <p:cNvSpPr>
            <a:spLocks noGrp="1"/>
          </p:cNvSpPr>
          <p:nvPr>
            <p:ph type="sldNum" sz="quarter" idx="12"/>
          </p:nvPr>
        </p:nvSpPr>
        <p:spPr/>
        <p:txBody>
          <a:bodyPr/>
          <a:lstStyle/>
          <a:p>
            <a:fld id="{A2AFDA73-C790-4EEF-96E1-A64C2AF9BCE5}" type="slidenum">
              <a:rPr kumimoji="1" lang="ja-JP" altLang="en-US" smtClean="0"/>
              <a:t>‹#›</a:t>
            </a:fld>
            <a:endParaRPr kumimoji="1" lang="ja-JP" altLang="en-US"/>
          </a:p>
        </p:txBody>
      </p:sp>
    </p:spTree>
    <p:extLst>
      <p:ext uri="{BB962C8B-B14F-4D97-AF65-F5344CB8AC3E}">
        <p14:creationId xmlns:p14="http://schemas.microsoft.com/office/powerpoint/2010/main" val="682220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9D4738-6A1E-492E-8444-B1E8C084394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1C6D888-4482-4BC5-8A70-D0DE8B42BB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A0A6EEF-7E5F-4C28-8D72-EE39769F6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EF214BD-70E7-429B-80D9-E40F7D20E11C}"/>
              </a:ext>
            </a:extLst>
          </p:cNvPr>
          <p:cNvSpPr>
            <a:spLocks noGrp="1"/>
          </p:cNvSpPr>
          <p:nvPr>
            <p:ph type="dt" sz="half" idx="10"/>
          </p:nvPr>
        </p:nvSpPr>
        <p:spPr/>
        <p:txBody>
          <a:bodyPr/>
          <a:lstStyle/>
          <a:p>
            <a:fld id="{C428ECF0-7B1D-455D-9970-46092AAA39E3}" type="datetimeFigureOut">
              <a:rPr kumimoji="1" lang="ja-JP" altLang="en-US" smtClean="0"/>
              <a:t>2021/10/17</a:t>
            </a:fld>
            <a:endParaRPr kumimoji="1" lang="ja-JP" altLang="en-US"/>
          </a:p>
        </p:txBody>
      </p:sp>
      <p:sp>
        <p:nvSpPr>
          <p:cNvPr id="6" name="フッター プレースホルダー 5">
            <a:extLst>
              <a:ext uri="{FF2B5EF4-FFF2-40B4-BE49-F238E27FC236}">
                <a16:creationId xmlns:a16="http://schemas.microsoft.com/office/drawing/2014/main" id="{9040D468-AB15-4FC6-8E80-62D612C1580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7F77A9-26A2-4699-9FB8-5B7818B06594}"/>
              </a:ext>
            </a:extLst>
          </p:cNvPr>
          <p:cNvSpPr>
            <a:spLocks noGrp="1"/>
          </p:cNvSpPr>
          <p:nvPr>
            <p:ph type="sldNum" sz="quarter" idx="12"/>
          </p:nvPr>
        </p:nvSpPr>
        <p:spPr/>
        <p:txBody>
          <a:bodyPr/>
          <a:lstStyle/>
          <a:p>
            <a:fld id="{A2AFDA73-C790-4EEF-96E1-A64C2AF9BCE5}" type="slidenum">
              <a:rPr kumimoji="1" lang="ja-JP" altLang="en-US" smtClean="0"/>
              <a:t>‹#›</a:t>
            </a:fld>
            <a:endParaRPr kumimoji="1" lang="ja-JP" altLang="en-US"/>
          </a:p>
        </p:txBody>
      </p:sp>
    </p:spTree>
    <p:extLst>
      <p:ext uri="{BB962C8B-B14F-4D97-AF65-F5344CB8AC3E}">
        <p14:creationId xmlns:p14="http://schemas.microsoft.com/office/powerpoint/2010/main" val="25512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0DF5E-978D-4078-924E-726765C6BCB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7DEF1CF-C8CA-4CB3-9658-BF44CB614A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129EDFC-EEE4-4B85-9601-E931A4726D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53A786-4217-4D77-800D-860FED9E0DE8}"/>
              </a:ext>
            </a:extLst>
          </p:cNvPr>
          <p:cNvSpPr>
            <a:spLocks noGrp="1"/>
          </p:cNvSpPr>
          <p:nvPr>
            <p:ph type="dt" sz="half" idx="10"/>
          </p:nvPr>
        </p:nvSpPr>
        <p:spPr/>
        <p:txBody>
          <a:bodyPr/>
          <a:lstStyle/>
          <a:p>
            <a:fld id="{C428ECF0-7B1D-455D-9970-46092AAA39E3}" type="datetimeFigureOut">
              <a:rPr kumimoji="1" lang="ja-JP" altLang="en-US" smtClean="0"/>
              <a:t>2021/10/17</a:t>
            </a:fld>
            <a:endParaRPr kumimoji="1" lang="ja-JP" altLang="en-US"/>
          </a:p>
        </p:txBody>
      </p:sp>
      <p:sp>
        <p:nvSpPr>
          <p:cNvPr id="6" name="フッター プレースホルダー 5">
            <a:extLst>
              <a:ext uri="{FF2B5EF4-FFF2-40B4-BE49-F238E27FC236}">
                <a16:creationId xmlns:a16="http://schemas.microsoft.com/office/drawing/2014/main" id="{715BAC03-C8BC-499A-9F33-439049DE1A5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392A8E7-5D17-447D-BF65-2EAFE22ABFA3}"/>
              </a:ext>
            </a:extLst>
          </p:cNvPr>
          <p:cNvSpPr>
            <a:spLocks noGrp="1"/>
          </p:cNvSpPr>
          <p:nvPr>
            <p:ph type="sldNum" sz="quarter" idx="12"/>
          </p:nvPr>
        </p:nvSpPr>
        <p:spPr/>
        <p:txBody>
          <a:bodyPr/>
          <a:lstStyle/>
          <a:p>
            <a:fld id="{A2AFDA73-C790-4EEF-96E1-A64C2AF9BCE5}" type="slidenum">
              <a:rPr kumimoji="1" lang="ja-JP" altLang="en-US" smtClean="0"/>
              <a:t>‹#›</a:t>
            </a:fld>
            <a:endParaRPr kumimoji="1" lang="ja-JP" altLang="en-US"/>
          </a:p>
        </p:txBody>
      </p:sp>
    </p:spTree>
    <p:extLst>
      <p:ext uri="{BB962C8B-B14F-4D97-AF65-F5344CB8AC3E}">
        <p14:creationId xmlns:p14="http://schemas.microsoft.com/office/powerpoint/2010/main" val="9798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8D74228-FE69-4089-8566-E15213661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F573F4F-B41D-4D8B-8844-BFF31F8E90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212A4A-DF32-4B3E-BA0C-8941ACB226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28ECF0-7B1D-455D-9970-46092AAA39E3}" type="datetimeFigureOut">
              <a:rPr kumimoji="1" lang="ja-JP" altLang="en-US" smtClean="0"/>
              <a:t>2021/10/17</a:t>
            </a:fld>
            <a:endParaRPr kumimoji="1" lang="ja-JP" altLang="en-US"/>
          </a:p>
        </p:txBody>
      </p:sp>
      <p:sp>
        <p:nvSpPr>
          <p:cNvPr id="5" name="フッター プレースホルダー 4">
            <a:extLst>
              <a:ext uri="{FF2B5EF4-FFF2-40B4-BE49-F238E27FC236}">
                <a16:creationId xmlns:a16="http://schemas.microsoft.com/office/drawing/2014/main" id="{0C34401D-DBBA-487C-AB5B-57F6586532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A5C6494-702E-47E9-826A-D2874F7D6E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FDA73-C790-4EEF-96E1-A64C2AF9BCE5}" type="slidenum">
              <a:rPr kumimoji="1" lang="ja-JP" altLang="en-US" smtClean="0"/>
              <a:t>‹#›</a:t>
            </a:fld>
            <a:endParaRPr kumimoji="1" lang="ja-JP" altLang="en-US"/>
          </a:p>
        </p:txBody>
      </p:sp>
    </p:spTree>
    <p:extLst>
      <p:ext uri="{BB962C8B-B14F-4D97-AF65-F5344CB8AC3E}">
        <p14:creationId xmlns:p14="http://schemas.microsoft.com/office/powerpoint/2010/main" val="1904537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50C651-0ABD-44DF-8487-A524474D47A9}"/>
              </a:ext>
            </a:extLst>
          </p:cNvPr>
          <p:cNvSpPr>
            <a:spLocks noGrp="1"/>
          </p:cNvSpPr>
          <p:nvPr>
            <p:ph type="ctrTitle"/>
          </p:nvPr>
        </p:nvSpPr>
        <p:spPr>
          <a:xfrm>
            <a:off x="1956099" y="1133121"/>
            <a:ext cx="8279802" cy="2387600"/>
          </a:xfrm>
        </p:spPr>
        <p:txBody>
          <a:bodyPr>
            <a:normAutofit/>
          </a:bodyPr>
          <a:lstStyle/>
          <a:p>
            <a:r>
              <a:rPr kumimoji="1" lang="ja-JP" altLang="en-US" sz="4800" dirty="0">
                <a:latin typeface="HGSｺﾞｼｯｸE" panose="020B0900000000000000" pitchFamily="50" charset="-128"/>
                <a:ea typeface="HGSｺﾞｼｯｸE" panose="020B0900000000000000" pitchFamily="50" charset="-128"/>
              </a:rPr>
              <a:t>アルカリ性洗剤によるゴムの劣化</a:t>
            </a:r>
          </a:p>
        </p:txBody>
      </p:sp>
      <p:sp>
        <p:nvSpPr>
          <p:cNvPr id="3" name="字幕 2">
            <a:extLst>
              <a:ext uri="{FF2B5EF4-FFF2-40B4-BE49-F238E27FC236}">
                <a16:creationId xmlns:a16="http://schemas.microsoft.com/office/drawing/2014/main" id="{D63C8BB3-F024-44B4-A372-A6F9858A06FA}"/>
              </a:ext>
            </a:extLst>
          </p:cNvPr>
          <p:cNvSpPr>
            <a:spLocks noGrp="1"/>
          </p:cNvSpPr>
          <p:nvPr>
            <p:ph type="subTitle" idx="1"/>
          </p:nvPr>
        </p:nvSpPr>
        <p:spPr/>
        <p:txBody>
          <a:bodyPr/>
          <a:lstStyle/>
          <a:p>
            <a:endParaRPr kumimoji="1" lang="ja-JP" altLang="en-US"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19369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71CBC1-126B-43BB-AD23-84D1C96D6EDD}"/>
              </a:ext>
            </a:extLst>
          </p:cNvPr>
          <p:cNvSpPr>
            <a:spLocks noGrp="1"/>
          </p:cNvSpPr>
          <p:nvPr>
            <p:ph type="title"/>
          </p:nvPr>
        </p:nvSpPr>
        <p:spPr>
          <a:xfrm>
            <a:off x="0" y="0"/>
            <a:ext cx="12192000" cy="946673"/>
          </a:xfrm>
          <a:solidFill>
            <a:schemeClr val="accent1"/>
          </a:solidFill>
        </p:spPr>
        <p:style>
          <a:lnRef idx="2">
            <a:schemeClr val="accent1"/>
          </a:lnRef>
          <a:fillRef idx="1">
            <a:schemeClr val="lt1"/>
          </a:fillRef>
          <a:effectRef idx="0">
            <a:schemeClr val="accent1"/>
          </a:effectRef>
          <a:fontRef idx="minor">
            <a:schemeClr val="dk1"/>
          </a:fontRef>
        </p:style>
        <p:txBody>
          <a:bodyPr/>
          <a:lstStyle/>
          <a:p>
            <a:r>
              <a:rPr lang="ja-JP" altLang="en-US" dirty="0">
                <a:solidFill>
                  <a:schemeClr val="bg1"/>
                </a:solidFill>
                <a:latin typeface="HGSｺﾞｼｯｸE" panose="020B0900000000000000" pitchFamily="50" charset="-128"/>
                <a:ea typeface="HGSｺﾞｼｯｸE" panose="020B0900000000000000" pitchFamily="50" charset="-128"/>
              </a:rPr>
              <a:t>目的</a:t>
            </a:r>
            <a:endParaRPr kumimoji="1" lang="ja-JP" altLang="en-US" dirty="0">
              <a:solidFill>
                <a:schemeClr val="bg1"/>
              </a:solidFill>
              <a:latin typeface="HGSｺﾞｼｯｸE" panose="020B0900000000000000" pitchFamily="50" charset="-128"/>
              <a:ea typeface="HGSｺﾞｼｯｸE" panose="020B0900000000000000" pitchFamily="50" charset="-128"/>
            </a:endParaRPr>
          </a:p>
        </p:txBody>
      </p:sp>
      <p:sp>
        <p:nvSpPr>
          <p:cNvPr id="3" name="コンテンツ プレースホルダー 2">
            <a:extLst>
              <a:ext uri="{FF2B5EF4-FFF2-40B4-BE49-F238E27FC236}">
                <a16:creationId xmlns:a16="http://schemas.microsoft.com/office/drawing/2014/main" id="{C4544EE5-9AD6-4229-B506-34082C1EC020}"/>
              </a:ext>
            </a:extLst>
          </p:cNvPr>
          <p:cNvSpPr>
            <a:spLocks noGrp="1"/>
          </p:cNvSpPr>
          <p:nvPr>
            <p:ph idx="1"/>
          </p:nvPr>
        </p:nvSpPr>
        <p:spPr>
          <a:xfrm>
            <a:off x="0" y="946673"/>
            <a:ext cx="12192000" cy="5911327"/>
          </a:xfrm>
        </p:spPr>
        <p:txBody>
          <a:bodyPr/>
          <a:lstStyle/>
          <a:p>
            <a:pPr marL="0" indent="0">
              <a:buNone/>
            </a:pPr>
            <a:r>
              <a:rPr lang="ja-JP" altLang="en-US" dirty="0">
                <a:latin typeface="HGSｺﾞｼｯｸE" panose="020B0900000000000000" pitchFamily="50" charset="-128"/>
                <a:ea typeface="HGSｺﾞｼｯｸE" panose="020B0900000000000000" pitchFamily="50" charset="-128"/>
              </a:rPr>
              <a:t>＜動機＞</a:t>
            </a:r>
            <a:endParaRPr lang="en-US" altLang="ja-JP" dirty="0">
              <a:latin typeface="HGSｺﾞｼｯｸE" panose="020B0900000000000000" pitchFamily="50" charset="-128"/>
              <a:ea typeface="HGSｺﾞｼｯｸE" panose="020B0900000000000000" pitchFamily="50" charset="-128"/>
            </a:endParaRPr>
          </a:p>
          <a:p>
            <a:pPr marL="0" indent="0">
              <a:buNone/>
            </a:pPr>
            <a:r>
              <a:rPr lang="ja-JP" altLang="en-US" dirty="0">
                <a:latin typeface="HGSｺﾞｼｯｸE" panose="020B0900000000000000" pitchFamily="50" charset="-128"/>
                <a:ea typeface="HGSｺﾞｼｯｸE" panose="020B0900000000000000" pitchFamily="50" charset="-128"/>
              </a:rPr>
              <a:t>弁当箱などのゴムパッキンの劣化に洗剤が関係しているのか気になったから</a:t>
            </a:r>
            <a:endParaRPr lang="en-US" altLang="ja-JP" dirty="0">
              <a:latin typeface="HGSｺﾞｼｯｸE" panose="020B0900000000000000" pitchFamily="50" charset="-128"/>
              <a:ea typeface="HGSｺﾞｼｯｸE" panose="020B0900000000000000" pitchFamily="50" charset="-128"/>
            </a:endParaRPr>
          </a:p>
          <a:p>
            <a:pPr marL="0" indent="0">
              <a:buNone/>
            </a:pPr>
            <a:endParaRPr lang="en-US" altLang="ja-JP" dirty="0">
              <a:latin typeface="HGSｺﾞｼｯｸE" panose="020B0900000000000000" pitchFamily="50" charset="-128"/>
              <a:ea typeface="HGSｺﾞｼｯｸE" panose="020B0900000000000000" pitchFamily="50" charset="-128"/>
            </a:endParaRPr>
          </a:p>
          <a:p>
            <a:pPr marL="0" indent="0">
              <a:buNone/>
            </a:pPr>
            <a:r>
              <a:rPr lang="ja-JP" altLang="en-US" dirty="0">
                <a:latin typeface="HGSｺﾞｼｯｸE" panose="020B0900000000000000" pitchFamily="50" charset="-128"/>
                <a:ea typeface="HGSｺﾞｼｯｸE" panose="020B0900000000000000" pitchFamily="50" charset="-128"/>
              </a:rPr>
              <a:t>＜目的＞</a:t>
            </a:r>
            <a:endParaRPr lang="en-US" altLang="ja-JP" dirty="0">
              <a:latin typeface="HGSｺﾞｼｯｸE" panose="020B0900000000000000" pitchFamily="50" charset="-128"/>
              <a:ea typeface="HGSｺﾞｼｯｸE" panose="020B0900000000000000" pitchFamily="50" charset="-128"/>
            </a:endParaRPr>
          </a:p>
          <a:p>
            <a:pPr marL="0" indent="0">
              <a:buNone/>
            </a:pPr>
            <a:r>
              <a:rPr lang="ja-JP" altLang="en-US" dirty="0">
                <a:latin typeface="HGSｺﾞｼｯｸE" panose="020B0900000000000000" pitchFamily="50" charset="-128"/>
                <a:ea typeface="HGSｺﾞｼｯｸE" panose="020B0900000000000000" pitchFamily="50" charset="-128"/>
              </a:rPr>
              <a:t>アルカリ性洗剤によってゴムの劣化が引き起こされるのかを調べる</a:t>
            </a:r>
            <a:endParaRPr lang="en-US" altLang="ja-JP" dirty="0">
              <a:latin typeface="HGSｺﾞｼｯｸE" panose="020B0900000000000000" pitchFamily="50" charset="-128"/>
              <a:ea typeface="HGSｺﾞｼｯｸE" panose="020B0900000000000000" pitchFamily="50" charset="-128"/>
            </a:endParaRPr>
          </a:p>
          <a:p>
            <a:pPr marL="0" indent="0">
              <a:buNone/>
            </a:pPr>
            <a:endParaRPr lang="en-US" altLang="ja-JP" dirty="0">
              <a:latin typeface="HGSｺﾞｼｯｸE" panose="020B0900000000000000" pitchFamily="50" charset="-128"/>
              <a:ea typeface="HGSｺﾞｼｯｸE" panose="020B0900000000000000" pitchFamily="50" charset="-128"/>
            </a:endParaRPr>
          </a:p>
          <a:p>
            <a:pPr marL="0" indent="0">
              <a:buNone/>
            </a:pPr>
            <a:r>
              <a:rPr lang="ja-JP" altLang="en-US" dirty="0">
                <a:latin typeface="HGSｺﾞｼｯｸE" panose="020B0900000000000000" pitchFamily="50" charset="-128"/>
                <a:ea typeface="HGSｺﾞｼｯｸE" panose="020B0900000000000000" pitchFamily="50" charset="-128"/>
              </a:rPr>
              <a:t>＜仮説＞</a:t>
            </a:r>
            <a:endParaRPr lang="en-US" altLang="ja-JP" dirty="0">
              <a:latin typeface="HGSｺﾞｼｯｸE" panose="020B0900000000000000" pitchFamily="50" charset="-128"/>
              <a:ea typeface="HGSｺﾞｼｯｸE" panose="020B0900000000000000" pitchFamily="50" charset="-128"/>
            </a:endParaRPr>
          </a:p>
          <a:p>
            <a:pPr marL="0" indent="0">
              <a:buNone/>
            </a:pPr>
            <a:r>
              <a:rPr lang="ja-JP" altLang="en-US" dirty="0">
                <a:latin typeface="HGSｺﾞｼｯｸE" panose="020B0900000000000000" pitchFamily="50" charset="-128"/>
                <a:ea typeface="HGSｺﾞｼｯｸE" panose="020B0900000000000000" pitchFamily="50" charset="-128"/>
              </a:rPr>
              <a:t>洗剤に含まれている、次亜塩素酸ナトリウムによってゴムの劣化が起こる</a:t>
            </a:r>
            <a:endParaRPr lang="en-US" altLang="ja-JP"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3218501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0B18597-CD42-442C-99BE-98C4BE8EC598}"/>
              </a:ext>
            </a:extLst>
          </p:cNvPr>
          <p:cNvSpPr>
            <a:spLocks noGrp="1"/>
          </p:cNvSpPr>
          <p:nvPr>
            <p:ph idx="1"/>
          </p:nvPr>
        </p:nvSpPr>
        <p:spPr>
          <a:xfrm>
            <a:off x="0" y="946672"/>
            <a:ext cx="12192000" cy="5911327"/>
          </a:xfrm>
        </p:spPr>
        <p:txBody>
          <a:bodyPr/>
          <a:lstStyle/>
          <a:p>
            <a:pPr marL="514350" indent="-514350">
              <a:buAutoNum type="arabicPeriod"/>
            </a:pPr>
            <a:r>
              <a:rPr lang="en-US" altLang="ja-JP" dirty="0">
                <a:latin typeface="HGｺﾞｼｯｸE" panose="020B0909000000000000" pitchFamily="49" charset="-128"/>
                <a:ea typeface="HGｺﾞｼｯｸE" panose="020B0909000000000000" pitchFamily="49" charset="-128"/>
              </a:rPr>
              <a:t>90</a:t>
            </a:r>
            <a:r>
              <a:rPr lang="ja-JP" altLang="en-US" dirty="0">
                <a:latin typeface="HGｺﾞｼｯｸE" panose="020B0909000000000000" pitchFamily="49" charset="-128"/>
                <a:ea typeface="HGｺﾞｼｯｸE" panose="020B0909000000000000" pitchFamily="49" charset="-128"/>
              </a:rPr>
              <a:t>度に湯煎したアルカリ性洗剤に輪ゴムを</a:t>
            </a:r>
            <a:r>
              <a:rPr lang="en-US" altLang="ja-JP" dirty="0">
                <a:latin typeface="HGｺﾞｼｯｸE" panose="020B0909000000000000" pitchFamily="49" charset="-128"/>
                <a:ea typeface="HGｺﾞｼｯｸE" panose="020B0909000000000000" pitchFamily="49" charset="-128"/>
              </a:rPr>
              <a:t>10</a:t>
            </a:r>
            <a:r>
              <a:rPr lang="ja-JP" altLang="en-US" dirty="0">
                <a:latin typeface="HGｺﾞｼｯｸE" panose="020B0909000000000000" pitchFamily="49" charset="-128"/>
                <a:ea typeface="HGｺﾞｼｯｸE" panose="020B0909000000000000" pitchFamily="49" charset="-128"/>
              </a:rPr>
              <a:t>分浸す</a:t>
            </a:r>
            <a:endParaRPr lang="en-US" altLang="ja-JP" dirty="0">
              <a:latin typeface="HGｺﾞｼｯｸE" panose="020B0909000000000000" pitchFamily="49" charset="-128"/>
              <a:ea typeface="HGｺﾞｼｯｸE" panose="020B0909000000000000" pitchFamily="49" charset="-128"/>
            </a:endParaRPr>
          </a:p>
          <a:p>
            <a:pPr marL="514350" indent="-514350">
              <a:buAutoNum type="arabicPeriod"/>
            </a:pPr>
            <a:endParaRPr lang="en-US" altLang="ja-JP" dirty="0">
              <a:latin typeface="HGｺﾞｼｯｸE" panose="020B0909000000000000" pitchFamily="49" charset="-128"/>
              <a:ea typeface="HGｺﾞｼｯｸE" panose="020B0909000000000000" pitchFamily="49" charset="-128"/>
            </a:endParaRPr>
          </a:p>
          <a:p>
            <a:pPr marL="514350" indent="-514350">
              <a:buAutoNum type="arabicPeriod"/>
            </a:pPr>
            <a:r>
              <a:rPr lang="ja-JP" altLang="en-US" dirty="0">
                <a:latin typeface="HGｺﾞｼｯｸE" panose="020B0909000000000000" pitchFamily="49" charset="-128"/>
                <a:ea typeface="HGｺﾞｼｯｸE" panose="020B0909000000000000" pitchFamily="49" charset="-128"/>
              </a:rPr>
              <a:t>浸したばねを水で洗う</a:t>
            </a:r>
            <a:endParaRPr lang="en-US" altLang="ja-JP" dirty="0">
              <a:latin typeface="HGｺﾞｼｯｸE" panose="020B0909000000000000" pitchFamily="49" charset="-128"/>
              <a:ea typeface="HGｺﾞｼｯｸE" panose="020B0909000000000000" pitchFamily="49" charset="-128"/>
            </a:endParaRPr>
          </a:p>
          <a:p>
            <a:pPr marL="514350" indent="-514350">
              <a:buAutoNum type="arabicPeriod"/>
            </a:pPr>
            <a:endParaRPr kumimoji="1" lang="en-US" altLang="ja-JP" dirty="0">
              <a:latin typeface="HGｺﾞｼｯｸE" panose="020B0909000000000000" pitchFamily="49" charset="-128"/>
              <a:ea typeface="HGｺﾞｼｯｸE" panose="020B0909000000000000" pitchFamily="49" charset="-128"/>
            </a:endParaRPr>
          </a:p>
          <a:p>
            <a:pPr marL="514350" indent="-514350">
              <a:buAutoNum type="arabicPeriod"/>
            </a:pPr>
            <a:r>
              <a:rPr kumimoji="1" lang="ja-JP" altLang="en-US" dirty="0">
                <a:latin typeface="HGｺﾞｼｯｸE" panose="020B0909000000000000" pitchFamily="49" charset="-128"/>
                <a:ea typeface="HGｺﾞｼｯｸE" panose="020B0909000000000000" pitchFamily="49" charset="-128"/>
              </a:rPr>
              <a:t>輪ゴムを棒に通しおもりを</a:t>
            </a:r>
            <a:r>
              <a:rPr lang="ja-JP" altLang="en-US" dirty="0">
                <a:latin typeface="HGｺﾞｼｯｸE" panose="020B0909000000000000" pitchFamily="49" charset="-128"/>
                <a:ea typeface="HGｺﾞｼｯｸE" panose="020B0909000000000000" pitchFamily="49" charset="-128"/>
              </a:rPr>
              <a:t>つけて伸びの変化を調べる</a:t>
            </a:r>
            <a:endParaRPr lang="en-US" altLang="ja-JP" dirty="0">
              <a:latin typeface="HGｺﾞｼｯｸE" panose="020B0909000000000000" pitchFamily="49" charset="-128"/>
              <a:ea typeface="HGｺﾞｼｯｸE" panose="020B0909000000000000" pitchFamily="49" charset="-128"/>
            </a:endParaRPr>
          </a:p>
          <a:p>
            <a:pPr marL="514350" indent="-514350">
              <a:buAutoNum type="arabicPeriod"/>
            </a:pPr>
            <a:endParaRPr kumimoji="1" lang="en-US" altLang="ja-JP" dirty="0"/>
          </a:p>
          <a:p>
            <a:pPr marL="514350" indent="-514350">
              <a:buAutoNum type="arabicPeriod"/>
            </a:pPr>
            <a:endParaRPr kumimoji="1" lang="ja-JP" altLang="en-US" dirty="0"/>
          </a:p>
        </p:txBody>
      </p:sp>
      <p:sp>
        <p:nvSpPr>
          <p:cNvPr id="4" name="タイトル 1">
            <a:extLst>
              <a:ext uri="{FF2B5EF4-FFF2-40B4-BE49-F238E27FC236}">
                <a16:creationId xmlns:a16="http://schemas.microsoft.com/office/drawing/2014/main" id="{E6B40399-A984-45D7-B8C1-7DA9CFE6EDAA}"/>
              </a:ext>
            </a:extLst>
          </p:cNvPr>
          <p:cNvSpPr>
            <a:spLocks noGrp="1"/>
          </p:cNvSpPr>
          <p:nvPr>
            <p:ph type="title"/>
          </p:nvPr>
        </p:nvSpPr>
        <p:spPr>
          <a:xfrm>
            <a:off x="0" y="0"/>
            <a:ext cx="12192000" cy="946673"/>
          </a:xfrm>
          <a:solidFill>
            <a:schemeClr val="accent1"/>
          </a:solidFill>
        </p:spPr>
        <p:style>
          <a:lnRef idx="2">
            <a:schemeClr val="accent1"/>
          </a:lnRef>
          <a:fillRef idx="1">
            <a:schemeClr val="lt1"/>
          </a:fillRef>
          <a:effectRef idx="0">
            <a:schemeClr val="accent1"/>
          </a:effectRef>
          <a:fontRef idx="minor">
            <a:schemeClr val="dk1"/>
          </a:fontRef>
        </p:style>
        <p:txBody>
          <a:bodyPr/>
          <a:lstStyle/>
          <a:p>
            <a:r>
              <a:rPr kumimoji="1" lang="ja-JP" altLang="en-US" dirty="0">
                <a:solidFill>
                  <a:schemeClr val="bg1"/>
                </a:solidFill>
                <a:latin typeface="HGSｺﾞｼｯｸE" panose="020B0900000000000000" pitchFamily="50" charset="-128"/>
                <a:ea typeface="HGSｺﾞｼｯｸE" panose="020B0900000000000000" pitchFamily="50" charset="-128"/>
              </a:rPr>
              <a:t>方法</a:t>
            </a:r>
          </a:p>
        </p:txBody>
      </p:sp>
    </p:spTree>
    <p:extLst>
      <p:ext uri="{BB962C8B-B14F-4D97-AF65-F5344CB8AC3E}">
        <p14:creationId xmlns:p14="http://schemas.microsoft.com/office/powerpoint/2010/main" val="4263054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コンテンツ プレースホルダー 6">
            <a:extLst>
              <a:ext uri="{FF2B5EF4-FFF2-40B4-BE49-F238E27FC236}">
                <a16:creationId xmlns:a16="http://schemas.microsoft.com/office/drawing/2014/main" id="{7075032F-87BE-4D6C-953B-C900E5422809}"/>
              </a:ext>
            </a:extLst>
          </p:cNvPr>
          <p:cNvGraphicFramePr>
            <a:graphicFrameLocks noGrp="1"/>
          </p:cNvGraphicFramePr>
          <p:nvPr>
            <p:ph idx="1"/>
            <p:extLst>
              <p:ext uri="{D42A27DB-BD31-4B8C-83A1-F6EECF244321}">
                <p14:modId xmlns:p14="http://schemas.microsoft.com/office/powerpoint/2010/main" val="2446932949"/>
              </p:ext>
            </p:extLst>
          </p:nvPr>
        </p:nvGraphicFramePr>
        <p:xfrm>
          <a:off x="6264534" y="3925338"/>
          <a:ext cx="5828312" cy="2827502"/>
        </p:xfrm>
        <a:graphic>
          <a:graphicData uri="http://schemas.openxmlformats.org/drawingml/2006/chart">
            <c:chart xmlns:c="http://schemas.openxmlformats.org/drawingml/2006/chart" xmlns:r="http://schemas.openxmlformats.org/officeDocument/2006/relationships" r:id="rId2"/>
          </a:graphicData>
        </a:graphic>
      </p:graphicFrame>
      <p:sp>
        <p:nvSpPr>
          <p:cNvPr id="4" name="タイトル 1">
            <a:extLst>
              <a:ext uri="{FF2B5EF4-FFF2-40B4-BE49-F238E27FC236}">
                <a16:creationId xmlns:a16="http://schemas.microsoft.com/office/drawing/2014/main" id="{FC24CB5B-0AB9-49B5-A159-885CDC95139C}"/>
              </a:ext>
            </a:extLst>
          </p:cNvPr>
          <p:cNvSpPr txBox="1">
            <a:spLocks/>
          </p:cNvSpPr>
          <p:nvPr/>
        </p:nvSpPr>
        <p:spPr>
          <a:xfrm>
            <a:off x="0" y="0"/>
            <a:ext cx="12192000" cy="946673"/>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ja-JP" altLang="en-US" dirty="0">
                <a:solidFill>
                  <a:schemeClr val="bg1"/>
                </a:solidFill>
                <a:latin typeface="HGSｺﾞｼｯｸE" panose="020B0900000000000000" pitchFamily="50" charset="-128"/>
                <a:ea typeface="HGSｺﾞｼｯｸE" panose="020B0900000000000000" pitchFamily="50" charset="-128"/>
              </a:rPr>
              <a:t>結果</a:t>
            </a:r>
          </a:p>
        </p:txBody>
      </p:sp>
      <p:graphicFrame>
        <p:nvGraphicFramePr>
          <p:cNvPr id="8" name="コンテンツ プレースホルダー 6">
            <a:extLst>
              <a:ext uri="{FF2B5EF4-FFF2-40B4-BE49-F238E27FC236}">
                <a16:creationId xmlns:a16="http://schemas.microsoft.com/office/drawing/2014/main" id="{6BE5BDF6-F393-4A2A-BD80-DD05ADA8FEFD}"/>
              </a:ext>
            </a:extLst>
          </p:cNvPr>
          <p:cNvGraphicFramePr>
            <a:graphicFrameLocks/>
          </p:cNvGraphicFramePr>
          <p:nvPr>
            <p:extLst>
              <p:ext uri="{D42A27DB-BD31-4B8C-83A1-F6EECF244321}">
                <p14:modId xmlns:p14="http://schemas.microsoft.com/office/powerpoint/2010/main" val="1743817254"/>
              </p:ext>
            </p:extLst>
          </p:nvPr>
        </p:nvGraphicFramePr>
        <p:xfrm>
          <a:off x="6264536" y="1068637"/>
          <a:ext cx="5828311" cy="26949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グラフ 4">
            <a:extLst>
              <a:ext uri="{FF2B5EF4-FFF2-40B4-BE49-F238E27FC236}">
                <a16:creationId xmlns:a16="http://schemas.microsoft.com/office/drawing/2014/main" id="{8E1FE3A9-60A8-4E61-8018-E6D7D53EB4BB}"/>
              </a:ext>
            </a:extLst>
          </p:cNvPr>
          <p:cNvGraphicFramePr/>
          <p:nvPr>
            <p:extLst>
              <p:ext uri="{D42A27DB-BD31-4B8C-83A1-F6EECF244321}">
                <p14:modId xmlns:p14="http://schemas.microsoft.com/office/powerpoint/2010/main" val="2050759284"/>
              </p:ext>
            </p:extLst>
          </p:nvPr>
        </p:nvGraphicFramePr>
        <p:xfrm>
          <a:off x="99152" y="1068637"/>
          <a:ext cx="5828311" cy="3940685"/>
        </p:xfrm>
        <a:graphic>
          <a:graphicData uri="http://schemas.openxmlformats.org/drawingml/2006/chart">
            <c:chart xmlns:c="http://schemas.openxmlformats.org/drawingml/2006/chart" xmlns:r="http://schemas.openxmlformats.org/officeDocument/2006/relationships" r:id="rId4"/>
          </a:graphicData>
        </a:graphic>
      </p:graphicFrame>
      <p:sp>
        <p:nvSpPr>
          <p:cNvPr id="9" name="コンテンツ プレースホルダー 2">
            <a:extLst>
              <a:ext uri="{FF2B5EF4-FFF2-40B4-BE49-F238E27FC236}">
                <a16:creationId xmlns:a16="http://schemas.microsoft.com/office/drawing/2014/main" id="{EDBB549B-F263-459D-9A1E-CBCA223F33B8}"/>
              </a:ext>
            </a:extLst>
          </p:cNvPr>
          <p:cNvSpPr txBox="1">
            <a:spLocks/>
          </p:cNvSpPr>
          <p:nvPr/>
        </p:nvSpPr>
        <p:spPr>
          <a:xfrm>
            <a:off x="99152" y="5131285"/>
            <a:ext cx="5996848" cy="1621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Arial" panose="020B0604020202020204" pitchFamily="34" charset="0"/>
              <a:buAutoNum type="arabicPeriod"/>
            </a:pPr>
            <a:endParaRPr lang="ja-JP" altLang="en-US" dirty="0"/>
          </a:p>
        </p:txBody>
      </p:sp>
      <p:sp>
        <p:nvSpPr>
          <p:cNvPr id="11" name="テキスト ボックス 10">
            <a:extLst>
              <a:ext uri="{FF2B5EF4-FFF2-40B4-BE49-F238E27FC236}">
                <a16:creationId xmlns:a16="http://schemas.microsoft.com/office/drawing/2014/main" id="{FD48A8D5-3FAB-4650-8F06-7066F76852F9}"/>
              </a:ext>
            </a:extLst>
          </p:cNvPr>
          <p:cNvSpPr txBox="1"/>
          <p:nvPr/>
        </p:nvSpPr>
        <p:spPr>
          <a:xfrm>
            <a:off x="99151" y="5131284"/>
            <a:ext cx="5828311" cy="646331"/>
          </a:xfrm>
          <a:prstGeom prst="rect">
            <a:avLst/>
          </a:prstGeom>
          <a:noFill/>
        </p:spPr>
        <p:txBody>
          <a:bodyPr wrap="square" rtlCol="0">
            <a:spAutoFit/>
          </a:bodyPr>
          <a:lstStyle/>
          <a:p>
            <a:r>
              <a:rPr kumimoji="1" lang="ja-JP" altLang="en-US" dirty="0">
                <a:latin typeface="HGｺﾞｼｯｸE" panose="020B0909000000000000" pitchFamily="49" charset="-128"/>
                <a:ea typeface="HGｺﾞｼｯｸE" panose="020B0909000000000000" pitchFamily="49" charset="-128"/>
              </a:rPr>
              <a:t>仮説とは逆にアルカリ性洗剤に浸した方が無操作</a:t>
            </a:r>
            <a:r>
              <a:rPr kumimoji="1" lang="ja-JP" altLang="en-US">
                <a:latin typeface="HGｺﾞｼｯｸE" panose="020B0909000000000000" pitchFamily="49" charset="-128"/>
                <a:ea typeface="HGｺﾞｼｯｸE" panose="020B0909000000000000" pitchFamily="49" charset="-128"/>
              </a:rPr>
              <a:t>時より、ばね定数の増加が大きく、ゴムの性能が向上した。</a:t>
            </a:r>
            <a:endParaRPr kumimoji="1" lang="ja-JP" altLang="en-US" dirty="0">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3619352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73ED169-8915-4782-889F-91AE7E66408F}"/>
              </a:ext>
            </a:extLst>
          </p:cNvPr>
          <p:cNvSpPr>
            <a:spLocks noGrp="1"/>
          </p:cNvSpPr>
          <p:nvPr>
            <p:ph idx="1"/>
          </p:nvPr>
        </p:nvSpPr>
        <p:spPr>
          <a:xfrm>
            <a:off x="0" y="946672"/>
            <a:ext cx="12192000" cy="5911327"/>
          </a:xfrm>
        </p:spPr>
        <p:txBody>
          <a:bodyPr/>
          <a:lstStyle/>
          <a:p>
            <a:endParaRPr kumimoji="1" lang="ja-JP" altLang="en-US" dirty="0"/>
          </a:p>
        </p:txBody>
      </p:sp>
      <p:sp>
        <p:nvSpPr>
          <p:cNvPr id="4" name="タイトル 1">
            <a:extLst>
              <a:ext uri="{FF2B5EF4-FFF2-40B4-BE49-F238E27FC236}">
                <a16:creationId xmlns:a16="http://schemas.microsoft.com/office/drawing/2014/main" id="{5DB6A6FB-34D0-4A2F-BAD4-B3B8EE1DAF6C}"/>
              </a:ext>
            </a:extLst>
          </p:cNvPr>
          <p:cNvSpPr txBox="1">
            <a:spLocks/>
          </p:cNvSpPr>
          <p:nvPr/>
        </p:nvSpPr>
        <p:spPr>
          <a:xfrm>
            <a:off x="0" y="0"/>
            <a:ext cx="12192000" cy="946673"/>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ja-JP" altLang="en-US" dirty="0">
                <a:solidFill>
                  <a:schemeClr val="bg1"/>
                </a:solidFill>
                <a:latin typeface="HGSｺﾞｼｯｸE" panose="020B0900000000000000" pitchFamily="50" charset="-128"/>
                <a:ea typeface="HGSｺﾞｼｯｸE" panose="020B0900000000000000" pitchFamily="50" charset="-128"/>
              </a:rPr>
              <a:t>考察</a:t>
            </a:r>
          </a:p>
        </p:txBody>
      </p:sp>
    </p:spTree>
    <p:extLst>
      <p:ext uri="{BB962C8B-B14F-4D97-AF65-F5344CB8AC3E}">
        <p14:creationId xmlns:p14="http://schemas.microsoft.com/office/powerpoint/2010/main" val="123521050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TotalTime>
  <Words>194</Words>
  <Application>Microsoft Office PowerPoint</Application>
  <PresentationFormat>ワイド画面</PresentationFormat>
  <Paragraphs>27</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HGSｺﾞｼｯｸE</vt:lpstr>
      <vt:lpstr>HGｺﾞｼｯｸE</vt:lpstr>
      <vt:lpstr>游ゴシック</vt:lpstr>
      <vt:lpstr>游ゴシック Light</vt:lpstr>
      <vt:lpstr>Arial</vt:lpstr>
      <vt:lpstr>Office テーマ</vt:lpstr>
      <vt:lpstr>アルカリ性洗剤によるゴムの劣化</vt:lpstr>
      <vt:lpstr>目的</vt:lpstr>
      <vt:lpstr>方法</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アルカリ性洗剤によるゴムの劣化</dc:title>
  <dc:creator>山田 浩之</dc:creator>
  <cp:lastModifiedBy>山田 浩之</cp:lastModifiedBy>
  <cp:revision>12</cp:revision>
  <dcterms:created xsi:type="dcterms:W3CDTF">2021-10-16T14:32:22Z</dcterms:created>
  <dcterms:modified xsi:type="dcterms:W3CDTF">2021-10-17T15:31:50Z</dcterms:modified>
</cp:coreProperties>
</file>