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10"/>
    <p:restoredTop sz="94705"/>
  </p:normalViewPr>
  <p:slideViewPr>
    <p:cSldViewPr snapToGrid="0" snapToObjects="1" showGuides="1">
      <p:cViewPr>
        <p:scale>
          <a:sx n="90" d="100"/>
          <a:sy n="90" d="100"/>
        </p:scale>
        <p:origin x="4384" y="144"/>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pt>
    <dgm:pt modelId="{4CC00E3E-9509-704C-B693-0E76135B5919}">
      <dgm:prSet phldrT="[Text]" custT="1"/>
      <dgm:spPr>
        <a:solidFill>
          <a:schemeClr val="tx1">
            <a:lumMod val="75000"/>
            <a:lumOff val="25000"/>
          </a:schemeClr>
        </a:solidFill>
      </dgm:spPr>
      <dgm:t>
        <a:bodyPr/>
        <a:lstStyle/>
        <a:p>
          <a:pPr algn="ctr"/>
          <a:r>
            <a:rPr lang="en-US" sz="1800" b="1" i="0" dirty="0">
              <a:latin typeface="Lato Semibold" panose="020F0502020204030203" pitchFamily="34" charset="0"/>
              <a:ea typeface="Lato Semibold" panose="020F0502020204030203" pitchFamily="34" charset="0"/>
              <a:cs typeface="Lato Semibold" panose="020F0502020204030203" pitchFamily="34" charset="0"/>
            </a:rPr>
            <a:t>Developed the NGD by gathering &amp; annotating 1,500 frames</a:t>
          </a:r>
        </a:p>
      </dgm:t>
    </dgm:pt>
    <dgm:pt modelId="{5C152009-DABD-FA4C-960E-0490D5897E37}" type="parTrans" cxnId="{9B597C33-BE61-A44D-BD3B-7C309916007F}">
      <dgm:prSet/>
      <dgm:spPr/>
      <dgm:t>
        <a:bodyPr/>
        <a:lstStyle/>
        <a:p>
          <a:endParaRPr lang="en-US"/>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BC5C8A4E-1E9B-1047-916C-FA24DB1BE22F}">
      <dgm:prSet phldrT="[Text]" custT="1"/>
      <dgm:spPr>
        <a:solidFill>
          <a:schemeClr val="tx1">
            <a:lumMod val="75000"/>
            <a:lumOff val="25000"/>
          </a:schemeClr>
        </a:solidFill>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Applied OCR &amp; NER to extract names from detected regions of interest</a:t>
          </a:r>
          <a:endParaRPr lang="en-US" sz="1800" dirty="0"/>
        </a:p>
      </dgm:t>
    </dgm:pt>
    <dgm:pt modelId="{FB52321C-06D1-1F4A-A1CA-2F80EFE0EED3}" type="parTrans" cxnId="{E367D124-89E8-5B47-B2F7-4F16C79D29C4}">
      <dgm:prSet/>
      <dgm:spPr/>
      <dgm:t>
        <a:bodyPr/>
        <a:lstStyle/>
        <a:p>
          <a:endParaRPr lang="en-US"/>
        </a:p>
      </dgm:t>
    </dgm:pt>
    <dgm:pt modelId="{3204FFE0-CE28-BC4E-B7AF-0C61314CED3D}" type="sibTrans" cxnId="{E367D124-89E8-5B47-B2F7-4F16C79D29C4}">
      <dgm:prSet/>
      <dgm:spPr>
        <a:solidFill>
          <a:srgbClr val="BA0C2F"/>
        </a:solidFill>
      </dgm:spPr>
      <dgm:t>
        <a:bodyPr/>
        <a:lstStyle/>
        <a:p>
          <a:endParaRPr lang="en-US">
            <a:solidFill>
              <a:srgbClr val="BA0C2F"/>
            </a:solidFill>
          </a:endParaRPr>
        </a:p>
      </dgm:t>
    </dgm:pt>
    <dgm:pt modelId="{49F65394-6976-5846-8B41-39C8693EBCDE}">
      <dgm:prSet phldrT="[Text]" custT="1"/>
      <dgm:spPr>
        <a:solidFill>
          <a:schemeClr val="tx1">
            <a:lumMod val="75000"/>
            <a:lumOff val="25000"/>
          </a:schemeClr>
        </a:solidFill>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Compared ANEP with Gemini 1.5 Pro &amp; LLaMA 4 Maverick</a:t>
          </a:r>
          <a:endParaRPr lang="en-US" sz="1800" dirty="0"/>
        </a:p>
      </dgm:t>
    </dgm:pt>
    <dgm:pt modelId="{94370456-77E2-C34E-A1B0-F84B307E0704}" type="parTrans" cxnId="{6F5D2010-1CF8-B645-AF0D-B6D7EBDABCA1}">
      <dgm:prSet/>
      <dgm:spPr/>
      <dgm:t>
        <a:bodyPr/>
        <a:lstStyle/>
        <a:p>
          <a:endParaRPr lang="en-US"/>
        </a:p>
      </dgm:t>
    </dgm:pt>
    <dgm:pt modelId="{351B2749-8C22-3F4A-A9C0-263DBF4C6DA8}" type="sibTrans" cxnId="{6F5D2010-1CF8-B645-AF0D-B6D7EBDABCA1}">
      <dgm:prSet/>
      <dgm:spPr/>
      <dgm:t>
        <a:bodyPr/>
        <a:lstStyle/>
        <a:p>
          <a:endParaRPr lang="en-US"/>
        </a:p>
      </dgm:t>
    </dgm:pt>
    <dgm:pt modelId="{74D3D9CE-CD0C-2641-803D-83008822A3F3}">
      <dgm:prSet custT="1"/>
      <dgm:spPr>
        <a:solidFill>
          <a:schemeClr val="tx1">
            <a:lumMod val="75000"/>
            <a:lumOff val="25000"/>
          </a:schemeClr>
        </a:solidFill>
        <a:ln>
          <a:noFill/>
        </a:ln>
      </dgm:spPr>
      <dgm:t>
        <a:bodyPr/>
        <a:lstStyle/>
        <a:p>
          <a:r>
            <a:rPr lang="en-US" sz="1800" dirty="0">
              <a:latin typeface="Lato" panose="020F0502020204030203" pitchFamily="34" charset="0"/>
              <a:ea typeface="Lato" panose="020F0502020204030203" pitchFamily="34" charset="0"/>
              <a:cs typeface="Lato" panose="020F0502020204030203" pitchFamily="34" charset="0"/>
            </a:rPr>
            <a:t>Trained a YOLOv12 model to detect various news graphics</a:t>
          </a:r>
        </a:p>
      </dgm:t>
    </dgm:pt>
    <dgm:pt modelId="{C61DCECE-6ECE-BE4F-A799-93DC04E4A599}" type="parTrans" cxnId="{5ACC6438-853B-B04A-8EB6-1FD27B6FBB4B}">
      <dgm:prSet/>
      <dgm:spPr/>
      <dgm:t>
        <a:bodyPr/>
        <a:lstStyle/>
        <a:p>
          <a:endParaRPr lang="en-US"/>
        </a:p>
      </dgm:t>
    </dgm:pt>
    <dgm:pt modelId="{CF62E1D4-6205-5C4A-867F-D1ADA82D9EAE}" type="sibTrans" cxnId="{5ACC6438-853B-B04A-8EB6-1FD27B6FBB4B}">
      <dgm:prSet/>
      <dgm:spPr>
        <a:solidFill>
          <a:srgbClr val="C00000"/>
        </a:solidFill>
      </dgm:spPr>
      <dgm:t>
        <a:bodyPr/>
        <a:lstStyle/>
        <a:p>
          <a:endParaRPr lang="en-US"/>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4">
        <dgm:presLayoutVars>
          <dgm:bulletEnabled val="1"/>
        </dgm:presLayoutVars>
      </dgm:prSet>
      <dgm:spPr/>
    </dgm:pt>
    <dgm:pt modelId="{37F2F95F-94C5-0345-A1A8-52C1A829AD93}" type="pres">
      <dgm:prSet presAssocID="{A73D1237-8309-774D-B08F-C4B17AD21A71}" presName="sibTrans" presStyleLbl="sibTrans2D1" presStyleIdx="0" presStyleCnt="3"/>
      <dgm:spPr/>
    </dgm:pt>
    <dgm:pt modelId="{EC36A070-5ADF-704E-A6D3-3966E876A121}" type="pres">
      <dgm:prSet presAssocID="{A73D1237-8309-774D-B08F-C4B17AD21A71}" presName="connectorText" presStyleLbl="sibTrans2D1" presStyleIdx="0" presStyleCnt="3"/>
      <dgm:spPr/>
    </dgm:pt>
    <dgm:pt modelId="{6F3C7645-1725-554B-B121-4C8334E52F6E}" type="pres">
      <dgm:prSet presAssocID="{74D3D9CE-CD0C-2641-803D-83008822A3F3}" presName="node" presStyleLbl="node1" presStyleIdx="1" presStyleCnt="4">
        <dgm:presLayoutVars>
          <dgm:bulletEnabled val="1"/>
        </dgm:presLayoutVars>
      </dgm:prSet>
      <dgm:spPr/>
    </dgm:pt>
    <dgm:pt modelId="{CB52ACBD-5938-FB48-88B7-057084F24704}" type="pres">
      <dgm:prSet presAssocID="{CF62E1D4-6205-5C4A-867F-D1ADA82D9EAE}" presName="sibTrans" presStyleLbl="sibTrans2D1" presStyleIdx="1" presStyleCnt="3"/>
      <dgm:spPr/>
    </dgm:pt>
    <dgm:pt modelId="{1DCC8AC0-2164-EC49-9EB3-1616D5B7ADA6}" type="pres">
      <dgm:prSet presAssocID="{CF62E1D4-6205-5C4A-867F-D1ADA82D9EAE}" presName="connectorText" presStyleLbl="sibTrans2D1" presStyleIdx="1" presStyleCnt="3"/>
      <dgm:spPr/>
    </dgm:pt>
    <dgm:pt modelId="{A46BDCF8-E4B1-C848-B43D-D863BDB7419E}" type="pres">
      <dgm:prSet presAssocID="{BC5C8A4E-1E9B-1047-916C-FA24DB1BE22F}" presName="node" presStyleLbl="node1" presStyleIdx="2" presStyleCnt="4">
        <dgm:presLayoutVars>
          <dgm:bulletEnabled val="1"/>
        </dgm:presLayoutVars>
      </dgm:prSet>
      <dgm:spPr/>
    </dgm:pt>
    <dgm:pt modelId="{7A0AD155-17AB-084B-93C4-F066DDC3EB9B}" type="pres">
      <dgm:prSet presAssocID="{3204FFE0-CE28-BC4E-B7AF-0C61314CED3D}" presName="sibTrans" presStyleLbl="sibTrans2D1" presStyleIdx="2" presStyleCnt="3"/>
      <dgm:spPr/>
    </dgm:pt>
    <dgm:pt modelId="{8D6DBA23-C34D-2149-A1D7-4E6257E23DF7}" type="pres">
      <dgm:prSet presAssocID="{3204FFE0-CE28-BC4E-B7AF-0C61314CED3D}" presName="connectorText" presStyleLbl="sibTrans2D1" presStyleIdx="2" presStyleCnt="3"/>
      <dgm:spPr/>
    </dgm:pt>
    <dgm:pt modelId="{B5ED4907-135A-EF48-946C-0B1D0262EF2E}" type="pres">
      <dgm:prSet presAssocID="{49F65394-6976-5846-8B41-39C8693EBCDE}" presName="node" presStyleLbl="node1" presStyleIdx="3" presStyleCnt="4" custLinFactX="97226" custLinFactNeighborX="100000">
        <dgm:presLayoutVars>
          <dgm:bulletEnabled val="1"/>
        </dgm:presLayoutVars>
      </dgm:prSet>
      <dgm:spPr/>
    </dgm:pt>
  </dgm:ptLst>
  <dgm:cxnLst>
    <dgm:cxn modelId="{6F5D2010-1CF8-B645-AF0D-B6D7EBDABCA1}" srcId="{72AC84FD-3468-CE4E-9A53-304D17340289}" destId="{49F65394-6976-5846-8B41-39C8693EBCDE}" srcOrd="3" destOrd="0" parTransId="{94370456-77E2-C34E-A1B0-F84B307E0704}" sibTransId="{351B2749-8C22-3F4A-A9C0-263DBF4C6DA8}"/>
    <dgm:cxn modelId="{EBC2CE1B-0955-2446-8767-9F37316C8097}" type="presOf" srcId="{3204FFE0-CE28-BC4E-B7AF-0C61314CED3D}" destId="{8D6DBA23-C34D-2149-A1D7-4E6257E23DF7}" srcOrd="1" destOrd="0" presId="urn:microsoft.com/office/officeart/2005/8/layout/process1"/>
    <dgm:cxn modelId="{E367D124-89E8-5B47-B2F7-4F16C79D29C4}" srcId="{72AC84FD-3468-CE4E-9A53-304D17340289}" destId="{BC5C8A4E-1E9B-1047-916C-FA24DB1BE22F}" srcOrd="2" destOrd="0" parTransId="{FB52321C-06D1-1F4A-A1CA-2F80EFE0EED3}" sibTransId="{3204FFE0-CE28-BC4E-B7AF-0C61314CED3D}"/>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5ACC6438-853B-B04A-8EB6-1FD27B6FBB4B}" srcId="{72AC84FD-3468-CE4E-9A53-304D17340289}" destId="{74D3D9CE-CD0C-2641-803D-83008822A3F3}" srcOrd="1" destOrd="0" parTransId="{C61DCECE-6ECE-BE4F-A799-93DC04E4A599}" sibTransId="{CF62E1D4-6205-5C4A-867F-D1ADA82D9EAE}"/>
    <dgm:cxn modelId="{801A0056-0184-0D4B-AF41-44CC422F3868}" type="presOf" srcId="{CF62E1D4-6205-5C4A-867F-D1ADA82D9EAE}" destId="{1DCC8AC0-2164-EC49-9EB3-1616D5B7ADA6}" srcOrd="1" destOrd="0" presId="urn:microsoft.com/office/officeart/2005/8/layout/process1"/>
    <dgm:cxn modelId="{37E05D66-BCEC-ED4C-813D-B88C321B49DB}" type="presOf" srcId="{4CC00E3E-9509-704C-B693-0E76135B5919}" destId="{6BFECCEA-4FA0-0547-A8A7-A8E881B5084F}" srcOrd="0" destOrd="0" presId="urn:microsoft.com/office/officeart/2005/8/layout/process1"/>
    <dgm:cxn modelId="{BA48FA66-724F-0C4E-93EC-BCAEF06A847D}" type="presOf" srcId="{49F65394-6976-5846-8B41-39C8693EBCDE}" destId="{B5ED4907-135A-EF48-946C-0B1D0262EF2E}" srcOrd="0" destOrd="0" presId="urn:microsoft.com/office/officeart/2005/8/layout/process1"/>
    <dgm:cxn modelId="{1EE4C66E-47E5-2E49-8501-FECCA4DFCC9C}" type="presOf" srcId="{BC5C8A4E-1E9B-1047-916C-FA24DB1BE22F}" destId="{A46BDCF8-E4B1-C848-B43D-D863BDB7419E}" srcOrd="0"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EADF989C-D44E-8F4F-9020-05D0E2B1369F}" type="presOf" srcId="{CF62E1D4-6205-5C4A-867F-D1ADA82D9EAE}" destId="{CB52ACBD-5938-FB48-88B7-057084F24704}" srcOrd="0" destOrd="0" presId="urn:microsoft.com/office/officeart/2005/8/layout/process1"/>
    <dgm:cxn modelId="{E4AAA9C7-4409-5541-87D5-E841C1ABD18F}" type="presOf" srcId="{3204FFE0-CE28-BC4E-B7AF-0C61314CED3D}" destId="{7A0AD155-17AB-084B-93C4-F066DDC3EB9B}"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4AF63FE9-6EBB-794D-B975-4675047744D4}" type="presOf" srcId="{74D3D9CE-CD0C-2641-803D-83008822A3F3}" destId="{6F3C7645-1725-554B-B121-4C8334E52F6E}"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390EC8C4-A9F4-5B46-A962-A203DDF2732A}" type="presParOf" srcId="{4F699F35-32B6-C84D-ADA7-2D8FBC727D4C}" destId="{6F3C7645-1725-554B-B121-4C8334E52F6E}" srcOrd="2" destOrd="0" presId="urn:microsoft.com/office/officeart/2005/8/layout/process1"/>
    <dgm:cxn modelId="{840864D3-D72D-E741-8268-65DB8322BB6F}" type="presParOf" srcId="{4F699F35-32B6-C84D-ADA7-2D8FBC727D4C}" destId="{CB52ACBD-5938-FB48-88B7-057084F24704}" srcOrd="3" destOrd="0" presId="urn:microsoft.com/office/officeart/2005/8/layout/process1"/>
    <dgm:cxn modelId="{039BC15C-63F3-8645-8396-9868B5FF9400}" type="presParOf" srcId="{CB52ACBD-5938-FB48-88B7-057084F24704}" destId="{1DCC8AC0-2164-EC49-9EB3-1616D5B7ADA6}" srcOrd="0" destOrd="0" presId="urn:microsoft.com/office/officeart/2005/8/layout/process1"/>
    <dgm:cxn modelId="{ACF6C407-F052-3448-93ED-47128072BD26}" type="presParOf" srcId="{4F699F35-32B6-C84D-ADA7-2D8FBC727D4C}" destId="{A46BDCF8-E4B1-C848-B43D-D863BDB7419E}" srcOrd="4" destOrd="0" presId="urn:microsoft.com/office/officeart/2005/8/layout/process1"/>
    <dgm:cxn modelId="{410529D3-5038-AA49-8747-7A7C1DFC5A75}" type="presParOf" srcId="{4F699F35-32B6-C84D-ADA7-2D8FBC727D4C}" destId="{7A0AD155-17AB-084B-93C4-F066DDC3EB9B}" srcOrd="5" destOrd="0" presId="urn:microsoft.com/office/officeart/2005/8/layout/process1"/>
    <dgm:cxn modelId="{495AF92F-00D7-2742-91D7-3D80715759AD}" type="presParOf" srcId="{7A0AD155-17AB-084B-93C4-F066DDC3EB9B}" destId="{8D6DBA23-C34D-2149-A1D7-4E6257E23DF7}" srcOrd="0" destOrd="0" presId="urn:microsoft.com/office/officeart/2005/8/layout/process1"/>
    <dgm:cxn modelId="{A7C86359-57DD-B449-BDD0-8642E5B8F9B4}" type="presParOf" srcId="{4F699F35-32B6-C84D-ADA7-2D8FBC727D4C}" destId="{B5ED4907-135A-EF48-946C-0B1D0262EF2E}"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6171"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Developed the NGD by gathering &amp; annotating 1,500 frames</a:t>
          </a:r>
        </a:p>
      </dsp:txBody>
      <dsp:txXfrm>
        <a:off x="53588" y="311735"/>
        <a:ext cx="2603374" cy="1524090"/>
      </dsp:txXfrm>
    </dsp:sp>
    <dsp:sp modelId="{37F2F95F-94C5-0345-A1A8-52C1A829AD93}">
      <dsp:nvSpPr>
        <dsp:cNvPr id="0" name=""/>
        <dsp:cNvSpPr/>
      </dsp:nvSpPr>
      <dsp:spPr>
        <a:xfrm>
          <a:off x="2974200" y="739202"/>
          <a:ext cx="57202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2974200" y="873033"/>
        <a:ext cx="400414" cy="401493"/>
      </dsp:txXfrm>
    </dsp:sp>
    <dsp:sp modelId="{6F3C7645-1725-554B-B121-4C8334E52F6E}">
      <dsp:nvSpPr>
        <dsp:cNvPr id="0" name=""/>
        <dsp:cNvSpPr/>
      </dsp:nvSpPr>
      <dsp:spPr>
        <a:xfrm>
          <a:off x="3783662" y="264318"/>
          <a:ext cx="2698208" cy="1618924"/>
        </a:xfrm>
        <a:prstGeom prst="roundRect">
          <a:avLst>
            <a:gd name="adj" fmla="val 1000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Lato" panose="020F0502020204030203" pitchFamily="34" charset="0"/>
              <a:ea typeface="Lato" panose="020F0502020204030203" pitchFamily="34" charset="0"/>
              <a:cs typeface="Lato" panose="020F0502020204030203" pitchFamily="34" charset="0"/>
            </a:rPr>
            <a:t>Trained a YOLOv12 model to detect various news graphics</a:t>
          </a:r>
        </a:p>
      </dsp:txBody>
      <dsp:txXfrm>
        <a:off x="3831079" y="311735"/>
        <a:ext cx="2603374" cy="1524090"/>
      </dsp:txXfrm>
    </dsp:sp>
    <dsp:sp modelId="{CB52ACBD-5938-FB48-88B7-057084F24704}">
      <dsp:nvSpPr>
        <dsp:cNvPr id="0" name=""/>
        <dsp:cNvSpPr/>
      </dsp:nvSpPr>
      <dsp:spPr>
        <a:xfrm>
          <a:off x="6751691" y="739202"/>
          <a:ext cx="572020" cy="669155"/>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751691" y="873033"/>
        <a:ext cx="400414" cy="401493"/>
      </dsp:txXfrm>
    </dsp:sp>
    <dsp:sp modelId="{A46BDCF8-E4B1-C848-B43D-D863BDB7419E}">
      <dsp:nvSpPr>
        <dsp:cNvPr id="0" name=""/>
        <dsp:cNvSpPr/>
      </dsp:nvSpPr>
      <dsp:spPr>
        <a:xfrm>
          <a:off x="7561154"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Applied OCR &amp; NER to extract names from detected regions of interest</a:t>
          </a:r>
          <a:endParaRPr lang="en-US" sz="1800" kern="1200" dirty="0"/>
        </a:p>
      </dsp:txBody>
      <dsp:txXfrm>
        <a:off x="7608571" y="311735"/>
        <a:ext cx="2603374" cy="1524090"/>
      </dsp:txXfrm>
    </dsp:sp>
    <dsp:sp modelId="{7A0AD155-17AB-084B-93C4-F066DDC3EB9B}">
      <dsp:nvSpPr>
        <dsp:cNvPr id="0" name=""/>
        <dsp:cNvSpPr/>
      </dsp:nvSpPr>
      <dsp:spPr>
        <a:xfrm>
          <a:off x="10530725" y="739202"/>
          <a:ext cx="57529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10530725" y="873033"/>
        <a:ext cx="402703" cy="401493"/>
      </dsp:txXfrm>
    </dsp:sp>
    <dsp:sp modelId="{B5ED4907-135A-EF48-946C-0B1D0262EF2E}">
      <dsp:nvSpPr>
        <dsp:cNvPr id="0" name=""/>
        <dsp:cNvSpPr/>
      </dsp:nvSpPr>
      <dsp:spPr>
        <a:xfrm>
          <a:off x="11344816"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Compared ANEP with Gemini 1.5 Pro &amp; LLaMA 4 Maverick</a:t>
          </a:r>
          <a:endParaRPr lang="en-US" sz="1800" kern="1200" dirty="0"/>
        </a:p>
      </dsp:txBody>
      <dsp:txXfrm>
        <a:off x="11392233" y="311735"/>
        <a:ext cx="2603374" cy="1524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5/30/25</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5/30/25</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5/30/25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5/30/25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5/30/25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5/30/25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5/30/25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5/30/25</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538159" y="2154689"/>
            <a:ext cx="7243956" cy="1015663"/>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Accurate Name Extraction from News Video Graphics</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098390" y="2189389"/>
            <a:ext cx="5382895" cy="461665"/>
          </a:xfrm>
          <a:prstGeom prst="rect">
            <a:avLst/>
          </a:prstGeom>
          <a:noFill/>
        </p:spPr>
        <p:txBody>
          <a:bodyPr wrap="square" rtlCol="0">
            <a:spAutoFit/>
          </a:bodyPr>
          <a:lstStyle/>
          <a:p>
            <a:pPr>
              <a:spcAft>
                <a:spcPts val="800"/>
              </a:spcAft>
            </a:pPr>
            <a:r>
              <a:rPr lang="en-US" sz="2400" dirty="0">
                <a:latin typeface="Lato Light" panose="020F0502020204030203" pitchFamily="34" charset="0"/>
                <a:ea typeface="Lato Light" panose="020F0502020204030203" pitchFamily="34" charset="0"/>
                <a:cs typeface="Lato Light" panose="020F0502020204030203" pitchFamily="34" charset="0"/>
              </a:rPr>
              <a:t>Andrea Filiberto Lucas</a:t>
            </a:r>
          </a:p>
        </p:txBody>
      </p:sp>
      <p:sp>
        <p:nvSpPr>
          <p:cNvPr id="14" name="Rectangle 13">
            <a:extLst>
              <a:ext uri="{FF2B5EF4-FFF2-40B4-BE49-F238E27FC236}">
                <a16:creationId xmlns:a16="http://schemas.microsoft.com/office/drawing/2014/main" id="{4D573C57-D36A-A144-A6CD-69ACDF1287F2}"/>
              </a:ext>
            </a:extLst>
          </p:cNvPr>
          <p:cNvSpPr/>
          <p:nvPr/>
        </p:nvSpPr>
        <p:spPr>
          <a:xfrm>
            <a:off x="9098390" y="2647154"/>
            <a:ext cx="5382895" cy="430887"/>
          </a:xfrm>
          <a:prstGeom prst="rect">
            <a:avLst/>
          </a:prstGeom>
        </p:spPr>
        <p:txBody>
          <a:bodyPr wrap="square">
            <a:spAutoFit/>
          </a:bodyPr>
          <a:lstStyle/>
          <a:p>
            <a:pPr>
              <a:spcAft>
                <a:spcPts val="200"/>
              </a:spcAft>
            </a:pPr>
            <a:r>
              <a:rPr lang="en-US" sz="2200" dirty="0">
                <a:latin typeface="Lato Light" panose="020F0502020204030203" pitchFamily="34" charset="0"/>
                <a:ea typeface="Lato Light" panose="020F0502020204030203" pitchFamily="34" charset="0"/>
                <a:cs typeface="Lato Light" panose="020F0502020204030203" pitchFamily="34" charset="0"/>
              </a:rPr>
              <a:t>Supervisor: Dr. Dylan Seychell</a:t>
            </a: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468969" y="2068844"/>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4201125710"/>
              </p:ext>
            </p:extLst>
          </p:nvPr>
        </p:nvGraphicFramePr>
        <p:xfrm>
          <a:off x="538159" y="3464440"/>
          <a:ext cx="6769099" cy="4564916"/>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0">
                <a:tc>
                  <a:txBody>
                    <a:bodyPr/>
                    <a:lstStyle/>
                    <a:p>
                      <a:r>
                        <a:rPr lang="en-GB" sz="1600" dirty="0"/>
                        <a:t>News broadcasts feature a wide variety of graphic overlays, from headlines and lower thirds to scrolling tickers. These elements differ significantly in typography, placement, background designs, and transparency. Each broadcaster employs unique visual styles, making manual extraction of names a laborious task prone to errors. Current automated methods [1] often struggle to handle this visual diversity, leading to frequent misidentification of text or an inability to adapt to the differing design conventions.</a:t>
                      </a:r>
                    </a:p>
                    <a:p>
                      <a:endParaRPr lang="en-GB" sz="1600" dirty="0"/>
                    </a:p>
                    <a:p>
                      <a:r>
                        <a:rPr lang="en-GB" sz="1600" dirty="0"/>
                        <a:t>This dissertation introduces the </a:t>
                      </a:r>
                      <a:r>
                        <a:rPr lang="en-GB" sz="1600" b="1" dirty="0"/>
                        <a:t>Accurate Name Extraction Pipeline (ANEP)</a:t>
                      </a:r>
                      <a:r>
                        <a:rPr lang="en-GB" sz="1600" b="0" dirty="0"/>
                        <a:t>, </a:t>
                      </a:r>
                      <a:r>
                        <a:rPr lang="en-GB" sz="1600" dirty="0"/>
                        <a:t>a robust system for extracting names from news graphics. ANEP seamlessly integrates three core technologies: </a:t>
                      </a:r>
                      <a:r>
                        <a:rPr lang="en-GB" sz="1600" b="1" dirty="0"/>
                        <a:t>YOLOv12 for graphic detection</a:t>
                      </a:r>
                      <a:r>
                        <a:rPr lang="en-GB" sz="1600" dirty="0"/>
                        <a:t>, optical character recognition (</a:t>
                      </a:r>
                      <a:r>
                        <a:rPr lang="en-GB" sz="1600" b="1" dirty="0"/>
                        <a:t>OCR</a:t>
                      </a:r>
                      <a:r>
                        <a:rPr lang="en-GB" sz="1600" dirty="0"/>
                        <a:t>) for text extraction, and named entity recognition (</a:t>
                      </a:r>
                      <a:r>
                        <a:rPr lang="en-GB" sz="1600" b="1" dirty="0"/>
                        <a:t>NER</a:t>
                      </a:r>
                      <a:r>
                        <a:rPr lang="en-GB" sz="1600" dirty="0"/>
                        <a:t>) for identifying names. The pipeline’s performance is benchmarked against leading Generative AI (</a:t>
                      </a:r>
                      <a:r>
                        <a:rPr lang="en-GB" sz="1600" b="1" dirty="0"/>
                        <a:t>GenAI</a:t>
                      </a:r>
                      <a:r>
                        <a:rPr lang="en-GB" sz="1600" dirty="0"/>
                        <a:t>) solutions, namely </a:t>
                      </a:r>
                      <a:r>
                        <a:rPr lang="en-GB" sz="1600" b="1" dirty="0"/>
                        <a:t>Google Vision </a:t>
                      </a:r>
                      <a:r>
                        <a:rPr lang="en-GB" sz="1600" dirty="0"/>
                        <a:t>with </a:t>
                      </a:r>
                      <a:r>
                        <a:rPr lang="en-GB" sz="1600" b="1" dirty="0"/>
                        <a:t>Gemini 1.5 Pro </a:t>
                      </a:r>
                      <a:r>
                        <a:rPr lang="en-GB" sz="1600" b="0" dirty="0"/>
                        <a:t>and</a:t>
                      </a:r>
                      <a:r>
                        <a:rPr lang="en-GB" sz="1600" b="1" dirty="0"/>
                        <a:t> LLaMA 4 Maverick</a:t>
                      </a:r>
                      <a:r>
                        <a:rPr lang="en-GB" sz="1600" dirty="0"/>
                        <a:t>, offering comprehensive insights into its accuracy and practical applicability.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2547960033"/>
              </p:ext>
            </p:extLst>
          </p:nvPr>
        </p:nvGraphicFramePr>
        <p:xfrm>
          <a:off x="538159" y="14968260"/>
          <a:ext cx="14043025" cy="2316480"/>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317407">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1521235">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t>Results demonstrated that the locally trained </a:t>
                      </a:r>
                      <a:r>
                        <a:rPr lang="en-GB" sz="1600" b="1" dirty="0"/>
                        <a:t>YOLOv12 model achieved 95.8% object detection accuracy </a:t>
                      </a:r>
                      <a:r>
                        <a:rPr lang="en-GB" sz="1600" dirty="0"/>
                        <a:t>on the NGD, ensuring reliable localisation of graphical elements across diverse news video frames, even from news sources that were not part of the NGD. Building upon this foundation, the ANEP achieved balanced name extraction performance, with 72.92% precision and 74.44% recall, resulting in </a:t>
                      </a:r>
                      <a:r>
                        <a:rPr lang="en-GB" sz="1600" b="1" dirty="0"/>
                        <a:t>an F1 score of 68.10%. </a:t>
                      </a:r>
                      <a:r>
                        <a:rPr lang="en-GB" sz="1600" dirty="0"/>
                        <a:t>The system’s modular architecture </a:t>
                      </a:r>
                      <a:r>
                        <a:rPr lang="en-GB" sz="1600" b="1" dirty="0"/>
                        <a:t>provided robust and interpretable results</a:t>
                      </a:r>
                      <a:r>
                        <a:rPr lang="en-GB" sz="1600" dirty="0"/>
                        <a:t>. In comparison, Google Vision integrated with Gemini 1.5 Pro recorded </a:t>
                      </a:r>
                      <a:r>
                        <a:rPr lang="en-GB" sz="1600" b="1" dirty="0"/>
                        <a:t>the highest F1 score of 82.22%, </a:t>
                      </a:r>
                      <a:r>
                        <a:rPr lang="en-GB" sz="1600" dirty="0"/>
                        <a:t>with superior metrics (93.33% precision, 76.67% recall) and significantly faster processing. However, the LLaMA 4 Maverick pipeline showed weaker performance, achieving </a:t>
                      </a:r>
                      <a:r>
                        <a:rPr lang="en-GB" sz="1600" b="1" dirty="0"/>
                        <a:t>an F1 score of 55.56%. </a:t>
                      </a:r>
                      <a:r>
                        <a:rPr lang="en-GB" sz="1600" dirty="0"/>
                        <a:t>These findings highlight ANEP’s consistency and interpretability for applications requiring audit trails, while also confirming the superior speed and accuracy of GenAI approaches in contexts where transparency requirements are less stringent.</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32" name="Table 31">
            <a:extLst>
              <a:ext uri="{FF2B5EF4-FFF2-40B4-BE49-F238E27FC236}">
                <a16:creationId xmlns:a16="http://schemas.microsoft.com/office/drawing/2014/main" id="{12513836-B525-7547-A041-4752351EF386}"/>
              </a:ext>
            </a:extLst>
          </p:cNvPr>
          <p:cNvGraphicFramePr>
            <a:graphicFrameLocks noGrp="1"/>
          </p:cNvGraphicFramePr>
          <p:nvPr>
            <p:extLst>
              <p:ext uri="{D42A27DB-BD31-4B8C-83A1-F6EECF244321}">
                <p14:modId xmlns:p14="http://schemas.microsoft.com/office/powerpoint/2010/main" val="949347323"/>
              </p:ext>
            </p:extLst>
          </p:nvPr>
        </p:nvGraphicFramePr>
        <p:xfrm>
          <a:off x="7707478" y="17534181"/>
          <a:ext cx="6930939" cy="3069840"/>
        </p:xfrm>
        <a:graphic>
          <a:graphicData uri="http://schemas.openxmlformats.org/drawingml/2006/table">
            <a:tbl>
              <a:tblPr firstRow="1" bandRow="1">
                <a:tableStyleId>{2D5ABB26-0587-4C30-8999-92F81FD0307C}</a:tableStyleId>
              </a:tblPr>
              <a:tblGrid>
                <a:gridCol w="6930939">
                  <a:extLst>
                    <a:ext uri="{9D8B030D-6E8A-4147-A177-3AD203B41FA5}">
                      <a16:colId xmlns:a16="http://schemas.microsoft.com/office/drawing/2014/main" val="2430199447"/>
                    </a:ext>
                  </a:extLst>
                </a:gridCol>
              </a:tblGrid>
              <a:tr h="540000">
                <a:tc>
                  <a:txBody>
                    <a:bodyPr/>
                    <a:lstStyle/>
                    <a:p>
                      <a:r>
                        <a:rPr lang="en-US" sz="2800" b="0" i="1"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REFERENCES</a:t>
                      </a:r>
                      <a:endParaRPr lang="en-US" b="0" i="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txBody>
                  <a:tcPr anchor="ct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solidFill>
                      <a:srgbClr val="BA0C2F"/>
                    </a:solidFill>
                  </a:tcPr>
                </a:tc>
                <a:extLst>
                  <a:ext uri="{0D108BD9-81ED-4DB2-BD59-A6C34878D82A}">
                    <a16:rowId xmlns:a16="http://schemas.microsoft.com/office/drawing/2014/main" val="2572550161"/>
                  </a:ext>
                </a:extLst>
              </a:tr>
              <a:tr h="2333030">
                <a:tc>
                  <a:txBody>
                    <a:bodyPr/>
                    <a:lstStyle/>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US" sz="1600" dirty="0">
                          <a:latin typeface="Lato" panose="020F0502020204030203" pitchFamily="34" charset="0"/>
                          <a:ea typeface="Lato" panose="020F0502020204030203" pitchFamily="34" charset="0"/>
                          <a:cs typeface="Lato" panose="020F0502020204030203" pitchFamily="34" charset="0"/>
                        </a:rPr>
                        <a:t>[1] </a:t>
                      </a:r>
                      <a:r>
                        <a:rPr lang="en-GB" sz="1600" dirty="0"/>
                        <a:t>J. Hong </a:t>
                      </a:r>
                      <a:r>
                        <a:rPr lang="en-GB" sz="1600" i="1" dirty="0"/>
                        <a:t>et al.</a:t>
                      </a:r>
                      <a:r>
                        <a:rPr lang="en-GB" sz="1600" dirty="0"/>
                        <a:t>, "Analysis of faces in a decade of US cable TV news," in </a:t>
                      </a:r>
                      <a:r>
                        <a:rPr lang="en-GB" sz="1600" i="1" dirty="0"/>
                        <a:t>Proc. 27th ACM SIGKDD Int. Conference </a:t>
                      </a:r>
                      <a:r>
                        <a:rPr lang="en-GB" sz="1600" dirty="0"/>
                        <a:t>Knowledge Discovery &amp; Data </a:t>
                      </a:r>
                      <a:r>
                        <a:rPr lang="en-GB" sz="1600" dirty="0" err="1"/>
                        <a:t>MiningAssoc</a:t>
                      </a:r>
                      <a:r>
                        <a:rPr lang="en-GB" sz="1600" dirty="0"/>
                        <a:t>. Computing Machinery, 2021</a:t>
                      </a:r>
                    </a:p>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US" sz="1600" dirty="0">
                          <a:latin typeface="Lato" panose="020F0502020204030203" pitchFamily="34" charset="0"/>
                          <a:ea typeface="Lato" panose="020F0502020204030203" pitchFamily="34" charset="0"/>
                          <a:cs typeface="Lato" panose="020F0502020204030203" pitchFamily="34" charset="0"/>
                        </a:rPr>
                        <a:t>[2] J. Attard and D. Seychell, Comparative analysis of image, video, and audio classifiers for automated news video segmentation, 2025. </a:t>
                      </a:r>
                      <a:r>
                        <a:rPr lang="en-US" sz="1600" dirty="0" err="1">
                          <a:latin typeface="Lato" panose="020F0502020204030203" pitchFamily="34" charset="0"/>
                          <a:ea typeface="Lato" panose="020F0502020204030203" pitchFamily="34" charset="0"/>
                          <a:cs typeface="Lato" panose="020F0502020204030203" pitchFamily="34" charset="0"/>
                        </a:rPr>
                        <a:t>arXiv</a:t>
                      </a:r>
                      <a:r>
                        <a:rPr lang="en-US" sz="1600" dirty="0">
                          <a:latin typeface="Lato" panose="020F0502020204030203" pitchFamily="34" charset="0"/>
                          <a:ea typeface="Lato" panose="020F0502020204030203" pitchFamily="34" charset="0"/>
                          <a:cs typeface="Lato" panose="020F0502020204030203" pitchFamily="34" charset="0"/>
                        </a:rPr>
                        <a:t>: 2503.21848 [Online]. Ava</a:t>
                      </a:r>
                      <a:r>
                        <a:rPr lang="en-US" sz="1600" u="none" dirty="0">
                          <a:latin typeface="Lato" panose="020F0502020204030203" pitchFamily="34" charset="0"/>
                          <a:ea typeface="Lato" panose="020F0502020204030203" pitchFamily="34" charset="0"/>
                          <a:cs typeface="Lato" panose="020F0502020204030203" pitchFamily="34" charset="0"/>
                        </a:rPr>
                        <a:t>ilabl</a:t>
                      </a:r>
                      <a:r>
                        <a:rPr lang="en-US" sz="1600" i="0" u="none" dirty="0">
                          <a:latin typeface="Lato" panose="020F0502020204030203" pitchFamily="34" charset="0"/>
                          <a:ea typeface="Lato" panose="020F0502020204030203" pitchFamily="34" charset="0"/>
                          <a:cs typeface="Lato" panose="020F0502020204030203" pitchFamily="34" charset="0"/>
                        </a:rPr>
                        <a:t>e</a:t>
                      </a:r>
                      <a:r>
                        <a:rPr lang="en-US" sz="1600" i="0" u="none" dirty="0">
                          <a:solidFill>
                            <a:schemeClr val="tx1"/>
                          </a:solidFill>
                          <a:latin typeface="Lato" panose="020F0502020204030203" pitchFamily="34" charset="0"/>
                          <a:ea typeface="Lato" panose="020F0502020204030203" pitchFamily="34" charset="0"/>
                          <a:cs typeface="Lato" panose="020F0502020204030203" pitchFamily="34" charset="0"/>
                        </a:rPr>
                        <a:t>: https://</a:t>
                      </a:r>
                      <a:r>
                        <a:rPr lang="en-US" sz="1600" i="0" u="none" dirty="0" err="1">
                          <a:solidFill>
                            <a:schemeClr val="tx1"/>
                          </a:solidFill>
                          <a:latin typeface="Lato" panose="020F0502020204030203" pitchFamily="34" charset="0"/>
                          <a:ea typeface="Lato" panose="020F0502020204030203" pitchFamily="34" charset="0"/>
                          <a:cs typeface="Lato" panose="020F0502020204030203" pitchFamily="34" charset="0"/>
                        </a:rPr>
                        <a:t>arxiv.org</a:t>
                      </a:r>
                      <a:r>
                        <a:rPr lang="en-US" sz="1600" i="0" u="none" dirty="0">
                          <a:solidFill>
                            <a:schemeClr val="tx1"/>
                          </a:solidFill>
                          <a:latin typeface="Lato" panose="020F0502020204030203" pitchFamily="34" charset="0"/>
                          <a:ea typeface="Lato" panose="020F0502020204030203" pitchFamily="34" charset="0"/>
                          <a:cs typeface="Lato" panose="020F0502020204030203" pitchFamily="34" charset="0"/>
                        </a:rPr>
                        <a:t>/abs/2503.21848</a:t>
                      </a:r>
                    </a:p>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US" sz="1600" dirty="0">
                          <a:latin typeface="Lato" panose="020F0502020204030203" pitchFamily="34" charset="0"/>
                          <a:ea typeface="Lato" panose="020F0502020204030203" pitchFamily="34" charset="0"/>
                          <a:cs typeface="Lato" panose="020F0502020204030203" pitchFamily="34" charset="0"/>
                        </a:rPr>
                        <a:t>[3] R. Sapkota, S. Raza, M. Shoman, A. Paudel, and M. </a:t>
                      </a:r>
                      <a:r>
                        <a:rPr lang="en-US" sz="1600" dirty="0" err="1">
                          <a:latin typeface="Lato" panose="020F0502020204030203" pitchFamily="34" charset="0"/>
                          <a:ea typeface="Lato" panose="020F0502020204030203" pitchFamily="34" charset="0"/>
                          <a:cs typeface="Lato" panose="020F0502020204030203" pitchFamily="34" charset="0"/>
                        </a:rPr>
                        <a:t>Karkee</a:t>
                      </a:r>
                      <a:r>
                        <a:rPr lang="en-US" sz="1600" dirty="0">
                          <a:latin typeface="Lato" panose="020F0502020204030203" pitchFamily="34" charset="0"/>
                          <a:ea typeface="Lato" panose="020F0502020204030203" pitchFamily="34" charset="0"/>
                          <a:cs typeface="Lato" panose="020F0502020204030203" pitchFamily="34" charset="0"/>
                        </a:rPr>
                        <a:t>, “Multimodal large language models for image, text, and speech data augmentation: A </a:t>
                      </a:r>
                      <a:r>
                        <a:rPr lang="en-US" sz="1600" u="none" dirty="0">
                          <a:latin typeface="Lato" panose="020F0502020204030203" pitchFamily="34" charset="0"/>
                          <a:ea typeface="Lato" panose="020F0502020204030203" pitchFamily="34" charset="0"/>
                          <a:cs typeface="Lato" panose="020F0502020204030203" pitchFamily="34" charset="0"/>
                        </a:rPr>
                        <a:t>survey”, </a:t>
                      </a:r>
                      <a:r>
                        <a:rPr lang="en-US" sz="1600" u="none" dirty="0" err="1">
                          <a:latin typeface="Lato" panose="020F0502020204030203" pitchFamily="34" charset="0"/>
                          <a:ea typeface="Lato" panose="020F0502020204030203" pitchFamily="34" charset="0"/>
                          <a:cs typeface="Lato" panose="020F0502020204030203" pitchFamily="34" charset="0"/>
                        </a:rPr>
                        <a:t>arXiv</a:t>
                      </a:r>
                      <a:r>
                        <a:rPr lang="en-US" sz="1600" u="none" dirty="0">
                          <a:latin typeface="Lato" panose="020F0502020204030203" pitchFamily="34" charset="0"/>
                          <a:ea typeface="Lato" panose="020F0502020204030203" pitchFamily="34" charset="0"/>
                          <a:cs typeface="Lato" panose="020F0502020204030203" pitchFamily="34" charset="0"/>
                        </a:rPr>
                        <a:t> preprint arXiv:2501.18648, 2025. [Online]. </a:t>
                      </a:r>
                      <a:br>
                        <a:rPr lang="en-US" sz="1600" u="none" dirty="0">
                          <a:latin typeface="Lato" panose="020F0502020204030203" pitchFamily="34" charset="0"/>
                          <a:ea typeface="Lato" panose="020F0502020204030203" pitchFamily="34" charset="0"/>
                          <a:cs typeface="Lato" panose="020F0502020204030203" pitchFamily="34" charset="0"/>
                        </a:rPr>
                      </a:br>
                      <a:r>
                        <a:rPr lang="en-US" sz="1600" u="none" dirty="0">
                          <a:latin typeface="Lato" panose="020F0502020204030203" pitchFamily="34" charset="0"/>
                          <a:ea typeface="Lato" panose="020F0502020204030203" pitchFamily="34" charset="0"/>
                          <a:cs typeface="Lato" panose="020F0502020204030203" pitchFamily="34" charset="0"/>
                        </a:rPr>
                        <a:t>Available: https://</a:t>
                      </a:r>
                      <a:r>
                        <a:rPr lang="en-US" sz="1600" u="none" dirty="0" err="1">
                          <a:latin typeface="Lato" panose="020F0502020204030203" pitchFamily="34" charset="0"/>
                          <a:ea typeface="Lato" panose="020F0502020204030203" pitchFamily="34" charset="0"/>
                          <a:cs typeface="Lato" panose="020F0502020204030203" pitchFamily="34" charset="0"/>
                        </a:rPr>
                        <a:t>arxiv.org</a:t>
                      </a:r>
                      <a:r>
                        <a:rPr lang="en-US" sz="1600" u="none" dirty="0">
                          <a:latin typeface="Lato" panose="020F0502020204030203" pitchFamily="34" charset="0"/>
                          <a:ea typeface="Lato" panose="020F0502020204030203" pitchFamily="34" charset="0"/>
                          <a:cs typeface="Lato" panose="020F0502020204030203" pitchFamily="34" charset="0"/>
                        </a:rPr>
                        <a:t>/abs/2501.18648</a:t>
                      </a:r>
                    </a:p>
                  </a:txBody>
                  <a:tcP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3444611229"/>
              </p:ext>
            </p:extLst>
          </p:nvPr>
        </p:nvGraphicFramePr>
        <p:xfrm>
          <a:off x="538159" y="11879982"/>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896730747"/>
              </p:ext>
            </p:extLst>
          </p:nvPr>
        </p:nvGraphicFramePr>
        <p:xfrm>
          <a:off x="538159" y="17534181"/>
          <a:ext cx="6736947" cy="3058392"/>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27632">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t>This research advances automated name extraction from news video graphics by developing the NGD and ANEP. The outlined approach builds upon earlier television broadcast summarisation systems [2], introducing a generalisable, visual-first methodology for entity extraction while aligning with emerging multimodal information extraction research [3]. Future directions include expanding the NGD to incorporate multilingual and non-Latin based content, optimising ANEP for real-time deployment, and exploring audio-visual integration to enhance contextual understanding.</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1707796554"/>
              </p:ext>
            </p:extLst>
          </p:nvPr>
        </p:nvGraphicFramePr>
        <p:xfrm>
          <a:off x="538159" y="8308749"/>
          <a:ext cx="6736947" cy="329184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t>This study pursued three primary objectives. Firstly, the </a:t>
                      </a:r>
                      <a:r>
                        <a:rPr lang="en-GB" sz="1600" b="1" dirty="0"/>
                        <a:t>News Graphics Dataset (NGD</a:t>
                      </a:r>
                      <a:r>
                        <a:rPr lang="en-GB" sz="1600" dirty="0"/>
                        <a:t>) was created, comprising 1,500 frames from local and international news broadcasts as well as social media-based sources. This dataset showcases a diverse range of fonts, layouts, and colour schemes, enabling robust training of YOLOv12 on real-world graphics. Secondly, the</a:t>
                      </a:r>
                      <a:r>
                        <a:rPr lang="en-GB" sz="1600" b="1" dirty="0"/>
                        <a:t> ANEP </a:t>
                      </a:r>
                      <a:r>
                        <a:rPr lang="en-GB" sz="1600" dirty="0"/>
                        <a:t>was introduced, a pipeline that combines CNN-based Yolov12 detection, OCR for text extraction, and transformer-based NER to precisely locate and validate names. Thirdly, a </a:t>
                      </a:r>
                      <a:r>
                        <a:rPr lang="en-GB" sz="1600" b="1" dirty="0"/>
                        <a:t>comparative framework</a:t>
                      </a:r>
                      <a:r>
                        <a:rPr lang="en-GB" sz="1600" dirty="0"/>
                        <a:t> was established to benchmark </a:t>
                      </a:r>
                      <a:r>
                        <a:rPr lang="en-GB" sz="1600" b="1" dirty="0"/>
                        <a:t>ANEP against the aforementioned GenAI </a:t>
                      </a:r>
                      <a:r>
                        <a:rPr lang="en-GB" sz="1600" dirty="0"/>
                        <a:t>methods. Performance metrics, including precision, recall, F1-score, and average runtime, were evaluated to understand the trade-offs between traditional and multimodal approaches.</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1618160218"/>
              </p:ext>
            </p:extLst>
          </p:nvPr>
        </p:nvGraphicFramePr>
        <p:xfrm>
          <a:off x="7869318" y="3506537"/>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ARCHITECTURE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1015963509"/>
              </p:ext>
            </p:extLst>
          </p:nvPr>
        </p:nvGraphicFramePr>
        <p:xfrm>
          <a:off x="538159" y="12733554"/>
          <a:ext cx="14043025" cy="2147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606D79F7-9C30-1F49-8487-92D85E860797}"/>
              </a:ext>
            </a:extLst>
          </p:cNvPr>
          <p:cNvSpPr/>
          <p:nvPr/>
        </p:nvSpPr>
        <p:spPr>
          <a:xfrm>
            <a:off x="11371455" y="799119"/>
            <a:ext cx="3209729"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IT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Artificial Intelligence</a:t>
            </a:r>
          </a:p>
        </p:txBody>
      </p:sp>
      <p:pic>
        <p:nvPicPr>
          <p:cNvPr id="3" name="Picture 2">
            <a:extLst>
              <a:ext uri="{FF2B5EF4-FFF2-40B4-BE49-F238E27FC236}">
                <a16:creationId xmlns:a16="http://schemas.microsoft.com/office/drawing/2014/main" id="{7269E329-3412-1F45-B65C-89F93DC7EC94}"/>
              </a:ext>
            </a:extLst>
          </p:cNvPr>
          <p:cNvPicPr>
            <a:picLocks noChangeAspect="1"/>
          </p:cNvPicPr>
          <p:nvPr/>
        </p:nvPicPr>
        <p:blipFill>
          <a:blip r:embed="rId8"/>
          <a:srcRect l="5214" t="20983" r="5466" b="20359"/>
          <a:stretch>
            <a:fillRect/>
          </a:stretch>
        </p:blipFill>
        <p:spPr>
          <a:xfrm>
            <a:off x="538159" y="589356"/>
            <a:ext cx="7605717" cy="1271246"/>
          </a:xfrm>
          <a:prstGeom prst="rect">
            <a:avLst/>
          </a:prstGeom>
        </p:spPr>
      </p:pic>
      <p:pic>
        <p:nvPicPr>
          <p:cNvPr id="15" name="Picture 14" descr="A diagram of a software process&#10;&#10;AI-generated content may be incorrect.">
            <a:extLst>
              <a:ext uri="{FF2B5EF4-FFF2-40B4-BE49-F238E27FC236}">
                <a16:creationId xmlns:a16="http://schemas.microsoft.com/office/drawing/2014/main" id="{76C3BABF-2D60-AEF5-56E7-C265694EFA30}"/>
              </a:ext>
            </a:extLst>
          </p:cNvPr>
          <p:cNvPicPr>
            <a:picLocks noChangeAspect="1"/>
          </p:cNvPicPr>
          <p:nvPr/>
        </p:nvPicPr>
        <p:blipFill>
          <a:blip r:embed="rId9"/>
          <a:stretch>
            <a:fillRect/>
          </a:stretch>
        </p:blipFill>
        <p:spPr>
          <a:xfrm>
            <a:off x="7869318" y="4231743"/>
            <a:ext cx="6876676" cy="3030310"/>
          </a:xfrm>
          <a:prstGeom prst="rect">
            <a:avLst/>
          </a:prstGeom>
        </p:spPr>
      </p:pic>
      <p:grpSp>
        <p:nvGrpSpPr>
          <p:cNvPr id="26" name="Group 25">
            <a:extLst>
              <a:ext uri="{FF2B5EF4-FFF2-40B4-BE49-F238E27FC236}">
                <a16:creationId xmlns:a16="http://schemas.microsoft.com/office/drawing/2014/main" id="{0527B642-850C-6B4A-7279-B5CB02577160}"/>
              </a:ext>
            </a:extLst>
          </p:cNvPr>
          <p:cNvGrpSpPr/>
          <p:nvPr/>
        </p:nvGrpSpPr>
        <p:grpSpPr>
          <a:xfrm rot="5400000">
            <a:off x="10886936" y="7300631"/>
            <a:ext cx="572020" cy="669155"/>
            <a:chOff x="2974200" y="739202"/>
            <a:chExt cx="572020" cy="669155"/>
          </a:xfrm>
        </p:grpSpPr>
        <p:sp>
          <p:nvSpPr>
            <p:cNvPr id="28" name="Right Arrow 27">
              <a:extLst>
                <a:ext uri="{FF2B5EF4-FFF2-40B4-BE49-F238E27FC236}">
                  <a16:creationId xmlns:a16="http://schemas.microsoft.com/office/drawing/2014/main" id="{E02F998F-B95D-D0FE-1D80-8D910EF8E6CA}"/>
                </a:ext>
              </a:extLst>
            </p:cNvPr>
            <p:cNvSpPr/>
            <p:nvPr/>
          </p:nvSpPr>
          <p:spPr>
            <a:xfrm>
              <a:off x="2974200" y="739202"/>
              <a:ext cx="572020" cy="669155"/>
            </a:xfrm>
            <a:prstGeom prst="rightArrow">
              <a:avLst>
                <a:gd name="adj1" fmla="val 60000"/>
                <a:gd name="adj2" fmla="val 50000"/>
              </a:avLst>
            </a:prstGeom>
            <a:solidFill>
              <a:srgbClr val="BA0C2F"/>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a:lstStyle/>
            <a:p>
              <a:endParaRPr lang="en-MT"/>
            </a:p>
          </p:txBody>
        </p:sp>
        <p:sp>
          <p:nvSpPr>
            <p:cNvPr id="29" name="Right Arrow 4">
              <a:extLst>
                <a:ext uri="{FF2B5EF4-FFF2-40B4-BE49-F238E27FC236}">
                  <a16:creationId xmlns:a16="http://schemas.microsoft.com/office/drawing/2014/main" id="{0EC35654-B7D2-0714-87FD-1F0D298069ED}"/>
                </a:ext>
              </a:extLst>
            </p:cNvPr>
            <p:cNvSpPr txBox="1"/>
            <p:nvPr/>
          </p:nvSpPr>
          <p:spPr>
            <a:xfrm>
              <a:off x="2974200" y="873033"/>
              <a:ext cx="400414" cy="401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p:txBody>
        </p:sp>
      </p:grpSp>
      <p:pic>
        <p:nvPicPr>
          <p:cNvPr id="2" name="Picture 1">
            <a:extLst>
              <a:ext uri="{FF2B5EF4-FFF2-40B4-BE49-F238E27FC236}">
                <a16:creationId xmlns:a16="http://schemas.microsoft.com/office/drawing/2014/main" id="{02AE9A2F-D6FC-D304-42EA-F7DC957745A1}"/>
              </a:ext>
            </a:extLst>
          </p:cNvPr>
          <p:cNvPicPr>
            <a:picLocks noChangeAspect="1"/>
          </p:cNvPicPr>
          <p:nvPr/>
        </p:nvPicPr>
        <p:blipFill>
          <a:blip r:embed="rId10"/>
          <a:srcRect l="2002" t="7834" r="60196" b="2994"/>
          <a:stretch/>
        </p:blipFill>
        <p:spPr>
          <a:xfrm>
            <a:off x="7869318" y="7765635"/>
            <a:ext cx="2458147" cy="3870061"/>
          </a:xfrm>
          <a:prstGeom prst="rect">
            <a:avLst/>
          </a:prstGeom>
        </p:spPr>
      </p:pic>
      <p:pic>
        <p:nvPicPr>
          <p:cNvPr id="6" name="Picture 5">
            <a:extLst>
              <a:ext uri="{FF2B5EF4-FFF2-40B4-BE49-F238E27FC236}">
                <a16:creationId xmlns:a16="http://schemas.microsoft.com/office/drawing/2014/main" id="{8EED1C17-A52F-2871-C86F-8A6453F79D7D}"/>
              </a:ext>
            </a:extLst>
          </p:cNvPr>
          <p:cNvPicPr>
            <a:picLocks noChangeAspect="1"/>
          </p:cNvPicPr>
          <p:nvPr/>
        </p:nvPicPr>
        <p:blipFill>
          <a:blip r:embed="rId11"/>
          <a:stretch>
            <a:fillRect/>
          </a:stretch>
        </p:blipFill>
        <p:spPr>
          <a:xfrm>
            <a:off x="10393895" y="8246365"/>
            <a:ext cx="4352099" cy="713458"/>
          </a:xfrm>
          <a:prstGeom prst="rect">
            <a:avLst/>
          </a:prstGeom>
        </p:spPr>
      </p:pic>
      <p:pic>
        <p:nvPicPr>
          <p:cNvPr id="8" name="Picture 7">
            <a:extLst>
              <a:ext uri="{FF2B5EF4-FFF2-40B4-BE49-F238E27FC236}">
                <a16:creationId xmlns:a16="http://schemas.microsoft.com/office/drawing/2014/main" id="{2E9C3E9C-75CC-C06C-8F86-00BC0EAA3118}"/>
              </a:ext>
            </a:extLst>
          </p:cNvPr>
          <p:cNvPicPr>
            <a:picLocks noChangeAspect="1"/>
          </p:cNvPicPr>
          <p:nvPr/>
        </p:nvPicPr>
        <p:blipFill>
          <a:blip r:embed="rId12"/>
          <a:srcRect l="8118" t="11337" r="9285" b="12264"/>
          <a:stretch/>
        </p:blipFill>
        <p:spPr>
          <a:xfrm>
            <a:off x="10857090" y="9205949"/>
            <a:ext cx="3425707" cy="2425504"/>
          </a:xfrm>
          <a:prstGeom prst="rect">
            <a:avLst/>
          </a:prstGeom>
        </p:spPr>
      </p:pic>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679</TotalTime>
  <Words>782</Words>
  <Application>Microsoft Macintosh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Andrea Filiberto Lucas</cp:lastModifiedBy>
  <cp:revision>43</cp:revision>
  <cp:lastPrinted>2020-02-20T07:04:01Z</cp:lastPrinted>
  <dcterms:created xsi:type="dcterms:W3CDTF">2020-01-29T13:06:55Z</dcterms:created>
  <dcterms:modified xsi:type="dcterms:W3CDTF">2025-05-30T12:15:22Z</dcterms:modified>
</cp:coreProperties>
</file>