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handoutMasterIdLst>
    <p:handoutMasterId r:id="rId4"/>
  </p:handoutMasterIdLst>
  <p:sldIdLst>
    <p:sldId id="259" r:id="rId2"/>
  </p:sldIdLst>
  <p:sldSz cx="15119350" cy="21383625"/>
  <p:notesSz cx="6858000" cy="9144000"/>
  <p:defaultTextStyle>
    <a:defPPr>
      <a:defRPr lang="en-US"/>
    </a:defPPr>
    <a:lvl1pPr marL="0" algn="l" defTabSz="1752082" rtl="0" eaLnBrk="1" latinLnBrk="0" hangingPunct="1">
      <a:defRPr sz="3449" kern="1200">
        <a:solidFill>
          <a:schemeClr val="tx1"/>
        </a:solidFill>
        <a:latin typeface="+mn-lt"/>
        <a:ea typeface="+mn-ea"/>
        <a:cs typeface="+mn-cs"/>
      </a:defRPr>
    </a:lvl1pPr>
    <a:lvl2pPr marL="876041" algn="l" defTabSz="1752082" rtl="0" eaLnBrk="1" latinLnBrk="0" hangingPunct="1">
      <a:defRPr sz="3449" kern="1200">
        <a:solidFill>
          <a:schemeClr val="tx1"/>
        </a:solidFill>
        <a:latin typeface="+mn-lt"/>
        <a:ea typeface="+mn-ea"/>
        <a:cs typeface="+mn-cs"/>
      </a:defRPr>
    </a:lvl2pPr>
    <a:lvl3pPr marL="1752082" algn="l" defTabSz="1752082" rtl="0" eaLnBrk="1" latinLnBrk="0" hangingPunct="1">
      <a:defRPr sz="3449" kern="1200">
        <a:solidFill>
          <a:schemeClr val="tx1"/>
        </a:solidFill>
        <a:latin typeface="+mn-lt"/>
        <a:ea typeface="+mn-ea"/>
        <a:cs typeface="+mn-cs"/>
      </a:defRPr>
    </a:lvl3pPr>
    <a:lvl4pPr marL="2628123" algn="l" defTabSz="1752082" rtl="0" eaLnBrk="1" latinLnBrk="0" hangingPunct="1">
      <a:defRPr sz="3449" kern="1200">
        <a:solidFill>
          <a:schemeClr val="tx1"/>
        </a:solidFill>
        <a:latin typeface="+mn-lt"/>
        <a:ea typeface="+mn-ea"/>
        <a:cs typeface="+mn-cs"/>
      </a:defRPr>
    </a:lvl4pPr>
    <a:lvl5pPr marL="3504164" algn="l" defTabSz="1752082" rtl="0" eaLnBrk="1" latinLnBrk="0" hangingPunct="1">
      <a:defRPr sz="3449" kern="1200">
        <a:solidFill>
          <a:schemeClr val="tx1"/>
        </a:solidFill>
        <a:latin typeface="+mn-lt"/>
        <a:ea typeface="+mn-ea"/>
        <a:cs typeface="+mn-cs"/>
      </a:defRPr>
    </a:lvl5pPr>
    <a:lvl6pPr marL="4380205" algn="l" defTabSz="1752082" rtl="0" eaLnBrk="1" latinLnBrk="0" hangingPunct="1">
      <a:defRPr sz="3449" kern="1200">
        <a:solidFill>
          <a:schemeClr val="tx1"/>
        </a:solidFill>
        <a:latin typeface="+mn-lt"/>
        <a:ea typeface="+mn-ea"/>
        <a:cs typeface="+mn-cs"/>
      </a:defRPr>
    </a:lvl6pPr>
    <a:lvl7pPr marL="5256246" algn="l" defTabSz="1752082" rtl="0" eaLnBrk="1" latinLnBrk="0" hangingPunct="1">
      <a:defRPr sz="3449" kern="1200">
        <a:solidFill>
          <a:schemeClr val="tx1"/>
        </a:solidFill>
        <a:latin typeface="+mn-lt"/>
        <a:ea typeface="+mn-ea"/>
        <a:cs typeface="+mn-cs"/>
      </a:defRPr>
    </a:lvl7pPr>
    <a:lvl8pPr marL="6132286" algn="l" defTabSz="1752082" rtl="0" eaLnBrk="1" latinLnBrk="0" hangingPunct="1">
      <a:defRPr sz="3449" kern="1200">
        <a:solidFill>
          <a:schemeClr val="tx1"/>
        </a:solidFill>
        <a:latin typeface="+mn-lt"/>
        <a:ea typeface="+mn-ea"/>
        <a:cs typeface="+mn-cs"/>
      </a:defRPr>
    </a:lvl8pPr>
    <a:lvl9pPr marL="7008327" algn="l" defTabSz="1752082" rtl="0" eaLnBrk="1" latinLnBrk="0" hangingPunct="1">
      <a:defRPr sz="344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4762" userDrawn="1">
          <p15:clr>
            <a:srgbClr val="A4A3A4"/>
          </p15:clr>
        </p15:guide>
        <p15:guide id="3" pos="339" userDrawn="1">
          <p15:clr>
            <a:srgbClr val="A4A3A4"/>
          </p15:clr>
        </p15:guide>
        <p15:guide id="4" pos="9185" userDrawn="1">
          <p15:clr>
            <a:srgbClr val="A4A3A4"/>
          </p15:clr>
        </p15:guide>
        <p15:guide id="5" orient="horz" pos="339" userDrawn="1">
          <p15:clr>
            <a:srgbClr val="A4A3A4"/>
          </p15:clr>
        </p15:guide>
        <p15:guide id="6" orient="horz" pos="952" userDrawn="1">
          <p15:clr>
            <a:srgbClr val="A4A3A4"/>
          </p15:clr>
        </p15:guide>
        <p15:guide id="7" orient="horz" pos="13131" userDrawn="1">
          <p15:clr>
            <a:srgbClr val="A4A3A4"/>
          </p15:clr>
        </p15:guide>
        <p15:guide id="8" pos="4921" userDrawn="1">
          <p15:clr>
            <a:srgbClr val="A4A3A4"/>
          </p15:clr>
        </p15:guide>
        <p15:guide id="9" pos="460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0C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4710"/>
  </p:normalViewPr>
  <p:slideViewPr>
    <p:cSldViewPr snapToGrid="0" snapToObjects="1" showGuides="1">
      <p:cViewPr>
        <p:scale>
          <a:sx n="90" d="100"/>
          <a:sy n="90" d="100"/>
        </p:scale>
        <p:origin x="5584" y="144"/>
      </p:cViewPr>
      <p:guideLst>
        <p:guide orient="horz" pos="6735"/>
        <p:guide pos="4762"/>
        <p:guide pos="339"/>
        <p:guide pos="9185"/>
        <p:guide orient="horz" pos="339"/>
        <p:guide orient="horz" pos="952"/>
        <p:guide orient="horz" pos="13131"/>
        <p:guide pos="4921"/>
        <p:guide pos="4603"/>
      </p:guideLst>
    </p:cSldViewPr>
  </p:slideViewPr>
  <p:notesTextViewPr>
    <p:cViewPr>
      <p:scale>
        <a:sx n="1" d="1"/>
        <a:sy n="1" d="1"/>
      </p:scale>
      <p:origin x="0" y="0"/>
    </p:cViewPr>
  </p:notesTextViewPr>
  <p:notesViewPr>
    <p:cSldViewPr snapToGrid="0" snapToObjects="1" showGuides="1">
      <p:cViewPr varScale="1">
        <p:scale>
          <a:sx n="114" d="100"/>
          <a:sy n="114" d="100"/>
        </p:scale>
        <p:origin x="2664" y="1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AC84FD-3468-CE4E-9A53-304D17340289}" type="doc">
      <dgm:prSet loTypeId="urn:microsoft.com/office/officeart/2005/8/layout/process1" loCatId="" qsTypeId="urn:microsoft.com/office/officeart/2005/8/quickstyle/simple1" qsCatId="simple" csTypeId="urn:microsoft.com/office/officeart/2005/8/colors/accent1_2" csCatId="accent1" phldr="1"/>
      <dgm:spPr/>
    </dgm:pt>
    <dgm:pt modelId="{4CC00E3E-9509-704C-B693-0E76135B5919}">
      <dgm:prSet phldrT="[Text]" custT="1"/>
      <dgm:spPr>
        <a:solidFill>
          <a:schemeClr val="tx1">
            <a:lumMod val="75000"/>
            <a:lumOff val="25000"/>
          </a:schemeClr>
        </a:solidFill>
      </dgm:spPr>
      <dgm:t>
        <a:bodyPr/>
        <a:lstStyle/>
        <a:p>
          <a:pPr algn="ctr"/>
          <a:r>
            <a:rPr lang="en-US" sz="1800" b="1" i="0" dirty="0">
              <a:latin typeface="Lato Semibold" panose="020F0502020204030203" pitchFamily="34" charset="0"/>
              <a:ea typeface="Lato Semibold" panose="020F0502020204030203" pitchFamily="34" charset="0"/>
              <a:cs typeface="Lato Semibold" panose="020F0502020204030203" pitchFamily="34" charset="0"/>
            </a:rPr>
            <a:t>Developed the NGD by gathering &amp; annotating 1,500 frames</a:t>
          </a:r>
        </a:p>
      </dgm:t>
    </dgm:pt>
    <dgm:pt modelId="{5C152009-DABD-FA4C-960E-0490D5897E37}" type="parTrans" cxnId="{9B597C33-BE61-A44D-BD3B-7C309916007F}">
      <dgm:prSet/>
      <dgm:spPr/>
      <dgm:t>
        <a:bodyPr/>
        <a:lstStyle/>
        <a:p>
          <a:endParaRPr lang="en-US"/>
        </a:p>
      </dgm:t>
    </dgm:pt>
    <dgm:pt modelId="{A73D1237-8309-774D-B08F-C4B17AD21A71}" type="sibTrans" cxnId="{9B597C33-BE61-A44D-BD3B-7C309916007F}">
      <dgm:prSet/>
      <dgm:spPr>
        <a:solidFill>
          <a:srgbClr val="BA0C2F"/>
        </a:solidFill>
      </dgm:spPr>
      <dgm:t>
        <a:bodyPr/>
        <a:lstStyle/>
        <a:p>
          <a:endParaRPr lang="en-US">
            <a:solidFill>
              <a:srgbClr val="BA0C2F"/>
            </a:solidFill>
          </a:endParaRPr>
        </a:p>
      </dgm:t>
    </dgm:pt>
    <dgm:pt modelId="{BC5C8A4E-1E9B-1047-916C-FA24DB1BE22F}">
      <dgm:prSet phldrT="[Text]" custT="1"/>
      <dgm:spPr>
        <a:solidFill>
          <a:schemeClr val="tx1">
            <a:lumMod val="75000"/>
            <a:lumOff val="25000"/>
          </a:schemeClr>
        </a:solidFill>
      </dgm:spPr>
      <dgm:t>
        <a:bodyPr/>
        <a:lstStyle/>
        <a:p>
          <a:r>
            <a:rPr lang="en-US" sz="1800" b="1" i="0" dirty="0">
              <a:latin typeface="Lato Semibold" panose="020F0502020204030203" pitchFamily="34" charset="0"/>
              <a:ea typeface="Lato Semibold" panose="020F0502020204030203" pitchFamily="34" charset="0"/>
              <a:cs typeface="Lato Semibold" panose="020F0502020204030203" pitchFamily="34" charset="0"/>
            </a:rPr>
            <a:t>Applied OCR &amp; NER to extract names from detected regions of interest</a:t>
          </a:r>
          <a:endParaRPr lang="en-US" sz="1800" dirty="0"/>
        </a:p>
      </dgm:t>
    </dgm:pt>
    <dgm:pt modelId="{FB52321C-06D1-1F4A-A1CA-2F80EFE0EED3}" type="parTrans" cxnId="{E367D124-89E8-5B47-B2F7-4F16C79D29C4}">
      <dgm:prSet/>
      <dgm:spPr/>
      <dgm:t>
        <a:bodyPr/>
        <a:lstStyle/>
        <a:p>
          <a:endParaRPr lang="en-US"/>
        </a:p>
      </dgm:t>
    </dgm:pt>
    <dgm:pt modelId="{3204FFE0-CE28-BC4E-B7AF-0C61314CED3D}" type="sibTrans" cxnId="{E367D124-89E8-5B47-B2F7-4F16C79D29C4}">
      <dgm:prSet/>
      <dgm:spPr>
        <a:solidFill>
          <a:srgbClr val="BA0C2F"/>
        </a:solidFill>
      </dgm:spPr>
      <dgm:t>
        <a:bodyPr/>
        <a:lstStyle/>
        <a:p>
          <a:endParaRPr lang="en-US">
            <a:solidFill>
              <a:srgbClr val="BA0C2F"/>
            </a:solidFill>
          </a:endParaRPr>
        </a:p>
      </dgm:t>
    </dgm:pt>
    <dgm:pt modelId="{49F65394-6976-5846-8B41-39C8693EBCDE}">
      <dgm:prSet phldrT="[Text]" custT="1"/>
      <dgm:spPr>
        <a:solidFill>
          <a:schemeClr val="tx1">
            <a:lumMod val="75000"/>
            <a:lumOff val="25000"/>
          </a:schemeClr>
        </a:solidFill>
      </dgm:spPr>
      <dgm:t>
        <a:bodyPr/>
        <a:lstStyle/>
        <a:p>
          <a:r>
            <a:rPr lang="en-US" sz="1800" b="1" i="0" dirty="0">
              <a:latin typeface="Lato Semibold" panose="020F0502020204030203" pitchFamily="34" charset="0"/>
              <a:ea typeface="Lato Semibold" panose="020F0502020204030203" pitchFamily="34" charset="0"/>
              <a:cs typeface="Lato Semibold" panose="020F0502020204030203" pitchFamily="34" charset="0"/>
            </a:rPr>
            <a:t>Compared ANEP with Gemini 1.5 pro &amp; LLaMA 4 Maverick</a:t>
          </a:r>
          <a:endParaRPr lang="en-US" sz="1800" dirty="0"/>
        </a:p>
      </dgm:t>
    </dgm:pt>
    <dgm:pt modelId="{94370456-77E2-C34E-A1B0-F84B307E0704}" type="parTrans" cxnId="{6F5D2010-1CF8-B645-AF0D-B6D7EBDABCA1}">
      <dgm:prSet/>
      <dgm:spPr/>
      <dgm:t>
        <a:bodyPr/>
        <a:lstStyle/>
        <a:p>
          <a:endParaRPr lang="en-US"/>
        </a:p>
      </dgm:t>
    </dgm:pt>
    <dgm:pt modelId="{351B2749-8C22-3F4A-A9C0-263DBF4C6DA8}" type="sibTrans" cxnId="{6F5D2010-1CF8-B645-AF0D-B6D7EBDABCA1}">
      <dgm:prSet/>
      <dgm:spPr/>
      <dgm:t>
        <a:bodyPr/>
        <a:lstStyle/>
        <a:p>
          <a:endParaRPr lang="en-US"/>
        </a:p>
      </dgm:t>
    </dgm:pt>
    <dgm:pt modelId="{74D3D9CE-CD0C-2641-803D-83008822A3F3}">
      <dgm:prSet custT="1"/>
      <dgm:spPr>
        <a:solidFill>
          <a:schemeClr val="tx1">
            <a:lumMod val="75000"/>
            <a:lumOff val="25000"/>
          </a:schemeClr>
        </a:solidFill>
        <a:ln>
          <a:noFill/>
        </a:ln>
      </dgm:spPr>
      <dgm:t>
        <a:bodyPr/>
        <a:lstStyle/>
        <a:p>
          <a:r>
            <a:rPr lang="en-US" sz="1800" dirty="0">
              <a:latin typeface="Lato" panose="020F0502020204030203" pitchFamily="34" charset="0"/>
              <a:ea typeface="Lato" panose="020F0502020204030203" pitchFamily="34" charset="0"/>
              <a:cs typeface="Lato" panose="020F0502020204030203" pitchFamily="34" charset="0"/>
            </a:rPr>
            <a:t>Trained a YOLOv12 model to detect various news graphics</a:t>
          </a:r>
        </a:p>
      </dgm:t>
    </dgm:pt>
    <dgm:pt modelId="{C61DCECE-6ECE-BE4F-A799-93DC04E4A599}" type="parTrans" cxnId="{5ACC6438-853B-B04A-8EB6-1FD27B6FBB4B}">
      <dgm:prSet/>
      <dgm:spPr/>
      <dgm:t>
        <a:bodyPr/>
        <a:lstStyle/>
        <a:p>
          <a:endParaRPr lang="en-US"/>
        </a:p>
      </dgm:t>
    </dgm:pt>
    <dgm:pt modelId="{CF62E1D4-6205-5C4A-867F-D1ADA82D9EAE}" type="sibTrans" cxnId="{5ACC6438-853B-B04A-8EB6-1FD27B6FBB4B}">
      <dgm:prSet/>
      <dgm:spPr>
        <a:solidFill>
          <a:srgbClr val="C00000"/>
        </a:solidFill>
      </dgm:spPr>
      <dgm:t>
        <a:bodyPr/>
        <a:lstStyle/>
        <a:p>
          <a:endParaRPr lang="en-US"/>
        </a:p>
      </dgm:t>
    </dgm:pt>
    <dgm:pt modelId="{4F699F35-32B6-C84D-ADA7-2D8FBC727D4C}" type="pres">
      <dgm:prSet presAssocID="{72AC84FD-3468-CE4E-9A53-304D17340289}" presName="Name0" presStyleCnt="0">
        <dgm:presLayoutVars>
          <dgm:dir/>
          <dgm:resizeHandles val="exact"/>
        </dgm:presLayoutVars>
      </dgm:prSet>
      <dgm:spPr/>
    </dgm:pt>
    <dgm:pt modelId="{6BFECCEA-4FA0-0547-A8A7-A8E881B5084F}" type="pres">
      <dgm:prSet presAssocID="{4CC00E3E-9509-704C-B693-0E76135B5919}" presName="node" presStyleLbl="node1" presStyleIdx="0" presStyleCnt="4">
        <dgm:presLayoutVars>
          <dgm:bulletEnabled val="1"/>
        </dgm:presLayoutVars>
      </dgm:prSet>
      <dgm:spPr/>
    </dgm:pt>
    <dgm:pt modelId="{37F2F95F-94C5-0345-A1A8-52C1A829AD93}" type="pres">
      <dgm:prSet presAssocID="{A73D1237-8309-774D-B08F-C4B17AD21A71}" presName="sibTrans" presStyleLbl="sibTrans2D1" presStyleIdx="0" presStyleCnt="3"/>
      <dgm:spPr/>
    </dgm:pt>
    <dgm:pt modelId="{EC36A070-5ADF-704E-A6D3-3966E876A121}" type="pres">
      <dgm:prSet presAssocID="{A73D1237-8309-774D-B08F-C4B17AD21A71}" presName="connectorText" presStyleLbl="sibTrans2D1" presStyleIdx="0" presStyleCnt="3"/>
      <dgm:spPr/>
    </dgm:pt>
    <dgm:pt modelId="{6F3C7645-1725-554B-B121-4C8334E52F6E}" type="pres">
      <dgm:prSet presAssocID="{74D3D9CE-CD0C-2641-803D-83008822A3F3}" presName="node" presStyleLbl="node1" presStyleIdx="1" presStyleCnt="4">
        <dgm:presLayoutVars>
          <dgm:bulletEnabled val="1"/>
        </dgm:presLayoutVars>
      </dgm:prSet>
      <dgm:spPr/>
    </dgm:pt>
    <dgm:pt modelId="{CB52ACBD-5938-FB48-88B7-057084F24704}" type="pres">
      <dgm:prSet presAssocID="{CF62E1D4-6205-5C4A-867F-D1ADA82D9EAE}" presName="sibTrans" presStyleLbl="sibTrans2D1" presStyleIdx="1" presStyleCnt="3"/>
      <dgm:spPr/>
    </dgm:pt>
    <dgm:pt modelId="{1DCC8AC0-2164-EC49-9EB3-1616D5B7ADA6}" type="pres">
      <dgm:prSet presAssocID="{CF62E1D4-6205-5C4A-867F-D1ADA82D9EAE}" presName="connectorText" presStyleLbl="sibTrans2D1" presStyleIdx="1" presStyleCnt="3"/>
      <dgm:spPr/>
    </dgm:pt>
    <dgm:pt modelId="{A46BDCF8-E4B1-C848-B43D-D863BDB7419E}" type="pres">
      <dgm:prSet presAssocID="{BC5C8A4E-1E9B-1047-916C-FA24DB1BE22F}" presName="node" presStyleLbl="node1" presStyleIdx="2" presStyleCnt="4">
        <dgm:presLayoutVars>
          <dgm:bulletEnabled val="1"/>
        </dgm:presLayoutVars>
      </dgm:prSet>
      <dgm:spPr/>
    </dgm:pt>
    <dgm:pt modelId="{7A0AD155-17AB-084B-93C4-F066DDC3EB9B}" type="pres">
      <dgm:prSet presAssocID="{3204FFE0-CE28-BC4E-B7AF-0C61314CED3D}" presName="sibTrans" presStyleLbl="sibTrans2D1" presStyleIdx="2" presStyleCnt="3"/>
      <dgm:spPr/>
    </dgm:pt>
    <dgm:pt modelId="{8D6DBA23-C34D-2149-A1D7-4E6257E23DF7}" type="pres">
      <dgm:prSet presAssocID="{3204FFE0-CE28-BC4E-B7AF-0C61314CED3D}" presName="connectorText" presStyleLbl="sibTrans2D1" presStyleIdx="2" presStyleCnt="3"/>
      <dgm:spPr/>
    </dgm:pt>
    <dgm:pt modelId="{B5ED4907-135A-EF48-946C-0B1D0262EF2E}" type="pres">
      <dgm:prSet presAssocID="{49F65394-6976-5846-8B41-39C8693EBCDE}" presName="node" presStyleLbl="node1" presStyleIdx="3" presStyleCnt="4" custLinFactX="97226" custLinFactNeighborX="100000">
        <dgm:presLayoutVars>
          <dgm:bulletEnabled val="1"/>
        </dgm:presLayoutVars>
      </dgm:prSet>
      <dgm:spPr/>
    </dgm:pt>
  </dgm:ptLst>
  <dgm:cxnLst>
    <dgm:cxn modelId="{6F5D2010-1CF8-B645-AF0D-B6D7EBDABCA1}" srcId="{72AC84FD-3468-CE4E-9A53-304D17340289}" destId="{49F65394-6976-5846-8B41-39C8693EBCDE}" srcOrd="3" destOrd="0" parTransId="{94370456-77E2-C34E-A1B0-F84B307E0704}" sibTransId="{351B2749-8C22-3F4A-A9C0-263DBF4C6DA8}"/>
    <dgm:cxn modelId="{EBC2CE1B-0955-2446-8767-9F37316C8097}" type="presOf" srcId="{3204FFE0-CE28-BC4E-B7AF-0C61314CED3D}" destId="{8D6DBA23-C34D-2149-A1D7-4E6257E23DF7}" srcOrd="1" destOrd="0" presId="urn:microsoft.com/office/officeart/2005/8/layout/process1"/>
    <dgm:cxn modelId="{E367D124-89E8-5B47-B2F7-4F16C79D29C4}" srcId="{72AC84FD-3468-CE4E-9A53-304D17340289}" destId="{BC5C8A4E-1E9B-1047-916C-FA24DB1BE22F}" srcOrd="2" destOrd="0" parTransId="{FB52321C-06D1-1F4A-A1CA-2F80EFE0EED3}" sibTransId="{3204FFE0-CE28-BC4E-B7AF-0C61314CED3D}"/>
    <dgm:cxn modelId="{9B597C33-BE61-A44D-BD3B-7C309916007F}" srcId="{72AC84FD-3468-CE4E-9A53-304D17340289}" destId="{4CC00E3E-9509-704C-B693-0E76135B5919}" srcOrd="0" destOrd="0" parTransId="{5C152009-DABD-FA4C-960E-0490D5897E37}" sibTransId="{A73D1237-8309-774D-B08F-C4B17AD21A71}"/>
    <dgm:cxn modelId="{5B2F2334-4994-8640-8C34-F9724703CEA2}" type="presOf" srcId="{72AC84FD-3468-CE4E-9A53-304D17340289}" destId="{4F699F35-32B6-C84D-ADA7-2D8FBC727D4C}" srcOrd="0" destOrd="0" presId="urn:microsoft.com/office/officeart/2005/8/layout/process1"/>
    <dgm:cxn modelId="{5ACC6438-853B-B04A-8EB6-1FD27B6FBB4B}" srcId="{72AC84FD-3468-CE4E-9A53-304D17340289}" destId="{74D3D9CE-CD0C-2641-803D-83008822A3F3}" srcOrd="1" destOrd="0" parTransId="{C61DCECE-6ECE-BE4F-A799-93DC04E4A599}" sibTransId="{CF62E1D4-6205-5C4A-867F-D1ADA82D9EAE}"/>
    <dgm:cxn modelId="{801A0056-0184-0D4B-AF41-44CC422F3868}" type="presOf" srcId="{CF62E1D4-6205-5C4A-867F-D1ADA82D9EAE}" destId="{1DCC8AC0-2164-EC49-9EB3-1616D5B7ADA6}" srcOrd="1" destOrd="0" presId="urn:microsoft.com/office/officeart/2005/8/layout/process1"/>
    <dgm:cxn modelId="{37E05D66-BCEC-ED4C-813D-B88C321B49DB}" type="presOf" srcId="{4CC00E3E-9509-704C-B693-0E76135B5919}" destId="{6BFECCEA-4FA0-0547-A8A7-A8E881B5084F}" srcOrd="0" destOrd="0" presId="urn:microsoft.com/office/officeart/2005/8/layout/process1"/>
    <dgm:cxn modelId="{BA48FA66-724F-0C4E-93EC-BCAEF06A847D}" type="presOf" srcId="{49F65394-6976-5846-8B41-39C8693EBCDE}" destId="{B5ED4907-135A-EF48-946C-0B1D0262EF2E}" srcOrd="0" destOrd="0" presId="urn:microsoft.com/office/officeart/2005/8/layout/process1"/>
    <dgm:cxn modelId="{1EE4C66E-47E5-2E49-8501-FECCA4DFCC9C}" type="presOf" srcId="{BC5C8A4E-1E9B-1047-916C-FA24DB1BE22F}" destId="{A46BDCF8-E4B1-C848-B43D-D863BDB7419E}" srcOrd="0" destOrd="0" presId="urn:microsoft.com/office/officeart/2005/8/layout/process1"/>
    <dgm:cxn modelId="{4A914B93-ED1C-734D-A073-9BA08D862385}" type="presOf" srcId="{A73D1237-8309-774D-B08F-C4B17AD21A71}" destId="{EC36A070-5ADF-704E-A6D3-3966E876A121}" srcOrd="1" destOrd="0" presId="urn:microsoft.com/office/officeart/2005/8/layout/process1"/>
    <dgm:cxn modelId="{EADF989C-D44E-8F4F-9020-05D0E2B1369F}" type="presOf" srcId="{CF62E1D4-6205-5C4A-867F-D1ADA82D9EAE}" destId="{CB52ACBD-5938-FB48-88B7-057084F24704}" srcOrd="0" destOrd="0" presId="urn:microsoft.com/office/officeart/2005/8/layout/process1"/>
    <dgm:cxn modelId="{E4AAA9C7-4409-5541-87D5-E841C1ABD18F}" type="presOf" srcId="{3204FFE0-CE28-BC4E-B7AF-0C61314CED3D}" destId="{7A0AD155-17AB-084B-93C4-F066DDC3EB9B}" srcOrd="0" destOrd="0" presId="urn:microsoft.com/office/officeart/2005/8/layout/process1"/>
    <dgm:cxn modelId="{AEABE7DA-CF0F-3A4F-9AF7-11931B888A84}" type="presOf" srcId="{A73D1237-8309-774D-B08F-C4B17AD21A71}" destId="{37F2F95F-94C5-0345-A1A8-52C1A829AD93}" srcOrd="0" destOrd="0" presId="urn:microsoft.com/office/officeart/2005/8/layout/process1"/>
    <dgm:cxn modelId="{4AF63FE9-6EBB-794D-B975-4675047744D4}" type="presOf" srcId="{74D3D9CE-CD0C-2641-803D-83008822A3F3}" destId="{6F3C7645-1725-554B-B121-4C8334E52F6E}" srcOrd="0" destOrd="0" presId="urn:microsoft.com/office/officeart/2005/8/layout/process1"/>
    <dgm:cxn modelId="{2DF055CE-60E0-6645-A292-1FEDBB57B377}" type="presParOf" srcId="{4F699F35-32B6-C84D-ADA7-2D8FBC727D4C}" destId="{6BFECCEA-4FA0-0547-A8A7-A8E881B5084F}" srcOrd="0" destOrd="0" presId="urn:microsoft.com/office/officeart/2005/8/layout/process1"/>
    <dgm:cxn modelId="{D37B32DC-5121-D04C-A41B-9AC277A456DF}" type="presParOf" srcId="{4F699F35-32B6-C84D-ADA7-2D8FBC727D4C}" destId="{37F2F95F-94C5-0345-A1A8-52C1A829AD93}" srcOrd="1" destOrd="0" presId="urn:microsoft.com/office/officeart/2005/8/layout/process1"/>
    <dgm:cxn modelId="{02B93B24-67A5-2F49-9734-1099E6F298AB}" type="presParOf" srcId="{37F2F95F-94C5-0345-A1A8-52C1A829AD93}" destId="{EC36A070-5ADF-704E-A6D3-3966E876A121}" srcOrd="0" destOrd="0" presId="urn:microsoft.com/office/officeart/2005/8/layout/process1"/>
    <dgm:cxn modelId="{390EC8C4-A9F4-5B46-A962-A203DDF2732A}" type="presParOf" srcId="{4F699F35-32B6-C84D-ADA7-2D8FBC727D4C}" destId="{6F3C7645-1725-554B-B121-4C8334E52F6E}" srcOrd="2" destOrd="0" presId="urn:microsoft.com/office/officeart/2005/8/layout/process1"/>
    <dgm:cxn modelId="{840864D3-D72D-E741-8268-65DB8322BB6F}" type="presParOf" srcId="{4F699F35-32B6-C84D-ADA7-2D8FBC727D4C}" destId="{CB52ACBD-5938-FB48-88B7-057084F24704}" srcOrd="3" destOrd="0" presId="urn:microsoft.com/office/officeart/2005/8/layout/process1"/>
    <dgm:cxn modelId="{039BC15C-63F3-8645-8396-9868B5FF9400}" type="presParOf" srcId="{CB52ACBD-5938-FB48-88B7-057084F24704}" destId="{1DCC8AC0-2164-EC49-9EB3-1616D5B7ADA6}" srcOrd="0" destOrd="0" presId="urn:microsoft.com/office/officeart/2005/8/layout/process1"/>
    <dgm:cxn modelId="{ACF6C407-F052-3448-93ED-47128072BD26}" type="presParOf" srcId="{4F699F35-32B6-C84D-ADA7-2D8FBC727D4C}" destId="{A46BDCF8-E4B1-C848-B43D-D863BDB7419E}" srcOrd="4" destOrd="0" presId="urn:microsoft.com/office/officeart/2005/8/layout/process1"/>
    <dgm:cxn modelId="{410529D3-5038-AA49-8747-7A7C1DFC5A75}" type="presParOf" srcId="{4F699F35-32B6-C84D-ADA7-2D8FBC727D4C}" destId="{7A0AD155-17AB-084B-93C4-F066DDC3EB9B}" srcOrd="5" destOrd="0" presId="urn:microsoft.com/office/officeart/2005/8/layout/process1"/>
    <dgm:cxn modelId="{495AF92F-00D7-2742-91D7-3D80715759AD}" type="presParOf" srcId="{7A0AD155-17AB-084B-93C4-F066DDC3EB9B}" destId="{8D6DBA23-C34D-2149-A1D7-4E6257E23DF7}" srcOrd="0" destOrd="0" presId="urn:microsoft.com/office/officeart/2005/8/layout/process1"/>
    <dgm:cxn modelId="{A7C86359-57DD-B449-BDD0-8642E5B8F9B4}" type="presParOf" srcId="{4F699F35-32B6-C84D-ADA7-2D8FBC727D4C}" destId="{B5ED4907-135A-EF48-946C-0B1D0262EF2E}"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FECCEA-4FA0-0547-A8A7-A8E881B5084F}">
      <dsp:nvSpPr>
        <dsp:cNvPr id="0" name=""/>
        <dsp:cNvSpPr/>
      </dsp:nvSpPr>
      <dsp:spPr>
        <a:xfrm>
          <a:off x="6171" y="264318"/>
          <a:ext cx="2698208" cy="1618924"/>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Developed the NGD by gathering &amp; annotating 1,500 frames</a:t>
          </a:r>
        </a:p>
      </dsp:txBody>
      <dsp:txXfrm>
        <a:off x="53588" y="311735"/>
        <a:ext cx="2603374" cy="1524090"/>
      </dsp:txXfrm>
    </dsp:sp>
    <dsp:sp modelId="{37F2F95F-94C5-0345-A1A8-52C1A829AD93}">
      <dsp:nvSpPr>
        <dsp:cNvPr id="0" name=""/>
        <dsp:cNvSpPr/>
      </dsp:nvSpPr>
      <dsp:spPr>
        <a:xfrm>
          <a:off x="2974200" y="739202"/>
          <a:ext cx="572020" cy="669155"/>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solidFill>
              <a:srgbClr val="BA0C2F"/>
            </a:solidFill>
          </a:endParaRPr>
        </a:p>
      </dsp:txBody>
      <dsp:txXfrm>
        <a:off x="2974200" y="873033"/>
        <a:ext cx="400414" cy="401493"/>
      </dsp:txXfrm>
    </dsp:sp>
    <dsp:sp modelId="{6F3C7645-1725-554B-B121-4C8334E52F6E}">
      <dsp:nvSpPr>
        <dsp:cNvPr id="0" name=""/>
        <dsp:cNvSpPr/>
      </dsp:nvSpPr>
      <dsp:spPr>
        <a:xfrm>
          <a:off x="3783662" y="264318"/>
          <a:ext cx="2698208" cy="1618924"/>
        </a:xfrm>
        <a:prstGeom prst="roundRect">
          <a:avLst>
            <a:gd name="adj" fmla="val 10000"/>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Lato" panose="020F0502020204030203" pitchFamily="34" charset="0"/>
              <a:ea typeface="Lato" panose="020F0502020204030203" pitchFamily="34" charset="0"/>
              <a:cs typeface="Lato" panose="020F0502020204030203" pitchFamily="34" charset="0"/>
            </a:rPr>
            <a:t>Trained a YOLOv12 model to detect various news graphics</a:t>
          </a:r>
        </a:p>
      </dsp:txBody>
      <dsp:txXfrm>
        <a:off x="3831079" y="311735"/>
        <a:ext cx="2603374" cy="1524090"/>
      </dsp:txXfrm>
    </dsp:sp>
    <dsp:sp modelId="{CB52ACBD-5938-FB48-88B7-057084F24704}">
      <dsp:nvSpPr>
        <dsp:cNvPr id="0" name=""/>
        <dsp:cNvSpPr/>
      </dsp:nvSpPr>
      <dsp:spPr>
        <a:xfrm>
          <a:off x="6751691" y="739202"/>
          <a:ext cx="572020" cy="669155"/>
        </a:xfrm>
        <a:prstGeom prst="rightArrow">
          <a:avLst>
            <a:gd name="adj1" fmla="val 60000"/>
            <a:gd name="adj2" fmla="val 50000"/>
          </a:avLst>
        </a:prstGeom>
        <a:solidFill>
          <a:srgbClr val="C0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6751691" y="873033"/>
        <a:ext cx="400414" cy="401493"/>
      </dsp:txXfrm>
    </dsp:sp>
    <dsp:sp modelId="{A46BDCF8-E4B1-C848-B43D-D863BDB7419E}">
      <dsp:nvSpPr>
        <dsp:cNvPr id="0" name=""/>
        <dsp:cNvSpPr/>
      </dsp:nvSpPr>
      <dsp:spPr>
        <a:xfrm>
          <a:off x="7561154" y="264318"/>
          <a:ext cx="2698208" cy="1618924"/>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Applied OCR &amp; NER to extract names from detected regions of interest</a:t>
          </a:r>
          <a:endParaRPr lang="en-US" sz="1800" kern="1200" dirty="0"/>
        </a:p>
      </dsp:txBody>
      <dsp:txXfrm>
        <a:off x="7608571" y="311735"/>
        <a:ext cx="2603374" cy="1524090"/>
      </dsp:txXfrm>
    </dsp:sp>
    <dsp:sp modelId="{7A0AD155-17AB-084B-93C4-F066DDC3EB9B}">
      <dsp:nvSpPr>
        <dsp:cNvPr id="0" name=""/>
        <dsp:cNvSpPr/>
      </dsp:nvSpPr>
      <dsp:spPr>
        <a:xfrm>
          <a:off x="10530725" y="739202"/>
          <a:ext cx="575290" cy="669155"/>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solidFill>
              <a:srgbClr val="BA0C2F"/>
            </a:solidFill>
          </a:endParaRPr>
        </a:p>
      </dsp:txBody>
      <dsp:txXfrm>
        <a:off x="10530725" y="873033"/>
        <a:ext cx="402703" cy="401493"/>
      </dsp:txXfrm>
    </dsp:sp>
    <dsp:sp modelId="{B5ED4907-135A-EF48-946C-0B1D0262EF2E}">
      <dsp:nvSpPr>
        <dsp:cNvPr id="0" name=""/>
        <dsp:cNvSpPr/>
      </dsp:nvSpPr>
      <dsp:spPr>
        <a:xfrm>
          <a:off x="11344816" y="264318"/>
          <a:ext cx="2698208" cy="1618924"/>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Compared ANEP with Gemini 1.5 pro &amp; LLaMA 4 Maverick</a:t>
          </a:r>
          <a:endParaRPr lang="en-US" sz="1800" kern="1200" dirty="0"/>
        </a:p>
      </dsp:txBody>
      <dsp:txXfrm>
        <a:off x="11392233" y="311735"/>
        <a:ext cx="2603374" cy="152409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3891E7-C3BA-3646-A7FC-F0098B06E0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CF4FB73-E53B-1749-A059-FE7257A966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F0E767-06F5-1743-8250-09BED16D1E0E}" type="datetimeFigureOut">
              <a:rPr lang="en-US" smtClean="0"/>
              <a:t>5/15/25</a:t>
            </a:fld>
            <a:endParaRPr lang="en-US"/>
          </a:p>
        </p:txBody>
      </p:sp>
      <p:sp>
        <p:nvSpPr>
          <p:cNvPr id="4" name="Footer Placeholder 3">
            <a:extLst>
              <a:ext uri="{FF2B5EF4-FFF2-40B4-BE49-F238E27FC236}">
                <a16:creationId xmlns:a16="http://schemas.microsoft.com/office/drawing/2014/main" id="{66DBA9DB-F905-5049-94C5-CA28F88F50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3EAA553-D214-1046-A6CC-A7C6D38172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18FCAB-9264-FF45-8959-444272B54243}" type="slidenum">
              <a:rPr lang="en-US" smtClean="0"/>
              <a:t>‹#›</a:t>
            </a:fld>
            <a:endParaRPr lang="en-US"/>
          </a:p>
        </p:txBody>
      </p:sp>
    </p:spTree>
    <p:extLst>
      <p:ext uri="{BB962C8B-B14F-4D97-AF65-F5344CB8AC3E}">
        <p14:creationId xmlns:p14="http://schemas.microsoft.com/office/powerpoint/2010/main" val="2839632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FC99CA-AF55-2547-B865-ACD414BD3D5B}" type="datetimeFigureOut">
              <a:rPr lang="en-US" smtClean="0"/>
              <a:t>5/15/25</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9CAA77-372A-BC4B-8C05-DA1E75EBB0E9}" type="slidenum">
              <a:rPr lang="en-US" smtClean="0"/>
              <a:t>‹#›</a:t>
            </a:fld>
            <a:endParaRPr lang="en-US"/>
          </a:p>
        </p:txBody>
      </p:sp>
    </p:spTree>
    <p:extLst>
      <p:ext uri="{BB962C8B-B14F-4D97-AF65-F5344CB8AC3E}">
        <p14:creationId xmlns:p14="http://schemas.microsoft.com/office/powerpoint/2010/main" val="711326917"/>
      </p:ext>
    </p:extLst>
  </p:cSld>
  <p:clrMap bg1="lt1" tx1="dk1" bg2="lt2" tx2="dk2" accent1="accent1" accent2="accent2" accent3="accent3" accent4="accent4" accent5="accent5" accent6="accent6" hlink="hlink" folHlink="folHlink"/>
  <p:notesStyle>
    <a:lvl1pPr marL="0" algn="l" defTabSz="1752082" rtl="0" eaLnBrk="1" latinLnBrk="0" hangingPunct="1">
      <a:defRPr sz="2299" kern="1200">
        <a:solidFill>
          <a:schemeClr val="tx1"/>
        </a:solidFill>
        <a:latin typeface="+mn-lt"/>
        <a:ea typeface="+mn-ea"/>
        <a:cs typeface="+mn-cs"/>
      </a:defRPr>
    </a:lvl1pPr>
    <a:lvl2pPr marL="876041" algn="l" defTabSz="1752082" rtl="0" eaLnBrk="1" latinLnBrk="0" hangingPunct="1">
      <a:defRPr sz="2299" kern="1200">
        <a:solidFill>
          <a:schemeClr val="tx1"/>
        </a:solidFill>
        <a:latin typeface="+mn-lt"/>
        <a:ea typeface="+mn-ea"/>
        <a:cs typeface="+mn-cs"/>
      </a:defRPr>
    </a:lvl2pPr>
    <a:lvl3pPr marL="1752082" algn="l" defTabSz="1752082" rtl="0" eaLnBrk="1" latinLnBrk="0" hangingPunct="1">
      <a:defRPr sz="2299" kern="1200">
        <a:solidFill>
          <a:schemeClr val="tx1"/>
        </a:solidFill>
        <a:latin typeface="+mn-lt"/>
        <a:ea typeface="+mn-ea"/>
        <a:cs typeface="+mn-cs"/>
      </a:defRPr>
    </a:lvl3pPr>
    <a:lvl4pPr marL="2628123" algn="l" defTabSz="1752082" rtl="0" eaLnBrk="1" latinLnBrk="0" hangingPunct="1">
      <a:defRPr sz="2299" kern="1200">
        <a:solidFill>
          <a:schemeClr val="tx1"/>
        </a:solidFill>
        <a:latin typeface="+mn-lt"/>
        <a:ea typeface="+mn-ea"/>
        <a:cs typeface="+mn-cs"/>
      </a:defRPr>
    </a:lvl4pPr>
    <a:lvl5pPr marL="3504164" algn="l" defTabSz="1752082" rtl="0" eaLnBrk="1" latinLnBrk="0" hangingPunct="1">
      <a:defRPr sz="2299" kern="1200">
        <a:solidFill>
          <a:schemeClr val="tx1"/>
        </a:solidFill>
        <a:latin typeface="+mn-lt"/>
        <a:ea typeface="+mn-ea"/>
        <a:cs typeface="+mn-cs"/>
      </a:defRPr>
    </a:lvl5pPr>
    <a:lvl6pPr marL="4380205" algn="l" defTabSz="1752082" rtl="0" eaLnBrk="1" latinLnBrk="0" hangingPunct="1">
      <a:defRPr sz="2299" kern="1200">
        <a:solidFill>
          <a:schemeClr val="tx1"/>
        </a:solidFill>
        <a:latin typeface="+mn-lt"/>
        <a:ea typeface="+mn-ea"/>
        <a:cs typeface="+mn-cs"/>
      </a:defRPr>
    </a:lvl6pPr>
    <a:lvl7pPr marL="5256246" algn="l" defTabSz="1752082" rtl="0" eaLnBrk="1" latinLnBrk="0" hangingPunct="1">
      <a:defRPr sz="2299" kern="1200">
        <a:solidFill>
          <a:schemeClr val="tx1"/>
        </a:solidFill>
        <a:latin typeface="+mn-lt"/>
        <a:ea typeface="+mn-ea"/>
        <a:cs typeface="+mn-cs"/>
      </a:defRPr>
    </a:lvl7pPr>
    <a:lvl8pPr marL="6132286" algn="l" defTabSz="1752082" rtl="0" eaLnBrk="1" latinLnBrk="0" hangingPunct="1">
      <a:defRPr sz="2299" kern="1200">
        <a:solidFill>
          <a:schemeClr val="tx1"/>
        </a:solidFill>
        <a:latin typeface="+mn-lt"/>
        <a:ea typeface="+mn-ea"/>
        <a:cs typeface="+mn-cs"/>
      </a:defRPr>
    </a:lvl8pPr>
    <a:lvl9pPr marL="7008327" algn="l" defTabSz="1752082" rtl="0" eaLnBrk="1" latinLnBrk="0" hangingPunct="1">
      <a:defRPr sz="22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CAA77-372A-BC4B-8C05-DA1E75EBB0E9}" type="slidenum">
              <a:rPr lang="en-US" smtClean="0"/>
              <a:t>1</a:t>
            </a:fld>
            <a:endParaRPr lang="en-US"/>
          </a:p>
        </p:txBody>
      </p:sp>
    </p:spTree>
    <p:extLst>
      <p:ext uri="{BB962C8B-B14F-4D97-AF65-F5344CB8AC3E}">
        <p14:creationId xmlns:p14="http://schemas.microsoft.com/office/powerpoint/2010/main" val="2838761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79228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137385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1207221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03985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95E40B-6DE2-BC44-9D41-DAE6D07500F7}" type="datetimeFigureOut">
              <a:rPr lang="en-US" smtClean="0"/>
              <a:t>5/15/25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704357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95E40B-6DE2-BC44-9D41-DAE6D07500F7}" type="datetimeFigureOut">
              <a:rPr lang="en-US" smtClean="0"/>
              <a:t>5/15/25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455163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95E40B-6DE2-BC44-9D41-DAE6D07500F7}" type="datetimeFigureOut">
              <a:rPr lang="en-US" smtClean="0"/>
              <a:t>5/15/25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677037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95E40B-6DE2-BC44-9D41-DAE6D07500F7}" type="datetimeFigureOut">
              <a:rPr lang="en-US" smtClean="0"/>
              <a:t>5/15/25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996350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5E40B-6DE2-BC44-9D41-DAE6D07500F7}" type="datetimeFigureOut">
              <a:rPr lang="en-US" smtClean="0"/>
              <a:t>5/15/25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1521120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0D95E40B-6DE2-BC44-9D41-DAE6D07500F7}" type="datetimeFigureOut">
              <a:rPr lang="en-US" smtClean="0"/>
              <a:t>5/15/25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33187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Click icon to add picture</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0D95E40B-6DE2-BC44-9D41-DAE6D07500F7}" type="datetimeFigureOut">
              <a:rPr lang="en-US" smtClean="0"/>
              <a:t>5/15/25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6847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0D95E40B-6DE2-BC44-9D41-DAE6D07500F7}" type="datetimeFigureOut">
              <a:rPr lang="en-US" smtClean="0"/>
              <a:t>5/15/25</a:t>
            </a:fld>
            <a:endParaRPr lang="en-US"/>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C3166843-2171-0A4E-A25C-3792A956F97F}" type="slidenum">
              <a:rPr lang="en-US" smtClean="0"/>
              <a:t>‹#›</a:t>
            </a:fld>
            <a:endParaRPr lang="en-US"/>
          </a:p>
        </p:txBody>
      </p:sp>
    </p:spTree>
    <p:extLst>
      <p:ext uri="{BB962C8B-B14F-4D97-AF65-F5344CB8AC3E}">
        <p14:creationId xmlns:p14="http://schemas.microsoft.com/office/powerpoint/2010/main" val="3739484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image" Target="../media/image4.png"/><Relationship Id="rId5" Type="http://schemas.openxmlformats.org/officeDocument/2006/relationships/diagramQuickStyle" Target="../diagrams/quickStyle1.xml"/><Relationship Id="rId10" Type="http://schemas.openxmlformats.org/officeDocument/2006/relationships/image" Target="../media/image3.png"/><Relationship Id="rId4" Type="http://schemas.openxmlformats.org/officeDocument/2006/relationships/diagramLayout" Target="../diagrams/layout1.xml"/><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0AD2D8-C138-C94C-94DD-ABB553EA7D13}"/>
              </a:ext>
            </a:extLst>
          </p:cNvPr>
          <p:cNvSpPr txBox="1"/>
          <p:nvPr/>
        </p:nvSpPr>
        <p:spPr>
          <a:xfrm>
            <a:off x="463519" y="2033666"/>
            <a:ext cx="8286697" cy="1015663"/>
          </a:xfrm>
          <a:prstGeom prst="rect">
            <a:avLst/>
          </a:prstGeom>
          <a:noFill/>
          <a:ln>
            <a:noFill/>
          </a:ln>
        </p:spPr>
        <p:txBody>
          <a:bodyPr wrap="square" rtlCol="0">
            <a:spAutoFit/>
          </a:bodyPr>
          <a:lstStyle/>
          <a:p>
            <a:r>
              <a:rPr lang="en-US" sz="3000" b="1" dirty="0">
                <a:solidFill>
                  <a:schemeClr val="bg2">
                    <a:lumMod val="10000"/>
                  </a:schemeClr>
                </a:solidFill>
                <a:latin typeface="Lato Black" panose="020F0502020204030203" pitchFamily="34" charset="0"/>
                <a:ea typeface="Lato Black" panose="020F0502020204030203" pitchFamily="34" charset="0"/>
                <a:cs typeface="Lato Black" panose="020F0502020204030203" pitchFamily="34" charset="0"/>
              </a:rPr>
              <a:t>Accurate Name Extraction from News</a:t>
            </a:r>
          </a:p>
          <a:p>
            <a:r>
              <a:rPr lang="en-US" sz="3000" b="1" dirty="0">
                <a:solidFill>
                  <a:schemeClr val="bg2">
                    <a:lumMod val="10000"/>
                  </a:schemeClr>
                </a:solidFill>
                <a:latin typeface="Lato Black" panose="020F0502020204030203" pitchFamily="34" charset="0"/>
                <a:ea typeface="Lato Black" panose="020F0502020204030203" pitchFamily="34" charset="0"/>
                <a:cs typeface="Lato Black" panose="020F0502020204030203" pitchFamily="34" charset="0"/>
              </a:rPr>
              <a:t>Video Graphics</a:t>
            </a:r>
          </a:p>
        </p:txBody>
      </p:sp>
      <p:sp>
        <p:nvSpPr>
          <p:cNvPr id="13" name="TextBox 12">
            <a:extLst>
              <a:ext uri="{FF2B5EF4-FFF2-40B4-BE49-F238E27FC236}">
                <a16:creationId xmlns:a16="http://schemas.microsoft.com/office/drawing/2014/main" id="{76F28539-8427-034D-AB3E-D080C970E1AF}"/>
              </a:ext>
            </a:extLst>
          </p:cNvPr>
          <p:cNvSpPr txBox="1"/>
          <p:nvPr/>
        </p:nvSpPr>
        <p:spPr>
          <a:xfrm>
            <a:off x="9198291" y="2079531"/>
            <a:ext cx="5382895" cy="430887"/>
          </a:xfrm>
          <a:prstGeom prst="rect">
            <a:avLst/>
          </a:prstGeom>
          <a:noFill/>
        </p:spPr>
        <p:txBody>
          <a:bodyPr wrap="square" rtlCol="0">
            <a:spAutoFit/>
          </a:bodyPr>
          <a:lstStyle/>
          <a:p>
            <a:pPr>
              <a:spcAft>
                <a:spcPts val="800"/>
              </a:spcAft>
            </a:pPr>
            <a:r>
              <a:rPr lang="en-US" sz="2200" dirty="0">
                <a:latin typeface="Lato Light" panose="020F0502020204030203" pitchFamily="34" charset="0"/>
                <a:ea typeface="Lato Light" panose="020F0502020204030203" pitchFamily="34" charset="0"/>
                <a:cs typeface="Lato Light" panose="020F0502020204030203" pitchFamily="34" charset="0"/>
              </a:rPr>
              <a:t>Andrea Filiberto Lucas</a:t>
            </a:r>
          </a:p>
        </p:txBody>
      </p:sp>
      <p:sp>
        <p:nvSpPr>
          <p:cNvPr id="14" name="Rectangle 13">
            <a:extLst>
              <a:ext uri="{FF2B5EF4-FFF2-40B4-BE49-F238E27FC236}">
                <a16:creationId xmlns:a16="http://schemas.microsoft.com/office/drawing/2014/main" id="{4D573C57-D36A-A144-A6CD-69ACDF1287F2}"/>
              </a:ext>
            </a:extLst>
          </p:cNvPr>
          <p:cNvSpPr/>
          <p:nvPr/>
        </p:nvSpPr>
        <p:spPr>
          <a:xfrm>
            <a:off x="9198292" y="2510418"/>
            <a:ext cx="5382895" cy="400110"/>
          </a:xfrm>
          <a:prstGeom prst="rect">
            <a:avLst/>
          </a:prstGeom>
        </p:spPr>
        <p:txBody>
          <a:bodyPr wrap="square">
            <a:spAutoFit/>
          </a:bodyPr>
          <a:lstStyle/>
          <a:p>
            <a:pPr>
              <a:spcAft>
                <a:spcPts val="200"/>
              </a:spcAft>
            </a:pPr>
            <a:r>
              <a:rPr lang="en-US" sz="2000" dirty="0">
                <a:latin typeface="Lato Light" panose="020F0502020204030203" pitchFamily="34" charset="0"/>
                <a:ea typeface="Lato Light" panose="020F0502020204030203" pitchFamily="34" charset="0"/>
                <a:cs typeface="Lato Light" panose="020F0502020204030203" pitchFamily="34" charset="0"/>
              </a:rPr>
              <a:t>Supervisor: Dr. Dylan Seychell</a:t>
            </a:r>
          </a:p>
        </p:txBody>
      </p:sp>
      <p:cxnSp>
        <p:nvCxnSpPr>
          <p:cNvPr id="21" name="Straight Connector 20">
            <a:extLst>
              <a:ext uri="{FF2B5EF4-FFF2-40B4-BE49-F238E27FC236}">
                <a16:creationId xmlns:a16="http://schemas.microsoft.com/office/drawing/2014/main" id="{BD49B10F-6444-244B-886E-62EC6CD4F9A3}"/>
              </a:ext>
            </a:extLst>
          </p:cNvPr>
          <p:cNvCxnSpPr>
            <a:cxnSpLocks/>
          </p:cNvCxnSpPr>
          <p:nvPr/>
        </p:nvCxnSpPr>
        <p:spPr>
          <a:xfrm>
            <a:off x="8903825" y="1959288"/>
            <a:ext cx="0" cy="1164421"/>
          </a:xfrm>
          <a:prstGeom prst="line">
            <a:avLst/>
          </a:prstGeom>
          <a:ln w="38100">
            <a:solidFill>
              <a:srgbClr val="BA0C2F"/>
            </a:solidFill>
          </a:ln>
        </p:spPr>
        <p:style>
          <a:lnRef idx="1">
            <a:schemeClr val="accent1"/>
          </a:lnRef>
          <a:fillRef idx="0">
            <a:schemeClr val="accent1"/>
          </a:fillRef>
          <a:effectRef idx="0">
            <a:schemeClr val="accent1"/>
          </a:effectRef>
          <a:fontRef idx="minor">
            <a:schemeClr val="tx1"/>
          </a:fontRef>
        </p:style>
      </p:cxnSp>
      <p:graphicFrame>
        <p:nvGraphicFramePr>
          <p:cNvPr id="25" name="Table 24">
            <a:extLst>
              <a:ext uri="{FF2B5EF4-FFF2-40B4-BE49-F238E27FC236}">
                <a16:creationId xmlns:a16="http://schemas.microsoft.com/office/drawing/2014/main" id="{3E562E36-6B89-F94B-92B8-421469385C41}"/>
              </a:ext>
            </a:extLst>
          </p:cNvPr>
          <p:cNvGraphicFramePr>
            <a:graphicFrameLocks noGrp="1"/>
          </p:cNvGraphicFramePr>
          <p:nvPr>
            <p:extLst>
              <p:ext uri="{D42A27DB-BD31-4B8C-83A1-F6EECF244321}">
                <p14:modId xmlns:p14="http://schemas.microsoft.com/office/powerpoint/2010/main" val="2782398293"/>
              </p:ext>
            </p:extLst>
          </p:nvPr>
        </p:nvGraphicFramePr>
        <p:xfrm>
          <a:off x="554234" y="3383052"/>
          <a:ext cx="6769099" cy="4564916"/>
        </p:xfrm>
        <a:graphic>
          <a:graphicData uri="http://schemas.openxmlformats.org/drawingml/2006/table">
            <a:tbl>
              <a:tblPr firstRow="1" firstCol="1" bandRow="1">
                <a:tableStyleId>{2D5ABB26-0587-4C30-8999-92F81FD0307C}</a:tableStyleId>
              </a:tblPr>
              <a:tblGrid>
                <a:gridCol w="6769099">
                  <a:extLst>
                    <a:ext uri="{9D8B030D-6E8A-4147-A177-3AD203B41FA5}">
                      <a16:colId xmlns:a16="http://schemas.microsoft.com/office/drawing/2014/main" val="2430199447"/>
                    </a:ext>
                  </a:extLst>
                </a:gridCol>
              </a:tblGrid>
              <a:tr h="572036">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INTRODUCTION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0">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a:latin typeface="+mn-lt"/>
                          <a:ea typeface="Lato" panose="020F0502020204030203" pitchFamily="34" charset="0"/>
                          <a:cs typeface="Calibri" panose="020F0502020204030204" pitchFamily="34" charset="0"/>
                        </a:rPr>
                        <a:t>News broadcasts employ numerous graphic overlays, from lower thirds identifying speakers to scrolling tickers with breaking news. These elements vary significantly in typography, positioning, background designs, and transparency levels. Each broadcaster implements distinct visual styles, making manual extraction of featured names a tedious process fraught with potential errors. Current automated approaches [1] struggle with this visual heterogeneity, frequently misidentifying text or failing to adapt to varying design conventions.</a:t>
                      </a:r>
                    </a:p>
                    <a:p>
                      <a:pPr marL="0" marR="0" lvl="0" indent="0" algn="l" defTabSz="1511960" rtl="0" eaLnBrk="1" fontAlgn="auto" latinLnBrk="0" hangingPunct="1">
                        <a:lnSpc>
                          <a:spcPct val="100000"/>
                        </a:lnSpc>
                        <a:spcBef>
                          <a:spcPts val="0"/>
                        </a:spcBef>
                        <a:spcAft>
                          <a:spcPts val="0"/>
                        </a:spcAft>
                        <a:buClrTx/>
                        <a:buSzTx/>
                        <a:buFontTx/>
                        <a:buNone/>
                        <a:tabLst/>
                        <a:defRPr/>
                      </a:pPr>
                      <a:endParaRPr lang="en-US" sz="1600" dirty="0">
                        <a:latin typeface="+mn-lt"/>
                        <a:ea typeface="Lato" panose="020F0502020204030203" pitchFamily="34" charset="0"/>
                        <a:cs typeface="Calibri" panose="020F0502020204030204" pitchFamily="34" charset="0"/>
                      </a:endParaRPr>
                    </a:p>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a:latin typeface="+mn-lt"/>
                          <a:ea typeface="Lato" panose="020F0502020204030203" pitchFamily="34" charset="0"/>
                          <a:cs typeface="Calibri" panose="020F0502020204030204" pitchFamily="34" charset="0"/>
                        </a:rPr>
                        <a:t>This dissertation presents </a:t>
                      </a:r>
                      <a:r>
                        <a:rPr lang="en-US" sz="1600" b="0" dirty="0">
                          <a:latin typeface="+mn-lt"/>
                          <a:ea typeface="Lato" panose="020F0502020204030203" pitchFamily="34" charset="0"/>
                          <a:cs typeface="Calibri" panose="020F0502020204030204" pitchFamily="34" charset="0"/>
                        </a:rPr>
                        <a:t>the Accurate Name Extraction Pipeline (ANEP)</a:t>
                      </a:r>
                      <a:r>
                        <a:rPr lang="en-US" sz="1600" dirty="0">
                          <a:latin typeface="+mn-lt"/>
                          <a:ea typeface="Lato" panose="020F0502020204030203" pitchFamily="34" charset="0"/>
                          <a:cs typeface="Calibri" panose="020F0502020204030204" pitchFamily="34" charset="0"/>
                        </a:rPr>
                        <a:t>, a robust system for extracting names from news graphics. ANEP combines three core technologies: YOLOv12 for graphic detection, optical character recognition (OCR) for text extraction, and name entity recognition (NER) for name identification. Performance is benchmarked against leading AI solutions including Google Vision with Gemini 1.5 Pro and LLaMA 4 Maverick, providing comprehensive accuracy and applicability insights.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27" name="Table 26">
            <a:extLst>
              <a:ext uri="{FF2B5EF4-FFF2-40B4-BE49-F238E27FC236}">
                <a16:creationId xmlns:a16="http://schemas.microsoft.com/office/drawing/2014/main" id="{8AF3251F-B069-FB41-8D62-197A7018650C}"/>
              </a:ext>
            </a:extLst>
          </p:cNvPr>
          <p:cNvGraphicFramePr>
            <a:graphicFrameLocks noGrp="1"/>
          </p:cNvGraphicFramePr>
          <p:nvPr>
            <p:extLst>
              <p:ext uri="{D42A27DB-BD31-4B8C-83A1-F6EECF244321}">
                <p14:modId xmlns:p14="http://schemas.microsoft.com/office/powerpoint/2010/main" val="3694842951"/>
              </p:ext>
            </p:extLst>
          </p:nvPr>
        </p:nvGraphicFramePr>
        <p:xfrm>
          <a:off x="554235" y="14867937"/>
          <a:ext cx="14043025" cy="2316480"/>
        </p:xfrm>
        <a:graphic>
          <a:graphicData uri="http://schemas.openxmlformats.org/drawingml/2006/table">
            <a:tbl>
              <a:tblPr firstRow="1" bandRow="1">
                <a:tableStyleId>{2D5ABB26-0587-4C30-8999-92F81FD0307C}</a:tableStyleId>
              </a:tblPr>
              <a:tblGrid>
                <a:gridCol w="14043025">
                  <a:extLst>
                    <a:ext uri="{9D8B030D-6E8A-4147-A177-3AD203B41FA5}">
                      <a16:colId xmlns:a16="http://schemas.microsoft.com/office/drawing/2014/main" val="2430199447"/>
                    </a:ext>
                  </a:extLst>
                </a:gridCol>
              </a:tblGrid>
              <a:tr h="317407">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RESULTS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1521235">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GB" sz="1600" dirty="0"/>
                        <a:t>The evaluation demonstrated that </a:t>
                      </a:r>
                      <a:r>
                        <a:rPr lang="en-GB" sz="1600" b="1" dirty="0"/>
                        <a:t>95.8% object detection accuracy was achieved</a:t>
                      </a:r>
                      <a:r>
                        <a:rPr lang="en-GB" sz="1600" dirty="0"/>
                        <a:t> by the locally trained YOLOv12 model on the NGD, enabling reliable localisation of graphical elements across diverse news video frames. Building on this foundation, </a:t>
                      </a:r>
                      <a:r>
                        <a:rPr lang="en-GB" sz="1600" b="1" dirty="0"/>
                        <a:t>balanced name extraction performance was delivered by the ANEP, </a:t>
                      </a:r>
                      <a:r>
                        <a:rPr lang="en-GB" sz="1600" dirty="0"/>
                        <a:t>with </a:t>
                      </a:r>
                      <a:r>
                        <a:rPr lang="en-GB" sz="1600" b="1" dirty="0"/>
                        <a:t>72.92% precision and 74.44% recall recorded</a:t>
                      </a:r>
                      <a:r>
                        <a:rPr lang="en-GB" sz="1600" dirty="0"/>
                        <a:t>, alongside an F1 score of 68.10%. The system's modular architecture provided robust and explainable results. In comparison, </a:t>
                      </a:r>
                      <a:r>
                        <a:rPr lang="en-GB" sz="1600" b="1" dirty="0"/>
                        <a:t>the highest F1 score of 82.22% was achieved</a:t>
                      </a:r>
                      <a:r>
                        <a:rPr lang="en-GB" sz="1600" dirty="0"/>
                        <a:t> by the Google Vision combined with Gemini 1.5 Pro, with superior metrics recorded (93.33% precision, 76.67% recall) and significantly faster processing. The LLaMA 4 Maverick pipeline recorded weaker performance with 55.56% F1 score. These findings underscore ANEP's consistency and interpretability for applications requiring audit trails, whilst confirming the superior speed and accuracy of GenAI approaches where transparency requirements are less stringent.</a:t>
                      </a:r>
                      <a:endParaRPr lang="en-US"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32" name="Table 31">
            <a:extLst>
              <a:ext uri="{FF2B5EF4-FFF2-40B4-BE49-F238E27FC236}">
                <a16:creationId xmlns:a16="http://schemas.microsoft.com/office/drawing/2014/main" id="{12513836-B525-7547-A041-4752351EF386}"/>
              </a:ext>
            </a:extLst>
          </p:cNvPr>
          <p:cNvGraphicFramePr>
            <a:graphicFrameLocks noGrp="1"/>
          </p:cNvGraphicFramePr>
          <p:nvPr>
            <p:extLst>
              <p:ext uri="{D42A27DB-BD31-4B8C-83A1-F6EECF244321}">
                <p14:modId xmlns:p14="http://schemas.microsoft.com/office/powerpoint/2010/main" val="1516818363"/>
              </p:ext>
            </p:extLst>
          </p:nvPr>
        </p:nvGraphicFramePr>
        <p:xfrm>
          <a:off x="7707478" y="17437178"/>
          <a:ext cx="6930939" cy="3069840"/>
        </p:xfrm>
        <a:graphic>
          <a:graphicData uri="http://schemas.openxmlformats.org/drawingml/2006/table">
            <a:tbl>
              <a:tblPr firstRow="1" bandRow="1">
                <a:tableStyleId>{2D5ABB26-0587-4C30-8999-92F81FD0307C}</a:tableStyleId>
              </a:tblPr>
              <a:tblGrid>
                <a:gridCol w="6930939">
                  <a:extLst>
                    <a:ext uri="{9D8B030D-6E8A-4147-A177-3AD203B41FA5}">
                      <a16:colId xmlns:a16="http://schemas.microsoft.com/office/drawing/2014/main" val="2430199447"/>
                    </a:ext>
                  </a:extLst>
                </a:gridCol>
              </a:tblGrid>
              <a:tr h="540000">
                <a:tc>
                  <a:txBody>
                    <a:bodyPr/>
                    <a:lstStyle/>
                    <a:p>
                      <a:r>
                        <a:rPr lang="en-US" sz="2800" b="0" i="1" dirty="0">
                          <a:solidFill>
                            <a:schemeClr val="bg1"/>
                          </a:solidFill>
                          <a:latin typeface="Lato Light" panose="020F0502020204030203" pitchFamily="34" charset="0"/>
                          <a:ea typeface="Lato Light" panose="020F0502020204030203" pitchFamily="34" charset="0"/>
                          <a:cs typeface="Lato Light" panose="020F0502020204030203" pitchFamily="34" charset="0"/>
                        </a:rPr>
                        <a:t>REFERENCES</a:t>
                      </a:r>
                      <a:endParaRPr lang="en-US" b="0" i="1"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a:txBody>
                  <a:tcPr anchor="ctr">
                    <a:lnL w="12700" cap="flat" cmpd="sng" algn="ctr">
                      <a:solidFill>
                        <a:srgbClr val="BA0C2F"/>
                      </a:solidFill>
                      <a:prstDash val="solid"/>
                      <a:round/>
                      <a:headEnd type="none" w="med" len="med"/>
                      <a:tailEnd type="none" w="med" len="med"/>
                    </a:lnL>
                    <a:lnR w="12700" cap="flat" cmpd="sng" algn="ctr">
                      <a:solidFill>
                        <a:srgbClr val="BA0C2F"/>
                      </a:solidFill>
                      <a:prstDash val="solid"/>
                      <a:round/>
                      <a:headEnd type="none" w="med" len="med"/>
                      <a:tailEnd type="none" w="med" len="med"/>
                    </a:lnR>
                    <a:lnT w="12700" cap="flat" cmpd="sng" algn="ctr">
                      <a:solidFill>
                        <a:srgbClr val="BA0C2F"/>
                      </a:solidFill>
                      <a:prstDash val="solid"/>
                      <a:round/>
                      <a:headEnd type="none" w="med" len="med"/>
                      <a:tailEnd type="none" w="med" len="med"/>
                    </a:lnT>
                    <a:lnB w="12700" cap="flat" cmpd="sng" algn="ctr">
                      <a:solidFill>
                        <a:srgbClr val="BA0C2F"/>
                      </a:solidFill>
                      <a:prstDash val="solid"/>
                      <a:round/>
                      <a:headEnd type="none" w="med" len="med"/>
                      <a:tailEnd type="none" w="med" len="med"/>
                    </a:lnB>
                    <a:solidFill>
                      <a:srgbClr val="BA0C2F"/>
                    </a:solidFill>
                  </a:tcPr>
                </a:tc>
                <a:extLst>
                  <a:ext uri="{0D108BD9-81ED-4DB2-BD59-A6C34878D82A}">
                    <a16:rowId xmlns:a16="http://schemas.microsoft.com/office/drawing/2014/main" val="2572550161"/>
                  </a:ext>
                </a:extLst>
              </a:tr>
              <a:tr h="2333030">
                <a:tc>
                  <a:txBody>
                    <a:bodyPr/>
                    <a:lstStyle/>
                    <a:p>
                      <a:pPr marL="0" marR="0" lvl="0" indent="0" algn="l" defTabSz="1511960" rtl="0" eaLnBrk="1" fontAlgn="auto" latinLnBrk="0" hangingPunct="1">
                        <a:lnSpc>
                          <a:spcPct val="100000"/>
                        </a:lnSpc>
                        <a:spcBef>
                          <a:spcPts val="0"/>
                        </a:spcBef>
                        <a:spcAft>
                          <a:spcPts val="0"/>
                        </a:spcAft>
                        <a:buClrTx/>
                        <a:buSzTx/>
                        <a:buFont typeface="+mj-lt"/>
                        <a:buNone/>
                        <a:tabLst/>
                        <a:defRPr/>
                      </a:pPr>
                      <a:r>
                        <a:rPr lang="en-US" sz="1600" dirty="0">
                          <a:latin typeface="Lato" panose="020F0502020204030203" pitchFamily="34" charset="0"/>
                          <a:ea typeface="Lato" panose="020F0502020204030203" pitchFamily="34" charset="0"/>
                          <a:cs typeface="Lato" panose="020F0502020204030203" pitchFamily="34" charset="0"/>
                        </a:rPr>
                        <a:t>[1] </a:t>
                      </a:r>
                      <a:r>
                        <a:rPr lang="en-GB" sz="1600" dirty="0"/>
                        <a:t>J. Hong </a:t>
                      </a:r>
                      <a:r>
                        <a:rPr lang="en-GB" sz="1600" i="1" dirty="0"/>
                        <a:t>et al.</a:t>
                      </a:r>
                      <a:r>
                        <a:rPr lang="en-GB" sz="1600" dirty="0"/>
                        <a:t>, "Analysis of faces in a decade of US cable TV news," in </a:t>
                      </a:r>
                      <a:r>
                        <a:rPr lang="en-GB" sz="1600" i="1" dirty="0"/>
                        <a:t>Proc. 27th ACM SIGKDD Int. Conference </a:t>
                      </a:r>
                      <a:r>
                        <a:rPr lang="en-GB" sz="1600" dirty="0"/>
                        <a:t>Knowledge Discovery &amp; Data </a:t>
                      </a:r>
                      <a:r>
                        <a:rPr lang="en-GB" sz="1600" dirty="0" err="1"/>
                        <a:t>MiningAssoc</a:t>
                      </a:r>
                      <a:r>
                        <a:rPr lang="en-GB" sz="1600" dirty="0"/>
                        <a:t>. Computing Machinery, 2021</a:t>
                      </a:r>
                    </a:p>
                    <a:p>
                      <a:pPr marL="0" marR="0" lvl="0" indent="0" algn="l" defTabSz="1511960" rtl="0" eaLnBrk="1" fontAlgn="auto" latinLnBrk="0" hangingPunct="1">
                        <a:lnSpc>
                          <a:spcPct val="100000"/>
                        </a:lnSpc>
                        <a:spcBef>
                          <a:spcPts val="0"/>
                        </a:spcBef>
                        <a:spcAft>
                          <a:spcPts val="0"/>
                        </a:spcAft>
                        <a:buClrTx/>
                        <a:buSzTx/>
                        <a:buFont typeface="+mj-lt"/>
                        <a:buNone/>
                        <a:tabLst/>
                        <a:defRPr/>
                      </a:pPr>
                      <a:r>
                        <a:rPr lang="en-US" sz="1600" dirty="0">
                          <a:latin typeface="Lato" panose="020F0502020204030203" pitchFamily="34" charset="0"/>
                          <a:ea typeface="Lato" panose="020F0502020204030203" pitchFamily="34" charset="0"/>
                          <a:cs typeface="Lato" panose="020F0502020204030203" pitchFamily="34" charset="0"/>
                        </a:rPr>
                        <a:t>[2] J. Attard and D. Seychell, Comparative analysis of image, video, and audio classifiers for automated news video segmentation, 2025. </a:t>
                      </a:r>
                      <a:r>
                        <a:rPr lang="en-US" sz="1600" dirty="0" err="1">
                          <a:latin typeface="Lato" panose="020F0502020204030203" pitchFamily="34" charset="0"/>
                          <a:ea typeface="Lato" panose="020F0502020204030203" pitchFamily="34" charset="0"/>
                          <a:cs typeface="Lato" panose="020F0502020204030203" pitchFamily="34" charset="0"/>
                        </a:rPr>
                        <a:t>arXiv</a:t>
                      </a:r>
                      <a:r>
                        <a:rPr lang="en-US" sz="1600" dirty="0">
                          <a:latin typeface="Lato" panose="020F0502020204030203" pitchFamily="34" charset="0"/>
                          <a:ea typeface="Lato" panose="020F0502020204030203" pitchFamily="34" charset="0"/>
                          <a:cs typeface="Lato" panose="020F0502020204030203" pitchFamily="34" charset="0"/>
                        </a:rPr>
                        <a:t>: 2503.21848 [Online]. Ava</a:t>
                      </a:r>
                      <a:r>
                        <a:rPr lang="en-US" sz="1600" u="none" dirty="0">
                          <a:latin typeface="Lato" panose="020F0502020204030203" pitchFamily="34" charset="0"/>
                          <a:ea typeface="Lato" panose="020F0502020204030203" pitchFamily="34" charset="0"/>
                          <a:cs typeface="Lato" panose="020F0502020204030203" pitchFamily="34" charset="0"/>
                        </a:rPr>
                        <a:t>ilabl</a:t>
                      </a:r>
                      <a:r>
                        <a:rPr lang="en-US" sz="1600" i="0" u="none" dirty="0">
                          <a:latin typeface="Lato" panose="020F0502020204030203" pitchFamily="34" charset="0"/>
                          <a:ea typeface="Lato" panose="020F0502020204030203" pitchFamily="34" charset="0"/>
                          <a:cs typeface="Lato" panose="020F0502020204030203" pitchFamily="34" charset="0"/>
                        </a:rPr>
                        <a:t>e</a:t>
                      </a:r>
                      <a:r>
                        <a:rPr lang="en-US" sz="1600" i="0" u="none" dirty="0">
                          <a:solidFill>
                            <a:schemeClr val="tx1"/>
                          </a:solidFill>
                          <a:latin typeface="Lato" panose="020F0502020204030203" pitchFamily="34" charset="0"/>
                          <a:ea typeface="Lato" panose="020F0502020204030203" pitchFamily="34" charset="0"/>
                          <a:cs typeface="Lato" panose="020F0502020204030203" pitchFamily="34" charset="0"/>
                        </a:rPr>
                        <a:t>: https://arxiv.org/abs/2503.21848</a:t>
                      </a:r>
                    </a:p>
                    <a:p>
                      <a:pPr marL="0" marR="0" lvl="0" indent="0" algn="l" defTabSz="1511960" rtl="0" eaLnBrk="1" fontAlgn="auto" latinLnBrk="0" hangingPunct="1">
                        <a:lnSpc>
                          <a:spcPct val="100000"/>
                        </a:lnSpc>
                        <a:spcBef>
                          <a:spcPts val="0"/>
                        </a:spcBef>
                        <a:spcAft>
                          <a:spcPts val="0"/>
                        </a:spcAft>
                        <a:buClrTx/>
                        <a:buSzTx/>
                        <a:buFont typeface="+mj-lt"/>
                        <a:buNone/>
                        <a:tabLst/>
                        <a:defRPr/>
                      </a:pPr>
                      <a:r>
                        <a:rPr lang="en-US" sz="1600" dirty="0">
                          <a:latin typeface="Lato" panose="020F0502020204030203" pitchFamily="34" charset="0"/>
                          <a:ea typeface="Lato" panose="020F0502020204030203" pitchFamily="34" charset="0"/>
                          <a:cs typeface="Lato" panose="020F0502020204030203" pitchFamily="34" charset="0"/>
                        </a:rPr>
                        <a:t>[3] R. Sapkota, S. Raza, M. Shoman, A. Paudel, and M. </a:t>
                      </a:r>
                      <a:r>
                        <a:rPr lang="en-US" sz="1600" dirty="0" err="1">
                          <a:latin typeface="Lato" panose="020F0502020204030203" pitchFamily="34" charset="0"/>
                          <a:ea typeface="Lato" panose="020F0502020204030203" pitchFamily="34" charset="0"/>
                          <a:cs typeface="Lato" panose="020F0502020204030203" pitchFamily="34" charset="0"/>
                        </a:rPr>
                        <a:t>Karkee</a:t>
                      </a:r>
                      <a:r>
                        <a:rPr lang="en-US" sz="1600" dirty="0">
                          <a:latin typeface="Lato" panose="020F0502020204030203" pitchFamily="34" charset="0"/>
                          <a:ea typeface="Lato" panose="020F0502020204030203" pitchFamily="34" charset="0"/>
                          <a:cs typeface="Lato" panose="020F0502020204030203" pitchFamily="34" charset="0"/>
                        </a:rPr>
                        <a:t>, “Multimodal large language models for image, text, and speech data augmentation: A </a:t>
                      </a:r>
                      <a:r>
                        <a:rPr lang="en-US" sz="1600" u="none" dirty="0">
                          <a:latin typeface="Lato" panose="020F0502020204030203" pitchFamily="34" charset="0"/>
                          <a:ea typeface="Lato" panose="020F0502020204030203" pitchFamily="34" charset="0"/>
                          <a:cs typeface="Lato" panose="020F0502020204030203" pitchFamily="34" charset="0"/>
                        </a:rPr>
                        <a:t>survey”, </a:t>
                      </a:r>
                      <a:r>
                        <a:rPr lang="en-US" sz="1600" u="none" dirty="0" err="1">
                          <a:latin typeface="Lato" panose="020F0502020204030203" pitchFamily="34" charset="0"/>
                          <a:ea typeface="Lato" panose="020F0502020204030203" pitchFamily="34" charset="0"/>
                          <a:cs typeface="Lato" panose="020F0502020204030203" pitchFamily="34" charset="0"/>
                        </a:rPr>
                        <a:t>arXiv</a:t>
                      </a:r>
                      <a:r>
                        <a:rPr lang="en-US" sz="1600" u="none" dirty="0">
                          <a:latin typeface="Lato" panose="020F0502020204030203" pitchFamily="34" charset="0"/>
                          <a:ea typeface="Lato" panose="020F0502020204030203" pitchFamily="34" charset="0"/>
                          <a:cs typeface="Lato" panose="020F0502020204030203" pitchFamily="34" charset="0"/>
                        </a:rPr>
                        <a:t> preprint arXiv:2501.18648, 2025. [Online]. </a:t>
                      </a:r>
                      <a:br>
                        <a:rPr lang="en-US" sz="1600" u="none" dirty="0">
                          <a:latin typeface="Lato" panose="020F0502020204030203" pitchFamily="34" charset="0"/>
                          <a:ea typeface="Lato" panose="020F0502020204030203" pitchFamily="34" charset="0"/>
                          <a:cs typeface="Lato" panose="020F0502020204030203" pitchFamily="34" charset="0"/>
                        </a:rPr>
                      </a:br>
                      <a:r>
                        <a:rPr lang="en-US" sz="1600" u="none" dirty="0">
                          <a:latin typeface="Lato" panose="020F0502020204030203" pitchFamily="34" charset="0"/>
                          <a:ea typeface="Lato" panose="020F0502020204030203" pitchFamily="34" charset="0"/>
                          <a:cs typeface="Lato" panose="020F0502020204030203" pitchFamily="34" charset="0"/>
                        </a:rPr>
                        <a:t>Available: https://</a:t>
                      </a:r>
                      <a:r>
                        <a:rPr lang="en-US" sz="1600" u="none" dirty="0" err="1">
                          <a:latin typeface="Lato" panose="020F0502020204030203" pitchFamily="34" charset="0"/>
                          <a:ea typeface="Lato" panose="020F0502020204030203" pitchFamily="34" charset="0"/>
                          <a:cs typeface="Lato" panose="020F0502020204030203" pitchFamily="34" charset="0"/>
                        </a:rPr>
                        <a:t>arxiv.org</a:t>
                      </a:r>
                      <a:r>
                        <a:rPr lang="en-US" sz="1600" u="none" dirty="0">
                          <a:latin typeface="Lato" panose="020F0502020204030203" pitchFamily="34" charset="0"/>
                          <a:ea typeface="Lato" panose="020F0502020204030203" pitchFamily="34" charset="0"/>
                          <a:cs typeface="Lato" panose="020F0502020204030203" pitchFamily="34" charset="0"/>
                        </a:rPr>
                        <a:t>/abs/2501.18648</a:t>
                      </a:r>
                    </a:p>
                  </a:txBody>
                  <a:tcPr>
                    <a:lnL w="12700" cap="flat" cmpd="sng" algn="ctr">
                      <a:solidFill>
                        <a:srgbClr val="BA0C2F"/>
                      </a:solidFill>
                      <a:prstDash val="solid"/>
                      <a:round/>
                      <a:headEnd type="none" w="med" len="med"/>
                      <a:tailEnd type="none" w="med" len="med"/>
                    </a:lnL>
                    <a:lnR w="12700" cap="flat" cmpd="sng" algn="ctr">
                      <a:solidFill>
                        <a:srgbClr val="BA0C2F"/>
                      </a:solidFill>
                      <a:prstDash val="solid"/>
                      <a:round/>
                      <a:headEnd type="none" w="med" len="med"/>
                      <a:tailEnd type="none" w="med" len="med"/>
                    </a:lnR>
                    <a:lnT w="12700" cap="flat" cmpd="sng" algn="ctr">
                      <a:solidFill>
                        <a:srgbClr val="BA0C2F"/>
                      </a:solidFill>
                      <a:prstDash val="solid"/>
                      <a:round/>
                      <a:headEnd type="none" w="med" len="med"/>
                      <a:tailEnd type="none" w="med" len="med"/>
                    </a:lnT>
                    <a:lnB w="12700" cap="flat" cmpd="sng" algn="ctr">
                      <a:solidFill>
                        <a:srgbClr val="BA0C2F"/>
                      </a:solidFill>
                      <a:prstDash val="solid"/>
                      <a:round/>
                      <a:headEnd type="none" w="med" len="med"/>
                      <a:tailEnd type="none" w="med" len="med"/>
                    </a:lnB>
                  </a:tcPr>
                </a:tc>
                <a:extLst>
                  <a:ext uri="{0D108BD9-81ED-4DB2-BD59-A6C34878D82A}">
                    <a16:rowId xmlns:a16="http://schemas.microsoft.com/office/drawing/2014/main" val="326102250"/>
                  </a:ext>
                </a:extLst>
              </a:tr>
            </a:tbl>
          </a:graphicData>
        </a:graphic>
      </p:graphicFrame>
      <p:graphicFrame>
        <p:nvGraphicFramePr>
          <p:cNvPr id="19" name="Table 18">
            <a:extLst>
              <a:ext uri="{FF2B5EF4-FFF2-40B4-BE49-F238E27FC236}">
                <a16:creationId xmlns:a16="http://schemas.microsoft.com/office/drawing/2014/main" id="{BCF9112A-0D85-A645-A5C0-856DCFA88743}"/>
              </a:ext>
            </a:extLst>
          </p:cNvPr>
          <p:cNvGraphicFramePr>
            <a:graphicFrameLocks noGrp="1"/>
          </p:cNvGraphicFramePr>
          <p:nvPr>
            <p:extLst>
              <p:ext uri="{D42A27DB-BD31-4B8C-83A1-F6EECF244321}">
                <p14:modId xmlns:p14="http://schemas.microsoft.com/office/powerpoint/2010/main" val="3032901842"/>
              </p:ext>
            </p:extLst>
          </p:nvPr>
        </p:nvGraphicFramePr>
        <p:xfrm>
          <a:off x="538159" y="11831451"/>
          <a:ext cx="14010871" cy="540000"/>
        </p:xfrm>
        <a:graphic>
          <a:graphicData uri="http://schemas.openxmlformats.org/drawingml/2006/table">
            <a:tbl>
              <a:tblPr firstRow="1" firstCol="1" bandRow="1">
                <a:tableStyleId>{2D5ABB26-0587-4C30-8999-92F81FD0307C}</a:tableStyleId>
              </a:tblPr>
              <a:tblGrid>
                <a:gridCol w="14010871">
                  <a:extLst>
                    <a:ext uri="{9D8B030D-6E8A-4147-A177-3AD203B41FA5}">
                      <a16:colId xmlns:a16="http://schemas.microsoft.com/office/drawing/2014/main" val="2430199447"/>
                    </a:ext>
                  </a:extLst>
                </a:gridCol>
              </a:tblGrid>
              <a:tr h="540000">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METHODOLOGY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bl>
          </a:graphicData>
        </a:graphic>
      </p:graphicFrame>
      <p:graphicFrame>
        <p:nvGraphicFramePr>
          <p:cNvPr id="23" name="Table 22">
            <a:extLst>
              <a:ext uri="{FF2B5EF4-FFF2-40B4-BE49-F238E27FC236}">
                <a16:creationId xmlns:a16="http://schemas.microsoft.com/office/drawing/2014/main" id="{4A76AE7D-46E2-D741-A379-888C1DF94A0C}"/>
              </a:ext>
            </a:extLst>
          </p:cNvPr>
          <p:cNvGraphicFramePr>
            <a:graphicFrameLocks noGrp="1"/>
          </p:cNvGraphicFramePr>
          <p:nvPr>
            <p:extLst>
              <p:ext uri="{D42A27DB-BD31-4B8C-83A1-F6EECF244321}">
                <p14:modId xmlns:p14="http://schemas.microsoft.com/office/powerpoint/2010/main" val="442634678"/>
              </p:ext>
            </p:extLst>
          </p:nvPr>
        </p:nvGraphicFramePr>
        <p:xfrm>
          <a:off x="554235" y="17448626"/>
          <a:ext cx="6736947" cy="3058392"/>
        </p:xfrm>
        <a:graphic>
          <a:graphicData uri="http://schemas.openxmlformats.org/drawingml/2006/table">
            <a:tbl>
              <a:tblPr firstRow="1" bandRow="1">
                <a:tableStyleId>{2D5ABB26-0587-4C30-8999-92F81FD0307C}</a:tableStyleId>
              </a:tblPr>
              <a:tblGrid>
                <a:gridCol w="6736947">
                  <a:extLst>
                    <a:ext uri="{9D8B030D-6E8A-4147-A177-3AD203B41FA5}">
                      <a16:colId xmlns:a16="http://schemas.microsoft.com/office/drawing/2014/main" val="2430199447"/>
                    </a:ext>
                  </a:extLst>
                </a:gridCol>
              </a:tblGrid>
              <a:tr h="427632">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CONCLUSIONS AND FUTURE WORK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540232">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GB" sz="1600" dirty="0"/>
                        <a:t>This research advances automated name extraction from news video graphics through the development of the NGD and ANEP, which integrates YOLO-based object detection, OCR, and transformer-based NER. The approach extends earlier television summarisation systems [2] by introducing a generalisable visual-first methodology for entity extraction, whilst aligning with emerging multimodal information extraction research [3]. Future developments could expand the NGD to encompass multilingual and social media content, optimise ANEP for real-time deployment, and investigate audio-visual fusion to enhance contextual understanding.</a:t>
                      </a:r>
                      <a:endParaRPr lang="en-US"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24" name="Table 23">
            <a:extLst>
              <a:ext uri="{FF2B5EF4-FFF2-40B4-BE49-F238E27FC236}">
                <a16:creationId xmlns:a16="http://schemas.microsoft.com/office/drawing/2014/main" id="{DE79CB83-B327-A140-8283-A9AC73600A29}"/>
              </a:ext>
            </a:extLst>
          </p:cNvPr>
          <p:cNvGraphicFramePr>
            <a:graphicFrameLocks noGrp="1"/>
          </p:cNvGraphicFramePr>
          <p:nvPr>
            <p:extLst>
              <p:ext uri="{D42A27DB-BD31-4B8C-83A1-F6EECF244321}">
                <p14:modId xmlns:p14="http://schemas.microsoft.com/office/powerpoint/2010/main" val="835542821"/>
              </p:ext>
            </p:extLst>
          </p:nvPr>
        </p:nvGraphicFramePr>
        <p:xfrm>
          <a:off x="554234" y="8061583"/>
          <a:ext cx="6736947" cy="3291840"/>
        </p:xfrm>
        <a:graphic>
          <a:graphicData uri="http://schemas.openxmlformats.org/drawingml/2006/table">
            <a:tbl>
              <a:tblPr firstRow="1" bandRow="1">
                <a:tableStyleId>{2D5ABB26-0587-4C30-8999-92F81FD0307C}</a:tableStyleId>
              </a:tblPr>
              <a:tblGrid>
                <a:gridCol w="6736947">
                  <a:extLst>
                    <a:ext uri="{9D8B030D-6E8A-4147-A177-3AD203B41FA5}">
                      <a16:colId xmlns:a16="http://schemas.microsoft.com/office/drawing/2014/main" val="2430199447"/>
                    </a:ext>
                  </a:extLst>
                </a:gridCol>
              </a:tblGrid>
              <a:tr h="490324">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AIM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219587">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GB" sz="1600" dirty="0"/>
                        <a:t>This study pursued three primary objectives. First, the </a:t>
                      </a:r>
                      <a:r>
                        <a:rPr lang="en-GB" sz="1600" b="1" dirty="0"/>
                        <a:t>News Graphics Dataset (NGD)</a:t>
                      </a:r>
                      <a:r>
                        <a:rPr lang="en-GB" sz="1600" dirty="0"/>
                        <a:t> was developed, comprising 1,500 frames from local and international news broadcasts alongside social media outlets. This dataset features diverse fonts, layouts, and colour schemes to enable robust YOLOv12 training across real-world graphics. Second, </a:t>
                      </a:r>
                      <a:r>
                        <a:rPr lang="en-GB" sz="1600" b="1" dirty="0"/>
                        <a:t>ANEP</a:t>
                      </a:r>
                      <a:r>
                        <a:rPr lang="en-GB" sz="1600" dirty="0"/>
                        <a:t> was introduced, a pipeline integrating CNN-based detection, OCR text extraction, and transformer-based NER to accurately locate and validate names. Third, a </a:t>
                      </a:r>
                      <a:r>
                        <a:rPr lang="en-GB" sz="1600" b="1" dirty="0"/>
                        <a:t>comparative framework was established to benchmark ANEP against GenAI methods</a:t>
                      </a:r>
                      <a:r>
                        <a:rPr lang="en-GB" sz="1600" dirty="0"/>
                        <a:t>, namely Google Vision with Gemini 1.5 Pro and LLaMA 4 Maverick. Performance metrics including precision, recall, F1-score, and runtime were evaluated to assess trade-offs between traditional and multimodal approaches.</a:t>
                      </a:r>
                      <a:endParaRPr lang="en-US"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17" name="Table 16">
            <a:extLst>
              <a:ext uri="{FF2B5EF4-FFF2-40B4-BE49-F238E27FC236}">
                <a16:creationId xmlns:a16="http://schemas.microsoft.com/office/drawing/2014/main" id="{E4B7EE86-7D05-F747-8F31-866BE38A503B}"/>
              </a:ext>
            </a:extLst>
          </p:cNvPr>
          <p:cNvGraphicFramePr>
            <a:graphicFrameLocks noGrp="1"/>
          </p:cNvGraphicFramePr>
          <p:nvPr>
            <p:extLst>
              <p:ext uri="{D42A27DB-BD31-4B8C-83A1-F6EECF244321}">
                <p14:modId xmlns:p14="http://schemas.microsoft.com/office/powerpoint/2010/main" val="118506401"/>
              </p:ext>
            </p:extLst>
          </p:nvPr>
        </p:nvGraphicFramePr>
        <p:xfrm>
          <a:off x="7861499" y="3449859"/>
          <a:ext cx="6735761" cy="519773"/>
        </p:xfrm>
        <a:graphic>
          <a:graphicData uri="http://schemas.openxmlformats.org/drawingml/2006/table">
            <a:tbl>
              <a:tblPr firstRow="1" firstCol="1" bandRow="1">
                <a:tableStyleId>{2D5ABB26-0587-4C30-8999-92F81FD0307C}</a:tableStyleId>
              </a:tblPr>
              <a:tblGrid>
                <a:gridCol w="6735761">
                  <a:extLst>
                    <a:ext uri="{9D8B030D-6E8A-4147-A177-3AD203B41FA5}">
                      <a16:colId xmlns:a16="http://schemas.microsoft.com/office/drawing/2014/main" val="2430199447"/>
                    </a:ext>
                  </a:extLst>
                </a:gridCol>
              </a:tblGrid>
              <a:tr h="519773">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ARCHITECTURE DESIGN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bl>
          </a:graphicData>
        </a:graphic>
      </p:graphicFrame>
      <p:graphicFrame>
        <p:nvGraphicFramePr>
          <p:cNvPr id="4" name="Diagram 3">
            <a:extLst>
              <a:ext uri="{FF2B5EF4-FFF2-40B4-BE49-F238E27FC236}">
                <a16:creationId xmlns:a16="http://schemas.microsoft.com/office/drawing/2014/main" id="{F2825C52-59A3-3942-B660-8B326AB1D8FF}"/>
              </a:ext>
            </a:extLst>
          </p:cNvPr>
          <p:cNvGraphicFramePr/>
          <p:nvPr>
            <p:extLst>
              <p:ext uri="{D42A27DB-BD31-4B8C-83A1-F6EECF244321}">
                <p14:modId xmlns:p14="http://schemas.microsoft.com/office/powerpoint/2010/main" val="615474491"/>
              </p:ext>
            </p:extLst>
          </p:nvPr>
        </p:nvGraphicFramePr>
        <p:xfrm>
          <a:off x="538159" y="12569133"/>
          <a:ext cx="14043025" cy="21475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ectangle 11">
            <a:extLst>
              <a:ext uri="{FF2B5EF4-FFF2-40B4-BE49-F238E27FC236}">
                <a16:creationId xmlns:a16="http://schemas.microsoft.com/office/drawing/2014/main" id="{606D79F7-9C30-1F49-8487-92D85E860797}"/>
              </a:ext>
            </a:extLst>
          </p:cNvPr>
          <p:cNvSpPr/>
          <p:nvPr/>
        </p:nvSpPr>
        <p:spPr>
          <a:xfrm>
            <a:off x="11473132" y="602478"/>
            <a:ext cx="3646218" cy="861774"/>
          </a:xfrm>
          <a:prstGeom prst="rect">
            <a:avLst/>
          </a:prstGeom>
        </p:spPr>
        <p:txBody>
          <a:bodyPr wrap="square">
            <a:spAutoFit/>
          </a:bodyPr>
          <a:lstStyle/>
          <a:p>
            <a:r>
              <a:rPr lang="en-US" sz="2500" b="1" dirty="0">
                <a:solidFill>
                  <a:srgbClr val="BA0C2F"/>
                </a:solidFill>
                <a:latin typeface="Lato Black" panose="020F0502020204030203" pitchFamily="34" charset="0"/>
                <a:ea typeface="Lato Black" panose="020F0502020204030203" pitchFamily="34" charset="0"/>
                <a:cs typeface="Lato Black" panose="020F0502020204030203" pitchFamily="34" charset="0"/>
              </a:rPr>
              <a:t>B.Sc. IT (Hons.)</a:t>
            </a:r>
          </a:p>
          <a:p>
            <a:r>
              <a:rPr lang="en-US" sz="2500" b="1" dirty="0">
                <a:solidFill>
                  <a:srgbClr val="BA0C2F"/>
                </a:solidFill>
                <a:latin typeface="Lato Black" panose="020F0502020204030203" pitchFamily="34" charset="0"/>
                <a:ea typeface="Lato Black" panose="020F0502020204030203" pitchFamily="34" charset="0"/>
                <a:cs typeface="Lato Black" panose="020F0502020204030203" pitchFamily="34" charset="0"/>
              </a:rPr>
              <a:t>Artificial Intelligence</a:t>
            </a:r>
          </a:p>
        </p:txBody>
      </p:sp>
      <p:pic>
        <p:nvPicPr>
          <p:cNvPr id="3" name="Picture 2">
            <a:extLst>
              <a:ext uri="{FF2B5EF4-FFF2-40B4-BE49-F238E27FC236}">
                <a16:creationId xmlns:a16="http://schemas.microsoft.com/office/drawing/2014/main" id="{7269E329-3412-1F45-B65C-89F93DC7EC94}"/>
              </a:ext>
            </a:extLst>
          </p:cNvPr>
          <p:cNvPicPr>
            <a:picLocks noChangeAspect="1"/>
          </p:cNvPicPr>
          <p:nvPr/>
        </p:nvPicPr>
        <p:blipFill>
          <a:blip r:embed="rId8"/>
          <a:stretch>
            <a:fillRect/>
          </a:stretch>
        </p:blipFill>
        <p:spPr>
          <a:xfrm>
            <a:off x="16076" y="-6794"/>
            <a:ext cx="8593282" cy="2187110"/>
          </a:xfrm>
          <a:prstGeom prst="rect">
            <a:avLst/>
          </a:prstGeom>
        </p:spPr>
      </p:pic>
      <p:pic>
        <p:nvPicPr>
          <p:cNvPr id="15" name="Picture 14" descr="A diagram of a software process&#10;&#10;AI-generated content may be incorrect.">
            <a:extLst>
              <a:ext uri="{FF2B5EF4-FFF2-40B4-BE49-F238E27FC236}">
                <a16:creationId xmlns:a16="http://schemas.microsoft.com/office/drawing/2014/main" id="{76C3BABF-2D60-AEF5-56E7-C265694EFA30}"/>
              </a:ext>
            </a:extLst>
          </p:cNvPr>
          <p:cNvPicPr>
            <a:picLocks noChangeAspect="1"/>
          </p:cNvPicPr>
          <p:nvPr/>
        </p:nvPicPr>
        <p:blipFill>
          <a:blip r:embed="rId9"/>
          <a:stretch>
            <a:fillRect/>
          </a:stretch>
        </p:blipFill>
        <p:spPr>
          <a:xfrm>
            <a:off x="7869318" y="4295782"/>
            <a:ext cx="6769099" cy="2977980"/>
          </a:xfrm>
          <a:prstGeom prst="rect">
            <a:avLst/>
          </a:prstGeom>
        </p:spPr>
      </p:pic>
      <p:grpSp>
        <p:nvGrpSpPr>
          <p:cNvPr id="26" name="Group 25">
            <a:extLst>
              <a:ext uri="{FF2B5EF4-FFF2-40B4-BE49-F238E27FC236}">
                <a16:creationId xmlns:a16="http://schemas.microsoft.com/office/drawing/2014/main" id="{0527B642-850C-6B4A-7279-B5CB02577160}"/>
              </a:ext>
            </a:extLst>
          </p:cNvPr>
          <p:cNvGrpSpPr/>
          <p:nvPr/>
        </p:nvGrpSpPr>
        <p:grpSpPr>
          <a:xfrm rot="5400000">
            <a:off x="10852544" y="7294694"/>
            <a:ext cx="572020" cy="669155"/>
            <a:chOff x="2974200" y="739202"/>
            <a:chExt cx="572020" cy="669155"/>
          </a:xfrm>
        </p:grpSpPr>
        <p:sp>
          <p:nvSpPr>
            <p:cNvPr id="28" name="Right Arrow 27">
              <a:extLst>
                <a:ext uri="{FF2B5EF4-FFF2-40B4-BE49-F238E27FC236}">
                  <a16:creationId xmlns:a16="http://schemas.microsoft.com/office/drawing/2014/main" id="{E02F998F-B95D-D0FE-1D80-8D910EF8E6CA}"/>
                </a:ext>
              </a:extLst>
            </p:cNvPr>
            <p:cNvSpPr/>
            <p:nvPr/>
          </p:nvSpPr>
          <p:spPr>
            <a:xfrm>
              <a:off x="2974200" y="739202"/>
              <a:ext cx="572020" cy="669155"/>
            </a:xfrm>
            <a:prstGeom prst="rightArrow">
              <a:avLst>
                <a:gd name="adj1" fmla="val 60000"/>
                <a:gd name="adj2" fmla="val 50000"/>
              </a:avLst>
            </a:prstGeom>
            <a:solidFill>
              <a:srgbClr val="BA0C2F"/>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a:lstStyle/>
            <a:p>
              <a:endParaRPr lang="en-MT"/>
            </a:p>
          </p:txBody>
        </p:sp>
        <p:sp>
          <p:nvSpPr>
            <p:cNvPr id="29" name="Right Arrow 4">
              <a:extLst>
                <a:ext uri="{FF2B5EF4-FFF2-40B4-BE49-F238E27FC236}">
                  <a16:creationId xmlns:a16="http://schemas.microsoft.com/office/drawing/2014/main" id="{0EC35654-B7D2-0714-87FD-1F0D298069ED}"/>
                </a:ext>
              </a:extLst>
            </p:cNvPr>
            <p:cNvSpPr txBox="1"/>
            <p:nvPr/>
          </p:nvSpPr>
          <p:spPr>
            <a:xfrm>
              <a:off x="2974200" y="873033"/>
              <a:ext cx="400414" cy="401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solidFill>
                  <a:srgbClr val="BA0C2F"/>
                </a:solidFill>
              </a:endParaRPr>
            </a:p>
          </p:txBody>
        </p:sp>
      </p:grpSp>
      <p:pic>
        <p:nvPicPr>
          <p:cNvPr id="2" name="Picture 1">
            <a:extLst>
              <a:ext uri="{FF2B5EF4-FFF2-40B4-BE49-F238E27FC236}">
                <a16:creationId xmlns:a16="http://schemas.microsoft.com/office/drawing/2014/main" id="{02AE9A2F-D6FC-D304-42EA-F7DC957745A1}"/>
              </a:ext>
            </a:extLst>
          </p:cNvPr>
          <p:cNvPicPr>
            <a:picLocks noChangeAspect="1"/>
          </p:cNvPicPr>
          <p:nvPr/>
        </p:nvPicPr>
        <p:blipFill>
          <a:blip r:embed="rId10"/>
          <a:srcRect l="2002" t="7834" r="60196" b="2994"/>
          <a:stretch/>
        </p:blipFill>
        <p:spPr>
          <a:xfrm>
            <a:off x="7828171" y="7947968"/>
            <a:ext cx="2341745" cy="3686800"/>
          </a:xfrm>
          <a:prstGeom prst="rect">
            <a:avLst/>
          </a:prstGeom>
        </p:spPr>
      </p:pic>
      <p:pic>
        <p:nvPicPr>
          <p:cNvPr id="6" name="Picture 5">
            <a:extLst>
              <a:ext uri="{FF2B5EF4-FFF2-40B4-BE49-F238E27FC236}">
                <a16:creationId xmlns:a16="http://schemas.microsoft.com/office/drawing/2014/main" id="{8EED1C17-A52F-2871-C86F-8A6453F79D7D}"/>
              </a:ext>
            </a:extLst>
          </p:cNvPr>
          <p:cNvPicPr>
            <a:picLocks noChangeAspect="1"/>
          </p:cNvPicPr>
          <p:nvPr/>
        </p:nvPicPr>
        <p:blipFill>
          <a:blip r:embed="rId11"/>
          <a:stretch>
            <a:fillRect/>
          </a:stretch>
        </p:blipFill>
        <p:spPr>
          <a:xfrm>
            <a:off x="10352826" y="8243045"/>
            <a:ext cx="4244434" cy="695808"/>
          </a:xfrm>
          <a:prstGeom prst="rect">
            <a:avLst/>
          </a:prstGeom>
        </p:spPr>
      </p:pic>
      <p:pic>
        <p:nvPicPr>
          <p:cNvPr id="8" name="Picture 7">
            <a:extLst>
              <a:ext uri="{FF2B5EF4-FFF2-40B4-BE49-F238E27FC236}">
                <a16:creationId xmlns:a16="http://schemas.microsoft.com/office/drawing/2014/main" id="{2E9C3E9C-75CC-C06C-8F86-00BC0EAA3118}"/>
              </a:ext>
            </a:extLst>
          </p:cNvPr>
          <p:cNvPicPr>
            <a:picLocks noChangeAspect="1"/>
          </p:cNvPicPr>
          <p:nvPr/>
        </p:nvPicPr>
        <p:blipFill>
          <a:blip r:embed="rId12"/>
          <a:srcRect l="8118" t="11337" r="9285" b="12264"/>
          <a:stretch/>
        </p:blipFill>
        <p:spPr>
          <a:xfrm>
            <a:off x="10817472" y="9286549"/>
            <a:ext cx="3315141" cy="2347220"/>
          </a:xfrm>
          <a:prstGeom prst="rect">
            <a:avLst/>
          </a:prstGeom>
        </p:spPr>
      </p:pic>
    </p:spTree>
    <p:extLst>
      <p:ext uri="{BB962C8B-B14F-4D97-AF65-F5344CB8AC3E}">
        <p14:creationId xmlns:p14="http://schemas.microsoft.com/office/powerpoint/2010/main" val="22249149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614</TotalTime>
  <Words>766</Words>
  <Application>Microsoft Macintosh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Lato</vt:lpstr>
      <vt:lpstr>Lato Black</vt:lpstr>
      <vt:lpstr>Lato Light</vt:lpstr>
      <vt:lpstr>Lato Semibold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Andrea Filiberto Lucas</cp:lastModifiedBy>
  <cp:revision>39</cp:revision>
  <cp:lastPrinted>2020-02-20T07:04:01Z</cp:lastPrinted>
  <dcterms:created xsi:type="dcterms:W3CDTF">2020-01-29T13:06:55Z</dcterms:created>
  <dcterms:modified xsi:type="dcterms:W3CDTF">2025-05-15T14:20:14Z</dcterms:modified>
</cp:coreProperties>
</file>