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2" r:id="rId15"/>
    <p:sldId id="271" r:id="rId16"/>
    <p:sldId id="274" r:id="rId17"/>
    <p:sldId id="273" r:id="rId18"/>
    <p:sldId id="275" r:id="rId19"/>
    <p:sldId id="276" r:id="rId20"/>
    <p:sldId id="278" r:id="rId21"/>
    <p:sldId id="279" r:id="rId22"/>
    <p:sldId id="280" r:id="rId23"/>
    <p:sldId id="267" r:id="rId24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55990-BD46-F19D-BC4A-B744CD925DD9}" v="2" dt="2022-06-28T01:41:46.632"/>
    <p1510:client id="{1B250DB4-8E7F-409A-4DA6-02B7CDD16645}" v="12" dt="2022-06-28T04:42:00.968"/>
    <p1510:client id="{650410BE-AFCB-EFD5-DC5C-46B0B72AD755}" v="16" dt="2022-06-26T23:57:01.510"/>
    <p1510:client id="{A2C2177A-B066-8DFE-73E7-F169A039835D}" v="1968" dt="2022-06-28T04:32:47.522"/>
    <p1510:client id="{B9A27B8F-51D0-ACFD-6F91-0BAD4EA204AB}" v="215" dt="2022-06-27T21:34:33.371"/>
    <p1510:client id="{CE1A9839-AB01-6282-BA9E-345DD6BFC2FA}" v="817" dt="2022-06-28T01:43:40.023"/>
    <p1510:client id="{D1EFAAC2-D891-BE3B-B520-A767F8BE8B2E}" v="1186" dt="2022-06-28T05:01:18.767"/>
    <p1510:client id="{D737959B-6E7E-7C35-767D-1D70F38557BC}" v="25" dt="2022-06-28T04:39:49.236"/>
    <p1510:client id="{F76FEC18-0DED-EE38-7DB6-09FFB4A0C165}" v="337" dt="2022-06-28T13:02:03.87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5750" y="955466"/>
            <a:ext cx="12433300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‹Nº›</a:t>
            </a:fld>
            <a:endParaRPr spc="-5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005C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‹Nº›</a:t>
            </a:fld>
            <a:endParaRPr spc="-5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005C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‹Nº›</a:t>
            </a:fld>
            <a:endParaRPr spc="-5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005C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‹Nº›</a:t>
            </a:fld>
            <a:endParaRPr spc="-5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251700" y="688847"/>
            <a:ext cx="5080000" cy="8382000"/>
          </a:xfrm>
          <a:custGeom>
            <a:avLst/>
            <a:gdLst/>
            <a:ahLst/>
            <a:cxnLst/>
            <a:rect l="l" t="t" r="r" b="b"/>
            <a:pathLst>
              <a:path w="5080000" h="8382000">
                <a:moveTo>
                  <a:pt x="5080000" y="0"/>
                </a:moveTo>
                <a:lnTo>
                  <a:pt x="0" y="0"/>
                </a:lnTo>
                <a:lnTo>
                  <a:pt x="0" y="8382000"/>
                </a:lnTo>
                <a:lnTo>
                  <a:pt x="5080000" y="8382000"/>
                </a:lnTo>
                <a:lnTo>
                  <a:pt x="5080000" y="0"/>
                </a:lnTo>
                <a:close/>
              </a:path>
            </a:pathLst>
          </a:custGeom>
          <a:solidFill>
            <a:srgbClr val="006986">
              <a:alpha val="4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‹Nº›</a:t>
            </a:fld>
            <a:endParaRPr spc="-5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750" y="955466"/>
            <a:ext cx="12433300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rgbClr val="005C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5750" y="1719620"/>
            <a:ext cx="12433300" cy="2202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7700" y="9275572"/>
            <a:ext cx="302259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‹Nº›</a:t>
            </a:fld>
            <a:endParaRPr spc="-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holarpedia.org/article/N-body_choreographies" TargetMode="External"/><Relationship Id="rId2" Type="http://schemas.openxmlformats.org/officeDocument/2006/relationships/hyperlink" Target="http://diposit.ub.edu/dspace/bitstream/2445/181716/2/tfg_victor_sanchez_linan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WsQlA63oGCM&amp;t=1951s" TargetMode="External"/><Relationship Id="rId4" Type="http://schemas.openxmlformats.org/officeDocument/2006/relationships/hyperlink" Target="http://www.youtube.com/watch?v=1ckvYj3SR1s&amp;t=508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16800" y="5690409"/>
            <a:ext cx="4580890" cy="2564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600"/>
              </a:lnSpc>
              <a:spcBef>
                <a:spcPts val="100"/>
              </a:spcBef>
            </a:pPr>
            <a:r>
              <a:rPr sz="5800" b="1" spc="55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800" b="1" spc="-1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5800" b="1" spc="20">
                <a:solidFill>
                  <a:srgbClr val="FFFFFF"/>
                </a:solidFill>
                <a:latin typeface="Arial"/>
                <a:cs typeface="Arial"/>
              </a:rPr>
              <a:t>eografía</a:t>
            </a:r>
            <a:r>
              <a:rPr sz="5800" b="1" spc="-75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sz="5800" b="1" spc="55">
                <a:solidFill>
                  <a:srgbClr val="FFFFFF"/>
                </a:solidFill>
                <a:latin typeface="Arial"/>
                <a:cs typeface="Arial"/>
              </a:rPr>
              <a:t>N-cuerpos</a:t>
            </a:r>
            <a:endParaRPr sz="5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29500" y="5935776"/>
            <a:ext cx="4724400" cy="2623185"/>
            <a:chOff x="7429500" y="5935776"/>
            <a:chExt cx="4724400" cy="2623185"/>
          </a:xfrm>
        </p:grpSpPr>
        <p:sp>
          <p:nvSpPr>
            <p:cNvPr id="4" name="object 4"/>
            <p:cNvSpPr/>
            <p:nvPr/>
          </p:nvSpPr>
          <p:spPr>
            <a:xfrm>
              <a:off x="7429500" y="7162622"/>
              <a:ext cx="4724400" cy="1396365"/>
            </a:xfrm>
            <a:custGeom>
              <a:avLst/>
              <a:gdLst/>
              <a:ahLst/>
              <a:cxnLst/>
              <a:rect l="l" t="t" r="r" b="b"/>
              <a:pathLst>
                <a:path w="4724400" h="1396365">
                  <a:moveTo>
                    <a:pt x="4724400" y="1269199"/>
                  </a:moveTo>
                  <a:lnTo>
                    <a:pt x="0" y="1269199"/>
                  </a:lnTo>
                  <a:lnTo>
                    <a:pt x="0" y="1396199"/>
                  </a:lnTo>
                  <a:lnTo>
                    <a:pt x="4724400" y="1396199"/>
                  </a:lnTo>
                  <a:lnTo>
                    <a:pt x="4724400" y="1269199"/>
                  </a:lnTo>
                  <a:close/>
                </a:path>
                <a:path w="4724400" h="1396365">
                  <a:moveTo>
                    <a:pt x="4724400" y="0"/>
                  </a:moveTo>
                  <a:lnTo>
                    <a:pt x="0" y="0"/>
                  </a:lnTo>
                  <a:lnTo>
                    <a:pt x="0" y="127000"/>
                  </a:lnTo>
                  <a:lnTo>
                    <a:pt x="4724400" y="12700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29500" y="5961176"/>
              <a:ext cx="4724400" cy="0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0" y="0"/>
                  </a:moveTo>
                  <a:lnTo>
                    <a:pt x="4724400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335089" y="5119836"/>
            <a:ext cx="39636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>
                <a:solidFill>
                  <a:srgbClr val="FFFFFF"/>
                </a:solidFill>
                <a:latin typeface="Arial MT"/>
                <a:cs typeface="Arial MT"/>
              </a:rPr>
              <a:t>Herramientas</a:t>
            </a:r>
            <a:r>
              <a:rPr sz="22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15">
                <a:solidFill>
                  <a:srgbClr val="FFFFFF"/>
                </a:solidFill>
                <a:latin typeface="Arial MT"/>
                <a:cs typeface="Arial MT"/>
              </a:rPr>
              <a:t>Computacionales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7">
            <a:extLst>
              <a:ext uri="{FF2B5EF4-FFF2-40B4-BE49-F238E27FC236}">
                <a16:creationId xmlns:a16="http://schemas.microsoft.com/office/drawing/2014/main" id="{E9AA53F6-C708-F50B-A592-9A488018D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836" y="5215060"/>
            <a:ext cx="1921199" cy="1896661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650632" y="1975778"/>
            <a:ext cx="11783971" cy="256480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3300" spc="-125">
                <a:latin typeface="Arial MT"/>
                <a:cs typeface="Arial MT"/>
              </a:rPr>
              <a:t>Para abordar el problema este se dividió en dos códigos principales; </a:t>
            </a:r>
            <a:endParaRPr lang="es-ES">
              <a:cs typeface="Calibri"/>
            </a:endParaRPr>
          </a:p>
          <a:p>
            <a:pPr marL="12700" algn="just">
              <a:spcBef>
                <a:spcPts val="100"/>
              </a:spcBef>
            </a:pPr>
            <a:r>
              <a:rPr lang="es-ES" sz="3300" spc="-125">
                <a:latin typeface="Arial MT"/>
              </a:rPr>
              <a:t>El primero se encarga de generar los resultados de la posición de los cuerpos usando el método seleccionado, por otro lado, el segundo se encarga de tomar las posiciones y representarlas gráficamente en un gif.   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309" y="932188"/>
            <a:ext cx="6325870" cy="6045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800" b="1" spc="50">
                <a:solidFill>
                  <a:srgbClr val="005C52"/>
                </a:solidFill>
                <a:latin typeface="Arial"/>
                <a:cs typeface="Arial"/>
              </a:rPr>
              <a:t>Desarrollo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10</a:t>
            </a:fld>
            <a:endParaRPr spc="-5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A9EC6FA-228D-72F8-D4B9-1BDB8E2BB2D7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Código</a:t>
            </a:r>
          </a:p>
        </p:txBody>
      </p:sp>
      <p:pic>
        <p:nvPicPr>
          <p:cNvPr id="9" name="Imagen 9" descr="Texto, Icono&#10;&#10;Descripción generada automáticamente">
            <a:extLst>
              <a:ext uri="{FF2B5EF4-FFF2-40B4-BE49-F238E27FC236}">
                <a16:creationId xmlns:a16="http://schemas.microsoft.com/office/drawing/2014/main" id="{F37B4CF5-4FDF-3777-AAAD-B399D9E00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000" y="5061206"/>
            <a:ext cx="2256237" cy="2256237"/>
          </a:xfrm>
          <a:prstGeom prst="rect">
            <a:avLst/>
          </a:prstGeom>
        </p:spPr>
      </p:pic>
      <p:pic>
        <p:nvPicPr>
          <p:cNvPr id="10" name="Imagen 9" descr="Texto, Icono&#10;&#10;Descripción generada automáticamente">
            <a:extLst>
              <a:ext uri="{FF2B5EF4-FFF2-40B4-BE49-F238E27FC236}">
                <a16:creationId xmlns:a16="http://schemas.microsoft.com/office/drawing/2014/main" id="{6BC75A27-9CEA-8820-5F4C-FCB5DB111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486" y="5061100"/>
            <a:ext cx="2256237" cy="2256237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420A7F43-C9F0-BFFC-EFE8-4ECFD14FEECD}"/>
              </a:ext>
            </a:extLst>
          </p:cNvPr>
          <p:cNvSpPr txBox="1"/>
          <p:nvPr/>
        </p:nvSpPr>
        <p:spPr>
          <a:xfrm>
            <a:off x="2062158" y="7119606"/>
            <a:ext cx="2024642" cy="52065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2400" i="1" spc="-125">
                <a:latin typeface="Arial MT"/>
              </a:rPr>
              <a:t>SolGeneral.py</a:t>
            </a:r>
            <a:r>
              <a:rPr lang="es-ES" sz="3300" spc="-125">
                <a:latin typeface="Arial MT"/>
              </a:rPr>
              <a:t>  </a:t>
            </a:r>
            <a:endParaRPr lang="es-ES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153BC5F3-3BA9-0B96-657D-410409A6E53C}"/>
              </a:ext>
            </a:extLst>
          </p:cNvPr>
          <p:cNvSpPr txBox="1"/>
          <p:nvPr/>
        </p:nvSpPr>
        <p:spPr>
          <a:xfrm>
            <a:off x="5742536" y="7119975"/>
            <a:ext cx="1828343" cy="52065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2400" i="1" spc="-125">
                <a:latin typeface="Arial MT"/>
              </a:rPr>
              <a:t>Grafica3D.py</a:t>
            </a:r>
            <a:r>
              <a:rPr lang="es-ES" sz="3300" spc="-125">
                <a:latin typeface="Arial MT"/>
              </a:rPr>
              <a:t>  </a:t>
            </a:r>
            <a:endParaRPr lang="es-ES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901E06D8-D4AE-0DF6-E3F7-5722AD62D683}"/>
              </a:ext>
            </a:extLst>
          </p:cNvPr>
          <p:cNvSpPr txBox="1"/>
          <p:nvPr/>
        </p:nvSpPr>
        <p:spPr>
          <a:xfrm>
            <a:off x="9129491" y="7242604"/>
            <a:ext cx="1828343" cy="3821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2400" i="1" spc="-125">
                <a:latin typeface="Arial MT"/>
              </a:rPr>
              <a:t>Grafica3D.gif</a:t>
            </a:r>
            <a:endParaRPr lang="es-ES" sz="3300" spc="-125">
              <a:latin typeface="Arial MT"/>
            </a:endParaRP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C3C8921F-E494-DEEE-D89F-40352C78C4A3}"/>
              </a:ext>
            </a:extLst>
          </p:cNvPr>
          <p:cNvSpPr/>
          <p:nvPr/>
        </p:nvSpPr>
        <p:spPr>
          <a:xfrm>
            <a:off x="4228208" y="5945224"/>
            <a:ext cx="1111685" cy="489037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4CA45837-B6E8-C038-4C31-A9481781A205}"/>
              </a:ext>
            </a:extLst>
          </p:cNvPr>
          <p:cNvSpPr/>
          <p:nvPr/>
        </p:nvSpPr>
        <p:spPr>
          <a:xfrm>
            <a:off x="7674997" y="5945621"/>
            <a:ext cx="1111685" cy="489037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632" y="1975778"/>
            <a:ext cx="11783971" cy="102848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3300" spc="-125">
                <a:latin typeface="Arial MT"/>
              </a:rPr>
              <a:t>Bajo esta misma mecánica el archivo </a:t>
            </a:r>
            <a:r>
              <a:rPr lang="es-ES" sz="3300" spc="-125" err="1">
                <a:latin typeface="Arial MT"/>
              </a:rPr>
              <a:t>makefile</a:t>
            </a:r>
            <a:r>
              <a:rPr lang="es-ES" sz="3300" spc="-125">
                <a:latin typeface="Arial MT"/>
              </a:rPr>
              <a:t> ejecuta los archivos para generar los resultados en un .</a:t>
            </a:r>
            <a:r>
              <a:rPr lang="es-ES" sz="3300" spc="-125" err="1">
                <a:latin typeface="Arial MT"/>
              </a:rPr>
              <a:t>csv</a:t>
            </a:r>
            <a:r>
              <a:rPr lang="es-ES" sz="3300" spc="-125">
                <a:latin typeface="Arial MT"/>
              </a:rPr>
              <a:t>   </a:t>
            </a:r>
            <a:endParaRPr lang="es-ES"/>
          </a:p>
        </p:txBody>
      </p:sp>
      <p:sp>
        <p:nvSpPr>
          <p:cNvPr id="3" name="object 3"/>
          <p:cNvSpPr txBox="1"/>
          <p:nvPr/>
        </p:nvSpPr>
        <p:spPr>
          <a:xfrm>
            <a:off x="1036309" y="932188"/>
            <a:ext cx="6325870" cy="6045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800" b="1" spc="50" err="1">
                <a:solidFill>
                  <a:srgbClr val="005C52"/>
                </a:solidFill>
                <a:latin typeface="Arial"/>
                <a:cs typeface="Arial"/>
              </a:rPr>
              <a:t>Makefile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11</a:t>
            </a:fld>
            <a:endParaRPr spc="-5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A9EC6FA-228D-72F8-D4B9-1BDB8E2BB2D7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Código</a:t>
            </a:r>
          </a:p>
        </p:txBody>
      </p:sp>
      <p:pic>
        <p:nvPicPr>
          <p:cNvPr id="9" name="Imagen 9" descr="Texto, Icono&#10;&#10;Descripción generada automáticamente">
            <a:extLst>
              <a:ext uri="{FF2B5EF4-FFF2-40B4-BE49-F238E27FC236}">
                <a16:creationId xmlns:a16="http://schemas.microsoft.com/office/drawing/2014/main" id="{F37B4CF5-4FDF-3777-AAAD-B399D9E00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558" y="3153118"/>
            <a:ext cx="2256237" cy="2256237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420A7F43-C9F0-BFFC-EFE8-4ECFD14FEECD}"/>
              </a:ext>
            </a:extLst>
          </p:cNvPr>
          <p:cNvSpPr txBox="1"/>
          <p:nvPr/>
        </p:nvSpPr>
        <p:spPr>
          <a:xfrm>
            <a:off x="5700838" y="5107979"/>
            <a:ext cx="2024642" cy="52065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2400" i="1" spc="-125">
                <a:latin typeface="Arial MT"/>
              </a:rPr>
              <a:t>Makefile.mk</a:t>
            </a:r>
            <a:r>
              <a:rPr lang="es-ES" sz="3300" spc="-125">
                <a:latin typeface="Arial MT"/>
              </a:rPr>
              <a:t>  </a:t>
            </a:r>
            <a:endParaRPr lang="es-ES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C3C8921F-E494-DEEE-D89F-40352C78C4A3}"/>
              </a:ext>
            </a:extLst>
          </p:cNvPr>
          <p:cNvSpPr/>
          <p:nvPr/>
        </p:nvSpPr>
        <p:spPr>
          <a:xfrm rot="2700000">
            <a:off x="6476227" y="6073794"/>
            <a:ext cx="1260141" cy="370272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FE66FB89-EF83-A5F1-1E9A-FFD7090E141F}"/>
              </a:ext>
            </a:extLst>
          </p:cNvPr>
          <p:cNvSpPr/>
          <p:nvPr/>
        </p:nvSpPr>
        <p:spPr>
          <a:xfrm rot="8100000">
            <a:off x="5278920" y="6074589"/>
            <a:ext cx="1260141" cy="370272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7">
            <a:extLst>
              <a:ext uri="{FF2B5EF4-FFF2-40B4-BE49-F238E27FC236}">
                <a16:creationId xmlns:a16="http://schemas.microsoft.com/office/drawing/2014/main" id="{9ECEE04F-6F4D-3DF5-6D5C-3AEC8134E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834" y="6827320"/>
            <a:ext cx="1921199" cy="1896661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14D5250C-DFE3-82B8-D275-4D509E818155}"/>
              </a:ext>
            </a:extLst>
          </p:cNvPr>
          <p:cNvSpPr txBox="1"/>
          <p:nvPr/>
        </p:nvSpPr>
        <p:spPr>
          <a:xfrm>
            <a:off x="7117863" y="8780908"/>
            <a:ext cx="1828343" cy="3821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2400" i="1" spc="-125">
                <a:latin typeface="Arial MT"/>
              </a:rPr>
              <a:t>Grafica3D.gif</a:t>
            </a:r>
            <a:endParaRPr lang="es-ES" sz="3300" spc="-125">
              <a:latin typeface="Arial MT"/>
            </a:endParaRPr>
          </a:p>
        </p:txBody>
      </p:sp>
      <p:pic>
        <p:nvPicPr>
          <p:cNvPr id="20" name="Imagen 20">
            <a:extLst>
              <a:ext uri="{FF2B5EF4-FFF2-40B4-BE49-F238E27FC236}">
                <a16:creationId xmlns:a16="http://schemas.microsoft.com/office/drawing/2014/main" id="{622DE6DB-921D-542D-65B7-D61294593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974" y="6890595"/>
            <a:ext cx="1837616" cy="1896999"/>
          </a:xfrm>
          <a:prstGeom prst="rect">
            <a:avLst/>
          </a:prstGeom>
        </p:spPr>
      </p:pic>
      <p:sp>
        <p:nvSpPr>
          <p:cNvPr id="21" name="object 2">
            <a:extLst>
              <a:ext uri="{FF2B5EF4-FFF2-40B4-BE49-F238E27FC236}">
                <a16:creationId xmlns:a16="http://schemas.microsoft.com/office/drawing/2014/main" id="{B5F03AC1-B01F-4D96-61D3-ED037AA7350F}"/>
              </a:ext>
            </a:extLst>
          </p:cNvPr>
          <p:cNvSpPr txBox="1"/>
          <p:nvPr/>
        </p:nvSpPr>
        <p:spPr>
          <a:xfrm>
            <a:off x="4514978" y="8825680"/>
            <a:ext cx="1902571" cy="3821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2400" i="1" spc="-125">
                <a:latin typeface="Arial MT"/>
              </a:rPr>
              <a:t>SolGeneral.csv</a:t>
            </a:r>
            <a:endParaRPr lang="es-ES" sz="3300" spc="-125"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40529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632" y="1975778"/>
            <a:ext cx="11783971" cy="102848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3300" spc="-125">
                <a:latin typeface="Arial MT"/>
              </a:rPr>
              <a:t>Bajo esta misma mecánica el archivo </a:t>
            </a:r>
            <a:r>
              <a:rPr lang="es-ES" sz="3300" spc="-125" err="1">
                <a:latin typeface="Arial MT"/>
              </a:rPr>
              <a:t>makefile</a:t>
            </a:r>
            <a:r>
              <a:rPr lang="es-ES" sz="3300" spc="-125">
                <a:latin typeface="Arial MT"/>
              </a:rPr>
              <a:t> ejecuta los archivos para generar los resultados en un .</a:t>
            </a:r>
            <a:r>
              <a:rPr lang="es-ES" sz="3300" spc="-125" err="1">
                <a:latin typeface="Arial MT"/>
              </a:rPr>
              <a:t>csv</a:t>
            </a:r>
            <a:r>
              <a:rPr lang="es-ES" sz="3300" spc="-125">
                <a:latin typeface="Arial MT"/>
              </a:rPr>
              <a:t>   </a:t>
            </a:r>
            <a:endParaRPr lang="es-ES"/>
          </a:p>
        </p:txBody>
      </p:sp>
      <p:sp>
        <p:nvSpPr>
          <p:cNvPr id="3" name="object 3"/>
          <p:cNvSpPr txBox="1"/>
          <p:nvPr/>
        </p:nvSpPr>
        <p:spPr>
          <a:xfrm>
            <a:off x="1036309" y="932188"/>
            <a:ext cx="6325870" cy="6045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800" b="1" spc="50" err="1">
                <a:solidFill>
                  <a:srgbClr val="005C52"/>
                </a:solidFill>
                <a:latin typeface="Arial"/>
                <a:cs typeface="Arial"/>
              </a:rPr>
              <a:t>Makefile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12</a:t>
            </a:fld>
            <a:endParaRPr spc="-5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A9EC6FA-228D-72F8-D4B9-1BDB8E2BB2D7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Código</a:t>
            </a:r>
          </a:p>
        </p:txBody>
      </p:sp>
      <p:pic>
        <p:nvPicPr>
          <p:cNvPr id="10" name="Imagen 11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30DE72CA-5B3C-59DF-5F91-2F5E20720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" t="26400" r="15106" b="16267"/>
          <a:stretch/>
        </p:blipFill>
        <p:spPr>
          <a:xfrm>
            <a:off x="1668029" y="4070929"/>
            <a:ext cx="9646949" cy="371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38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6309" y="932188"/>
            <a:ext cx="6325870" cy="6045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800" b="1" spc="50">
                <a:solidFill>
                  <a:srgbClr val="005C52"/>
                </a:solidFill>
                <a:latin typeface="Arial"/>
                <a:cs typeface="Arial"/>
              </a:rPr>
              <a:t>SolGeneral.py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13</a:t>
            </a:fld>
            <a:endParaRPr spc="-5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A9EC6FA-228D-72F8-D4B9-1BDB8E2BB2D7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Código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BBBEC25-DC61-9DBE-25A5-C3EB5D9BDD47}"/>
              </a:ext>
            </a:extLst>
          </p:cNvPr>
          <p:cNvSpPr txBox="1"/>
          <p:nvPr/>
        </p:nvSpPr>
        <p:spPr>
          <a:xfrm>
            <a:off x="650632" y="1975778"/>
            <a:ext cx="11783971" cy="153631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3300" spc="-125">
                <a:latin typeface="Arial MT"/>
              </a:rPr>
              <a:t>A partir de un diferencial de aceleración es posible ejecutar los cuatro métodos de derivación numérica (Euler, Runge </a:t>
            </a:r>
            <a:r>
              <a:rPr lang="es-ES" sz="3300" spc="-125" err="1">
                <a:latin typeface="Arial MT"/>
              </a:rPr>
              <a:t>Kutta</a:t>
            </a:r>
            <a:r>
              <a:rPr lang="es-ES" sz="3300" spc="-125">
                <a:latin typeface="Arial MT"/>
              </a:rPr>
              <a:t> 4, </a:t>
            </a:r>
            <a:r>
              <a:rPr lang="es-ES" sz="3300" spc="-125" err="1">
                <a:latin typeface="Arial MT"/>
              </a:rPr>
              <a:t>Leap</a:t>
            </a:r>
            <a:r>
              <a:rPr lang="es-ES" sz="3300" spc="-125">
                <a:latin typeface="Arial MT"/>
              </a:rPr>
              <a:t> </a:t>
            </a:r>
            <a:r>
              <a:rPr lang="es-ES" sz="3300" spc="-125" err="1">
                <a:latin typeface="Arial MT"/>
              </a:rPr>
              <a:t>Frog</a:t>
            </a:r>
            <a:r>
              <a:rPr lang="es-ES" sz="3300" spc="-125">
                <a:latin typeface="Arial MT"/>
              </a:rPr>
              <a:t> y </a:t>
            </a:r>
            <a:r>
              <a:rPr lang="es-ES" sz="3300" spc="-125" err="1">
                <a:latin typeface="Arial MT"/>
              </a:rPr>
              <a:t>Verlet</a:t>
            </a:r>
            <a:r>
              <a:rPr lang="es-ES" sz="3300" spc="-125">
                <a:latin typeface="Arial MT"/>
              </a:rPr>
              <a:t>).</a:t>
            </a:r>
          </a:p>
        </p:txBody>
      </p:sp>
      <p:pic>
        <p:nvPicPr>
          <p:cNvPr id="12" name="Imagen 15" descr="Texto&#10;&#10;Descripción generada automáticamente">
            <a:extLst>
              <a:ext uri="{FF2B5EF4-FFF2-40B4-BE49-F238E27FC236}">
                <a16:creationId xmlns:a16="http://schemas.microsoft.com/office/drawing/2014/main" id="{99BBE318-3DA4-8C2F-E3DE-853593AA4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92" y="4472511"/>
            <a:ext cx="11134977" cy="343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0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6309" y="932188"/>
            <a:ext cx="6325870" cy="6045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ES" sz="3800" b="1" spc="50">
                <a:solidFill>
                  <a:srgbClr val="005C52"/>
                </a:solidFill>
                <a:latin typeface="Arial"/>
                <a:cs typeface="Arial"/>
              </a:rPr>
              <a:t>Método de </a:t>
            </a:r>
            <a:r>
              <a:rPr lang="es-ES" sz="3800" b="1" spc="50" err="1">
                <a:solidFill>
                  <a:srgbClr val="005C52"/>
                </a:solidFill>
                <a:latin typeface="Arial"/>
                <a:cs typeface="Arial"/>
              </a:rPr>
              <a:t>Verlet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14</a:t>
            </a:fld>
            <a:endParaRPr spc="-5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A9EC6FA-228D-72F8-D4B9-1BDB8E2BB2D7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Código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BBBEC25-DC61-9DBE-25A5-C3EB5D9BDD47}"/>
              </a:ext>
            </a:extLst>
          </p:cNvPr>
          <p:cNvSpPr txBox="1"/>
          <p:nvPr/>
        </p:nvSpPr>
        <p:spPr>
          <a:xfrm>
            <a:off x="650632" y="1975778"/>
            <a:ext cx="11783971" cy="153631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3300" spc="-125" dirty="0">
                <a:latin typeface="Arial MT"/>
              </a:rPr>
              <a:t>Este método de derivación numérica funciona de manera similar a los  otros implementados para solucionar el problema. En este, tomamos la fuerza de gravitación universal de forma: </a:t>
            </a:r>
          </a:p>
        </p:txBody>
      </p:sp>
      <p:pic>
        <p:nvPicPr>
          <p:cNvPr id="4" name="Imagen 6" descr="Texto&#10;&#10;Descripción generada automáticamente">
            <a:extLst>
              <a:ext uri="{FF2B5EF4-FFF2-40B4-BE49-F238E27FC236}">
                <a16:creationId xmlns:a16="http://schemas.microsoft.com/office/drawing/2014/main" id="{CFBF983D-02C0-6D18-2443-D7AEF7E37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987" y="3746563"/>
            <a:ext cx="2166573" cy="1173955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C06D0270-2210-8C2E-0A99-0A5AEEF15ECF}"/>
              </a:ext>
            </a:extLst>
          </p:cNvPr>
          <p:cNvSpPr txBox="1"/>
          <p:nvPr/>
        </p:nvSpPr>
        <p:spPr>
          <a:xfrm>
            <a:off x="602097" y="4959276"/>
            <a:ext cx="11783971" cy="102848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3300" spc="-125" dirty="0">
                <a:latin typeface="Arial MT"/>
              </a:rPr>
              <a:t>Con lo que las nuevas posiciones se calculan de la siguiente manera: </a:t>
            </a:r>
          </a:p>
        </p:txBody>
      </p:sp>
      <p:pic>
        <p:nvPicPr>
          <p:cNvPr id="9" name="Imagen 9">
            <a:extLst>
              <a:ext uri="{FF2B5EF4-FFF2-40B4-BE49-F238E27FC236}">
                <a16:creationId xmlns:a16="http://schemas.microsoft.com/office/drawing/2014/main" id="{B4447348-43B9-E374-21E9-C77DED5B1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225" y="6907081"/>
            <a:ext cx="6656908" cy="133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8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6309" y="932188"/>
            <a:ext cx="6325870" cy="6045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ES" sz="3800" b="1" spc="50">
                <a:solidFill>
                  <a:srgbClr val="005C52"/>
                </a:solidFill>
                <a:latin typeface="Arial"/>
                <a:cs typeface="Arial"/>
              </a:rPr>
              <a:t>Método de </a:t>
            </a:r>
            <a:r>
              <a:rPr lang="es-ES" sz="3800" b="1" spc="50" err="1">
                <a:solidFill>
                  <a:srgbClr val="005C52"/>
                </a:solidFill>
                <a:latin typeface="Arial"/>
                <a:cs typeface="Arial"/>
              </a:rPr>
              <a:t>Verlet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15</a:t>
            </a:fld>
            <a:endParaRPr spc="-5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A9EC6FA-228D-72F8-D4B9-1BDB8E2BB2D7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Código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BBBEC25-DC61-9DBE-25A5-C3EB5D9BDD47}"/>
              </a:ext>
            </a:extLst>
          </p:cNvPr>
          <p:cNvSpPr txBox="1"/>
          <p:nvPr/>
        </p:nvSpPr>
        <p:spPr>
          <a:xfrm>
            <a:off x="650632" y="1975778"/>
            <a:ext cx="11783971" cy="52065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3300" spc="-125">
                <a:latin typeface="Arial MT"/>
              </a:rPr>
              <a:t>El cual se implementa en el código de la siguiente forma.</a:t>
            </a:r>
          </a:p>
        </p:txBody>
      </p:sp>
      <p:pic>
        <p:nvPicPr>
          <p:cNvPr id="2" name="Imagen 3" descr="Texto&#10;&#10;Descripción generada automáticamente">
            <a:extLst>
              <a:ext uri="{FF2B5EF4-FFF2-40B4-BE49-F238E27FC236}">
                <a16:creationId xmlns:a16="http://schemas.microsoft.com/office/drawing/2014/main" id="{DD025378-D3D7-54C6-8381-9765D575D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03" y="3890058"/>
            <a:ext cx="11736141" cy="346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05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16</a:t>
            </a:fld>
            <a:endParaRPr spc="-5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5285" y="930460"/>
            <a:ext cx="5519420" cy="6045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ES" spc="30"/>
              <a:t>Condiciones iniciales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FCFE9D9-14E0-9CC0-44A1-3707841A05DA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Código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BC39BB1-D560-E543-1C55-898D1CFAC02F}"/>
              </a:ext>
            </a:extLst>
          </p:cNvPr>
          <p:cNvSpPr txBox="1"/>
          <p:nvPr/>
        </p:nvSpPr>
        <p:spPr>
          <a:xfrm>
            <a:off x="723988" y="2281427"/>
            <a:ext cx="11146000" cy="153631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3300" spc="-125">
                <a:latin typeface="Arial MT"/>
              </a:rPr>
              <a:t>Se utilizaron las condiciones iniciales propuestas por </a:t>
            </a:r>
            <a:r>
              <a:rPr lang="es-ES" sz="3300" spc="-125" err="1">
                <a:latin typeface="Arial MT"/>
              </a:rPr>
              <a:t>Sanchez</a:t>
            </a:r>
            <a:r>
              <a:rPr lang="es-ES" sz="3300" spc="-125">
                <a:latin typeface="Arial MT"/>
              </a:rPr>
              <a:t> en su artículo [1], donde las unidades son tales que la constante de gravitación universal tome valor unitario.        </a:t>
            </a:r>
            <a:endParaRPr lang="es-ES"/>
          </a:p>
        </p:txBody>
      </p:sp>
      <p:pic>
        <p:nvPicPr>
          <p:cNvPr id="8" name="Imagen 8" descr="Tabla&#10;&#10;Descripción generada automáticamente">
            <a:extLst>
              <a:ext uri="{FF2B5EF4-FFF2-40B4-BE49-F238E27FC236}">
                <a16:creationId xmlns:a16="http://schemas.microsoft.com/office/drawing/2014/main" id="{5D0CF557-B44D-C405-1B8D-5040D65F2E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3" t="12350" r="7736" b="13546"/>
          <a:stretch/>
        </p:blipFill>
        <p:spPr>
          <a:xfrm>
            <a:off x="727873" y="4473281"/>
            <a:ext cx="11379256" cy="234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07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6309" y="932188"/>
            <a:ext cx="6325870" cy="6045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ES" sz="3800" b="1" spc="50">
                <a:solidFill>
                  <a:srgbClr val="005C52"/>
                </a:solidFill>
                <a:latin typeface="Arial"/>
                <a:cs typeface="Arial"/>
              </a:rPr>
              <a:t>Coreografía  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17</a:t>
            </a:fld>
            <a:endParaRPr spc="-5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A9EC6FA-228D-72F8-D4B9-1BDB8E2BB2D7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Resultados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BBBEC25-DC61-9DBE-25A5-C3EB5D9BDD47}"/>
              </a:ext>
            </a:extLst>
          </p:cNvPr>
          <p:cNvSpPr txBox="1"/>
          <p:nvPr/>
        </p:nvSpPr>
        <p:spPr>
          <a:xfrm>
            <a:off x="650632" y="1975778"/>
            <a:ext cx="11783971" cy="52065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endParaRPr lang="es-ES" sz="3300" spc="-125">
              <a:latin typeface="Arial MT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4B2B454-118B-F5EC-698D-1AA5473F89E7}"/>
              </a:ext>
            </a:extLst>
          </p:cNvPr>
          <p:cNvSpPr txBox="1"/>
          <p:nvPr/>
        </p:nvSpPr>
        <p:spPr>
          <a:xfrm>
            <a:off x="858473" y="2269201"/>
            <a:ext cx="11146000" cy="255198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3300" spc="-125">
                <a:latin typeface="Arial MT"/>
              </a:rPr>
              <a:t>Para cada uno de los métodos de derivación numérica se ejecutó el </a:t>
            </a:r>
            <a:r>
              <a:rPr lang="es-ES" sz="3300" spc="-125" err="1">
                <a:latin typeface="Arial MT"/>
              </a:rPr>
              <a:t>makefile</a:t>
            </a:r>
            <a:r>
              <a:rPr lang="es-ES" sz="3300" spc="-125">
                <a:latin typeface="Arial MT"/>
              </a:rPr>
              <a:t> para un número de iteraciones donde se apreciará una evolución del sistema que permitiera establecer si tomaba o no la forma de lemniscata propia de la coreografía.        </a:t>
            </a:r>
          </a:p>
        </p:txBody>
      </p:sp>
      <p:pic>
        <p:nvPicPr>
          <p:cNvPr id="9" name="Imagen 9">
            <a:extLst>
              <a:ext uri="{FF2B5EF4-FFF2-40B4-BE49-F238E27FC236}">
                <a16:creationId xmlns:a16="http://schemas.microsoft.com/office/drawing/2014/main" id="{AF8B2DC2-9908-D7F2-3F1B-79E7C3AAD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513" y="4865321"/>
            <a:ext cx="6460609" cy="39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06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6309" y="932188"/>
            <a:ext cx="6325870" cy="6045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ES" sz="3800" b="1" spc="50">
                <a:solidFill>
                  <a:srgbClr val="005C52"/>
                </a:solidFill>
                <a:latin typeface="Arial"/>
                <a:cs typeface="Arial"/>
              </a:rPr>
              <a:t>Método de Euler  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18</a:t>
            </a:fld>
            <a:endParaRPr spc="-5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A9EC6FA-228D-72F8-D4B9-1BDB8E2BB2D7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Resultados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BBBEC25-DC61-9DBE-25A5-C3EB5D9BDD47}"/>
              </a:ext>
            </a:extLst>
          </p:cNvPr>
          <p:cNvSpPr txBox="1"/>
          <p:nvPr/>
        </p:nvSpPr>
        <p:spPr>
          <a:xfrm>
            <a:off x="650632" y="1975778"/>
            <a:ext cx="11783971" cy="52065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endParaRPr lang="es-ES" sz="3300" spc="-125">
              <a:latin typeface="Arial MT"/>
            </a:endParaRPr>
          </a:p>
        </p:txBody>
      </p:sp>
      <p:pic>
        <p:nvPicPr>
          <p:cNvPr id="2" name="Imagen 6">
            <a:extLst>
              <a:ext uri="{FF2B5EF4-FFF2-40B4-BE49-F238E27FC236}">
                <a16:creationId xmlns:a16="http://schemas.microsoft.com/office/drawing/2014/main" id="{B72E8F75-D7F2-481D-6E45-089946A7E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861" y="2073311"/>
            <a:ext cx="7846968" cy="719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83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6309" y="932188"/>
            <a:ext cx="6325870" cy="6045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ES" sz="3800" b="1" spc="50">
                <a:solidFill>
                  <a:srgbClr val="005C52"/>
                </a:solidFill>
                <a:latin typeface="Arial"/>
                <a:cs typeface="Arial"/>
              </a:rPr>
              <a:t>Método de Runge </a:t>
            </a:r>
            <a:r>
              <a:rPr lang="es-ES" sz="3800" b="1" spc="50" err="1">
                <a:solidFill>
                  <a:srgbClr val="005C52"/>
                </a:solidFill>
                <a:latin typeface="Arial"/>
                <a:cs typeface="Arial"/>
              </a:rPr>
              <a:t>Kutta</a:t>
            </a:r>
            <a:r>
              <a:rPr lang="es-ES" sz="3800" b="1" spc="50">
                <a:solidFill>
                  <a:srgbClr val="005C52"/>
                </a:solidFill>
                <a:latin typeface="Arial"/>
                <a:cs typeface="Arial"/>
              </a:rPr>
              <a:t> 4 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19</a:t>
            </a:fld>
            <a:endParaRPr spc="-5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A9EC6FA-228D-72F8-D4B9-1BDB8E2BB2D7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Resultados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BBBEC25-DC61-9DBE-25A5-C3EB5D9BDD47}"/>
              </a:ext>
            </a:extLst>
          </p:cNvPr>
          <p:cNvSpPr txBox="1"/>
          <p:nvPr/>
        </p:nvSpPr>
        <p:spPr>
          <a:xfrm>
            <a:off x="650632" y="1975778"/>
            <a:ext cx="11783971" cy="52065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endParaRPr lang="es-ES" sz="3300" spc="-125">
              <a:latin typeface="Arial MT"/>
            </a:endParaRPr>
          </a:p>
        </p:txBody>
      </p:sp>
      <p:pic>
        <p:nvPicPr>
          <p:cNvPr id="4" name="Imagen 6">
            <a:extLst>
              <a:ext uri="{FF2B5EF4-FFF2-40B4-BE49-F238E27FC236}">
                <a16:creationId xmlns:a16="http://schemas.microsoft.com/office/drawing/2014/main" id="{4DAE060B-FDE0-4B7D-1733-F4B6B4C8F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476" y="2021785"/>
            <a:ext cx="7626133" cy="703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2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01481" y="3235547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49" y="0"/>
                </a:moveTo>
                <a:lnTo>
                  <a:pt x="430600" y="2179"/>
                </a:lnTo>
                <a:lnTo>
                  <a:pt x="385289" y="8718"/>
                </a:lnTo>
                <a:lnTo>
                  <a:pt x="340655" y="19615"/>
                </a:lnTo>
                <a:lnTo>
                  <a:pt x="297036" y="34872"/>
                </a:lnTo>
                <a:lnTo>
                  <a:pt x="254772" y="54488"/>
                </a:lnTo>
                <a:lnTo>
                  <a:pt x="214201" y="78463"/>
                </a:lnTo>
                <a:lnTo>
                  <a:pt x="175660" y="106796"/>
                </a:lnTo>
                <a:lnTo>
                  <a:pt x="139490" y="139489"/>
                </a:lnTo>
                <a:lnTo>
                  <a:pt x="106797" y="175660"/>
                </a:lnTo>
                <a:lnTo>
                  <a:pt x="78463" y="214200"/>
                </a:lnTo>
                <a:lnTo>
                  <a:pt x="54488" y="254772"/>
                </a:lnTo>
                <a:lnTo>
                  <a:pt x="34872" y="297036"/>
                </a:lnTo>
                <a:lnTo>
                  <a:pt x="19615" y="340654"/>
                </a:lnTo>
                <a:lnTo>
                  <a:pt x="8718" y="385288"/>
                </a:lnTo>
                <a:lnTo>
                  <a:pt x="2179" y="430600"/>
                </a:lnTo>
                <a:lnTo>
                  <a:pt x="0" y="476249"/>
                </a:lnTo>
                <a:lnTo>
                  <a:pt x="2179" y="521899"/>
                </a:lnTo>
                <a:lnTo>
                  <a:pt x="8718" y="567210"/>
                </a:lnTo>
                <a:lnTo>
                  <a:pt x="19615" y="611844"/>
                </a:lnTo>
                <a:lnTo>
                  <a:pt x="34872" y="655463"/>
                </a:lnTo>
                <a:lnTo>
                  <a:pt x="54488" y="697727"/>
                </a:lnTo>
                <a:lnTo>
                  <a:pt x="78463" y="738298"/>
                </a:lnTo>
                <a:lnTo>
                  <a:pt x="106797" y="776838"/>
                </a:lnTo>
                <a:lnTo>
                  <a:pt x="139490" y="813008"/>
                </a:lnTo>
                <a:lnTo>
                  <a:pt x="175660" y="845702"/>
                </a:lnTo>
                <a:lnTo>
                  <a:pt x="214201" y="874036"/>
                </a:lnTo>
                <a:lnTo>
                  <a:pt x="254772" y="898011"/>
                </a:lnTo>
                <a:lnTo>
                  <a:pt x="297036" y="917626"/>
                </a:lnTo>
                <a:lnTo>
                  <a:pt x="340655" y="932883"/>
                </a:lnTo>
                <a:lnTo>
                  <a:pt x="385289" y="943781"/>
                </a:lnTo>
                <a:lnTo>
                  <a:pt x="430600" y="950320"/>
                </a:lnTo>
                <a:lnTo>
                  <a:pt x="476249" y="952499"/>
                </a:lnTo>
                <a:lnTo>
                  <a:pt x="521899" y="950320"/>
                </a:lnTo>
                <a:lnTo>
                  <a:pt x="567210" y="943781"/>
                </a:lnTo>
                <a:lnTo>
                  <a:pt x="611844" y="932883"/>
                </a:lnTo>
                <a:lnTo>
                  <a:pt x="655463" y="917626"/>
                </a:lnTo>
                <a:lnTo>
                  <a:pt x="697727" y="898011"/>
                </a:lnTo>
                <a:lnTo>
                  <a:pt x="738298" y="874036"/>
                </a:lnTo>
                <a:lnTo>
                  <a:pt x="776839" y="845702"/>
                </a:lnTo>
                <a:lnTo>
                  <a:pt x="813009" y="813008"/>
                </a:lnTo>
                <a:lnTo>
                  <a:pt x="845702" y="776838"/>
                </a:lnTo>
                <a:lnTo>
                  <a:pt x="874036" y="738298"/>
                </a:lnTo>
                <a:lnTo>
                  <a:pt x="898011" y="697727"/>
                </a:lnTo>
                <a:lnTo>
                  <a:pt x="917627" y="655463"/>
                </a:lnTo>
                <a:lnTo>
                  <a:pt x="932884" y="611844"/>
                </a:lnTo>
                <a:lnTo>
                  <a:pt x="943782" y="567210"/>
                </a:lnTo>
                <a:lnTo>
                  <a:pt x="950320" y="521899"/>
                </a:lnTo>
                <a:lnTo>
                  <a:pt x="952500" y="476249"/>
                </a:lnTo>
                <a:lnTo>
                  <a:pt x="950320" y="430600"/>
                </a:lnTo>
                <a:lnTo>
                  <a:pt x="943782" y="385288"/>
                </a:lnTo>
                <a:lnTo>
                  <a:pt x="932884" y="340654"/>
                </a:lnTo>
                <a:lnTo>
                  <a:pt x="917627" y="297036"/>
                </a:lnTo>
                <a:lnTo>
                  <a:pt x="898011" y="254772"/>
                </a:lnTo>
                <a:lnTo>
                  <a:pt x="874036" y="214200"/>
                </a:lnTo>
                <a:lnTo>
                  <a:pt x="845702" y="175660"/>
                </a:lnTo>
                <a:lnTo>
                  <a:pt x="813009" y="139489"/>
                </a:lnTo>
                <a:lnTo>
                  <a:pt x="776839" y="106796"/>
                </a:lnTo>
                <a:lnTo>
                  <a:pt x="738298" y="78463"/>
                </a:lnTo>
                <a:lnTo>
                  <a:pt x="697727" y="54488"/>
                </a:lnTo>
                <a:lnTo>
                  <a:pt x="655463" y="34872"/>
                </a:lnTo>
                <a:lnTo>
                  <a:pt x="611844" y="19615"/>
                </a:lnTo>
                <a:lnTo>
                  <a:pt x="567210" y="8718"/>
                </a:lnTo>
                <a:lnTo>
                  <a:pt x="521899" y="2179"/>
                </a:lnTo>
                <a:lnTo>
                  <a:pt x="476249" y="0"/>
                </a:lnTo>
                <a:close/>
              </a:path>
            </a:pathLst>
          </a:custGeom>
          <a:solidFill>
            <a:srgbClr val="059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1481" y="6241214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49" y="0"/>
                </a:moveTo>
                <a:lnTo>
                  <a:pt x="430600" y="2179"/>
                </a:lnTo>
                <a:lnTo>
                  <a:pt x="385289" y="8718"/>
                </a:lnTo>
                <a:lnTo>
                  <a:pt x="340655" y="19615"/>
                </a:lnTo>
                <a:lnTo>
                  <a:pt x="297036" y="34872"/>
                </a:lnTo>
                <a:lnTo>
                  <a:pt x="254772" y="54488"/>
                </a:lnTo>
                <a:lnTo>
                  <a:pt x="214201" y="78463"/>
                </a:lnTo>
                <a:lnTo>
                  <a:pt x="175660" y="106797"/>
                </a:lnTo>
                <a:lnTo>
                  <a:pt x="139490" y="139490"/>
                </a:lnTo>
                <a:lnTo>
                  <a:pt x="106797" y="175661"/>
                </a:lnTo>
                <a:lnTo>
                  <a:pt x="78463" y="214201"/>
                </a:lnTo>
                <a:lnTo>
                  <a:pt x="54488" y="254772"/>
                </a:lnTo>
                <a:lnTo>
                  <a:pt x="34872" y="297037"/>
                </a:lnTo>
                <a:lnTo>
                  <a:pt x="19615" y="340655"/>
                </a:lnTo>
                <a:lnTo>
                  <a:pt x="8718" y="385289"/>
                </a:lnTo>
                <a:lnTo>
                  <a:pt x="2179" y="430600"/>
                </a:lnTo>
                <a:lnTo>
                  <a:pt x="0" y="476250"/>
                </a:lnTo>
                <a:lnTo>
                  <a:pt x="2179" y="521899"/>
                </a:lnTo>
                <a:lnTo>
                  <a:pt x="8718" y="567211"/>
                </a:lnTo>
                <a:lnTo>
                  <a:pt x="19615" y="611845"/>
                </a:lnTo>
                <a:lnTo>
                  <a:pt x="34872" y="655463"/>
                </a:lnTo>
                <a:lnTo>
                  <a:pt x="54488" y="697727"/>
                </a:lnTo>
                <a:lnTo>
                  <a:pt x="78463" y="738299"/>
                </a:lnTo>
                <a:lnTo>
                  <a:pt x="106797" y="776839"/>
                </a:lnTo>
                <a:lnTo>
                  <a:pt x="139490" y="813009"/>
                </a:lnTo>
                <a:lnTo>
                  <a:pt x="175660" y="845703"/>
                </a:lnTo>
                <a:lnTo>
                  <a:pt x="214201" y="874037"/>
                </a:lnTo>
                <a:lnTo>
                  <a:pt x="254772" y="898012"/>
                </a:lnTo>
                <a:lnTo>
                  <a:pt x="297036" y="917627"/>
                </a:lnTo>
                <a:lnTo>
                  <a:pt x="340655" y="932884"/>
                </a:lnTo>
                <a:lnTo>
                  <a:pt x="385289" y="943782"/>
                </a:lnTo>
                <a:lnTo>
                  <a:pt x="430600" y="950321"/>
                </a:lnTo>
                <a:lnTo>
                  <a:pt x="476249" y="952500"/>
                </a:lnTo>
                <a:lnTo>
                  <a:pt x="521899" y="950321"/>
                </a:lnTo>
                <a:lnTo>
                  <a:pt x="567210" y="943782"/>
                </a:lnTo>
                <a:lnTo>
                  <a:pt x="611844" y="932884"/>
                </a:lnTo>
                <a:lnTo>
                  <a:pt x="655463" y="917627"/>
                </a:lnTo>
                <a:lnTo>
                  <a:pt x="697727" y="898012"/>
                </a:lnTo>
                <a:lnTo>
                  <a:pt x="738298" y="874037"/>
                </a:lnTo>
                <a:lnTo>
                  <a:pt x="776839" y="845703"/>
                </a:lnTo>
                <a:lnTo>
                  <a:pt x="813009" y="813009"/>
                </a:lnTo>
                <a:lnTo>
                  <a:pt x="845702" y="776839"/>
                </a:lnTo>
                <a:lnTo>
                  <a:pt x="874036" y="738299"/>
                </a:lnTo>
                <a:lnTo>
                  <a:pt x="898011" y="697727"/>
                </a:lnTo>
                <a:lnTo>
                  <a:pt x="917627" y="655463"/>
                </a:lnTo>
                <a:lnTo>
                  <a:pt x="932884" y="611845"/>
                </a:lnTo>
                <a:lnTo>
                  <a:pt x="943782" y="567211"/>
                </a:lnTo>
                <a:lnTo>
                  <a:pt x="950320" y="521899"/>
                </a:lnTo>
                <a:lnTo>
                  <a:pt x="952500" y="476250"/>
                </a:lnTo>
                <a:lnTo>
                  <a:pt x="950320" y="430600"/>
                </a:lnTo>
                <a:lnTo>
                  <a:pt x="943782" y="385289"/>
                </a:lnTo>
                <a:lnTo>
                  <a:pt x="932884" y="340655"/>
                </a:lnTo>
                <a:lnTo>
                  <a:pt x="917627" y="297037"/>
                </a:lnTo>
                <a:lnTo>
                  <a:pt x="898011" y="254772"/>
                </a:lnTo>
                <a:lnTo>
                  <a:pt x="874036" y="214201"/>
                </a:lnTo>
                <a:lnTo>
                  <a:pt x="845702" y="175661"/>
                </a:lnTo>
                <a:lnTo>
                  <a:pt x="813009" y="139490"/>
                </a:lnTo>
                <a:lnTo>
                  <a:pt x="776839" y="106797"/>
                </a:lnTo>
                <a:lnTo>
                  <a:pt x="738298" y="78463"/>
                </a:lnTo>
                <a:lnTo>
                  <a:pt x="697727" y="54488"/>
                </a:lnTo>
                <a:lnTo>
                  <a:pt x="655463" y="34872"/>
                </a:lnTo>
                <a:lnTo>
                  <a:pt x="611844" y="19615"/>
                </a:lnTo>
                <a:lnTo>
                  <a:pt x="567210" y="8718"/>
                </a:lnTo>
                <a:lnTo>
                  <a:pt x="521899" y="2179"/>
                </a:lnTo>
                <a:lnTo>
                  <a:pt x="476249" y="0"/>
                </a:lnTo>
                <a:close/>
              </a:path>
            </a:pathLst>
          </a:custGeom>
          <a:solidFill>
            <a:srgbClr val="059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97256" y="665460"/>
            <a:ext cx="4362450" cy="98107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10"/>
              <a:t>Estructura</a:t>
            </a:r>
            <a:endParaRPr spc="10"/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endParaRPr sz="2400" b="0" spc="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01481" y="4738380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49" y="0"/>
                </a:moveTo>
                <a:lnTo>
                  <a:pt x="430600" y="2179"/>
                </a:lnTo>
                <a:lnTo>
                  <a:pt x="385289" y="8718"/>
                </a:lnTo>
                <a:lnTo>
                  <a:pt x="340655" y="19615"/>
                </a:lnTo>
                <a:lnTo>
                  <a:pt x="297036" y="34872"/>
                </a:lnTo>
                <a:lnTo>
                  <a:pt x="254772" y="54488"/>
                </a:lnTo>
                <a:lnTo>
                  <a:pt x="214201" y="78463"/>
                </a:lnTo>
                <a:lnTo>
                  <a:pt x="175660" y="106797"/>
                </a:lnTo>
                <a:lnTo>
                  <a:pt x="139490" y="139490"/>
                </a:lnTo>
                <a:lnTo>
                  <a:pt x="106797" y="175660"/>
                </a:lnTo>
                <a:lnTo>
                  <a:pt x="78463" y="214201"/>
                </a:lnTo>
                <a:lnTo>
                  <a:pt x="54488" y="254772"/>
                </a:lnTo>
                <a:lnTo>
                  <a:pt x="34872" y="297036"/>
                </a:lnTo>
                <a:lnTo>
                  <a:pt x="19615" y="340654"/>
                </a:lnTo>
                <a:lnTo>
                  <a:pt x="8718" y="385289"/>
                </a:lnTo>
                <a:lnTo>
                  <a:pt x="2179" y="430600"/>
                </a:lnTo>
                <a:lnTo>
                  <a:pt x="0" y="476249"/>
                </a:lnTo>
                <a:lnTo>
                  <a:pt x="2179" y="521899"/>
                </a:lnTo>
                <a:lnTo>
                  <a:pt x="8718" y="567210"/>
                </a:lnTo>
                <a:lnTo>
                  <a:pt x="19615" y="611844"/>
                </a:lnTo>
                <a:lnTo>
                  <a:pt x="34872" y="655463"/>
                </a:lnTo>
                <a:lnTo>
                  <a:pt x="54488" y="697727"/>
                </a:lnTo>
                <a:lnTo>
                  <a:pt x="78463" y="738299"/>
                </a:lnTo>
                <a:lnTo>
                  <a:pt x="106797" y="776839"/>
                </a:lnTo>
                <a:lnTo>
                  <a:pt x="139490" y="813009"/>
                </a:lnTo>
                <a:lnTo>
                  <a:pt x="175660" y="845702"/>
                </a:lnTo>
                <a:lnTo>
                  <a:pt x="214201" y="874036"/>
                </a:lnTo>
                <a:lnTo>
                  <a:pt x="254772" y="898011"/>
                </a:lnTo>
                <a:lnTo>
                  <a:pt x="297036" y="917627"/>
                </a:lnTo>
                <a:lnTo>
                  <a:pt x="340655" y="932883"/>
                </a:lnTo>
                <a:lnTo>
                  <a:pt x="385289" y="943781"/>
                </a:lnTo>
                <a:lnTo>
                  <a:pt x="430600" y="950320"/>
                </a:lnTo>
                <a:lnTo>
                  <a:pt x="476249" y="952499"/>
                </a:lnTo>
                <a:lnTo>
                  <a:pt x="521899" y="950320"/>
                </a:lnTo>
                <a:lnTo>
                  <a:pt x="567210" y="943781"/>
                </a:lnTo>
                <a:lnTo>
                  <a:pt x="611844" y="932883"/>
                </a:lnTo>
                <a:lnTo>
                  <a:pt x="655463" y="917627"/>
                </a:lnTo>
                <a:lnTo>
                  <a:pt x="697727" y="898011"/>
                </a:lnTo>
                <a:lnTo>
                  <a:pt x="738298" y="874036"/>
                </a:lnTo>
                <a:lnTo>
                  <a:pt x="776839" y="845702"/>
                </a:lnTo>
                <a:lnTo>
                  <a:pt x="813009" y="813009"/>
                </a:lnTo>
                <a:lnTo>
                  <a:pt x="845702" y="776839"/>
                </a:lnTo>
                <a:lnTo>
                  <a:pt x="874036" y="738299"/>
                </a:lnTo>
                <a:lnTo>
                  <a:pt x="898011" y="697727"/>
                </a:lnTo>
                <a:lnTo>
                  <a:pt x="917627" y="655463"/>
                </a:lnTo>
                <a:lnTo>
                  <a:pt x="932884" y="611844"/>
                </a:lnTo>
                <a:lnTo>
                  <a:pt x="943782" y="567210"/>
                </a:lnTo>
                <a:lnTo>
                  <a:pt x="950320" y="521899"/>
                </a:lnTo>
                <a:lnTo>
                  <a:pt x="952500" y="476249"/>
                </a:lnTo>
                <a:lnTo>
                  <a:pt x="950320" y="430600"/>
                </a:lnTo>
                <a:lnTo>
                  <a:pt x="943782" y="385289"/>
                </a:lnTo>
                <a:lnTo>
                  <a:pt x="932884" y="340654"/>
                </a:lnTo>
                <a:lnTo>
                  <a:pt x="917627" y="297036"/>
                </a:lnTo>
                <a:lnTo>
                  <a:pt x="898011" y="254772"/>
                </a:lnTo>
                <a:lnTo>
                  <a:pt x="874036" y="214201"/>
                </a:lnTo>
                <a:lnTo>
                  <a:pt x="845702" y="175660"/>
                </a:lnTo>
                <a:lnTo>
                  <a:pt x="813009" y="139490"/>
                </a:lnTo>
                <a:lnTo>
                  <a:pt x="776839" y="106797"/>
                </a:lnTo>
                <a:lnTo>
                  <a:pt x="738298" y="78463"/>
                </a:lnTo>
                <a:lnTo>
                  <a:pt x="697727" y="54488"/>
                </a:lnTo>
                <a:lnTo>
                  <a:pt x="655463" y="34872"/>
                </a:lnTo>
                <a:lnTo>
                  <a:pt x="611844" y="19615"/>
                </a:lnTo>
                <a:lnTo>
                  <a:pt x="567210" y="8718"/>
                </a:lnTo>
                <a:lnTo>
                  <a:pt x="521899" y="2179"/>
                </a:lnTo>
                <a:lnTo>
                  <a:pt x="476249" y="0"/>
                </a:lnTo>
                <a:close/>
              </a:path>
            </a:pathLst>
          </a:custGeom>
          <a:solidFill>
            <a:srgbClr val="059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1481" y="1732712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49" y="0"/>
                </a:moveTo>
                <a:lnTo>
                  <a:pt x="430600" y="2179"/>
                </a:lnTo>
                <a:lnTo>
                  <a:pt x="385289" y="8718"/>
                </a:lnTo>
                <a:lnTo>
                  <a:pt x="340655" y="19615"/>
                </a:lnTo>
                <a:lnTo>
                  <a:pt x="297036" y="34872"/>
                </a:lnTo>
                <a:lnTo>
                  <a:pt x="254772" y="54488"/>
                </a:lnTo>
                <a:lnTo>
                  <a:pt x="214201" y="78463"/>
                </a:lnTo>
                <a:lnTo>
                  <a:pt x="175660" y="106797"/>
                </a:lnTo>
                <a:lnTo>
                  <a:pt x="139490" y="139490"/>
                </a:lnTo>
                <a:lnTo>
                  <a:pt x="106797" y="175661"/>
                </a:lnTo>
                <a:lnTo>
                  <a:pt x="78463" y="214201"/>
                </a:lnTo>
                <a:lnTo>
                  <a:pt x="54488" y="254772"/>
                </a:lnTo>
                <a:lnTo>
                  <a:pt x="34872" y="297037"/>
                </a:lnTo>
                <a:lnTo>
                  <a:pt x="19615" y="340655"/>
                </a:lnTo>
                <a:lnTo>
                  <a:pt x="8718" y="385289"/>
                </a:lnTo>
                <a:lnTo>
                  <a:pt x="2179" y="430600"/>
                </a:lnTo>
                <a:lnTo>
                  <a:pt x="0" y="476250"/>
                </a:lnTo>
                <a:lnTo>
                  <a:pt x="2179" y="521899"/>
                </a:lnTo>
                <a:lnTo>
                  <a:pt x="8718" y="567211"/>
                </a:lnTo>
                <a:lnTo>
                  <a:pt x="19615" y="611845"/>
                </a:lnTo>
                <a:lnTo>
                  <a:pt x="34872" y="655463"/>
                </a:lnTo>
                <a:lnTo>
                  <a:pt x="54488" y="697727"/>
                </a:lnTo>
                <a:lnTo>
                  <a:pt x="78463" y="738299"/>
                </a:lnTo>
                <a:lnTo>
                  <a:pt x="106797" y="776839"/>
                </a:lnTo>
                <a:lnTo>
                  <a:pt x="139490" y="813009"/>
                </a:lnTo>
                <a:lnTo>
                  <a:pt x="175660" y="845703"/>
                </a:lnTo>
                <a:lnTo>
                  <a:pt x="214201" y="874037"/>
                </a:lnTo>
                <a:lnTo>
                  <a:pt x="254772" y="898012"/>
                </a:lnTo>
                <a:lnTo>
                  <a:pt x="297036" y="917627"/>
                </a:lnTo>
                <a:lnTo>
                  <a:pt x="340655" y="932884"/>
                </a:lnTo>
                <a:lnTo>
                  <a:pt x="385289" y="943782"/>
                </a:lnTo>
                <a:lnTo>
                  <a:pt x="430600" y="950321"/>
                </a:lnTo>
                <a:lnTo>
                  <a:pt x="476249" y="952500"/>
                </a:lnTo>
                <a:lnTo>
                  <a:pt x="521899" y="950321"/>
                </a:lnTo>
                <a:lnTo>
                  <a:pt x="567210" y="943782"/>
                </a:lnTo>
                <a:lnTo>
                  <a:pt x="611844" y="932884"/>
                </a:lnTo>
                <a:lnTo>
                  <a:pt x="655463" y="917627"/>
                </a:lnTo>
                <a:lnTo>
                  <a:pt x="697727" y="898012"/>
                </a:lnTo>
                <a:lnTo>
                  <a:pt x="738298" y="874037"/>
                </a:lnTo>
                <a:lnTo>
                  <a:pt x="776839" y="845703"/>
                </a:lnTo>
                <a:lnTo>
                  <a:pt x="813009" y="813009"/>
                </a:lnTo>
                <a:lnTo>
                  <a:pt x="845702" y="776839"/>
                </a:lnTo>
                <a:lnTo>
                  <a:pt x="874036" y="738299"/>
                </a:lnTo>
                <a:lnTo>
                  <a:pt x="898011" y="697727"/>
                </a:lnTo>
                <a:lnTo>
                  <a:pt x="917627" y="655463"/>
                </a:lnTo>
                <a:lnTo>
                  <a:pt x="932884" y="611845"/>
                </a:lnTo>
                <a:lnTo>
                  <a:pt x="943782" y="567211"/>
                </a:lnTo>
                <a:lnTo>
                  <a:pt x="950320" y="521899"/>
                </a:lnTo>
                <a:lnTo>
                  <a:pt x="952500" y="476250"/>
                </a:lnTo>
                <a:lnTo>
                  <a:pt x="950320" y="430600"/>
                </a:lnTo>
                <a:lnTo>
                  <a:pt x="943782" y="385289"/>
                </a:lnTo>
                <a:lnTo>
                  <a:pt x="932884" y="340655"/>
                </a:lnTo>
                <a:lnTo>
                  <a:pt x="917627" y="297037"/>
                </a:lnTo>
                <a:lnTo>
                  <a:pt x="898011" y="254772"/>
                </a:lnTo>
                <a:lnTo>
                  <a:pt x="874036" y="214201"/>
                </a:lnTo>
                <a:lnTo>
                  <a:pt x="845702" y="175661"/>
                </a:lnTo>
                <a:lnTo>
                  <a:pt x="813009" y="139490"/>
                </a:lnTo>
                <a:lnTo>
                  <a:pt x="776839" y="106797"/>
                </a:lnTo>
                <a:lnTo>
                  <a:pt x="738298" y="78463"/>
                </a:lnTo>
                <a:lnTo>
                  <a:pt x="697727" y="54488"/>
                </a:lnTo>
                <a:lnTo>
                  <a:pt x="655463" y="34872"/>
                </a:lnTo>
                <a:lnTo>
                  <a:pt x="611844" y="19615"/>
                </a:lnTo>
                <a:lnTo>
                  <a:pt x="567210" y="8718"/>
                </a:lnTo>
                <a:lnTo>
                  <a:pt x="521899" y="2179"/>
                </a:lnTo>
                <a:lnTo>
                  <a:pt x="476249" y="0"/>
                </a:lnTo>
                <a:close/>
              </a:path>
            </a:pathLst>
          </a:custGeom>
          <a:solidFill>
            <a:srgbClr val="059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6700" y="4643"/>
            <a:ext cx="6388100" cy="974895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2</a:t>
            </a:fld>
            <a:endParaRPr spc="-5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F7C1D3A2-76E6-2171-FA97-D0C950AE5220}"/>
              </a:ext>
            </a:extLst>
          </p:cNvPr>
          <p:cNvSpPr/>
          <p:nvPr/>
        </p:nvSpPr>
        <p:spPr>
          <a:xfrm>
            <a:off x="1101850" y="7647566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49" y="0"/>
                </a:moveTo>
                <a:lnTo>
                  <a:pt x="430600" y="2179"/>
                </a:lnTo>
                <a:lnTo>
                  <a:pt x="385289" y="8718"/>
                </a:lnTo>
                <a:lnTo>
                  <a:pt x="340655" y="19615"/>
                </a:lnTo>
                <a:lnTo>
                  <a:pt x="297036" y="34872"/>
                </a:lnTo>
                <a:lnTo>
                  <a:pt x="254772" y="54488"/>
                </a:lnTo>
                <a:lnTo>
                  <a:pt x="214201" y="78463"/>
                </a:lnTo>
                <a:lnTo>
                  <a:pt x="175660" y="106797"/>
                </a:lnTo>
                <a:lnTo>
                  <a:pt x="139490" y="139490"/>
                </a:lnTo>
                <a:lnTo>
                  <a:pt x="106797" y="175661"/>
                </a:lnTo>
                <a:lnTo>
                  <a:pt x="78463" y="214201"/>
                </a:lnTo>
                <a:lnTo>
                  <a:pt x="54488" y="254772"/>
                </a:lnTo>
                <a:lnTo>
                  <a:pt x="34872" y="297037"/>
                </a:lnTo>
                <a:lnTo>
                  <a:pt x="19615" y="340655"/>
                </a:lnTo>
                <a:lnTo>
                  <a:pt x="8718" y="385289"/>
                </a:lnTo>
                <a:lnTo>
                  <a:pt x="2179" y="430600"/>
                </a:lnTo>
                <a:lnTo>
                  <a:pt x="0" y="476250"/>
                </a:lnTo>
                <a:lnTo>
                  <a:pt x="2179" y="521899"/>
                </a:lnTo>
                <a:lnTo>
                  <a:pt x="8718" y="567211"/>
                </a:lnTo>
                <a:lnTo>
                  <a:pt x="19615" y="611845"/>
                </a:lnTo>
                <a:lnTo>
                  <a:pt x="34872" y="655463"/>
                </a:lnTo>
                <a:lnTo>
                  <a:pt x="54488" y="697727"/>
                </a:lnTo>
                <a:lnTo>
                  <a:pt x="78463" y="738299"/>
                </a:lnTo>
                <a:lnTo>
                  <a:pt x="106797" y="776839"/>
                </a:lnTo>
                <a:lnTo>
                  <a:pt x="139490" y="813009"/>
                </a:lnTo>
                <a:lnTo>
                  <a:pt x="175660" y="845703"/>
                </a:lnTo>
                <a:lnTo>
                  <a:pt x="214201" y="874037"/>
                </a:lnTo>
                <a:lnTo>
                  <a:pt x="254772" y="898012"/>
                </a:lnTo>
                <a:lnTo>
                  <a:pt x="297036" y="917627"/>
                </a:lnTo>
                <a:lnTo>
                  <a:pt x="340655" y="932884"/>
                </a:lnTo>
                <a:lnTo>
                  <a:pt x="385289" y="943782"/>
                </a:lnTo>
                <a:lnTo>
                  <a:pt x="430600" y="950321"/>
                </a:lnTo>
                <a:lnTo>
                  <a:pt x="476249" y="952500"/>
                </a:lnTo>
                <a:lnTo>
                  <a:pt x="521899" y="950321"/>
                </a:lnTo>
                <a:lnTo>
                  <a:pt x="567210" y="943782"/>
                </a:lnTo>
                <a:lnTo>
                  <a:pt x="611844" y="932884"/>
                </a:lnTo>
                <a:lnTo>
                  <a:pt x="655463" y="917627"/>
                </a:lnTo>
                <a:lnTo>
                  <a:pt x="697727" y="898012"/>
                </a:lnTo>
                <a:lnTo>
                  <a:pt x="738298" y="874037"/>
                </a:lnTo>
                <a:lnTo>
                  <a:pt x="776839" y="845703"/>
                </a:lnTo>
                <a:lnTo>
                  <a:pt x="813009" y="813009"/>
                </a:lnTo>
                <a:lnTo>
                  <a:pt x="845702" y="776839"/>
                </a:lnTo>
                <a:lnTo>
                  <a:pt x="874036" y="738299"/>
                </a:lnTo>
                <a:lnTo>
                  <a:pt x="898011" y="697727"/>
                </a:lnTo>
                <a:lnTo>
                  <a:pt x="917627" y="655463"/>
                </a:lnTo>
                <a:lnTo>
                  <a:pt x="932884" y="611845"/>
                </a:lnTo>
                <a:lnTo>
                  <a:pt x="943782" y="567211"/>
                </a:lnTo>
                <a:lnTo>
                  <a:pt x="950320" y="521899"/>
                </a:lnTo>
                <a:lnTo>
                  <a:pt x="952500" y="476250"/>
                </a:lnTo>
                <a:lnTo>
                  <a:pt x="950320" y="430600"/>
                </a:lnTo>
                <a:lnTo>
                  <a:pt x="943782" y="385289"/>
                </a:lnTo>
                <a:lnTo>
                  <a:pt x="932884" y="340655"/>
                </a:lnTo>
                <a:lnTo>
                  <a:pt x="917627" y="297037"/>
                </a:lnTo>
                <a:lnTo>
                  <a:pt x="898011" y="254772"/>
                </a:lnTo>
                <a:lnTo>
                  <a:pt x="874036" y="214201"/>
                </a:lnTo>
                <a:lnTo>
                  <a:pt x="845702" y="175661"/>
                </a:lnTo>
                <a:lnTo>
                  <a:pt x="813009" y="139490"/>
                </a:lnTo>
                <a:lnTo>
                  <a:pt x="776839" y="106797"/>
                </a:lnTo>
                <a:lnTo>
                  <a:pt x="738298" y="78463"/>
                </a:lnTo>
                <a:lnTo>
                  <a:pt x="697727" y="54488"/>
                </a:lnTo>
                <a:lnTo>
                  <a:pt x="655463" y="34872"/>
                </a:lnTo>
                <a:lnTo>
                  <a:pt x="611844" y="19615"/>
                </a:lnTo>
                <a:lnTo>
                  <a:pt x="567210" y="8718"/>
                </a:lnTo>
                <a:lnTo>
                  <a:pt x="521899" y="2179"/>
                </a:lnTo>
                <a:lnTo>
                  <a:pt x="476249" y="0"/>
                </a:lnTo>
                <a:close/>
              </a:path>
            </a:pathLst>
          </a:custGeom>
          <a:solidFill>
            <a:srgbClr val="059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55583" y="1923689"/>
            <a:ext cx="4709160" cy="838434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902335" indent="-890905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AutoNum type="arabicPlain"/>
              <a:tabLst>
                <a:tab pos="902969" algn="l"/>
                <a:tab pos="903605" algn="l"/>
              </a:tabLst>
            </a:pPr>
            <a:r>
              <a:rPr lang="es-ES" sz="3100" spc="60">
                <a:solidFill>
                  <a:srgbClr val="059542"/>
                </a:solidFill>
                <a:latin typeface="Arial MT"/>
                <a:cs typeface="Arial MT"/>
              </a:rPr>
              <a:t>Introducción</a:t>
            </a:r>
            <a:endParaRPr lang="es-ES"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AutoNum type="arabicPlain"/>
            </a:pPr>
            <a:endParaRPr sz="3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 MT"/>
              <a:buAutoNum type="arabicPlain"/>
            </a:pPr>
            <a:endParaRPr sz="3350">
              <a:latin typeface="Arial MT"/>
              <a:cs typeface="Arial MT"/>
            </a:endParaRPr>
          </a:p>
          <a:p>
            <a:pPr marL="902335" indent="-890905">
              <a:lnSpc>
                <a:spcPct val="100000"/>
              </a:lnSpc>
              <a:buClr>
                <a:srgbClr val="FFFFFF"/>
              </a:buClr>
              <a:buAutoNum type="arabicPlain"/>
              <a:tabLst>
                <a:tab pos="902969" algn="l"/>
                <a:tab pos="903605" algn="l"/>
              </a:tabLst>
            </a:pPr>
            <a:r>
              <a:rPr sz="3100" spc="90">
                <a:solidFill>
                  <a:srgbClr val="059542"/>
                </a:solidFill>
                <a:latin typeface="Arial MT"/>
                <a:cs typeface="Arial MT"/>
              </a:rPr>
              <a:t>Marco</a:t>
            </a:r>
            <a:r>
              <a:rPr sz="3100" spc="-35">
                <a:solidFill>
                  <a:srgbClr val="059542"/>
                </a:solidFill>
                <a:latin typeface="Arial MT"/>
                <a:cs typeface="Arial MT"/>
              </a:rPr>
              <a:t> </a:t>
            </a:r>
            <a:r>
              <a:rPr sz="3100" spc="15">
                <a:solidFill>
                  <a:srgbClr val="059542"/>
                </a:solidFill>
                <a:latin typeface="Arial MT"/>
                <a:cs typeface="Arial MT"/>
              </a:rPr>
              <a:t>Teórico</a:t>
            </a:r>
            <a:endParaRPr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AutoNum type="arabicPlain"/>
            </a:pPr>
            <a:endParaRPr sz="3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 MT"/>
              <a:buAutoNum type="arabicPlain"/>
            </a:pPr>
            <a:endParaRPr sz="3350">
              <a:latin typeface="Arial MT"/>
              <a:cs typeface="Arial MT"/>
            </a:endParaRPr>
          </a:p>
          <a:p>
            <a:pPr marL="902335" indent="-890905">
              <a:buClr>
                <a:srgbClr val="FFFFFF"/>
              </a:buClr>
              <a:buAutoNum type="arabicPlain"/>
              <a:tabLst>
                <a:tab pos="902969" algn="l"/>
                <a:tab pos="903605" algn="l"/>
              </a:tabLst>
            </a:pPr>
            <a:r>
              <a:rPr sz="3100" spc="95">
                <a:solidFill>
                  <a:srgbClr val="059542"/>
                </a:solidFill>
                <a:latin typeface="Arial MT"/>
                <a:cs typeface="Arial MT"/>
              </a:rPr>
              <a:t>Código</a:t>
            </a:r>
            <a:r>
              <a:rPr sz="3100" spc="-30">
                <a:solidFill>
                  <a:srgbClr val="059542"/>
                </a:solidFill>
                <a:latin typeface="Arial MT"/>
                <a:cs typeface="Arial MT"/>
              </a:rPr>
              <a:t> </a:t>
            </a:r>
            <a:endParaRPr lang="es-ES" sz="3100" err="1">
              <a:solidFill>
                <a:srgbClr val="000000"/>
              </a:solidFill>
              <a:latin typeface="Arial MT"/>
              <a:cs typeface="Arial MT"/>
            </a:endParaRPr>
          </a:p>
          <a:p>
            <a:pPr marL="902335" indent="-890905">
              <a:buClr>
                <a:srgbClr val="FFFFFF"/>
              </a:buClr>
              <a:buAutoNum type="arabicPlain"/>
              <a:tabLst>
                <a:tab pos="902969" algn="l"/>
                <a:tab pos="903605" algn="l"/>
              </a:tabLst>
            </a:pPr>
            <a:endParaRPr lang="es-ES" sz="3100" spc="-30">
              <a:solidFill>
                <a:srgbClr val="059542"/>
              </a:solidFill>
              <a:latin typeface="Arial MT"/>
              <a:cs typeface="Arial MT"/>
            </a:endParaRPr>
          </a:p>
          <a:p>
            <a:pPr marL="902335" indent="-890905">
              <a:buClr>
                <a:srgbClr val="FFFFFF"/>
              </a:buClr>
              <a:buAutoNum type="arabicPlain"/>
              <a:tabLst>
                <a:tab pos="902969" algn="l"/>
                <a:tab pos="903605" algn="l"/>
              </a:tabLst>
            </a:pPr>
            <a:endParaRPr lang="es-ES" sz="3100" spc="60">
              <a:solidFill>
                <a:srgbClr val="059542"/>
              </a:solidFill>
              <a:latin typeface="Arial MT"/>
              <a:cs typeface="Arial MT"/>
            </a:endParaRPr>
          </a:p>
          <a:p>
            <a:pPr marL="902335" indent="-890905">
              <a:buClr>
                <a:srgbClr val="FFFFFF"/>
              </a:buClr>
              <a:buAutoNum type="arabicPlain"/>
              <a:tabLst>
                <a:tab pos="902969" algn="l"/>
                <a:tab pos="903605" algn="l"/>
              </a:tabLst>
            </a:pPr>
            <a:r>
              <a:rPr sz="3100" spc="60">
                <a:solidFill>
                  <a:srgbClr val="059542"/>
                </a:solidFill>
                <a:latin typeface="Arial MT"/>
                <a:cs typeface="Arial MT"/>
              </a:rPr>
              <a:t>Resultados</a:t>
            </a:r>
            <a:endParaRPr sz="3100">
              <a:solidFill>
                <a:srgbClr val="000000"/>
              </a:solidFill>
              <a:latin typeface="Arial MT"/>
              <a:cs typeface="Arial MT"/>
            </a:endParaRPr>
          </a:p>
          <a:p>
            <a:pPr marL="902335" indent="-890905">
              <a:buClr>
                <a:srgbClr val="FFFFFF"/>
              </a:buClr>
              <a:buAutoNum type="arabicPlain"/>
              <a:tabLst>
                <a:tab pos="902969" algn="l"/>
                <a:tab pos="903605" algn="l"/>
              </a:tabLst>
            </a:pPr>
            <a:endParaRPr lang="es-ES" sz="3100" spc="60">
              <a:solidFill>
                <a:srgbClr val="059542"/>
              </a:solidFill>
              <a:latin typeface="Arial MT"/>
              <a:cs typeface="Arial MT"/>
            </a:endParaRPr>
          </a:p>
          <a:p>
            <a:pPr marL="902335" indent="-890905">
              <a:buClr>
                <a:srgbClr val="FFFFFF"/>
              </a:buClr>
              <a:buAutoNum type="arabicPlain"/>
              <a:tabLst>
                <a:tab pos="902969" algn="l"/>
                <a:tab pos="903605" algn="l"/>
              </a:tabLst>
            </a:pPr>
            <a:endParaRPr lang="es-ES" sz="3100" spc="60">
              <a:solidFill>
                <a:srgbClr val="059542"/>
              </a:solidFill>
              <a:latin typeface="Arial MT"/>
              <a:cs typeface="Arial MT"/>
            </a:endParaRPr>
          </a:p>
          <a:p>
            <a:pPr marL="902335" indent="-890905">
              <a:buClr>
                <a:srgbClr val="FFFFFF"/>
              </a:buClr>
              <a:buAutoNum type="arabicPlain"/>
              <a:tabLst>
                <a:tab pos="902969" algn="l"/>
                <a:tab pos="903605" algn="l"/>
              </a:tabLst>
            </a:pPr>
            <a:r>
              <a:rPr lang="en-US" sz="3100" spc="60">
                <a:solidFill>
                  <a:srgbClr val="059542"/>
                </a:solidFill>
                <a:ea typeface="+mn-lt"/>
                <a:cs typeface="+mn-lt"/>
              </a:rPr>
              <a:t>Conclusiones</a:t>
            </a:r>
            <a:endParaRPr lang="es-ES" sz="3100" spc="60">
              <a:solidFill>
                <a:srgbClr val="059542"/>
              </a:solidFill>
              <a:latin typeface="Arial MT"/>
              <a:cs typeface="Arial MT"/>
            </a:endParaRPr>
          </a:p>
          <a:p>
            <a:pPr marL="902335" indent="-890905">
              <a:buClr>
                <a:srgbClr val="FFFFFF"/>
              </a:buClr>
              <a:buAutoNum type="arabicPlain"/>
              <a:tabLst>
                <a:tab pos="902969" algn="l"/>
                <a:tab pos="903605" algn="l"/>
              </a:tabLst>
            </a:pPr>
            <a:endParaRPr lang="es-ES" sz="3100" spc="60">
              <a:solidFill>
                <a:srgbClr val="059542"/>
              </a:solidFill>
              <a:latin typeface="Arial MT"/>
              <a:cs typeface="Arial MT"/>
            </a:endParaRPr>
          </a:p>
          <a:p>
            <a:pPr marL="902335" indent="-890905">
              <a:buClr>
                <a:srgbClr val="FFFFFF"/>
              </a:buClr>
              <a:buAutoNum type="arabicPlain"/>
              <a:tabLst>
                <a:tab pos="902969" algn="l"/>
                <a:tab pos="903605" algn="l"/>
              </a:tabLst>
            </a:pPr>
            <a:endParaRPr lang="es-ES" sz="3100" spc="60">
              <a:solidFill>
                <a:srgbClr val="059542"/>
              </a:solidFill>
              <a:latin typeface="Arial MT"/>
              <a:cs typeface="Arial MT"/>
            </a:endParaRPr>
          </a:p>
          <a:p>
            <a:pPr marL="902335" indent="-890905">
              <a:buClr>
                <a:srgbClr val="FFFFFF"/>
              </a:buClr>
              <a:buAutoNum type="arabicPlain"/>
              <a:tabLst>
                <a:tab pos="902969" algn="l"/>
                <a:tab pos="903605" algn="l"/>
              </a:tabLst>
            </a:pPr>
            <a:endParaRPr lang="es-ES" sz="3100" spc="60">
              <a:solidFill>
                <a:srgbClr val="059542"/>
              </a:solidFill>
              <a:latin typeface="Arial MT"/>
              <a:cs typeface="Arial MT"/>
            </a:endParaRPr>
          </a:p>
          <a:p>
            <a:pPr marL="11430">
              <a:buClr>
                <a:srgbClr val="FFFFFF"/>
              </a:buClr>
              <a:tabLst>
                <a:tab pos="902969" algn="l"/>
                <a:tab pos="903605" algn="l"/>
              </a:tabLst>
            </a:pPr>
            <a:endParaRPr lang="es-ES" sz="3100" spc="60">
              <a:solidFill>
                <a:srgbClr val="059542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E0C015A-78CB-FA2F-5B76-286A1B49B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314" y="2048096"/>
            <a:ext cx="7908313" cy="69546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36309" y="932188"/>
            <a:ext cx="6325870" cy="6045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ES" sz="3800" b="1" spc="50">
                <a:solidFill>
                  <a:srgbClr val="005C52"/>
                </a:solidFill>
                <a:latin typeface="Arial"/>
                <a:cs typeface="Arial"/>
              </a:rPr>
              <a:t>Método de </a:t>
            </a:r>
            <a:r>
              <a:rPr lang="es-ES" sz="3800" b="1" spc="50" err="1">
                <a:solidFill>
                  <a:srgbClr val="005C52"/>
                </a:solidFill>
                <a:latin typeface="Arial"/>
                <a:cs typeface="Arial"/>
              </a:rPr>
              <a:t>Leap</a:t>
            </a:r>
            <a:r>
              <a:rPr lang="es-ES" sz="3800" b="1" spc="50">
                <a:solidFill>
                  <a:srgbClr val="005C52"/>
                </a:solidFill>
                <a:latin typeface="Arial"/>
                <a:cs typeface="Arial"/>
              </a:rPr>
              <a:t> </a:t>
            </a:r>
            <a:r>
              <a:rPr lang="es-ES" sz="3800" b="1" spc="50" err="1">
                <a:solidFill>
                  <a:srgbClr val="005C52"/>
                </a:solidFill>
                <a:latin typeface="Arial"/>
                <a:cs typeface="Arial"/>
              </a:rPr>
              <a:t>Frog</a:t>
            </a:r>
            <a:r>
              <a:rPr lang="es-ES" sz="3800" b="1" spc="50">
                <a:solidFill>
                  <a:srgbClr val="005C52"/>
                </a:solidFill>
                <a:latin typeface="Arial"/>
                <a:cs typeface="Arial"/>
              </a:rPr>
              <a:t> 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20</a:t>
            </a:fld>
            <a:endParaRPr spc="-5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A9EC6FA-228D-72F8-D4B9-1BDB8E2BB2D7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Resultados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BBBEC25-DC61-9DBE-25A5-C3EB5D9BDD47}"/>
              </a:ext>
            </a:extLst>
          </p:cNvPr>
          <p:cNvSpPr txBox="1"/>
          <p:nvPr/>
        </p:nvSpPr>
        <p:spPr>
          <a:xfrm>
            <a:off x="650632" y="1975778"/>
            <a:ext cx="11783971" cy="52065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endParaRPr lang="es-ES" sz="3300" spc="-125"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17256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6309" y="932188"/>
            <a:ext cx="6325870" cy="6045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ES" sz="3800" b="1" spc="50">
                <a:solidFill>
                  <a:srgbClr val="005C52"/>
                </a:solidFill>
                <a:latin typeface="Arial"/>
                <a:cs typeface="Arial"/>
              </a:rPr>
              <a:t>Método de </a:t>
            </a:r>
            <a:r>
              <a:rPr lang="es-ES" sz="3800" b="1" spc="50" err="1">
                <a:solidFill>
                  <a:srgbClr val="005C52"/>
                </a:solidFill>
                <a:latin typeface="Arial"/>
                <a:cs typeface="Arial"/>
              </a:rPr>
              <a:t>Verlet</a:t>
            </a:r>
            <a:r>
              <a:rPr lang="es-ES" sz="3800" b="1" spc="50">
                <a:solidFill>
                  <a:srgbClr val="005C52"/>
                </a:solidFill>
                <a:latin typeface="Arial"/>
                <a:cs typeface="Arial"/>
              </a:rPr>
              <a:t> 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21</a:t>
            </a:fld>
            <a:endParaRPr spc="-5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A9EC6FA-228D-72F8-D4B9-1BDB8E2BB2D7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Resultados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BBBEC25-DC61-9DBE-25A5-C3EB5D9BDD47}"/>
              </a:ext>
            </a:extLst>
          </p:cNvPr>
          <p:cNvSpPr txBox="1"/>
          <p:nvPr/>
        </p:nvSpPr>
        <p:spPr>
          <a:xfrm>
            <a:off x="650632" y="1975778"/>
            <a:ext cx="11783971" cy="52065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endParaRPr lang="es-ES" sz="3300" spc="-125">
              <a:latin typeface="Arial MT"/>
            </a:endParaRPr>
          </a:p>
        </p:txBody>
      </p:sp>
      <p:pic>
        <p:nvPicPr>
          <p:cNvPr id="4" name="Imagen 6">
            <a:extLst>
              <a:ext uri="{FF2B5EF4-FFF2-40B4-BE49-F238E27FC236}">
                <a16:creationId xmlns:a16="http://schemas.microsoft.com/office/drawing/2014/main" id="{E75AD1D8-D564-4879-99E9-B355C01B4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154" y="1972350"/>
            <a:ext cx="7491178" cy="691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47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22</a:t>
            </a:fld>
            <a:endParaRPr spc="-5"/>
          </a:p>
        </p:txBody>
      </p:sp>
      <p:sp>
        <p:nvSpPr>
          <p:cNvPr id="2" name="object 2"/>
          <p:cNvSpPr txBox="1"/>
          <p:nvPr/>
        </p:nvSpPr>
        <p:spPr>
          <a:xfrm>
            <a:off x="1194487" y="2494619"/>
            <a:ext cx="10575004" cy="601389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3300" spc="-30">
                <a:ea typeface="+mn-lt"/>
                <a:cs typeface="+mn-lt"/>
              </a:rPr>
              <a:t>→ Aunque de que el problema de n cuerpos no tiene solución analítica es posible obtener soluciones con un margen de error aceptable usando métodos de derivación numérica.   </a:t>
            </a:r>
            <a:endParaRPr lang="es-ES" sz="3300" spc="-30" err="1">
              <a:ea typeface="+mn-lt"/>
              <a:cs typeface="+mn-lt"/>
            </a:endParaRPr>
          </a:p>
          <a:p>
            <a:pPr marL="12700" marR="5080" algn="just">
              <a:lnSpc>
                <a:spcPct val="110900"/>
              </a:lnSpc>
              <a:spcBef>
                <a:spcPts val="2195"/>
              </a:spcBef>
            </a:pPr>
            <a:r>
              <a:rPr lang="es-ES" sz="3300" spc="-30">
                <a:ea typeface="+mn-lt"/>
                <a:cs typeface="+mn-lt"/>
              </a:rPr>
              <a:t>→ A partir de una solución numérica general al problema de los 3 cuerpos se puede mostrar el comportamiento de coreografías que satisfacen el problema.</a:t>
            </a:r>
          </a:p>
          <a:p>
            <a:pPr marL="12700" marR="307340" algn="just">
              <a:lnSpc>
                <a:spcPct val="110900"/>
              </a:lnSpc>
              <a:spcBef>
                <a:spcPts val="2200"/>
              </a:spcBef>
            </a:pPr>
            <a:r>
              <a:rPr lang="es-ES" sz="3300" spc="-30">
                <a:ea typeface="+mn-lt"/>
                <a:cs typeface="+mn-lt"/>
              </a:rPr>
              <a:t>→ El método numérico con menor error acumulado y por ende más estable es el método de Runge-Kutta4, aun así, el método de </a:t>
            </a:r>
            <a:r>
              <a:rPr lang="es-ES" sz="3300" spc="-30" err="1">
                <a:ea typeface="+mn-lt"/>
                <a:cs typeface="+mn-lt"/>
              </a:rPr>
              <a:t>Leap</a:t>
            </a:r>
            <a:r>
              <a:rPr lang="es-ES" sz="3300" spc="-30">
                <a:ea typeface="+mn-lt"/>
                <a:cs typeface="+mn-lt"/>
              </a:rPr>
              <a:t> </a:t>
            </a:r>
            <a:r>
              <a:rPr lang="es-ES" sz="3300" spc="-30" err="1">
                <a:ea typeface="+mn-lt"/>
                <a:cs typeface="+mn-lt"/>
              </a:rPr>
              <a:t>Frog</a:t>
            </a:r>
            <a:r>
              <a:rPr lang="es-ES" sz="3300" spc="-30">
                <a:ea typeface="+mn-lt"/>
                <a:cs typeface="+mn-lt"/>
              </a:rPr>
              <a:t> tiene un error acumulado aceptable para pocas iteraciones. </a:t>
            </a:r>
            <a:endParaRPr sz="3300" spc="-30">
              <a:ea typeface="+mn-lt"/>
              <a:cs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6646" y="939854"/>
            <a:ext cx="3580717" cy="59759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20"/>
              <a:t>Conclusiones</a:t>
            </a:r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48D485E-26BF-D047-C05E-CEF8F81AEF9E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Conclusiones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2921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23</a:t>
            </a:fld>
            <a:endParaRPr spc="-5"/>
          </a:p>
        </p:txBody>
      </p:sp>
      <p:sp>
        <p:nvSpPr>
          <p:cNvPr id="2" name="object 2"/>
          <p:cNvSpPr txBox="1"/>
          <p:nvPr/>
        </p:nvSpPr>
        <p:spPr>
          <a:xfrm>
            <a:off x="1276051" y="2147528"/>
            <a:ext cx="11265127" cy="655423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ES" sz="3300" u="heavy" spc="-20" dirty="0">
                <a:uFill>
                  <a:solidFill>
                    <a:srgbClr val="000000"/>
                  </a:solidFill>
                </a:uFill>
                <a:latin typeface="Arial MT"/>
                <a:hlinkClick r:id="rId2"/>
              </a:rPr>
              <a:t>http://diposit.ub.edu/dspace/bitstream/2445/181716/2/tfg_victor_sanchez_linan.pdf</a:t>
            </a:r>
            <a:endParaRPr lang="es-ES"/>
          </a:p>
          <a:p>
            <a:pPr marL="12700">
              <a:spcBef>
                <a:spcPts val="100"/>
              </a:spcBef>
            </a:pPr>
            <a:endParaRPr lang="es-ES" sz="3300" u="heavy" spc="-20" dirty="0">
              <a:uFill>
                <a:solidFill>
                  <a:srgbClr val="000000"/>
                </a:solidFill>
              </a:uFill>
              <a:latin typeface="Arial MT"/>
              <a:cs typeface="Arial MT"/>
            </a:endParaRPr>
          </a:p>
          <a:p>
            <a:pPr marL="12700">
              <a:spcBef>
                <a:spcPts val="100"/>
              </a:spcBef>
            </a:pPr>
            <a:r>
              <a:rPr lang="es-ES" sz="3300" u="heavy" spc="-20" dirty="0">
                <a:uFill>
                  <a:solidFill>
                    <a:srgbClr val="000000"/>
                  </a:solidFill>
                </a:uFill>
                <a:latin typeface="Arial MT"/>
              </a:rPr>
              <a:t>http://www.dynamics.unam.edu/integra/Manual-Tutoriales/Tesis.pdf</a:t>
            </a:r>
          </a:p>
          <a:p>
            <a:pPr marL="12700">
              <a:spcBef>
                <a:spcPts val="100"/>
              </a:spcBef>
            </a:pPr>
            <a:endParaRPr lang="es-ES" sz="3300" u="heavy" spc="-20">
              <a:uFill>
                <a:solidFill>
                  <a:srgbClr val="000000"/>
                </a:solidFill>
              </a:uFill>
              <a:latin typeface="Arial MT"/>
              <a:cs typeface="Arial MT"/>
            </a:endParaRPr>
          </a:p>
          <a:p>
            <a:pPr marL="12700">
              <a:spcBef>
                <a:spcPts val="100"/>
              </a:spcBef>
            </a:pPr>
            <a:r>
              <a:rPr sz="3300" u="heavy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3"/>
              </a:rPr>
              <a:t>http://www.scholarpedia.org/article/N-body_choreographies</a:t>
            </a:r>
            <a:endParaRPr lang="es-ES" sz="3300" dirty="0">
              <a:latin typeface="Arial MT"/>
              <a:cs typeface="Arial MT"/>
            </a:endParaRPr>
          </a:p>
          <a:p>
            <a:pPr marL="12700">
              <a:spcBef>
                <a:spcPts val="100"/>
              </a:spcBef>
            </a:pPr>
            <a:endParaRPr lang="es-ES" sz="3300" u="heavy" spc="-20">
              <a:uFill>
                <a:solidFill>
                  <a:srgbClr val="000000"/>
                </a:solidFill>
              </a:uFill>
              <a:latin typeface="Arial MT"/>
              <a:cs typeface="Arial MT"/>
            </a:endParaRPr>
          </a:p>
          <a:p>
            <a:pPr marL="12700" marR="5080">
              <a:lnSpc>
                <a:spcPct val="166400"/>
              </a:lnSpc>
            </a:pPr>
            <a:r>
              <a:rPr sz="3300" u="heavy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4"/>
              </a:rPr>
              <a:t>https://ww</a:t>
            </a:r>
            <a:r>
              <a:rPr sz="3300" u="heavy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w</a:t>
            </a:r>
            <a:r>
              <a:rPr sz="3300" u="heavy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4"/>
              </a:rPr>
              <a:t>.youtube.com/watch?v=1ckvYj3SR1s&amp;t=508s</a:t>
            </a:r>
            <a:r>
              <a:rPr lang="es-ES" sz="3300" u="heavy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4"/>
              </a:rPr>
              <a:t> </a:t>
            </a:r>
            <a:endParaRPr lang="es-ES" sz="3300" dirty="0">
              <a:latin typeface="Arial MT"/>
              <a:cs typeface="Arial MT"/>
            </a:endParaRPr>
          </a:p>
          <a:p>
            <a:pPr marL="12700" marR="5080">
              <a:lnSpc>
                <a:spcPct val="166400"/>
              </a:lnSpc>
            </a:pPr>
            <a:endParaRPr lang="es-ES" sz="3300" u="heavy" spc="-15">
              <a:uFill>
                <a:solidFill>
                  <a:srgbClr val="000000"/>
                </a:solidFill>
              </a:uFill>
              <a:latin typeface="Arial MT"/>
              <a:cs typeface="Arial MT"/>
            </a:endParaRPr>
          </a:p>
          <a:p>
            <a:pPr marL="12700" marR="5080">
              <a:lnSpc>
                <a:spcPct val="166400"/>
              </a:lnSpc>
            </a:pPr>
            <a:r>
              <a:rPr lang="en-US" sz="3300" u="heavy" spc="-15" dirty="0">
                <a:uFill>
                  <a:solidFill>
                    <a:srgbClr val="000000"/>
                  </a:solidFill>
                </a:uFill>
                <a:latin typeface="Arial MT"/>
                <a:cs typeface="Calibri"/>
                <a:hlinkClick r:id="rId5"/>
              </a:rPr>
              <a:t>https://ww</a:t>
            </a:r>
            <a:r>
              <a:rPr lang="en-US" sz="3300" u="heavy" spc="-15" dirty="0">
                <a:uFill>
                  <a:solidFill>
                    <a:srgbClr val="000000"/>
                  </a:solidFill>
                </a:uFill>
                <a:latin typeface="Arial MT"/>
                <a:cs typeface="Calibri"/>
              </a:rPr>
              <a:t>w</a:t>
            </a:r>
            <a:r>
              <a:rPr lang="en-US" sz="3300" u="heavy" spc="-15" dirty="0">
                <a:uFill>
                  <a:solidFill>
                    <a:srgbClr val="000000"/>
                  </a:solidFill>
                </a:uFill>
                <a:latin typeface="Arial MT"/>
                <a:cs typeface="Calibri"/>
                <a:hlinkClick r:id="rId5"/>
              </a:rPr>
              <a:t>.youtube.com/watch?v=WsQlA63oGCM&amp;t=1951s</a:t>
            </a:r>
            <a:endParaRPr lang="es-ES" sz="33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750" y="955466"/>
            <a:ext cx="2660015" cy="6045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30"/>
              <a:t>Bibliogra</a:t>
            </a:r>
            <a:r>
              <a:rPr lang="es-ES"/>
              <a:t>fí</a:t>
            </a:r>
            <a:r>
              <a:rPr lang="es-ES" spc="65"/>
              <a:t>a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02C4C5E-469B-ECF0-EF28-45467AC06286}"/>
              </a:ext>
            </a:extLst>
          </p:cNvPr>
          <p:cNvSpPr txBox="1"/>
          <p:nvPr/>
        </p:nvSpPr>
        <p:spPr>
          <a:xfrm>
            <a:off x="652897" y="5216609"/>
            <a:ext cx="910362" cy="346800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ES" sz="3300" spc="-20" dirty="0">
                <a:uFill>
                  <a:solidFill>
                    <a:srgbClr val="000000"/>
                  </a:solidFill>
                </a:uFill>
                <a:latin typeface="Arial MT"/>
              </a:rPr>
              <a:t>[3]</a:t>
            </a:r>
            <a:endParaRPr lang="es-ES" dirty="0">
              <a:cs typeface="Calibri"/>
            </a:endParaRPr>
          </a:p>
          <a:p>
            <a:pPr marL="12700">
              <a:spcBef>
                <a:spcPts val="100"/>
              </a:spcBef>
            </a:pPr>
            <a:endParaRPr lang="es-ES" sz="3300" spc="-20">
              <a:uFill>
                <a:solidFill>
                  <a:srgbClr val="000000"/>
                </a:solidFill>
              </a:uFill>
              <a:latin typeface="Arial MT"/>
              <a:cs typeface="Arial MT"/>
            </a:endParaRPr>
          </a:p>
          <a:p>
            <a:pPr marL="12700" marR="5080">
              <a:lnSpc>
                <a:spcPct val="166400"/>
              </a:lnSpc>
            </a:pPr>
            <a:r>
              <a:rPr lang="es-ES" sz="3300" spc="-15" dirty="0">
                <a:uFill>
                  <a:solidFill>
                    <a:srgbClr val="000000"/>
                  </a:solidFill>
                </a:uFill>
                <a:latin typeface="Arial MT"/>
              </a:rPr>
              <a:t>[4]</a:t>
            </a:r>
            <a:endParaRPr lang="es-ES" dirty="0">
              <a:cs typeface="Calibri"/>
            </a:endParaRPr>
          </a:p>
          <a:p>
            <a:pPr marL="12700" marR="5080">
              <a:lnSpc>
                <a:spcPct val="166400"/>
              </a:lnSpc>
            </a:pPr>
            <a:endParaRPr lang="es-ES" sz="3300" spc="-15">
              <a:uFill>
                <a:solidFill>
                  <a:srgbClr val="000000"/>
                </a:solidFill>
              </a:uFill>
              <a:latin typeface="Arial MT"/>
              <a:cs typeface="Arial MT"/>
            </a:endParaRPr>
          </a:p>
          <a:p>
            <a:pPr marL="12700" marR="5080">
              <a:lnSpc>
                <a:spcPct val="166400"/>
              </a:lnSpc>
            </a:pPr>
            <a:r>
              <a:rPr lang="en-US" sz="3300" spc="-15" dirty="0">
                <a:uFill>
                  <a:solidFill>
                    <a:srgbClr val="000000"/>
                  </a:solidFill>
                </a:uFill>
                <a:latin typeface="Arial MT"/>
                <a:cs typeface="Calibri"/>
              </a:rPr>
              <a:t>[5]</a:t>
            </a:r>
            <a:endParaRPr lang="es-ES" u="heavy" dirty="0">
              <a:cs typeface="Calibri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96B5002-BF12-7BA3-94C2-285254015A75}"/>
              </a:ext>
            </a:extLst>
          </p:cNvPr>
          <p:cNvSpPr txBox="1"/>
          <p:nvPr/>
        </p:nvSpPr>
        <p:spPr>
          <a:xfrm rot="10800000" flipV="1">
            <a:off x="604732" y="2150427"/>
            <a:ext cx="910362" cy="92647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ES" sz="3300" spc="-20">
                <a:uFill>
                  <a:solidFill>
                    <a:srgbClr val="000000"/>
                  </a:solidFill>
                </a:uFill>
                <a:latin typeface="Arial MT"/>
              </a:rPr>
              <a:t>[1]</a:t>
            </a:r>
            <a:endParaRPr lang="es-ES">
              <a:cs typeface="Calibri"/>
            </a:endParaRPr>
          </a:p>
          <a:p>
            <a:pPr marL="12700" marR="5080">
              <a:lnSpc>
                <a:spcPct val="166400"/>
              </a:lnSpc>
            </a:pPr>
            <a:endParaRPr lang="es-ES" u="heavy">
              <a:cs typeface="Calibri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D6442EC4-0DFB-C305-56F2-DD3C5E8CE8E0}"/>
              </a:ext>
            </a:extLst>
          </p:cNvPr>
          <p:cNvSpPr txBox="1"/>
          <p:nvPr/>
        </p:nvSpPr>
        <p:spPr>
          <a:xfrm rot="10800000" flipV="1">
            <a:off x="641779" y="3691264"/>
            <a:ext cx="910362" cy="92647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ES" sz="3300" spc="-20" dirty="0">
                <a:uFill>
                  <a:solidFill>
                    <a:srgbClr val="000000"/>
                  </a:solidFill>
                </a:uFill>
                <a:latin typeface="Arial MT"/>
              </a:rPr>
              <a:t>[2]</a:t>
            </a:r>
            <a:endParaRPr lang="es-ES" dirty="0">
              <a:cs typeface="Calibri"/>
            </a:endParaRPr>
          </a:p>
          <a:p>
            <a:pPr marL="12700" marR="5080">
              <a:lnSpc>
                <a:spcPct val="166400"/>
              </a:lnSpc>
            </a:pPr>
            <a:endParaRPr lang="es-ES" u="heavy"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3</a:t>
            </a:fld>
            <a:endParaRPr spc="-5"/>
          </a:p>
        </p:txBody>
      </p:sp>
      <p:sp>
        <p:nvSpPr>
          <p:cNvPr id="2" name="object 2"/>
          <p:cNvSpPr txBox="1"/>
          <p:nvPr/>
        </p:nvSpPr>
        <p:spPr>
          <a:xfrm>
            <a:off x="1341198" y="3717213"/>
            <a:ext cx="11568767" cy="331787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ES" sz="3300" spc="-55">
                <a:latin typeface="Arial MT"/>
                <a:cs typeface="Arial MT"/>
              </a:rPr>
              <a:t>→ </a:t>
            </a:r>
            <a:r>
              <a:rPr sz="3300" spc="-55" err="1">
                <a:latin typeface="Arial MT"/>
                <a:cs typeface="Arial MT"/>
              </a:rPr>
              <a:t>Explicar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95" err="1">
                <a:latin typeface="Arial MT"/>
                <a:cs typeface="Arial MT"/>
              </a:rPr>
              <a:t>en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45">
                <a:latin typeface="Arial MT"/>
                <a:cs typeface="Arial MT"/>
              </a:rPr>
              <a:t>que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40" err="1">
                <a:latin typeface="Arial MT"/>
                <a:cs typeface="Arial MT"/>
              </a:rPr>
              <a:t>consiste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125" err="1">
                <a:latin typeface="Arial MT"/>
                <a:cs typeface="Arial MT"/>
              </a:rPr>
              <a:t>el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50" err="1">
                <a:latin typeface="Arial MT"/>
                <a:cs typeface="Arial MT"/>
              </a:rPr>
              <a:t>problema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35">
                <a:latin typeface="Arial MT"/>
                <a:cs typeface="Arial MT"/>
              </a:rPr>
              <a:t>de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15">
                <a:latin typeface="Arial MT"/>
                <a:cs typeface="Arial MT"/>
              </a:rPr>
              <a:t>n-</a:t>
            </a:r>
            <a:r>
              <a:rPr sz="3300" spc="-15" err="1">
                <a:latin typeface="Arial MT"/>
                <a:cs typeface="Arial MT"/>
              </a:rPr>
              <a:t>cuerpos</a:t>
            </a:r>
            <a:endParaRPr sz="3300" err="1">
              <a:latin typeface="Arial MT"/>
              <a:cs typeface="Arial MT"/>
            </a:endParaRPr>
          </a:p>
          <a:p>
            <a:pPr marL="12700" marR="5080">
              <a:lnSpc>
                <a:spcPct val="110900"/>
              </a:lnSpc>
              <a:spcBef>
                <a:spcPts val="2195"/>
              </a:spcBef>
            </a:pPr>
            <a:r>
              <a:rPr lang="es-ES" sz="3300" spc="-50">
                <a:latin typeface="Arial MT"/>
                <a:cs typeface="Arial MT"/>
              </a:rPr>
              <a:t>→ </a:t>
            </a:r>
            <a:r>
              <a:rPr sz="3300" spc="-50">
                <a:latin typeface="Arial MT"/>
                <a:cs typeface="Arial MT"/>
              </a:rPr>
              <a:t>Dar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85" err="1">
                <a:latin typeface="Arial MT"/>
                <a:cs typeface="Arial MT"/>
              </a:rPr>
              <a:t>una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50" err="1">
                <a:latin typeface="Arial MT"/>
                <a:cs typeface="Arial MT"/>
              </a:rPr>
              <a:t>solución</a:t>
            </a:r>
            <a:r>
              <a:rPr sz="3300" spc="10">
                <a:latin typeface="Arial MT"/>
                <a:cs typeface="Arial MT"/>
              </a:rPr>
              <a:t> </a:t>
            </a:r>
            <a:r>
              <a:rPr sz="3300" spc="-50">
                <a:latin typeface="Arial MT"/>
                <a:cs typeface="Arial MT"/>
              </a:rPr>
              <a:t>2-dimensional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65">
                <a:latin typeface="Arial MT"/>
                <a:cs typeface="Arial MT"/>
              </a:rPr>
              <a:t>para</a:t>
            </a:r>
            <a:r>
              <a:rPr sz="3300" spc="10">
                <a:latin typeface="Arial MT"/>
                <a:cs typeface="Arial MT"/>
              </a:rPr>
              <a:t> </a:t>
            </a:r>
            <a:r>
              <a:rPr sz="3300" spc="-125" err="1">
                <a:latin typeface="Arial MT"/>
                <a:cs typeface="Arial MT"/>
              </a:rPr>
              <a:t>el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50" err="1">
                <a:latin typeface="Arial MT"/>
                <a:cs typeface="Arial MT"/>
              </a:rPr>
              <a:t>problema</a:t>
            </a:r>
            <a:r>
              <a:rPr sz="3300" spc="10">
                <a:latin typeface="Arial MT"/>
                <a:cs typeface="Arial MT"/>
              </a:rPr>
              <a:t> </a:t>
            </a:r>
            <a:r>
              <a:rPr sz="3300" spc="-35">
                <a:latin typeface="Arial MT"/>
                <a:cs typeface="Arial MT"/>
              </a:rPr>
              <a:t>de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65" err="1">
                <a:latin typeface="Arial MT"/>
                <a:cs typeface="Arial MT"/>
              </a:rPr>
              <a:t>los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5">
                <a:latin typeface="Arial MT"/>
                <a:cs typeface="Arial MT"/>
              </a:rPr>
              <a:t>3</a:t>
            </a:r>
            <a:r>
              <a:rPr sz="3300" spc="10">
                <a:latin typeface="Arial MT"/>
                <a:cs typeface="Arial MT"/>
              </a:rPr>
              <a:t> </a:t>
            </a:r>
            <a:r>
              <a:rPr sz="3300" spc="-30" err="1">
                <a:latin typeface="Arial MT"/>
                <a:cs typeface="Arial MT"/>
              </a:rPr>
              <a:t>cuerpos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lang="es-ES" sz="3300" spc="25">
                <a:latin typeface="Arial MT"/>
                <a:cs typeface="Arial MT"/>
              </a:rPr>
              <a:t>por </a:t>
            </a:r>
            <a:r>
              <a:rPr sz="3300" spc="-900">
                <a:latin typeface="Arial MT"/>
                <a:cs typeface="Arial MT"/>
              </a:rPr>
              <a:t> </a:t>
            </a:r>
            <a:r>
              <a:rPr sz="3300" spc="-40">
                <a:latin typeface="Arial MT"/>
                <a:cs typeface="Arial MT"/>
              </a:rPr>
              <a:t>medio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65">
                <a:latin typeface="Arial MT"/>
                <a:cs typeface="Arial MT"/>
              </a:rPr>
              <a:t>del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5" err="1">
                <a:latin typeface="Arial MT"/>
                <a:cs typeface="Arial MT"/>
              </a:rPr>
              <a:t>método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35">
                <a:latin typeface="Arial MT"/>
                <a:cs typeface="Arial MT"/>
              </a:rPr>
              <a:t>de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90" err="1">
                <a:latin typeface="Arial MT"/>
                <a:cs typeface="Arial MT"/>
              </a:rPr>
              <a:t>Coreografías</a:t>
            </a:r>
            <a:endParaRPr sz="3300" err="1">
              <a:latin typeface="Arial MT"/>
              <a:cs typeface="Arial MT"/>
            </a:endParaRPr>
          </a:p>
          <a:p>
            <a:pPr marL="12700" marR="307340">
              <a:lnSpc>
                <a:spcPct val="110900"/>
              </a:lnSpc>
              <a:spcBef>
                <a:spcPts val="2200"/>
              </a:spcBef>
            </a:pPr>
            <a:r>
              <a:rPr lang="es-ES" sz="3300" spc="-30">
                <a:latin typeface="Arial MT"/>
                <a:cs typeface="Arial MT"/>
              </a:rPr>
              <a:t>→ </a:t>
            </a:r>
            <a:r>
              <a:rPr sz="3300" spc="-30" err="1">
                <a:latin typeface="Arial MT"/>
                <a:cs typeface="Arial MT"/>
              </a:rPr>
              <a:t>Comparar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125" err="1">
                <a:latin typeface="Arial MT"/>
                <a:cs typeface="Arial MT"/>
              </a:rPr>
              <a:t>el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55" err="1">
                <a:latin typeface="Arial MT"/>
                <a:cs typeface="Arial MT"/>
              </a:rPr>
              <a:t>resultado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20" err="1">
                <a:latin typeface="Arial MT"/>
                <a:cs typeface="Arial MT"/>
              </a:rPr>
              <a:t>obtenido</a:t>
            </a:r>
            <a:r>
              <a:rPr sz="3300" spc="-5">
                <a:latin typeface="Arial MT"/>
                <a:cs typeface="Arial MT"/>
              </a:rPr>
              <a:t> con </a:t>
            </a:r>
            <a:r>
              <a:rPr lang="es-ES" sz="3300" spc="-25">
                <a:latin typeface="Arial MT"/>
                <a:cs typeface="Arial MT"/>
              </a:rPr>
              <a:t>diversos </a:t>
            </a:r>
            <a:r>
              <a:rPr lang="es-ES" sz="3300" spc="-10">
                <a:latin typeface="Arial MT"/>
                <a:cs typeface="Arial MT"/>
              </a:rPr>
              <a:t>métodos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70" err="1">
                <a:latin typeface="Arial MT"/>
                <a:cs typeface="Arial MT"/>
              </a:rPr>
              <a:t>numéricos</a:t>
            </a:r>
            <a:r>
              <a:rPr lang="es-ES" sz="3300" spc="-70">
                <a:latin typeface="Arial MT"/>
                <a:cs typeface="Arial MT"/>
              </a:rPr>
              <a:t> </a:t>
            </a:r>
            <a:r>
              <a:rPr sz="3300" spc="-70">
                <a:latin typeface="Arial MT"/>
                <a:cs typeface="Arial MT"/>
              </a:rPr>
              <a:t>(</a:t>
            </a:r>
            <a:r>
              <a:rPr lang="es-ES" sz="3300" spc="-70">
                <a:latin typeface="Arial MT"/>
                <a:cs typeface="Arial MT"/>
              </a:rPr>
              <a:t>Euler, RK4</a:t>
            </a:r>
            <a:r>
              <a:rPr sz="3300" spc="-70">
                <a:latin typeface="Arial MT"/>
                <a:cs typeface="Arial MT"/>
              </a:rPr>
              <a:t>,</a:t>
            </a:r>
            <a:r>
              <a:rPr lang="es-ES" sz="3300" spc="-70">
                <a:latin typeface="Arial MT"/>
                <a:cs typeface="Arial MT"/>
              </a:rPr>
              <a:t> </a:t>
            </a:r>
            <a:r>
              <a:rPr lang="es-ES" sz="3300" spc="-70" err="1">
                <a:latin typeface="Arial MT"/>
                <a:cs typeface="Arial MT"/>
              </a:rPr>
              <a:t>Leap</a:t>
            </a:r>
            <a:r>
              <a:rPr lang="es-ES" sz="3300" spc="-70">
                <a:latin typeface="Arial MT"/>
                <a:cs typeface="Arial MT"/>
              </a:rPr>
              <a:t> </a:t>
            </a:r>
            <a:r>
              <a:rPr lang="es-ES" sz="3300" spc="-70" err="1">
                <a:latin typeface="Arial MT"/>
                <a:cs typeface="Arial MT"/>
              </a:rPr>
              <a:t>Frog</a:t>
            </a:r>
            <a:r>
              <a:rPr lang="es-ES" sz="3300" spc="-70">
                <a:latin typeface="Arial MT"/>
                <a:cs typeface="Arial MT"/>
              </a:rPr>
              <a:t>, </a:t>
            </a:r>
            <a:r>
              <a:rPr sz="3300" spc="-900">
                <a:latin typeface="Arial MT"/>
                <a:cs typeface="Arial MT"/>
              </a:rPr>
              <a:t> </a:t>
            </a:r>
            <a:r>
              <a:rPr lang="es-ES" sz="3300" spc="-175" err="1">
                <a:latin typeface="Arial MT"/>
                <a:cs typeface="Arial MT"/>
              </a:rPr>
              <a:t>Verlet</a:t>
            </a:r>
            <a:r>
              <a:rPr lang="es-ES" sz="3300" spc="-175">
                <a:latin typeface="Arial MT"/>
                <a:cs typeface="Arial MT"/>
              </a:rPr>
              <a:t>).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4386" y="2064640"/>
            <a:ext cx="220662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Objetivos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48D485E-26BF-D047-C05E-CEF8F81AEF9E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Introducción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676" y="1976568"/>
            <a:ext cx="12374138" cy="392874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 algn="just">
              <a:lnSpc>
                <a:spcPct val="110900"/>
              </a:lnSpc>
              <a:spcBef>
                <a:spcPts val="95"/>
              </a:spcBef>
            </a:pPr>
            <a:r>
              <a:rPr sz="3200" spc="-45">
                <a:latin typeface="Arial MT"/>
                <a:cs typeface="Arial MT"/>
              </a:rPr>
              <a:t>Cuando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25">
                <a:latin typeface="Arial MT"/>
                <a:cs typeface="Arial MT"/>
              </a:rPr>
              <a:t>Newton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45">
                <a:latin typeface="Arial MT"/>
                <a:cs typeface="Arial MT"/>
              </a:rPr>
              <a:t>formulo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65">
                <a:latin typeface="Arial MT"/>
                <a:cs typeface="Arial MT"/>
              </a:rPr>
              <a:t>sus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114">
                <a:latin typeface="Arial MT"/>
                <a:cs typeface="Arial MT"/>
              </a:rPr>
              <a:t>leyes</a:t>
            </a:r>
            <a:r>
              <a:rPr sz="3200" spc="10">
                <a:latin typeface="Arial MT"/>
                <a:cs typeface="Arial MT"/>
              </a:rPr>
              <a:t> </a:t>
            </a:r>
            <a:r>
              <a:rPr sz="3200" spc="-35">
                <a:latin typeface="Arial MT"/>
                <a:cs typeface="Arial MT"/>
              </a:rPr>
              <a:t>de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50">
                <a:latin typeface="Arial MT"/>
                <a:cs typeface="Arial MT"/>
              </a:rPr>
              <a:t>movimiento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125">
                <a:latin typeface="Arial MT"/>
                <a:cs typeface="Arial MT"/>
              </a:rPr>
              <a:t>y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55">
                <a:latin typeface="Arial MT"/>
                <a:cs typeface="Arial MT"/>
              </a:rPr>
              <a:t>gravitación,</a:t>
            </a:r>
            <a:r>
              <a:rPr sz="3200" spc="10">
                <a:latin typeface="Arial MT"/>
                <a:cs typeface="Arial MT"/>
              </a:rPr>
              <a:t> </a:t>
            </a:r>
            <a:r>
              <a:rPr sz="3200" spc="25">
                <a:latin typeface="Arial MT"/>
                <a:cs typeface="Arial MT"/>
              </a:rPr>
              <a:t>todo</a:t>
            </a:r>
            <a:r>
              <a:rPr lang="es-ES" sz="3200" spc="25">
                <a:latin typeface="Arial MT"/>
                <a:cs typeface="Arial MT"/>
              </a:rPr>
              <a:t> </a:t>
            </a:r>
            <a:r>
              <a:rPr lang="es-ES" sz="3200" spc="-905">
                <a:latin typeface="Arial MT"/>
                <a:cs typeface="Arial MT"/>
              </a:rPr>
              <a:t> </a:t>
            </a:r>
            <a:r>
              <a:rPr sz="3200" spc="-100">
                <a:latin typeface="Arial MT"/>
                <a:cs typeface="Arial MT"/>
              </a:rPr>
              <a:t>parecía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45">
                <a:latin typeface="Arial MT"/>
                <a:cs typeface="Arial MT"/>
              </a:rPr>
              <a:t>predecible,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125">
                <a:latin typeface="Arial MT"/>
                <a:cs typeface="Arial MT"/>
              </a:rPr>
              <a:t>a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65">
                <a:latin typeface="Arial MT"/>
                <a:cs typeface="Arial MT"/>
              </a:rPr>
              <a:t>esta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85" err="1">
                <a:latin typeface="Arial MT"/>
                <a:cs typeface="Arial MT"/>
              </a:rPr>
              <a:t>visión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95">
                <a:latin typeface="Arial MT"/>
                <a:cs typeface="Arial MT"/>
              </a:rPr>
              <a:t>se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15" err="1">
                <a:latin typeface="Arial MT"/>
                <a:cs typeface="Arial MT"/>
              </a:rPr>
              <a:t>conoce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15" err="1">
                <a:latin typeface="Arial MT"/>
                <a:cs typeface="Arial MT"/>
              </a:rPr>
              <a:t>como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lang="es-ES" sz="3200" spc="-45">
                <a:latin typeface="Arial MT"/>
                <a:cs typeface="Arial MT"/>
              </a:rPr>
              <a:t>determinismo. Sin embargo,</a:t>
            </a:r>
            <a:r>
              <a:rPr lang="es-ES" sz="3200" spc="-50">
                <a:latin typeface="Arial MT"/>
                <a:cs typeface="Arial MT"/>
              </a:rPr>
              <a:t> </a:t>
            </a:r>
            <a:r>
              <a:rPr sz="3200" spc="-125" err="1">
                <a:latin typeface="Arial MT"/>
                <a:cs typeface="Arial MT"/>
              </a:rPr>
              <a:t>el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40" err="1">
                <a:latin typeface="Arial MT"/>
                <a:cs typeface="Arial MT"/>
              </a:rPr>
              <a:t>mismo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25">
                <a:latin typeface="Arial MT"/>
                <a:cs typeface="Arial MT"/>
              </a:rPr>
              <a:t>newton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55" err="1">
                <a:latin typeface="Arial MT"/>
                <a:cs typeface="Arial MT"/>
              </a:rPr>
              <a:t>estaba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125">
                <a:latin typeface="Arial MT"/>
                <a:cs typeface="Arial MT"/>
              </a:rPr>
              <a:t>al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15">
                <a:latin typeface="Arial MT"/>
                <a:cs typeface="Arial MT"/>
              </a:rPr>
              <a:t>tanto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35">
                <a:latin typeface="Arial MT"/>
                <a:cs typeface="Arial MT"/>
              </a:rPr>
              <a:t>de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50">
                <a:latin typeface="Arial MT"/>
                <a:cs typeface="Arial MT"/>
              </a:rPr>
              <a:t>problemas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45">
                <a:latin typeface="Arial MT"/>
                <a:cs typeface="Arial MT"/>
              </a:rPr>
              <a:t>que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35">
                <a:latin typeface="Arial MT"/>
                <a:cs typeface="Arial MT"/>
              </a:rPr>
              <a:t>no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95">
                <a:latin typeface="Arial MT"/>
                <a:cs typeface="Arial MT"/>
              </a:rPr>
              <a:t>se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120">
                <a:latin typeface="Arial MT"/>
                <a:cs typeface="Arial MT"/>
              </a:rPr>
              <a:t>resolvían</a:t>
            </a:r>
            <a:r>
              <a:rPr lang="es-ES" sz="3200" spc="-120">
                <a:latin typeface="Arial MT"/>
                <a:cs typeface="Arial MT"/>
              </a:rPr>
              <a:t> </a:t>
            </a:r>
            <a:r>
              <a:rPr lang="es-ES" sz="3200" spc="-114">
                <a:latin typeface="Arial MT"/>
                <a:cs typeface="Arial MT"/>
              </a:rPr>
              <a:t> </a:t>
            </a:r>
            <a:r>
              <a:rPr sz="3200" spc="-45">
                <a:latin typeface="Arial MT"/>
                <a:cs typeface="Arial MT"/>
              </a:rPr>
              <a:t>usando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5">
                <a:latin typeface="Arial MT"/>
                <a:cs typeface="Arial MT"/>
              </a:rPr>
              <a:t>con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65">
                <a:latin typeface="Arial MT"/>
                <a:cs typeface="Arial MT"/>
              </a:rPr>
              <a:t>sus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60">
                <a:latin typeface="Arial MT"/>
                <a:cs typeface="Arial MT"/>
              </a:rPr>
              <a:t>ecuaciones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5">
                <a:latin typeface="Arial MT"/>
                <a:cs typeface="Arial MT"/>
              </a:rPr>
              <a:t>por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65">
                <a:latin typeface="Arial MT"/>
                <a:cs typeface="Arial MT"/>
              </a:rPr>
              <a:t>ejemplo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125">
                <a:latin typeface="Arial MT"/>
                <a:cs typeface="Arial MT"/>
              </a:rPr>
              <a:t>el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50">
                <a:latin typeface="Arial MT"/>
                <a:cs typeface="Arial MT"/>
              </a:rPr>
              <a:t>problema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35">
                <a:latin typeface="Arial MT"/>
                <a:cs typeface="Arial MT"/>
              </a:rPr>
              <a:t>de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65">
                <a:latin typeface="Arial MT"/>
                <a:cs typeface="Arial MT"/>
              </a:rPr>
              <a:t>los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5">
                <a:latin typeface="Arial MT"/>
                <a:cs typeface="Arial MT"/>
              </a:rPr>
              <a:t>3</a:t>
            </a:r>
            <a:r>
              <a:rPr lang="es-ES" sz="3200" spc="-5">
                <a:latin typeface="Arial MT"/>
                <a:cs typeface="Arial MT"/>
              </a:rPr>
              <a:t> </a:t>
            </a:r>
            <a:r>
              <a:rPr lang="es-ES" sz="3200">
                <a:latin typeface="Arial MT"/>
                <a:cs typeface="Arial MT"/>
              </a:rPr>
              <a:t> </a:t>
            </a:r>
            <a:r>
              <a:rPr sz="3200" spc="-25">
                <a:latin typeface="Arial MT"/>
                <a:cs typeface="Arial MT"/>
              </a:rPr>
              <a:t>cuerpos,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80">
                <a:latin typeface="Arial MT"/>
                <a:cs typeface="Arial MT"/>
              </a:rPr>
              <a:t>Poincare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50">
                <a:latin typeface="Arial MT"/>
                <a:cs typeface="Arial MT"/>
              </a:rPr>
              <a:t>dijo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45">
                <a:latin typeface="Arial MT"/>
                <a:cs typeface="Arial MT"/>
              </a:rPr>
              <a:t>que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35">
                <a:latin typeface="Arial MT"/>
                <a:cs typeface="Arial MT"/>
              </a:rPr>
              <a:t>no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75">
                <a:latin typeface="Arial MT"/>
                <a:cs typeface="Arial MT"/>
              </a:rPr>
              <a:t>habia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85">
                <a:latin typeface="Arial MT"/>
                <a:cs typeface="Arial MT"/>
              </a:rPr>
              <a:t>una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50">
                <a:latin typeface="Arial MT"/>
                <a:cs typeface="Arial MT"/>
              </a:rPr>
              <a:t>solución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65">
                <a:latin typeface="Arial MT"/>
                <a:cs typeface="Arial MT"/>
              </a:rPr>
              <a:t>simple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65">
                <a:latin typeface="Arial MT"/>
                <a:cs typeface="Arial MT"/>
              </a:rPr>
              <a:t>para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125">
                <a:latin typeface="Arial MT"/>
                <a:cs typeface="Arial MT"/>
              </a:rPr>
              <a:t>el</a:t>
            </a:r>
            <a:r>
              <a:rPr lang="es-ES" sz="3200" spc="-125">
                <a:latin typeface="Arial MT"/>
                <a:cs typeface="Arial MT"/>
              </a:rPr>
              <a:t> </a:t>
            </a:r>
            <a:r>
              <a:rPr lang="es-ES" sz="3200" spc="-120">
                <a:latin typeface="Arial MT"/>
                <a:cs typeface="Arial MT"/>
              </a:rPr>
              <a:t> </a:t>
            </a:r>
            <a:r>
              <a:rPr sz="3200" spc="-50">
                <a:latin typeface="Arial MT"/>
                <a:cs typeface="Arial MT"/>
              </a:rPr>
              <a:t>problema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35">
                <a:latin typeface="Arial MT"/>
                <a:cs typeface="Arial MT"/>
              </a:rPr>
              <a:t>de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65">
                <a:latin typeface="Arial MT"/>
                <a:cs typeface="Arial MT"/>
              </a:rPr>
              <a:t>los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5">
                <a:latin typeface="Arial MT"/>
                <a:cs typeface="Arial MT"/>
              </a:rPr>
              <a:t>3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25">
                <a:latin typeface="Arial MT"/>
                <a:cs typeface="Arial MT"/>
              </a:rPr>
              <a:t>cuerpos,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85">
                <a:latin typeface="Arial MT"/>
                <a:cs typeface="Arial MT"/>
              </a:rPr>
              <a:t>sin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75">
                <a:latin typeface="Arial MT"/>
                <a:cs typeface="Arial MT"/>
              </a:rPr>
              <a:t>querer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55">
                <a:latin typeface="Arial MT"/>
                <a:cs typeface="Arial MT"/>
              </a:rPr>
              <a:t>vislumbrando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65">
                <a:latin typeface="Arial MT"/>
                <a:cs typeface="Arial MT"/>
              </a:rPr>
              <a:t>lo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45">
                <a:latin typeface="Arial MT"/>
                <a:cs typeface="Arial MT"/>
              </a:rPr>
              <a:t>que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65">
                <a:latin typeface="Arial MT"/>
                <a:cs typeface="Arial MT"/>
              </a:rPr>
              <a:t>hoy</a:t>
            </a:r>
            <a:r>
              <a:rPr lang="es-ES" sz="3200" spc="-65">
                <a:latin typeface="Arial MT"/>
                <a:cs typeface="Arial MT"/>
              </a:rPr>
              <a:t> </a:t>
            </a:r>
            <a:r>
              <a:rPr lang="es-ES" sz="3200" spc="-60">
                <a:latin typeface="Arial MT"/>
                <a:cs typeface="Arial MT"/>
              </a:rPr>
              <a:t> </a:t>
            </a:r>
            <a:r>
              <a:rPr lang="es-ES" sz="3200" spc="-15">
                <a:latin typeface="Arial MT"/>
                <a:cs typeface="Arial MT"/>
              </a:rPr>
              <a:t>conocemos</a:t>
            </a:r>
            <a:r>
              <a:rPr sz="3200" spc="-5">
                <a:latin typeface="Arial MT"/>
                <a:cs typeface="Arial MT"/>
              </a:rPr>
              <a:t> </a:t>
            </a:r>
            <a:r>
              <a:rPr lang="en-US" sz="3200" spc="15" err="1">
                <a:latin typeface="Arial MT"/>
                <a:cs typeface="Arial MT"/>
              </a:rPr>
              <a:t>como</a:t>
            </a:r>
            <a:r>
              <a:rPr sz="3200">
                <a:latin typeface="Arial MT"/>
                <a:cs typeface="Arial MT"/>
              </a:rPr>
              <a:t> </a:t>
            </a:r>
            <a:r>
              <a:rPr lang="en-US" sz="3200" spc="-35" err="1">
                <a:latin typeface="Arial MT"/>
                <a:cs typeface="Arial MT"/>
              </a:rPr>
              <a:t>caos</a:t>
            </a:r>
            <a:r>
              <a:rPr lang="en-US" sz="3200" spc="-35">
                <a:latin typeface="Arial MT"/>
                <a:cs typeface="Arial MT"/>
              </a:rPr>
              <a:t>.</a:t>
            </a:r>
            <a:endParaRPr lang="en-US"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4366" y="864097"/>
            <a:ext cx="182118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Historia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7252" y="5887949"/>
            <a:ext cx="3455951" cy="352845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4</a:t>
            </a:fld>
            <a:endParaRPr spc="-5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05538F4-D69B-10C9-5FE1-779F4B6D27A1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Introducción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5969" y="1865925"/>
            <a:ext cx="9077960" cy="1141095"/>
          </a:xfrm>
          <a:prstGeom prst="rect">
            <a:avLst/>
          </a:prstGeom>
        </p:spPr>
        <p:txBody>
          <a:bodyPr vert="horz" wrap="square" lIns="0" tIns="67310" rIns="0" bIns="0" rtlCol="0" anchor="t">
            <a:spAutoFit/>
          </a:bodyPr>
          <a:lstStyle/>
          <a:p>
            <a:pPr marL="12700">
              <a:spcBef>
                <a:spcPts val="530"/>
              </a:spcBef>
              <a:tabLst>
                <a:tab pos="6659245" algn="l"/>
              </a:tabLst>
            </a:pPr>
            <a:r>
              <a:rPr lang="es-ES" sz="3300" spc="-80">
                <a:latin typeface="Arial MT"/>
                <a:cs typeface="Arial MT"/>
              </a:rPr>
              <a:t>D</a:t>
            </a:r>
            <a:r>
              <a:rPr lang="es-ES" sz="3300" spc="-60">
                <a:latin typeface="Arial MT"/>
                <a:cs typeface="Arial MT"/>
              </a:rPr>
              <a:t>efinamos                                </a:t>
            </a:r>
            <a:r>
              <a:rPr sz="3300" spc="-125">
                <a:latin typeface="Arial MT"/>
                <a:cs typeface="Arial MT"/>
              </a:rPr>
              <a:t>y</a:t>
            </a:r>
            <a:endParaRPr sz="3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2069464" algn="l"/>
              </a:tabLst>
            </a:pPr>
            <a:r>
              <a:rPr sz="3300" spc="-75" err="1">
                <a:latin typeface="Arial MT"/>
                <a:cs typeface="Arial MT"/>
              </a:rPr>
              <a:t>veamos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125">
                <a:latin typeface="Arial MT"/>
                <a:cs typeface="Arial MT"/>
              </a:rPr>
              <a:t>la	</a:t>
            </a:r>
            <a:r>
              <a:rPr sz="3300" spc="-35">
                <a:latin typeface="Arial MT"/>
                <a:cs typeface="Arial MT"/>
              </a:rPr>
              <a:t>de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55">
                <a:latin typeface="Arial MT"/>
                <a:cs typeface="Arial MT"/>
              </a:rPr>
              <a:t>Hamilton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15" err="1">
                <a:latin typeface="Arial MT"/>
                <a:cs typeface="Arial MT"/>
              </a:rPr>
              <a:t>común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125">
                <a:latin typeface="Arial MT"/>
                <a:cs typeface="Arial MT"/>
              </a:rPr>
              <a:t>y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50" err="1">
                <a:latin typeface="Arial MT"/>
                <a:cs typeface="Arial MT"/>
              </a:rPr>
              <a:t>corriente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45">
                <a:latin typeface="Arial MT"/>
                <a:cs typeface="Arial MT"/>
              </a:rPr>
              <a:t>que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65">
                <a:latin typeface="Arial MT"/>
                <a:cs typeface="Arial MT"/>
              </a:rPr>
              <a:t>es: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43564" y="1963546"/>
            <a:ext cx="14001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5">
                <a:latin typeface="Arial MT"/>
                <a:cs typeface="Arial MT"/>
              </a:rPr>
              <a:t>prime</a:t>
            </a:r>
            <a:r>
              <a:rPr sz="3300" spc="-100">
                <a:latin typeface="Arial MT"/>
                <a:cs typeface="Arial MT"/>
              </a:rPr>
              <a:t>r</a:t>
            </a:r>
            <a:r>
              <a:rPr sz="3300" spc="-5">
                <a:latin typeface="Arial MT"/>
                <a:cs typeface="Arial MT"/>
              </a:rPr>
              <a:t>o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7982" y="3808487"/>
            <a:ext cx="12287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0">
                <a:latin typeface="Arial MT"/>
                <a:cs typeface="Arial MT"/>
              </a:rPr>
              <a:t>Donde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3789" y="3808487"/>
            <a:ext cx="2197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25">
                <a:latin typeface="Arial MT"/>
                <a:cs typeface="Arial MT"/>
              </a:rPr>
              <a:t>y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840" y="6970277"/>
            <a:ext cx="8674100" cy="136588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5" err="1">
                <a:latin typeface="Arial MT"/>
                <a:cs typeface="Arial MT"/>
              </a:rPr>
              <a:t>Usando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105">
                <a:latin typeface="Arial MT"/>
                <a:cs typeface="Arial MT"/>
              </a:rPr>
              <a:t>las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60" err="1">
                <a:latin typeface="Arial MT"/>
                <a:cs typeface="Arial MT"/>
              </a:rPr>
              <a:t>ecuaciones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35">
                <a:latin typeface="Arial MT"/>
                <a:cs typeface="Arial MT"/>
              </a:rPr>
              <a:t>de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55">
                <a:latin typeface="Arial MT"/>
                <a:cs typeface="Arial MT"/>
              </a:rPr>
              <a:t>Hamilton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70" err="1">
                <a:latin typeface="Arial MT"/>
                <a:cs typeface="Arial MT"/>
              </a:rPr>
              <a:t>llegamos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65">
                <a:latin typeface="Arial MT"/>
                <a:cs typeface="Arial MT"/>
              </a:rPr>
              <a:t>a:</a:t>
            </a:r>
            <a:endParaRPr sz="3300">
              <a:latin typeface="Arial MT"/>
              <a:cs typeface="Arial MT"/>
            </a:endParaRPr>
          </a:p>
          <a:p>
            <a:pPr marL="930275" algn="ctr">
              <a:spcBef>
                <a:spcPts val="2630"/>
              </a:spcBef>
            </a:pPr>
            <a:r>
              <a:rPr lang="es-ES" sz="3300" spc="-204">
                <a:latin typeface="Arial MT"/>
                <a:cs typeface="Arial MT"/>
              </a:rPr>
              <a:t>             </a:t>
            </a:r>
            <a:r>
              <a:rPr sz="3300" spc="-204">
                <a:latin typeface="Arial MT"/>
                <a:cs typeface="Arial MT"/>
              </a:rPr>
              <a:t>(1)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3957" y="841418"/>
            <a:ext cx="5986790" cy="59759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ES" spc="15"/>
              <a:t>Ecuación de Movimiento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7736" y="1991670"/>
            <a:ext cx="2933700" cy="4699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7196" y="2020308"/>
            <a:ext cx="2959100" cy="4699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0119" y="3953190"/>
            <a:ext cx="3390900" cy="4699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6000" y="3470590"/>
            <a:ext cx="3098800" cy="1447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6000" y="5226428"/>
            <a:ext cx="5410200" cy="15875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30153" y="7569200"/>
            <a:ext cx="4229100" cy="182880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5</a:t>
            </a:fld>
            <a:endParaRPr spc="-5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65475743-F507-CB83-4DDB-31817F5B84BE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Marco Teórico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362" y="1764087"/>
            <a:ext cx="12159615" cy="248094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9896475" algn="l"/>
              </a:tabLst>
            </a:pPr>
            <a:r>
              <a:rPr sz="3300" spc="-40">
                <a:latin typeface="Arial MT"/>
                <a:cs typeface="Arial MT"/>
              </a:rPr>
              <a:t>Supondremos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85">
                <a:latin typeface="Arial MT"/>
                <a:cs typeface="Arial MT"/>
              </a:rPr>
              <a:t>una</a:t>
            </a:r>
            <a:r>
              <a:rPr sz="3300" spc="10">
                <a:latin typeface="Arial MT"/>
                <a:cs typeface="Arial MT"/>
              </a:rPr>
              <a:t> </a:t>
            </a:r>
            <a:r>
              <a:rPr sz="3300" spc="-50">
                <a:latin typeface="Arial MT"/>
                <a:cs typeface="Arial MT"/>
              </a:rPr>
              <a:t>solución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35">
                <a:latin typeface="Arial MT"/>
                <a:cs typeface="Arial MT"/>
              </a:rPr>
              <a:t>de</a:t>
            </a:r>
            <a:r>
              <a:rPr sz="3300" spc="10">
                <a:latin typeface="Arial MT"/>
                <a:cs typeface="Arial MT"/>
              </a:rPr>
              <a:t> </a:t>
            </a:r>
            <a:r>
              <a:rPr sz="3300" spc="-125">
                <a:latin typeface="Arial MT"/>
                <a:cs typeface="Arial MT"/>
              </a:rPr>
              <a:t>la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50">
                <a:latin typeface="Arial MT"/>
                <a:cs typeface="Arial MT"/>
              </a:rPr>
              <a:t>forma	</a:t>
            </a:r>
            <a:r>
              <a:rPr sz="3300">
                <a:latin typeface="Arial MT"/>
                <a:cs typeface="Arial MT"/>
              </a:rPr>
              <a:t>,</a:t>
            </a:r>
            <a:r>
              <a:rPr sz="3300" spc="-95">
                <a:latin typeface="Arial MT"/>
                <a:cs typeface="Arial MT"/>
              </a:rPr>
              <a:t> </a:t>
            </a:r>
            <a:r>
              <a:rPr sz="3300" spc="-125">
                <a:latin typeface="Arial MT"/>
                <a:cs typeface="Arial MT"/>
              </a:rPr>
              <a:t>y</a:t>
            </a:r>
            <a:endParaRPr lang="es-ES" sz="3300">
              <a:latin typeface="Arial MT"/>
              <a:cs typeface="Arial MT"/>
            </a:endParaRPr>
          </a:p>
          <a:p>
            <a:pPr marL="12700" marR="5080" indent="4194175" algn="just">
              <a:lnSpc>
                <a:spcPct val="110900"/>
              </a:lnSpc>
              <a:spcBef>
                <a:spcPts val="2195"/>
              </a:spcBef>
            </a:pPr>
            <a:r>
              <a:rPr sz="3300" spc="-15" err="1">
                <a:latin typeface="Arial MT"/>
                <a:cs typeface="Arial MT"/>
              </a:rPr>
              <a:t>donde</a:t>
            </a:r>
            <a:r>
              <a:rPr sz="3300" spc="-15">
                <a:latin typeface="Arial MT"/>
                <a:cs typeface="Arial MT"/>
              </a:rPr>
              <a:t> </a:t>
            </a:r>
            <a:r>
              <a:rPr sz="3300" spc="-125">
                <a:latin typeface="Arial MT"/>
                <a:cs typeface="Arial MT"/>
              </a:rPr>
              <a:t>a</a:t>
            </a:r>
            <a:r>
              <a:rPr sz="1600" spc="-60">
                <a:latin typeface="Arial MT"/>
                <a:cs typeface="Arial MT"/>
              </a:rPr>
              <a:t>i </a:t>
            </a:r>
            <a:r>
              <a:rPr sz="3300" spc="-45">
                <a:latin typeface="Arial MT"/>
                <a:cs typeface="Arial MT"/>
              </a:rPr>
              <a:t>=es </a:t>
            </a:r>
            <a:r>
              <a:rPr sz="3300" spc="-65">
                <a:latin typeface="Arial MT"/>
                <a:cs typeface="Arial MT"/>
              </a:rPr>
              <a:t>un </a:t>
            </a:r>
            <a:r>
              <a:rPr sz="3300" spc="-35">
                <a:latin typeface="Arial MT"/>
                <a:cs typeface="Arial MT"/>
              </a:rPr>
              <a:t>vector de </a:t>
            </a:r>
            <a:r>
              <a:rPr sz="3300" spc="-35" err="1">
                <a:latin typeface="Arial MT"/>
                <a:cs typeface="Arial MT"/>
              </a:rPr>
              <a:t>constantes</a:t>
            </a:r>
            <a:r>
              <a:rPr sz="3300" spc="-35">
                <a:latin typeface="Arial MT"/>
                <a:cs typeface="Arial MT"/>
              </a:rPr>
              <a:t> que</a:t>
            </a:r>
            <a:r>
              <a:rPr lang="es-ES" sz="3300" spc="-35">
                <a:latin typeface="Arial MT"/>
                <a:cs typeface="Arial MT"/>
              </a:rPr>
              <a:t> </a:t>
            </a:r>
            <a:r>
              <a:rPr sz="3300" spc="-35">
                <a:latin typeface="Arial MT"/>
                <a:cs typeface="Arial MT"/>
              </a:rPr>
              <a:t> </a:t>
            </a:r>
            <a:r>
              <a:rPr sz="3300" spc="-40" err="1">
                <a:latin typeface="Arial MT"/>
                <a:cs typeface="Arial MT"/>
              </a:rPr>
              <a:t>depende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35">
                <a:latin typeface="Arial MT"/>
                <a:cs typeface="Arial MT"/>
              </a:rPr>
              <a:t>de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105">
                <a:latin typeface="Arial MT"/>
                <a:cs typeface="Arial MT"/>
              </a:rPr>
              <a:t>las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35" err="1">
                <a:latin typeface="Arial MT"/>
                <a:cs typeface="Arial MT"/>
              </a:rPr>
              <a:t>condiciones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80" err="1">
                <a:latin typeface="Arial MT"/>
                <a:cs typeface="Arial MT"/>
              </a:rPr>
              <a:t>iniciales</a:t>
            </a:r>
            <a:r>
              <a:rPr sz="3300" spc="-80">
                <a:latin typeface="Arial MT"/>
                <a:cs typeface="Arial MT"/>
              </a:rPr>
              <a:t>,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5">
                <a:latin typeface="Arial MT"/>
                <a:cs typeface="Arial MT"/>
              </a:rPr>
              <a:t>con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65">
                <a:latin typeface="Arial MT"/>
                <a:cs typeface="Arial MT"/>
              </a:rPr>
              <a:t>lo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65" err="1">
                <a:latin typeface="Arial MT"/>
                <a:cs typeface="Arial MT"/>
              </a:rPr>
              <a:t>cual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10" err="1">
                <a:latin typeface="Arial MT"/>
                <a:cs typeface="Arial MT"/>
              </a:rPr>
              <a:t>podemos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65" err="1">
                <a:latin typeface="Arial MT"/>
                <a:cs typeface="Arial MT"/>
              </a:rPr>
              <a:t>rescirbir</a:t>
            </a:r>
            <a:r>
              <a:rPr lang="es-ES" sz="3300" spc="-65">
                <a:latin typeface="Arial MT"/>
                <a:cs typeface="Arial MT"/>
              </a:rPr>
              <a:t> </a:t>
            </a:r>
            <a:r>
              <a:rPr sz="3300" spc="-905">
                <a:latin typeface="Arial MT"/>
                <a:cs typeface="Arial MT"/>
              </a:rPr>
              <a:t> </a:t>
            </a:r>
            <a:r>
              <a:rPr sz="3300" spc="-65" err="1">
                <a:latin typeface="Arial MT"/>
                <a:cs typeface="Arial MT"/>
              </a:rPr>
              <a:t>nuestra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50" err="1">
                <a:latin typeface="Arial MT"/>
                <a:cs typeface="Arial MT"/>
              </a:rPr>
              <a:t>ecuación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204">
                <a:latin typeface="Arial MT"/>
                <a:cs typeface="Arial MT"/>
              </a:rPr>
              <a:t>(1)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35">
                <a:latin typeface="Arial MT"/>
                <a:cs typeface="Arial MT"/>
              </a:rPr>
              <a:t>de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125">
                <a:latin typeface="Arial MT"/>
                <a:cs typeface="Arial MT"/>
              </a:rPr>
              <a:t>la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70" err="1">
                <a:latin typeface="Arial MT"/>
                <a:cs typeface="Arial MT"/>
              </a:rPr>
              <a:t>siguiente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45">
                <a:latin typeface="Arial MT"/>
                <a:cs typeface="Arial MT"/>
              </a:rPr>
              <a:t>forma: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00" y="770830"/>
            <a:ext cx="579755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Restricciones</a:t>
            </a:r>
            <a:r>
              <a:rPr spc="-45"/>
              <a:t> </a:t>
            </a:r>
            <a:r>
              <a:rPr spc="-15"/>
              <a:t>Circulares.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3693" y="1690611"/>
            <a:ext cx="2514600" cy="660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850" y="2444516"/>
            <a:ext cx="3860800" cy="660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68609" y="4330355"/>
            <a:ext cx="5308600" cy="16129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58665" y="4573052"/>
            <a:ext cx="23660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i="1">
                <a:latin typeface="Times New Roman"/>
                <a:cs typeface="Times New Roman"/>
              </a:rPr>
              <a:t>i</a:t>
            </a:r>
            <a:r>
              <a:rPr sz="5000" i="1" spc="85">
                <a:latin typeface="Times New Roman"/>
                <a:cs typeface="Times New Roman"/>
              </a:rPr>
              <a:t> </a:t>
            </a:r>
            <a:r>
              <a:rPr sz="5000" spc="605">
                <a:latin typeface="Times New Roman"/>
                <a:cs typeface="Times New Roman"/>
              </a:rPr>
              <a:t>=</a:t>
            </a:r>
            <a:r>
              <a:rPr sz="5000" spc="85">
                <a:latin typeface="Times New Roman"/>
                <a:cs typeface="Times New Roman"/>
              </a:rPr>
              <a:t> </a:t>
            </a:r>
            <a:r>
              <a:rPr sz="5000">
                <a:latin typeface="Times New Roman"/>
                <a:cs typeface="Times New Roman"/>
              </a:rPr>
              <a:t>1,...</a:t>
            </a:r>
            <a:r>
              <a:rPr sz="5000" i="1">
                <a:latin typeface="Times New Roman"/>
                <a:cs typeface="Times New Roman"/>
              </a:rPr>
              <a:t>N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2215" y="6484591"/>
            <a:ext cx="5610860" cy="5283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85">
                <a:latin typeface="Arial MT"/>
                <a:cs typeface="Arial MT"/>
              </a:rPr>
              <a:t>Y</a:t>
            </a:r>
            <a:r>
              <a:rPr sz="3300" spc="-10">
                <a:latin typeface="Arial MT"/>
                <a:cs typeface="Arial MT"/>
              </a:rPr>
              <a:t> </a:t>
            </a:r>
            <a:r>
              <a:rPr sz="3300" spc="-125" err="1">
                <a:latin typeface="Arial MT"/>
                <a:cs typeface="Arial MT"/>
              </a:rPr>
              <a:t>el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lang="es-ES" sz="3300" spc="-95">
                <a:latin typeface="Arial MT"/>
                <a:cs typeface="Arial MT"/>
              </a:rPr>
              <a:t>ha</a:t>
            </a:r>
            <a:r>
              <a:rPr lang="es-ES" sz="3300" spc="-60">
                <a:latin typeface="Arial MT"/>
                <a:cs typeface="Arial MT"/>
              </a:rPr>
              <a:t>miltoniano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85" err="1">
                <a:latin typeface="Arial MT"/>
                <a:cs typeface="Arial MT"/>
              </a:rPr>
              <a:t>quedaría</a:t>
            </a:r>
            <a:r>
              <a:rPr sz="3300" spc="-10">
                <a:latin typeface="Arial MT"/>
                <a:cs typeface="Arial MT"/>
              </a:rPr>
              <a:t> </a:t>
            </a:r>
            <a:r>
              <a:rPr sz="2800" i="1" spc="5">
                <a:latin typeface="Times New Roman"/>
                <a:cs typeface="Times New Roman"/>
              </a:rPr>
              <a:t>H</a:t>
            </a:r>
            <a:r>
              <a:rPr sz="2800" i="1" spc="75">
                <a:latin typeface="Times New Roman"/>
                <a:cs typeface="Times New Roman"/>
              </a:rPr>
              <a:t> </a:t>
            </a:r>
            <a:r>
              <a:rPr sz="2800" spc="345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387" y="7731631"/>
            <a:ext cx="32162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95">
                <a:latin typeface="Arial MT"/>
                <a:cs typeface="Arial MT"/>
              </a:rPr>
              <a:t>Cuya</a:t>
            </a:r>
            <a:r>
              <a:rPr sz="3300" spc="-25">
                <a:latin typeface="Arial MT"/>
                <a:cs typeface="Arial MT"/>
              </a:rPr>
              <a:t> </a:t>
            </a:r>
            <a:r>
              <a:rPr sz="3300" spc="-50">
                <a:latin typeface="Arial MT"/>
                <a:cs typeface="Arial MT"/>
              </a:rPr>
              <a:t>solución</a:t>
            </a:r>
            <a:r>
              <a:rPr sz="3300" spc="-25">
                <a:latin typeface="Arial MT"/>
                <a:cs typeface="Arial MT"/>
              </a:rPr>
              <a:t> </a:t>
            </a:r>
            <a:r>
              <a:rPr sz="3300" spc="-65">
                <a:latin typeface="Arial MT"/>
                <a:cs typeface="Arial MT"/>
              </a:rPr>
              <a:t>es: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47936" y="6315135"/>
            <a:ext cx="1949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19430" y="6711190"/>
            <a:ext cx="236791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4200" spc="2054" baseline="20833">
                <a:latin typeface="Lucida Sans Unicode"/>
                <a:cs typeface="Lucida Sans Unicode"/>
              </a:rPr>
              <a:t>∑</a:t>
            </a:r>
            <a:r>
              <a:rPr sz="4200" spc="-630" baseline="20833">
                <a:latin typeface="Lucida Sans Unicode"/>
                <a:cs typeface="Lucida Sans Unicode"/>
              </a:rPr>
              <a:t> </a:t>
            </a:r>
            <a:r>
              <a:rPr sz="4200" spc="3165" baseline="6944">
                <a:latin typeface="Lucida Sans Unicode"/>
                <a:cs typeface="Lucida Sans Unicode"/>
              </a:rPr>
              <a:t>{</a:t>
            </a:r>
            <a:r>
              <a:rPr sz="4200" spc="-232" baseline="6944">
                <a:latin typeface="Lucida Sans Unicode"/>
                <a:cs typeface="Lucida Sans Unicode"/>
              </a:rPr>
              <a:t> </a:t>
            </a:r>
            <a:r>
              <a:rPr sz="2800" spc="10">
                <a:latin typeface="Cambria"/>
                <a:cs typeface="Cambria"/>
              </a:rPr>
              <a:t>|</a:t>
            </a:r>
            <a:r>
              <a:rPr sz="2800" spc="-305">
                <a:latin typeface="Cambria"/>
                <a:cs typeface="Cambria"/>
              </a:rPr>
              <a:t> </a:t>
            </a:r>
            <a:r>
              <a:rPr sz="2800" i="1" spc="-85">
                <a:latin typeface="Times New Roman"/>
                <a:cs typeface="Times New Roman"/>
              </a:rPr>
              <a:t>e</a:t>
            </a:r>
            <a:r>
              <a:rPr sz="3000" i="1" spc="-7" baseline="-16666">
                <a:latin typeface="Times New Roman"/>
                <a:cs typeface="Times New Roman"/>
              </a:rPr>
              <a:t>i</a:t>
            </a:r>
            <a:r>
              <a:rPr sz="3000" i="1" spc="179" baseline="-16666">
                <a:latin typeface="Times New Roman"/>
                <a:cs typeface="Times New Roman"/>
              </a:rPr>
              <a:t> </a:t>
            </a:r>
            <a:r>
              <a:rPr sz="2800" spc="835">
                <a:latin typeface="Lucida Sans Unicode"/>
                <a:cs typeface="Lucida Sans Unicode"/>
              </a:rPr>
              <a:t>−</a:t>
            </a:r>
            <a:r>
              <a:rPr sz="2800" spc="-265">
                <a:latin typeface="Lucida Sans Unicode"/>
                <a:cs typeface="Lucida Sans Unicode"/>
              </a:rPr>
              <a:t> </a:t>
            </a:r>
            <a:r>
              <a:rPr sz="2800" i="1" spc="-85">
                <a:latin typeface="Times New Roman"/>
                <a:cs typeface="Times New Roman"/>
              </a:rPr>
              <a:t>a</a:t>
            </a:r>
            <a:r>
              <a:rPr sz="3000" i="1" spc="-7" baseline="-16666">
                <a:latin typeface="Times New Roman"/>
                <a:cs typeface="Times New Roman"/>
              </a:rPr>
              <a:t>i</a:t>
            </a:r>
            <a:r>
              <a:rPr sz="3000" i="1" spc="-284" baseline="-16666">
                <a:latin typeface="Times New Roman"/>
                <a:cs typeface="Times New Roman"/>
              </a:rPr>
              <a:t> </a:t>
            </a:r>
            <a:r>
              <a:rPr sz="2800" spc="-425">
                <a:latin typeface="Cambria"/>
                <a:cs typeface="Cambria"/>
              </a:rPr>
              <a:t>|</a:t>
            </a:r>
            <a:r>
              <a:rPr sz="3000" spc="-660" baseline="34722">
                <a:latin typeface="Times New Roman"/>
                <a:cs typeface="Times New Roman"/>
              </a:rPr>
              <a:t>3</a:t>
            </a:r>
            <a:endParaRPr sz="3000" baseline="34722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0843" y="6224702"/>
            <a:ext cx="72707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800" spc="10">
                <a:latin typeface="Cambria"/>
                <a:cs typeface="Cambria"/>
              </a:rPr>
              <a:t>|</a:t>
            </a:r>
            <a:r>
              <a:rPr sz="2800" spc="-305">
                <a:latin typeface="Cambria"/>
                <a:cs typeface="Cambria"/>
              </a:rPr>
              <a:t> </a:t>
            </a:r>
            <a:r>
              <a:rPr sz="2800" i="1" spc="-95">
                <a:latin typeface="Times New Roman"/>
                <a:cs typeface="Times New Roman"/>
              </a:rPr>
              <a:t>y</a:t>
            </a:r>
            <a:r>
              <a:rPr sz="3000" i="1" spc="-7" baseline="-19444">
                <a:latin typeface="Times New Roman"/>
                <a:cs typeface="Times New Roman"/>
              </a:rPr>
              <a:t>i</a:t>
            </a:r>
            <a:r>
              <a:rPr sz="3000" i="1" spc="-284" baseline="-19444">
                <a:latin typeface="Times New Roman"/>
                <a:cs typeface="Times New Roman"/>
              </a:rPr>
              <a:t> </a:t>
            </a:r>
            <a:r>
              <a:rPr sz="2800" spc="10">
                <a:latin typeface="Cambria"/>
                <a:cs typeface="Cambria"/>
              </a:rPr>
              <a:t>|</a:t>
            </a:r>
            <a:r>
              <a:rPr sz="3000" spc="-7" baseline="34722">
                <a:latin typeface="Times New Roman"/>
                <a:cs typeface="Times New Roman"/>
              </a:rPr>
              <a:t>2</a:t>
            </a:r>
            <a:endParaRPr sz="3000" baseline="34722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09193" y="6757031"/>
            <a:ext cx="1444625" cy="24130"/>
          </a:xfrm>
          <a:custGeom>
            <a:avLst/>
            <a:gdLst/>
            <a:ahLst/>
            <a:cxnLst/>
            <a:rect l="l" t="t" r="r" b="b"/>
            <a:pathLst>
              <a:path w="1444625" h="24129">
                <a:moveTo>
                  <a:pt x="1444449" y="0"/>
                </a:moveTo>
                <a:lnTo>
                  <a:pt x="0" y="0"/>
                </a:lnTo>
                <a:lnTo>
                  <a:pt x="0" y="23558"/>
                </a:lnTo>
                <a:lnTo>
                  <a:pt x="1444449" y="23558"/>
                </a:lnTo>
                <a:lnTo>
                  <a:pt x="14444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23442" y="6780603"/>
            <a:ext cx="40957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2110">
                <a:latin typeface="Lucida Sans Unicode"/>
                <a:cs typeface="Lucida Sans Unicode"/>
              </a:rPr>
              <a:t>}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27137" y="6224019"/>
            <a:ext cx="958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42034" y="6274696"/>
            <a:ext cx="19602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1381125" algn="l"/>
                <a:tab pos="1677035" algn="l"/>
              </a:tabLst>
            </a:pPr>
            <a:r>
              <a:rPr sz="2800" spc="525">
                <a:latin typeface="Lucida Sans Unicode"/>
                <a:cs typeface="Lucida Sans Unicode"/>
              </a:rPr>
              <a:t>–</a:t>
            </a:r>
            <a:r>
              <a:rPr sz="2800" spc="-265">
                <a:latin typeface="Lucida Sans Unicode"/>
                <a:cs typeface="Lucida Sans Unicode"/>
              </a:rPr>
              <a:t> </a:t>
            </a:r>
            <a:r>
              <a:rPr sz="2800" i="1" spc="-254">
                <a:latin typeface="Arial"/>
                <a:cs typeface="Arial"/>
              </a:rPr>
              <a:t>ω</a:t>
            </a:r>
            <a:r>
              <a:rPr sz="2800" i="1" spc="150">
                <a:latin typeface="Times New Roman"/>
                <a:cs typeface="Times New Roman"/>
              </a:rPr>
              <a:t>x</a:t>
            </a:r>
            <a:r>
              <a:rPr sz="3000" i="1" spc="-7" baseline="29166">
                <a:latin typeface="Times New Roman"/>
                <a:cs typeface="Times New Roman"/>
              </a:rPr>
              <a:t>T</a:t>
            </a:r>
            <a:r>
              <a:rPr sz="3000" i="1" baseline="29166">
                <a:latin typeface="Times New Roman"/>
                <a:cs typeface="Times New Roman"/>
              </a:rPr>
              <a:t>	</a:t>
            </a:r>
            <a:r>
              <a:rPr sz="2800" i="1" spc="5">
                <a:latin typeface="Times New Roman"/>
                <a:cs typeface="Times New Roman"/>
              </a:rPr>
              <a:t>y</a:t>
            </a:r>
            <a:r>
              <a:rPr sz="2800" i="1">
                <a:latin typeface="Times New Roman"/>
                <a:cs typeface="Times New Roman"/>
              </a:rPr>
              <a:t>	</a:t>
            </a:r>
            <a:r>
              <a:rPr sz="2800" spc="-50">
                <a:latin typeface="Lucida Sans Unicode"/>
                <a:cs typeface="Lucida Sans Unicode"/>
              </a:rPr>
              <a:t>−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65969" y="6217236"/>
            <a:ext cx="4870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1370">
                <a:latin typeface="Lucida Sans Unicode"/>
                <a:cs typeface="Lucida Sans Unicode"/>
              </a:rPr>
              <a:t>∑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01659" y="6642554"/>
            <a:ext cx="101536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>
                <a:latin typeface="Times New Roman"/>
                <a:cs typeface="Times New Roman"/>
              </a:rPr>
              <a:t>1</a:t>
            </a:r>
            <a:r>
              <a:rPr sz="2000" spc="-225">
                <a:latin typeface="Lucida Sans Unicode"/>
                <a:cs typeface="Lucida Sans Unicode"/>
              </a:rPr>
              <a:t>≤</a:t>
            </a:r>
            <a:r>
              <a:rPr sz="2000" i="1" spc="-5">
                <a:latin typeface="Times New Roman"/>
                <a:cs typeface="Times New Roman"/>
              </a:rPr>
              <a:t>i</a:t>
            </a:r>
            <a:r>
              <a:rPr sz="2000" spc="-225">
                <a:latin typeface="Lucida Sans Unicode"/>
                <a:cs typeface="Lucida Sans Unicode"/>
              </a:rPr>
              <a:t>≤</a:t>
            </a:r>
            <a:r>
              <a:rPr sz="2000" spc="-409">
                <a:latin typeface="Lucida Sans Unicode"/>
                <a:cs typeface="Lucida Sans Unicode"/>
              </a:rPr>
              <a:t> </a:t>
            </a:r>
            <a:r>
              <a:rPr sz="2000" i="1" spc="-5">
                <a:latin typeface="Times New Roman"/>
                <a:cs typeface="Times New Roman"/>
              </a:rPr>
              <a:t>j</a:t>
            </a:r>
            <a:r>
              <a:rPr sz="2000" spc="-200">
                <a:latin typeface="Lucida Sans Unicode"/>
                <a:cs typeface="Lucida Sans Unicode"/>
              </a:rPr>
              <a:t>≤</a:t>
            </a:r>
            <a:r>
              <a:rPr sz="2000" i="1" spc="-5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226802" y="6003204"/>
            <a:ext cx="71247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800" i="1" spc="-40">
                <a:latin typeface="Times New Roman"/>
                <a:cs typeface="Times New Roman"/>
              </a:rPr>
              <a:t>m</a:t>
            </a:r>
            <a:r>
              <a:rPr sz="3000" i="1" spc="-60" baseline="-19444">
                <a:latin typeface="Times New Roman"/>
                <a:cs typeface="Times New Roman"/>
              </a:rPr>
              <a:t>i</a:t>
            </a:r>
            <a:r>
              <a:rPr sz="2800" i="1" spc="-40">
                <a:latin typeface="Times New Roman"/>
                <a:cs typeface="Times New Roman"/>
              </a:rPr>
              <a:t>m</a:t>
            </a:r>
            <a:r>
              <a:rPr sz="3000" i="1" spc="-60" baseline="-19444">
                <a:latin typeface="Times New Roman"/>
                <a:cs typeface="Times New Roman"/>
              </a:rPr>
              <a:t>j</a:t>
            </a:r>
            <a:endParaRPr sz="3000" baseline="-1944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905619" y="6513609"/>
            <a:ext cx="1297940" cy="24130"/>
          </a:xfrm>
          <a:custGeom>
            <a:avLst/>
            <a:gdLst/>
            <a:ahLst/>
            <a:cxnLst/>
            <a:rect l="l" t="t" r="r" b="b"/>
            <a:pathLst>
              <a:path w="1297940" h="24129">
                <a:moveTo>
                  <a:pt x="1297392" y="0"/>
                </a:moveTo>
                <a:lnTo>
                  <a:pt x="0" y="0"/>
                </a:lnTo>
                <a:lnTo>
                  <a:pt x="0" y="23558"/>
                </a:lnTo>
                <a:lnTo>
                  <a:pt x="1297392" y="23558"/>
                </a:lnTo>
                <a:lnTo>
                  <a:pt x="1297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053796" y="6424249"/>
            <a:ext cx="91566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800" i="1" spc="-85">
                <a:latin typeface="Times New Roman"/>
                <a:cs typeface="Times New Roman"/>
              </a:rPr>
              <a:t>x</a:t>
            </a:r>
            <a:r>
              <a:rPr sz="3000" i="1" spc="-7" baseline="-16666">
                <a:latin typeface="Times New Roman"/>
                <a:cs typeface="Times New Roman"/>
              </a:rPr>
              <a:t>i</a:t>
            </a:r>
            <a:r>
              <a:rPr sz="3000" i="1" spc="179" baseline="-16666">
                <a:latin typeface="Times New Roman"/>
                <a:cs typeface="Times New Roman"/>
              </a:rPr>
              <a:t> </a:t>
            </a:r>
            <a:r>
              <a:rPr sz="2800" spc="835">
                <a:latin typeface="Lucida Sans Unicode"/>
                <a:cs typeface="Lucida Sans Unicode"/>
              </a:rPr>
              <a:t>−</a:t>
            </a:r>
            <a:r>
              <a:rPr sz="2800" spc="-265">
                <a:latin typeface="Lucida Sans Unicode"/>
                <a:cs typeface="Lucida Sans Unicode"/>
              </a:rPr>
              <a:t> </a:t>
            </a:r>
            <a:r>
              <a:rPr sz="2800" i="1" spc="-525">
                <a:latin typeface="Times New Roman"/>
                <a:cs typeface="Times New Roman"/>
              </a:rPr>
              <a:t>x</a:t>
            </a:r>
            <a:r>
              <a:rPr sz="3000" i="1" spc="-667" baseline="-16666">
                <a:latin typeface="Times New Roman"/>
                <a:cs typeface="Times New Roman"/>
              </a:rPr>
              <a:t>j</a:t>
            </a:r>
            <a:endParaRPr sz="3000" baseline="-16666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651562" y="6822626"/>
            <a:ext cx="5867400" cy="2209165"/>
            <a:chOff x="6680200" y="6135315"/>
            <a:chExt cx="5867400" cy="2209165"/>
          </a:xfrm>
        </p:grpSpPr>
        <p:sp>
          <p:nvSpPr>
            <p:cNvPr id="24" name="object 24"/>
            <p:cNvSpPr/>
            <p:nvPr/>
          </p:nvSpPr>
          <p:spPr>
            <a:xfrm>
              <a:off x="12373788" y="6135315"/>
              <a:ext cx="24130" cy="621665"/>
            </a:xfrm>
            <a:custGeom>
              <a:avLst/>
              <a:gdLst/>
              <a:ahLst/>
              <a:cxnLst/>
              <a:rect l="l" t="t" r="r" b="b"/>
              <a:pathLst>
                <a:path w="24129" h="621665">
                  <a:moveTo>
                    <a:pt x="23557" y="0"/>
                  </a:moveTo>
                  <a:lnTo>
                    <a:pt x="0" y="0"/>
                  </a:lnTo>
                  <a:lnTo>
                    <a:pt x="0" y="621046"/>
                  </a:lnTo>
                  <a:lnTo>
                    <a:pt x="23557" y="621046"/>
                  </a:lnTo>
                  <a:lnTo>
                    <a:pt x="235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80200" y="6642099"/>
              <a:ext cx="5867400" cy="170180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51282" y="7593227"/>
            <a:ext cx="2908300" cy="1028700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6</a:t>
            </a:fld>
            <a:endParaRPr spc="-5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B311BDC1-C424-7F5F-CE2E-3C2B407D2C92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Marco Teórico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6778" y="1822465"/>
            <a:ext cx="11760009" cy="22080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 algn="just">
              <a:lnSpc>
                <a:spcPct val="110900"/>
              </a:lnSpc>
              <a:spcBef>
                <a:spcPts val="95"/>
              </a:spcBef>
            </a:pPr>
            <a:r>
              <a:rPr sz="3300" spc="-85">
                <a:latin typeface="Arial MT"/>
                <a:cs typeface="Arial MT"/>
              </a:rPr>
              <a:t>Las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80">
                <a:latin typeface="Arial MT"/>
                <a:cs typeface="Arial MT"/>
              </a:rPr>
              <a:t>coreografías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35">
                <a:latin typeface="Arial MT"/>
                <a:cs typeface="Arial MT"/>
              </a:rPr>
              <a:t>de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15">
                <a:latin typeface="Arial MT"/>
                <a:cs typeface="Arial MT"/>
              </a:rPr>
              <a:t>N-cuerpos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45">
                <a:latin typeface="Arial MT"/>
                <a:cs typeface="Arial MT"/>
              </a:rPr>
              <a:t>son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60">
                <a:latin typeface="Arial MT"/>
                <a:cs typeface="Arial MT"/>
              </a:rPr>
              <a:t>soluciones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45">
                <a:latin typeface="Arial MT"/>
                <a:cs typeface="Arial MT"/>
              </a:rPr>
              <a:t>periódicas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35">
                <a:latin typeface="Arial MT"/>
                <a:cs typeface="Arial MT"/>
              </a:rPr>
              <a:t>de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105">
                <a:latin typeface="Arial MT"/>
                <a:cs typeface="Arial MT"/>
              </a:rPr>
              <a:t>las </a:t>
            </a:r>
            <a:r>
              <a:rPr sz="3300" spc="-100">
                <a:latin typeface="Arial MT"/>
                <a:cs typeface="Arial MT"/>
              </a:rPr>
              <a:t> </a:t>
            </a:r>
            <a:r>
              <a:rPr sz="3300" spc="-60">
                <a:latin typeface="Arial MT"/>
                <a:cs typeface="Arial MT"/>
              </a:rPr>
              <a:t>ecuaciones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35">
                <a:latin typeface="Arial MT"/>
                <a:cs typeface="Arial MT"/>
              </a:rPr>
              <a:t>de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15">
                <a:latin typeface="Arial MT"/>
                <a:cs typeface="Arial MT"/>
              </a:rPr>
              <a:t>N-cuerpos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95">
                <a:latin typeface="Arial MT"/>
                <a:cs typeface="Arial MT"/>
              </a:rPr>
              <a:t>en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105">
                <a:latin typeface="Arial MT"/>
                <a:cs typeface="Arial MT"/>
              </a:rPr>
              <a:t>las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45">
                <a:latin typeface="Arial MT"/>
                <a:cs typeface="Arial MT"/>
              </a:rPr>
              <a:t>que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60">
                <a:latin typeface="Arial MT"/>
                <a:cs typeface="Arial MT"/>
              </a:rPr>
              <a:t>N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75">
                <a:latin typeface="Arial MT"/>
                <a:cs typeface="Arial MT"/>
              </a:rPr>
              <a:t>masas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90">
                <a:latin typeface="Arial MT"/>
                <a:cs typeface="Arial MT"/>
              </a:rPr>
              <a:t>iguales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95">
                <a:latin typeface="Arial MT"/>
                <a:cs typeface="Arial MT"/>
              </a:rPr>
              <a:t>se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65">
                <a:latin typeface="Arial MT"/>
                <a:cs typeface="Arial MT"/>
              </a:rPr>
              <a:t>persiguen </a:t>
            </a:r>
            <a:r>
              <a:rPr sz="3300" spc="-60">
                <a:latin typeface="Arial MT"/>
                <a:cs typeface="Arial MT"/>
              </a:rPr>
              <a:t> </a:t>
            </a:r>
            <a:r>
              <a:rPr sz="3300" spc="-75">
                <a:latin typeface="Arial MT"/>
                <a:cs typeface="Arial MT"/>
              </a:rPr>
              <a:t>entre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185">
                <a:latin typeface="Arial MT"/>
                <a:cs typeface="Arial MT"/>
              </a:rPr>
              <a:t>sí</a:t>
            </a:r>
            <a:r>
              <a:rPr sz="3300" spc="10">
                <a:latin typeface="Arial MT"/>
                <a:cs typeface="Arial MT"/>
              </a:rPr>
              <a:t> </a:t>
            </a:r>
            <a:r>
              <a:rPr sz="3300" spc="-65">
                <a:latin typeface="Arial MT"/>
                <a:cs typeface="Arial MT"/>
              </a:rPr>
              <a:t>alrededor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35">
                <a:latin typeface="Arial MT"/>
                <a:cs typeface="Arial MT"/>
              </a:rPr>
              <a:t>de</a:t>
            </a:r>
            <a:r>
              <a:rPr sz="3300" spc="10">
                <a:latin typeface="Arial MT"/>
                <a:cs typeface="Arial MT"/>
              </a:rPr>
              <a:t> </a:t>
            </a:r>
            <a:r>
              <a:rPr sz="3300" spc="-85">
                <a:latin typeface="Arial MT"/>
                <a:cs typeface="Arial MT"/>
              </a:rPr>
              <a:t>una</a:t>
            </a:r>
            <a:r>
              <a:rPr sz="3300" spc="10">
                <a:latin typeface="Arial MT"/>
                <a:cs typeface="Arial MT"/>
              </a:rPr>
              <a:t> </a:t>
            </a:r>
            <a:r>
              <a:rPr sz="3300" spc="-65">
                <a:latin typeface="Arial MT"/>
                <a:cs typeface="Arial MT"/>
              </a:rPr>
              <a:t>curva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55">
                <a:latin typeface="Arial MT"/>
                <a:cs typeface="Arial MT"/>
              </a:rPr>
              <a:t>cerrada</a:t>
            </a:r>
            <a:r>
              <a:rPr sz="3300" spc="10">
                <a:latin typeface="Arial MT"/>
                <a:cs typeface="Arial MT"/>
              </a:rPr>
              <a:t> </a:t>
            </a:r>
            <a:r>
              <a:rPr sz="3300" spc="-90">
                <a:latin typeface="Arial MT"/>
                <a:cs typeface="Arial MT"/>
              </a:rPr>
              <a:t>fija,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70">
                <a:latin typeface="Arial MT"/>
                <a:cs typeface="Arial MT"/>
              </a:rPr>
              <a:t>igualmente</a:t>
            </a:r>
            <a:r>
              <a:rPr sz="3300" spc="10">
                <a:latin typeface="Arial MT"/>
                <a:cs typeface="Arial MT"/>
              </a:rPr>
              <a:t> </a:t>
            </a:r>
            <a:r>
              <a:rPr sz="3300" spc="-60">
                <a:latin typeface="Arial MT"/>
                <a:cs typeface="Arial MT"/>
              </a:rPr>
              <a:t>espaciadas</a:t>
            </a:r>
            <a:r>
              <a:rPr sz="3300" spc="10">
                <a:latin typeface="Arial MT"/>
                <a:cs typeface="Arial MT"/>
              </a:rPr>
              <a:t> </a:t>
            </a:r>
            <a:r>
              <a:rPr sz="3300" spc="-95">
                <a:latin typeface="Arial MT"/>
                <a:cs typeface="Arial MT"/>
              </a:rPr>
              <a:t>en</a:t>
            </a:r>
            <a:endParaRPr lang="es-ES" sz="33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0732" y="900061"/>
            <a:ext cx="525208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/>
              <a:t>Métodos</a:t>
            </a:r>
            <a:r>
              <a:rPr spc="-80"/>
              <a:t> </a:t>
            </a:r>
            <a:r>
              <a:rPr spc="-30"/>
              <a:t>Variacionales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1667" y="4167870"/>
            <a:ext cx="4572000" cy="45720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856628" y="3598675"/>
            <a:ext cx="12350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i="1" spc="-190">
                <a:latin typeface="Times New Roman"/>
                <a:cs typeface="Times New Roman"/>
              </a:rPr>
              <a:t>x</a:t>
            </a:r>
            <a:r>
              <a:rPr sz="2400" spc="-284" baseline="17361">
                <a:latin typeface="Times New Roman"/>
                <a:cs typeface="Times New Roman"/>
              </a:rPr>
              <a:t>·</a:t>
            </a:r>
            <a:r>
              <a:rPr sz="1650" i="1" spc="-284" baseline="-20202">
                <a:latin typeface="Times New Roman"/>
                <a:cs typeface="Times New Roman"/>
              </a:rPr>
              <a:t>i</a:t>
            </a:r>
            <a:r>
              <a:rPr sz="1650" i="1" spc="15" baseline="-20202">
                <a:latin typeface="Times New Roman"/>
                <a:cs typeface="Times New Roman"/>
              </a:rPr>
              <a:t> </a:t>
            </a:r>
            <a:r>
              <a:rPr sz="1600" spc="190">
                <a:latin typeface="Times New Roman"/>
                <a:cs typeface="Times New Roman"/>
              </a:rPr>
              <a:t>=</a:t>
            </a:r>
            <a:r>
              <a:rPr sz="1600" spc="25">
                <a:latin typeface="Times New Roman"/>
                <a:cs typeface="Times New Roman"/>
              </a:rPr>
              <a:t> </a:t>
            </a:r>
            <a:r>
              <a:rPr sz="1600" i="1" spc="-20">
                <a:latin typeface="Arial"/>
                <a:cs typeface="Arial"/>
              </a:rPr>
              <a:t>ω</a:t>
            </a:r>
            <a:r>
              <a:rPr sz="1600" i="1" spc="-20">
                <a:latin typeface="Times New Roman"/>
                <a:cs typeface="Times New Roman"/>
              </a:rPr>
              <a:t>Jx</a:t>
            </a:r>
            <a:r>
              <a:rPr sz="1650" i="1" spc="-30" baseline="-20202">
                <a:latin typeface="Times New Roman"/>
                <a:cs typeface="Times New Roman"/>
              </a:rPr>
              <a:t>i</a:t>
            </a:r>
            <a:r>
              <a:rPr sz="1650" i="1" spc="112" baseline="-20202">
                <a:latin typeface="Times New Roman"/>
                <a:cs typeface="Times New Roman"/>
              </a:rPr>
              <a:t> </a:t>
            </a:r>
            <a:r>
              <a:rPr sz="1600" spc="190">
                <a:latin typeface="Times New Roman"/>
                <a:cs typeface="Times New Roman"/>
              </a:rPr>
              <a:t>+</a:t>
            </a:r>
            <a:r>
              <a:rPr sz="1600" spc="360">
                <a:latin typeface="Times New Roman"/>
                <a:cs typeface="Times New Roman"/>
              </a:rPr>
              <a:t> </a:t>
            </a:r>
            <a:r>
              <a:rPr sz="2400" i="1" spc="-37" baseline="41666">
                <a:latin typeface="Times New Roman"/>
                <a:cs typeface="Times New Roman"/>
              </a:rPr>
              <a:t>y</a:t>
            </a:r>
            <a:r>
              <a:rPr sz="1650" i="1" spc="-37" baseline="40404">
                <a:latin typeface="Times New Roman"/>
                <a:cs typeface="Times New Roman"/>
              </a:rPr>
              <a:t>i</a:t>
            </a:r>
            <a:endParaRPr sz="1650" baseline="4040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78342" y="3756460"/>
            <a:ext cx="227329" cy="13970"/>
          </a:xfrm>
          <a:custGeom>
            <a:avLst/>
            <a:gdLst/>
            <a:ahLst/>
            <a:cxnLst/>
            <a:rect l="l" t="t" r="r" b="b"/>
            <a:pathLst>
              <a:path w="227329" h="13970">
                <a:moveTo>
                  <a:pt x="227054" y="0"/>
                </a:moveTo>
                <a:lnTo>
                  <a:pt x="0" y="0"/>
                </a:lnTo>
                <a:lnTo>
                  <a:pt x="0" y="13411"/>
                </a:lnTo>
                <a:lnTo>
                  <a:pt x="227054" y="13411"/>
                </a:lnTo>
                <a:lnTo>
                  <a:pt x="227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60563" y="3751075"/>
            <a:ext cx="2628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i="1">
                <a:latin typeface="Times New Roman"/>
                <a:cs typeface="Times New Roman"/>
              </a:rPr>
              <a:t>m</a:t>
            </a:r>
            <a:r>
              <a:rPr sz="1650" i="1" baseline="-17676">
                <a:latin typeface="Times New Roman"/>
                <a:cs typeface="Times New Roman"/>
              </a:rPr>
              <a:t>i</a:t>
            </a:r>
            <a:endParaRPr sz="1650" baseline="-17676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7</a:t>
            </a:fld>
            <a:endParaRPr spc="-5"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FC1209BD-E1A9-099B-3F1A-B017AA3BC0FD}"/>
              </a:ext>
            </a:extLst>
          </p:cNvPr>
          <p:cNvSpPr txBox="1"/>
          <p:nvPr/>
        </p:nvSpPr>
        <p:spPr>
          <a:xfrm>
            <a:off x="480051" y="4386386"/>
            <a:ext cx="128651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i="1">
                <a:latin typeface="Times New Roman"/>
                <a:cs typeface="Times New Roman"/>
              </a:rPr>
              <a:t>A</a:t>
            </a:r>
            <a:r>
              <a:rPr sz="3700">
                <a:latin typeface="Times New Roman"/>
                <a:cs typeface="Times New Roman"/>
              </a:rPr>
              <a:t>(</a:t>
            </a:r>
            <a:r>
              <a:rPr sz="3700" i="1">
                <a:latin typeface="Times New Roman"/>
                <a:cs typeface="Times New Roman"/>
              </a:rPr>
              <a:t>x</a:t>
            </a:r>
            <a:r>
              <a:rPr sz="3700">
                <a:latin typeface="Times New Roman"/>
                <a:cs typeface="Times New Roman"/>
              </a:rPr>
              <a:t>)</a:t>
            </a:r>
            <a:r>
              <a:rPr sz="3700" spc="10">
                <a:latin typeface="Times New Roman"/>
                <a:cs typeface="Times New Roman"/>
              </a:rPr>
              <a:t> </a:t>
            </a:r>
            <a:r>
              <a:rPr sz="3700" spc="445">
                <a:latin typeface="Times New Roman"/>
                <a:cs typeface="Times New Roman"/>
              </a:rPr>
              <a:t>=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0AD4D7E9-7C32-086B-53F3-C08228A24DEB}"/>
              </a:ext>
            </a:extLst>
          </p:cNvPr>
          <p:cNvSpPr txBox="1"/>
          <p:nvPr/>
        </p:nvSpPr>
        <p:spPr>
          <a:xfrm>
            <a:off x="1748478" y="4380777"/>
            <a:ext cx="46291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700" spc="-200">
                <a:latin typeface="Lucida Sans Unicode"/>
                <a:cs typeface="Lucida Sans Unicode"/>
              </a:rPr>
              <a:t>∫</a:t>
            </a:r>
            <a:r>
              <a:rPr sz="3900" spc="-300" baseline="-34188">
                <a:latin typeface="Times New Roman"/>
                <a:cs typeface="Times New Roman"/>
              </a:rPr>
              <a:t>0</a:t>
            </a:r>
            <a:endParaRPr sz="3900" baseline="-34188">
              <a:latin typeface="Times New Roman"/>
              <a:cs typeface="Times New Roman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1569C9E-965D-F81C-D25E-4F7A4C88A6E9}"/>
              </a:ext>
            </a:extLst>
          </p:cNvPr>
          <p:cNvSpPr txBox="1"/>
          <p:nvPr/>
        </p:nvSpPr>
        <p:spPr>
          <a:xfrm>
            <a:off x="2026181" y="4085248"/>
            <a:ext cx="2914015" cy="9886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3115"/>
              </a:lnSpc>
              <a:spcBef>
                <a:spcPts val="125"/>
              </a:spcBef>
            </a:pPr>
            <a:r>
              <a:rPr sz="2600" spc="1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283210">
              <a:lnSpc>
                <a:spcPts val="4435"/>
              </a:lnSpc>
            </a:pPr>
            <a:r>
              <a:rPr sz="3700" i="1">
                <a:latin typeface="Times New Roman"/>
                <a:cs typeface="Times New Roman"/>
              </a:rPr>
              <a:t>K</a:t>
            </a:r>
            <a:r>
              <a:rPr sz="3700">
                <a:latin typeface="Times New Roman"/>
                <a:cs typeface="Times New Roman"/>
              </a:rPr>
              <a:t>(</a:t>
            </a:r>
            <a:r>
              <a:rPr sz="3700" i="1" spc="-1140">
                <a:latin typeface="Times New Roman"/>
                <a:cs typeface="Times New Roman"/>
              </a:rPr>
              <a:t>x</a:t>
            </a:r>
            <a:r>
              <a:rPr sz="5550" spc="-150" baseline="18018">
                <a:latin typeface="Times New Roman"/>
                <a:cs typeface="Times New Roman"/>
              </a:rPr>
              <a:t>·</a:t>
            </a:r>
            <a:r>
              <a:rPr sz="3700">
                <a:latin typeface="Times New Roman"/>
                <a:cs typeface="Times New Roman"/>
              </a:rPr>
              <a:t>)</a:t>
            </a:r>
            <a:r>
              <a:rPr sz="3700" spc="-105">
                <a:latin typeface="Times New Roman"/>
                <a:cs typeface="Times New Roman"/>
              </a:rPr>
              <a:t> </a:t>
            </a:r>
            <a:r>
              <a:rPr sz="3700" spc="445">
                <a:latin typeface="Times New Roman"/>
                <a:cs typeface="Times New Roman"/>
              </a:rPr>
              <a:t>+</a:t>
            </a:r>
            <a:r>
              <a:rPr sz="3700" spc="-105">
                <a:latin typeface="Times New Roman"/>
                <a:cs typeface="Times New Roman"/>
              </a:rPr>
              <a:t> </a:t>
            </a:r>
            <a:r>
              <a:rPr sz="3700" i="1" spc="-5">
                <a:latin typeface="Times New Roman"/>
                <a:cs typeface="Times New Roman"/>
              </a:rPr>
              <a:t>U</a:t>
            </a:r>
            <a:r>
              <a:rPr sz="3700">
                <a:latin typeface="Times New Roman"/>
                <a:cs typeface="Times New Roman"/>
              </a:rPr>
              <a:t>(</a:t>
            </a:r>
            <a:r>
              <a:rPr sz="3700" i="1">
                <a:latin typeface="Times New Roman"/>
                <a:cs typeface="Times New Roman"/>
              </a:rPr>
              <a:t>x</a:t>
            </a:r>
            <a:r>
              <a:rPr sz="3700">
                <a:latin typeface="Times New Roman"/>
                <a:cs typeface="Times New Roman"/>
              </a:rPr>
              <a:t>)</a:t>
            </a:r>
            <a:r>
              <a:rPr sz="3700" i="1">
                <a:latin typeface="Times New Roman"/>
                <a:cs typeface="Times New Roman"/>
              </a:rPr>
              <a:t>dt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A549132-73BB-0886-BA7A-7765F97777E2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Marco Teórico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224" y="1922698"/>
            <a:ext cx="12042728" cy="2243887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 algn="just">
              <a:lnSpc>
                <a:spcPct val="110900"/>
              </a:lnSpc>
              <a:spcBef>
                <a:spcPts val="95"/>
              </a:spcBef>
            </a:pPr>
            <a:r>
              <a:rPr sz="3300" spc="-85">
                <a:latin typeface="Arial MT"/>
                <a:cs typeface="Arial MT"/>
              </a:rPr>
              <a:t>Las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80">
                <a:latin typeface="Arial MT"/>
                <a:cs typeface="Arial MT"/>
              </a:rPr>
              <a:t>coreografías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35">
                <a:latin typeface="Arial MT"/>
                <a:cs typeface="Arial MT"/>
              </a:rPr>
              <a:t>de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15">
                <a:latin typeface="Arial MT"/>
                <a:cs typeface="Arial MT"/>
              </a:rPr>
              <a:t>N-cuerpos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45">
                <a:latin typeface="Arial MT"/>
                <a:cs typeface="Arial MT"/>
              </a:rPr>
              <a:t>son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60">
                <a:latin typeface="Arial MT"/>
                <a:cs typeface="Arial MT"/>
              </a:rPr>
              <a:t>soluciones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45">
                <a:latin typeface="Arial MT"/>
                <a:cs typeface="Arial MT"/>
              </a:rPr>
              <a:t>periódicas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35">
                <a:latin typeface="Arial MT"/>
                <a:cs typeface="Arial MT"/>
              </a:rPr>
              <a:t>de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105">
                <a:latin typeface="Arial MT"/>
                <a:cs typeface="Arial MT"/>
              </a:rPr>
              <a:t>las </a:t>
            </a:r>
            <a:r>
              <a:rPr sz="3300" spc="-100">
                <a:latin typeface="Arial MT"/>
                <a:cs typeface="Arial MT"/>
              </a:rPr>
              <a:t> </a:t>
            </a:r>
            <a:r>
              <a:rPr sz="3300" spc="-60">
                <a:latin typeface="Arial MT"/>
                <a:cs typeface="Arial MT"/>
              </a:rPr>
              <a:t>ecuaciones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35">
                <a:latin typeface="Arial MT"/>
                <a:cs typeface="Arial MT"/>
              </a:rPr>
              <a:t>de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15">
                <a:latin typeface="Arial MT"/>
                <a:cs typeface="Arial MT"/>
              </a:rPr>
              <a:t>N-cuerpos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95">
                <a:latin typeface="Arial MT"/>
                <a:cs typeface="Arial MT"/>
              </a:rPr>
              <a:t>en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105">
                <a:latin typeface="Arial MT"/>
                <a:cs typeface="Arial MT"/>
              </a:rPr>
              <a:t>las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45">
                <a:latin typeface="Arial MT"/>
                <a:cs typeface="Arial MT"/>
              </a:rPr>
              <a:t>que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60">
                <a:latin typeface="Arial MT"/>
                <a:cs typeface="Arial MT"/>
              </a:rPr>
              <a:t>N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75">
                <a:latin typeface="Arial MT"/>
                <a:cs typeface="Arial MT"/>
              </a:rPr>
              <a:t>masas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90">
                <a:latin typeface="Arial MT"/>
                <a:cs typeface="Arial MT"/>
              </a:rPr>
              <a:t>iguales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95">
                <a:latin typeface="Arial MT"/>
                <a:cs typeface="Arial MT"/>
              </a:rPr>
              <a:t>se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65">
                <a:latin typeface="Arial MT"/>
                <a:cs typeface="Arial MT"/>
              </a:rPr>
              <a:t>persiguen </a:t>
            </a:r>
            <a:r>
              <a:rPr sz="3300" spc="-60">
                <a:latin typeface="Arial MT"/>
                <a:cs typeface="Arial MT"/>
              </a:rPr>
              <a:t> </a:t>
            </a:r>
            <a:r>
              <a:rPr sz="3300" spc="-75">
                <a:latin typeface="Arial MT"/>
                <a:cs typeface="Arial MT"/>
              </a:rPr>
              <a:t>entre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185">
                <a:latin typeface="Arial MT"/>
                <a:cs typeface="Arial MT"/>
              </a:rPr>
              <a:t>sí</a:t>
            </a:r>
            <a:r>
              <a:rPr sz="3300" spc="10">
                <a:latin typeface="Arial MT"/>
                <a:cs typeface="Arial MT"/>
              </a:rPr>
              <a:t> </a:t>
            </a:r>
            <a:r>
              <a:rPr sz="3300" spc="-65">
                <a:latin typeface="Arial MT"/>
                <a:cs typeface="Arial MT"/>
              </a:rPr>
              <a:t>alrededor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35">
                <a:latin typeface="Arial MT"/>
                <a:cs typeface="Arial MT"/>
              </a:rPr>
              <a:t>de</a:t>
            </a:r>
            <a:r>
              <a:rPr sz="3300" spc="10">
                <a:latin typeface="Arial MT"/>
                <a:cs typeface="Arial MT"/>
              </a:rPr>
              <a:t> </a:t>
            </a:r>
            <a:r>
              <a:rPr sz="3300" spc="-85">
                <a:latin typeface="Arial MT"/>
                <a:cs typeface="Arial MT"/>
              </a:rPr>
              <a:t>una</a:t>
            </a:r>
            <a:r>
              <a:rPr sz="3300" spc="10">
                <a:latin typeface="Arial MT"/>
                <a:cs typeface="Arial MT"/>
              </a:rPr>
              <a:t> </a:t>
            </a:r>
            <a:r>
              <a:rPr sz="3300" spc="-65">
                <a:latin typeface="Arial MT"/>
                <a:cs typeface="Arial MT"/>
              </a:rPr>
              <a:t>curva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55">
                <a:latin typeface="Arial MT"/>
                <a:cs typeface="Arial MT"/>
              </a:rPr>
              <a:t>cerrada</a:t>
            </a:r>
            <a:r>
              <a:rPr sz="3300" spc="10">
                <a:latin typeface="Arial MT"/>
                <a:cs typeface="Arial MT"/>
              </a:rPr>
              <a:t> </a:t>
            </a:r>
            <a:r>
              <a:rPr sz="3300" spc="-90">
                <a:latin typeface="Arial MT"/>
                <a:cs typeface="Arial MT"/>
              </a:rPr>
              <a:t>fija,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70">
                <a:latin typeface="Arial MT"/>
                <a:cs typeface="Arial MT"/>
              </a:rPr>
              <a:t>igualmente</a:t>
            </a:r>
            <a:r>
              <a:rPr sz="3300" spc="10">
                <a:latin typeface="Arial MT"/>
                <a:cs typeface="Arial MT"/>
              </a:rPr>
              <a:t> </a:t>
            </a:r>
            <a:r>
              <a:rPr sz="3300" spc="-60">
                <a:latin typeface="Arial MT"/>
                <a:cs typeface="Arial MT"/>
              </a:rPr>
              <a:t>espaciadas</a:t>
            </a:r>
            <a:r>
              <a:rPr sz="3300" spc="10">
                <a:latin typeface="Arial MT"/>
                <a:cs typeface="Arial MT"/>
              </a:rPr>
              <a:t> </a:t>
            </a:r>
            <a:r>
              <a:rPr sz="3300" spc="-95">
                <a:latin typeface="Arial MT"/>
                <a:cs typeface="Arial MT"/>
              </a:rPr>
              <a:t>en </a:t>
            </a:r>
            <a:r>
              <a:rPr sz="3300" spc="-905">
                <a:latin typeface="Arial MT"/>
                <a:cs typeface="Arial MT"/>
              </a:rPr>
              <a:t> </a:t>
            </a:r>
            <a:r>
              <a:rPr sz="3300" spc="-95">
                <a:latin typeface="Arial MT"/>
                <a:cs typeface="Arial MT"/>
              </a:rPr>
              <a:t>fase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125">
                <a:latin typeface="Arial MT"/>
                <a:cs typeface="Arial MT"/>
              </a:rPr>
              <a:t>a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65">
                <a:latin typeface="Arial MT"/>
                <a:cs typeface="Arial MT"/>
              </a:rPr>
              <a:t>lo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65">
                <a:latin typeface="Arial MT"/>
                <a:cs typeface="Arial MT"/>
              </a:rPr>
              <a:t>largo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35">
                <a:latin typeface="Arial MT"/>
                <a:cs typeface="Arial MT"/>
              </a:rPr>
              <a:t>de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125">
                <a:latin typeface="Arial MT"/>
                <a:cs typeface="Arial MT"/>
              </a:rPr>
              <a:t>la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55">
                <a:latin typeface="Arial MT"/>
                <a:cs typeface="Arial MT"/>
              </a:rPr>
              <a:t>curva.</a:t>
            </a:r>
            <a:endParaRPr lang="es-ES" sz="33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2094" y="900061"/>
            <a:ext cx="6464504" cy="59759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/>
              <a:t>¿Que</a:t>
            </a:r>
            <a:r>
              <a:rPr spc="-5"/>
              <a:t> </a:t>
            </a:r>
            <a:r>
              <a:rPr spc="-50"/>
              <a:t>son</a:t>
            </a:r>
            <a:r>
              <a:rPr spc="-5"/>
              <a:t> </a:t>
            </a:r>
            <a:r>
              <a:rPr spc="-30"/>
              <a:t>las</a:t>
            </a:r>
            <a:r>
              <a:rPr spc="-5"/>
              <a:t> </a:t>
            </a:r>
            <a:r>
              <a:rPr err="1"/>
              <a:t>Coreografías</a:t>
            </a:r>
            <a:r>
              <a:rPr lang="es-ES"/>
              <a:t>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3263" y="4583120"/>
            <a:ext cx="4572000" cy="4572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0051" y="4586852"/>
            <a:ext cx="128651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i="1">
                <a:latin typeface="Times New Roman"/>
                <a:cs typeface="Times New Roman"/>
              </a:rPr>
              <a:t>A</a:t>
            </a:r>
            <a:r>
              <a:rPr sz="3700">
                <a:latin typeface="Times New Roman"/>
                <a:cs typeface="Times New Roman"/>
              </a:rPr>
              <a:t>(</a:t>
            </a:r>
            <a:r>
              <a:rPr sz="3700" i="1">
                <a:latin typeface="Times New Roman"/>
                <a:cs typeface="Times New Roman"/>
              </a:rPr>
              <a:t>x</a:t>
            </a:r>
            <a:r>
              <a:rPr sz="3700">
                <a:latin typeface="Times New Roman"/>
                <a:cs typeface="Times New Roman"/>
              </a:rPr>
              <a:t>)</a:t>
            </a:r>
            <a:r>
              <a:rPr sz="3700" spc="10">
                <a:latin typeface="Times New Roman"/>
                <a:cs typeface="Times New Roman"/>
              </a:rPr>
              <a:t> </a:t>
            </a:r>
            <a:r>
              <a:rPr sz="3700" spc="445">
                <a:latin typeface="Times New Roman"/>
                <a:cs typeface="Times New Roman"/>
              </a:rPr>
              <a:t>=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8</a:t>
            </a:fld>
            <a:endParaRPr spc="-5"/>
          </a:p>
        </p:txBody>
      </p:sp>
      <p:sp>
        <p:nvSpPr>
          <p:cNvPr id="6" name="object 6"/>
          <p:cNvSpPr txBox="1"/>
          <p:nvPr/>
        </p:nvSpPr>
        <p:spPr>
          <a:xfrm>
            <a:off x="1748478" y="4581243"/>
            <a:ext cx="46291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700" spc="-200">
                <a:latin typeface="Lucida Sans Unicode"/>
                <a:cs typeface="Lucida Sans Unicode"/>
              </a:rPr>
              <a:t>∫</a:t>
            </a:r>
            <a:r>
              <a:rPr sz="3900" spc="-300" baseline="-34188">
                <a:latin typeface="Times New Roman"/>
                <a:cs typeface="Times New Roman"/>
              </a:rPr>
              <a:t>0</a:t>
            </a:r>
            <a:endParaRPr sz="3900" baseline="-3418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6181" y="4385946"/>
            <a:ext cx="2914015" cy="9886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3115"/>
              </a:lnSpc>
              <a:spcBef>
                <a:spcPts val="125"/>
              </a:spcBef>
            </a:pPr>
            <a:r>
              <a:rPr sz="2600" spc="1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283210">
              <a:lnSpc>
                <a:spcPts val="4435"/>
              </a:lnSpc>
            </a:pPr>
            <a:r>
              <a:rPr sz="3700" i="1">
                <a:latin typeface="Times New Roman"/>
                <a:cs typeface="Times New Roman"/>
              </a:rPr>
              <a:t>K</a:t>
            </a:r>
            <a:r>
              <a:rPr sz="3700">
                <a:latin typeface="Times New Roman"/>
                <a:cs typeface="Times New Roman"/>
              </a:rPr>
              <a:t>(</a:t>
            </a:r>
            <a:r>
              <a:rPr sz="3700" i="1" spc="-1140">
                <a:latin typeface="Times New Roman"/>
                <a:cs typeface="Times New Roman"/>
              </a:rPr>
              <a:t>x</a:t>
            </a:r>
            <a:r>
              <a:rPr sz="5550" spc="-150" baseline="18018">
                <a:latin typeface="Times New Roman"/>
                <a:cs typeface="Times New Roman"/>
              </a:rPr>
              <a:t>·</a:t>
            </a:r>
            <a:r>
              <a:rPr sz="3700">
                <a:latin typeface="Times New Roman"/>
                <a:cs typeface="Times New Roman"/>
              </a:rPr>
              <a:t>)</a:t>
            </a:r>
            <a:r>
              <a:rPr sz="3700" spc="-105">
                <a:latin typeface="Times New Roman"/>
                <a:cs typeface="Times New Roman"/>
              </a:rPr>
              <a:t> </a:t>
            </a:r>
            <a:r>
              <a:rPr sz="3700" spc="445">
                <a:latin typeface="Times New Roman"/>
                <a:cs typeface="Times New Roman"/>
              </a:rPr>
              <a:t>+</a:t>
            </a:r>
            <a:r>
              <a:rPr sz="3700" spc="-105">
                <a:latin typeface="Times New Roman"/>
                <a:cs typeface="Times New Roman"/>
              </a:rPr>
              <a:t> </a:t>
            </a:r>
            <a:r>
              <a:rPr sz="3700" i="1" spc="-5">
                <a:latin typeface="Times New Roman"/>
                <a:cs typeface="Times New Roman"/>
              </a:rPr>
              <a:t>U</a:t>
            </a:r>
            <a:r>
              <a:rPr sz="3700">
                <a:latin typeface="Times New Roman"/>
                <a:cs typeface="Times New Roman"/>
              </a:rPr>
              <a:t>(</a:t>
            </a:r>
            <a:r>
              <a:rPr sz="3700" i="1">
                <a:latin typeface="Times New Roman"/>
                <a:cs typeface="Times New Roman"/>
              </a:rPr>
              <a:t>x</a:t>
            </a:r>
            <a:r>
              <a:rPr sz="3700">
                <a:latin typeface="Times New Roman"/>
                <a:cs typeface="Times New Roman"/>
              </a:rPr>
              <a:t>)</a:t>
            </a:r>
            <a:r>
              <a:rPr sz="3700" i="1">
                <a:latin typeface="Times New Roman"/>
                <a:cs typeface="Times New Roman"/>
              </a:rPr>
              <a:t>dt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2A197E46-DBA4-36D8-8624-989B734D83EB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Marco Teórico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9</a:t>
            </a:fld>
            <a:endParaRPr spc="-5"/>
          </a:p>
        </p:txBody>
      </p:sp>
      <p:sp>
        <p:nvSpPr>
          <p:cNvPr id="2" name="object 2"/>
          <p:cNvSpPr txBox="1"/>
          <p:nvPr/>
        </p:nvSpPr>
        <p:spPr>
          <a:xfrm>
            <a:off x="1039637" y="2333414"/>
            <a:ext cx="11438112" cy="5071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00" spc="-80">
                <a:latin typeface="Arial MT"/>
                <a:cs typeface="Arial MT"/>
              </a:rPr>
              <a:t>Paso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>
                <a:latin typeface="Arial MT"/>
                <a:cs typeface="Arial MT"/>
              </a:rPr>
              <a:t>1: </a:t>
            </a:r>
            <a:r>
              <a:rPr sz="3300" spc="-125">
                <a:latin typeface="Arial MT"/>
                <a:cs typeface="Arial MT"/>
              </a:rPr>
              <a:t>Se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45">
                <a:latin typeface="Arial MT"/>
                <a:cs typeface="Arial MT"/>
              </a:rPr>
              <a:t>escoge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65">
                <a:latin typeface="Arial MT"/>
                <a:cs typeface="Arial MT"/>
              </a:rPr>
              <a:t>un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50">
                <a:latin typeface="Arial MT"/>
                <a:cs typeface="Arial MT"/>
              </a:rPr>
              <a:t>buen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45">
                <a:latin typeface="Arial MT"/>
                <a:cs typeface="Arial MT"/>
              </a:rPr>
              <a:t>espacio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125">
                <a:latin typeface="Arial MT"/>
                <a:cs typeface="Arial MT"/>
              </a:rPr>
              <a:t>P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35">
                <a:latin typeface="Arial MT"/>
                <a:cs typeface="Arial MT"/>
              </a:rPr>
              <a:t>de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40">
                <a:latin typeface="Arial MT"/>
                <a:cs typeface="Arial MT"/>
              </a:rPr>
              <a:t>ruta.</a:t>
            </a:r>
            <a:endParaRPr sz="3300">
              <a:latin typeface="Arial MT"/>
              <a:cs typeface="Arial MT"/>
            </a:endParaRPr>
          </a:p>
          <a:p>
            <a:pPr marL="38100" marR="30480">
              <a:lnSpc>
                <a:spcPct val="113799"/>
              </a:lnSpc>
              <a:spcBef>
                <a:spcPts val="2080"/>
              </a:spcBef>
              <a:tabLst>
                <a:tab pos="3779520" algn="l"/>
                <a:tab pos="10887710" algn="l"/>
              </a:tabLst>
            </a:pPr>
            <a:r>
              <a:rPr sz="3300" spc="-80">
                <a:latin typeface="Arial MT"/>
                <a:cs typeface="Arial MT"/>
              </a:rPr>
              <a:t>Paso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>
                <a:latin typeface="Arial MT"/>
                <a:cs typeface="Arial MT"/>
              </a:rPr>
              <a:t>2:</a:t>
            </a:r>
            <a:r>
              <a:rPr sz="3300" spc="10">
                <a:latin typeface="Arial MT"/>
                <a:cs typeface="Arial MT"/>
              </a:rPr>
              <a:t> </a:t>
            </a:r>
            <a:r>
              <a:rPr sz="3300" spc="-70">
                <a:latin typeface="Arial MT"/>
                <a:cs typeface="Arial MT"/>
              </a:rPr>
              <a:t>Establecer	</a:t>
            </a:r>
            <a:r>
              <a:rPr sz="2800" i="1">
                <a:latin typeface="Times New Roman"/>
                <a:cs typeface="Times New Roman"/>
              </a:rPr>
              <a:t>c</a:t>
            </a:r>
            <a:r>
              <a:rPr sz="2800" i="1" spc="95">
                <a:latin typeface="Times New Roman"/>
                <a:cs typeface="Times New Roman"/>
              </a:rPr>
              <a:t> </a:t>
            </a:r>
            <a:r>
              <a:rPr sz="2800" spc="335">
                <a:latin typeface="Times New Roman"/>
                <a:cs typeface="Times New Roman"/>
              </a:rPr>
              <a:t>=</a:t>
            </a:r>
            <a:r>
              <a:rPr sz="2800" spc="85">
                <a:latin typeface="Times New Roman"/>
                <a:cs typeface="Times New Roman"/>
              </a:rPr>
              <a:t> </a:t>
            </a:r>
            <a:r>
              <a:rPr sz="4200" spc="-22" baseline="-9920">
                <a:latin typeface="Verdana"/>
                <a:cs typeface="Verdana"/>
              </a:rPr>
              <a:t>{</a:t>
            </a:r>
            <a:r>
              <a:rPr sz="2800" i="1" spc="-15">
                <a:latin typeface="Times New Roman"/>
                <a:cs typeface="Times New Roman"/>
              </a:rPr>
              <a:t>infA</a:t>
            </a:r>
            <a:r>
              <a:rPr sz="2800" spc="-15">
                <a:latin typeface="Times New Roman"/>
                <a:cs typeface="Times New Roman"/>
              </a:rPr>
              <a:t>(</a:t>
            </a:r>
            <a:r>
              <a:rPr sz="2800" i="1" spc="-15">
                <a:latin typeface="Times New Roman"/>
                <a:cs typeface="Times New Roman"/>
              </a:rPr>
              <a:t>q</a:t>
            </a:r>
            <a:r>
              <a:rPr sz="2800" spc="-15">
                <a:latin typeface="Times New Roman"/>
                <a:cs typeface="Times New Roman"/>
              </a:rPr>
              <a:t>)</a:t>
            </a:r>
            <a:r>
              <a:rPr sz="2800" spc="85">
                <a:latin typeface="Times New Roman"/>
                <a:cs typeface="Times New Roman"/>
              </a:rPr>
              <a:t> </a:t>
            </a:r>
            <a:r>
              <a:rPr sz="2800">
                <a:latin typeface="Times New Roman"/>
                <a:cs typeface="Times New Roman"/>
              </a:rPr>
              <a:t>:</a:t>
            </a:r>
            <a:r>
              <a:rPr sz="2800" spc="85">
                <a:latin typeface="Times New Roman"/>
                <a:cs typeface="Times New Roman"/>
              </a:rPr>
              <a:t> </a:t>
            </a:r>
            <a:r>
              <a:rPr sz="2800" i="1" spc="-114">
                <a:latin typeface="Times New Roman"/>
                <a:cs typeface="Times New Roman"/>
              </a:rPr>
              <a:t>q</a:t>
            </a:r>
            <a:r>
              <a:rPr sz="2925" spc="-172" baseline="-18518">
                <a:latin typeface="Times New Roman"/>
                <a:cs typeface="Times New Roman"/>
              </a:rPr>
              <a:t>*</a:t>
            </a:r>
            <a:r>
              <a:rPr sz="2800" i="1" spc="-114">
                <a:latin typeface="Arial"/>
                <a:cs typeface="Arial"/>
              </a:rPr>
              <a:t>ϵ</a:t>
            </a:r>
            <a:r>
              <a:rPr sz="2800" i="1" spc="-114">
                <a:latin typeface="Times New Roman"/>
                <a:cs typeface="Times New Roman"/>
              </a:rPr>
              <a:t>P</a:t>
            </a:r>
            <a:r>
              <a:rPr sz="4200" spc="-172" baseline="-9920">
                <a:latin typeface="Verdana"/>
                <a:cs typeface="Verdana"/>
              </a:rPr>
              <a:t>}</a:t>
            </a:r>
            <a:r>
              <a:rPr sz="3300" spc="-114">
                <a:latin typeface="Arial MT"/>
                <a:cs typeface="Arial MT"/>
              </a:rPr>
              <a:t>,tal</a:t>
            </a:r>
            <a:r>
              <a:rPr sz="3300" spc="10">
                <a:latin typeface="Arial MT"/>
                <a:cs typeface="Arial MT"/>
              </a:rPr>
              <a:t> </a:t>
            </a:r>
            <a:r>
              <a:rPr sz="3300" spc="-45">
                <a:latin typeface="Arial MT"/>
                <a:cs typeface="Arial MT"/>
              </a:rPr>
              <a:t>que</a:t>
            </a:r>
            <a:r>
              <a:rPr sz="3300" spc="10">
                <a:latin typeface="Arial MT"/>
                <a:cs typeface="Arial MT"/>
              </a:rPr>
              <a:t> </a:t>
            </a:r>
            <a:r>
              <a:rPr sz="3300" spc="-325">
                <a:latin typeface="Arial MT"/>
                <a:cs typeface="Arial MT"/>
              </a:rPr>
              <a:t>q</a:t>
            </a:r>
            <a:r>
              <a:rPr sz="3300" spc="-325">
                <a:latin typeface="Lucida Sans Unicode"/>
                <a:cs typeface="Lucida Sans Unicode"/>
              </a:rPr>
              <a:t>∈</a:t>
            </a:r>
            <a:r>
              <a:rPr sz="3300" spc="-325">
                <a:latin typeface="Arial MT"/>
                <a:cs typeface="Arial MT"/>
              </a:rPr>
              <a:t>P,</a:t>
            </a:r>
            <a:r>
              <a:rPr sz="3300" spc="10">
                <a:latin typeface="Arial MT"/>
                <a:cs typeface="Arial MT"/>
              </a:rPr>
              <a:t> </a:t>
            </a:r>
            <a:r>
              <a:rPr sz="3300" spc="-5">
                <a:latin typeface="Arial MT"/>
                <a:cs typeface="Arial MT"/>
              </a:rPr>
              <a:t>n=1,2,…	</a:t>
            </a:r>
            <a:r>
              <a:rPr sz="3300" spc="-65">
                <a:latin typeface="Arial MT"/>
                <a:cs typeface="Arial MT"/>
              </a:rPr>
              <a:t>para</a:t>
            </a:r>
            <a:r>
              <a:rPr sz="3300" spc="-80">
                <a:latin typeface="Arial MT"/>
                <a:cs typeface="Arial MT"/>
              </a:rPr>
              <a:t> </a:t>
            </a:r>
            <a:r>
              <a:rPr sz="3300" spc="-85">
                <a:latin typeface="Arial MT"/>
                <a:cs typeface="Arial MT"/>
              </a:rPr>
              <a:t>una </a:t>
            </a:r>
            <a:r>
              <a:rPr sz="3300" spc="-905">
                <a:latin typeface="Arial MT"/>
                <a:cs typeface="Arial MT"/>
              </a:rPr>
              <a:t> </a:t>
            </a:r>
            <a:r>
              <a:rPr sz="3300" spc="-65">
                <a:latin typeface="Arial MT"/>
                <a:cs typeface="Arial MT"/>
              </a:rPr>
              <a:t>secuencia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65">
                <a:latin typeface="Arial MT"/>
                <a:cs typeface="Arial MT"/>
              </a:rPr>
              <a:t>tal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45">
                <a:latin typeface="Arial MT"/>
                <a:cs typeface="Arial MT"/>
              </a:rPr>
              <a:t>que</a:t>
            </a:r>
            <a:r>
              <a:rPr sz="3300" spc="229">
                <a:latin typeface="Arial MT"/>
                <a:cs typeface="Arial MT"/>
              </a:rPr>
              <a:t> </a:t>
            </a:r>
            <a:r>
              <a:rPr sz="5250" i="1" spc="-37" baseline="1587">
                <a:latin typeface="Times New Roman"/>
                <a:cs typeface="Times New Roman"/>
              </a:rPr>
              <a:t>A</a:t>
            </a:r>
            <a:r>
              <a:rPr sz="5250" spc="-37" baseline="1587">
                <a:latin typeface="Times New Roman"/>
                <a:cs typeface="Times New Roman"/>
              </a:rPr>
              <a:t>(</a:t>
            </a:r>
            <a:r>
              <a:rPr sz="5250" i="1" spc="-37" baseline="1587">
                <a:latin typeface="Times New Roman"/>
                <a:cs typeface="Times New Roman"/>
              </a:rPr>
              <a:t>q</a:t>
            </a:r>
            <a:r>
              <a:rPr sz="3675" i="1" spc="-37" baseline="-18140">
                <a:latin typeface="Times New Roman"/>
                <a:cs typeface="Times New Roman"/>
              </a:rPr>
              <a:t>n</a:t>
            </a:r>
            <a:r>
              <a:rPr sz="5250" spc="-37" baseline="1587">
                <a:latin typeface="Times New Roman"/>
                <a:cs typeface="Times New Roman"/>
              </a:rPr>
              <a:t>)</a:t>
            </a:r>
            <a:r>
              <a:rPr sz="5250" spc="142" baseline="1587">
                <a:latin typeface="Times New Roman"/>
                <a:cs typeface="Times New Roman"/>
              </a:rPr>
              <a:t> </a:t>
            </a:r>
            <a:r>
              <a:rPr sz="5250" spc="-75" baseline="1587">
                <a:latin typeface="Lucida Sans Unicode"/>
                <a:cs typeface="Lucida Sans Unicode"/>
              </a:rPr>
              <a:t>→</a:t>
            </a:r>
            <a:r>
              <a:rPr sz="5250" spc="-209" baseline="1587">
                <a:latin typeface="Lucida Sans Unicode"/>
                <a:cs typeface="Lucida Sans Unicode"/>
              </a:rPr>
              <a:t> </a:t>
            </a:r>
            <a:r>
              <a:rPr sz="5250" i="1" baseline="1587">
                <a:latin typeface="Times New Roman"/>
                <a:cs typeface="Times New Roman"/>
              </a:rPr>
              <a:t>c</a:t>
            </a:r>
            <a:endParaRPr sz="5250" baseline="1587">
              <a:latin typeface="Times New Roman"/>
              <a:cs typeface="Times New Roman"/>
            </a:endParaRPr>
          </a:p>
          <a:p>
            <a:pPr marL="38100" marR="520065">
              <a:lnSpc>
                <a:spcPts val="6590"/>
              </a:lnSpc>
              <a:spcBef>
                <a:spcPts val="620"/>
              </a:spcBef>
            </a:pPr>
            <a:r>
              <a:rPr sz="3300" spc="-80">
                <a:latin typeface="Arial MT"/>
                <a:cs typeface="Arial MT"/>
              </a:rPr>
              <a:t>Paso</a:t>
            </a:r>
            <a:r>
              <a:rPr sz="3300">
                <a:latin typeface="Arial MT"/>
                <a:cs typeface="Arial MT"/>
              </a:rPr>
              <a:t> 3: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70">
                <a:latin typeface="Arial MT"/>
                <a:cs typeface="Arial MT"/>
              </a:rPr>
              <a:t>Muestre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45">
                <a:latin typeface="Arial MT"/>
                <a:cs typeface="Arial MT"/>
              </a:rPr>
              <a:t>que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85">
                <a:latin typeface="Arial MT"/>
                <a:cs typeface="Arial MT"/>
              </a:rPr>
              <a:t>una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25">
                <a:latin typeface="Arial MT"/>
                <a:cs typeface="Arial MT"/>
              </a:rPr>
              <a:t>sub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65">
                <a:latin typeface="Arial MT"/>
                <a:cs typeface="Arial MT"/>
              </a:rPr>
              <a:t>secuencia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35">
                <a:latin typeface="Arial MT"/>
                <a:cs typeface="Arial MT"/>
              </a:rPr>
              <a:t>de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55">
                <a:latin typeface="Arial MT"/>
                <a:cs typeface="Arial MT"/>
              </a:rPr>
              <a:t>converge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125">
                <a:latin typeface="Arial MT"/>
                <a:cs typeface="Arial MT"/>
              </a:rPr>
              <a:t>a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65">
                <a:latin typeface="Arial MT"/>
                <a:cs typeface="Arial MT"/>
              </a:rPr>
              <a:t>un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45">
                <a:latin typeface="Arial MT"/>
                <a:cs typeface="Arial MT"/>
              </a:rPr>
              <a:t>camino </a:t>
            </a:r>
            <a:r>
              <a:rPr sz="3300" spc="-900">
                <a:latin typeface="Arial MT"/>
                <a:cs typeface="Arial MT"/>
              </a:rPr>
              <a:t> </a:t>
            </a:r>
            <a:r>
              <a:rPr sz="3300" spc="-80">
                <a:latin typeface="Arial MT"/>
                <a:cs typeface="Arial MT"/>
              </a:rPr>
              <a:t>Paso</a:t>
            </a:r>
            <a:r>
              <a:rPr sz="3300">
                <a:latin typeface="Arial MT"/>
                <a:cs typeface="Arial MT"/>
              </a:rPr>
              <a:t> 4: </a:t>
            </a:r>
            <a:r>
              <a:rPr sz="3300" spc="-70">
                <a:latin typeface="Arial MT"/>
                <a:cs typeface="Arial MT"/>
              </a:rPr>
              <a:t>Muestre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45">
                <a:latin typeface="Arial MT"/>
                <a:cs typeface="Arial MT"/>
              </a:rPr>
              <a:t>que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125">
                <a:latin typeface="Arial MT"/>
                <a:cs typeface="Arial MT"/>
              </a:rPr>
              <a:t>A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95">
                <a:latin typeface="Arial MT"/>
                <a:cs typeface="Arial MT"/>
              </a:rPr>
              <a:t>es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75">
                <a:latin typeface="Arial MT"/>
                <a:cs typeface="Arial MT"/>
              </a:rPr>
              <a:t>diferenciable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95">
                <a:latin typeface="Arial MT"/>
                <a:cs typeface="Arial MT"/>
              </a:rPr>
              <a:t>en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35">
                <a:latin typeface="Arial MT"/>
                <a:cs typeface="Arial MT"/>
              </a:rPr>
              <a:t>q*</a:t>
            </a:r>
            <a:endParaRPr sz="3300">
              <a:latin typeface="Arial MT"/>
              <a:cs typeface="Arial MT"/>
            </a:endParaRPr>
          </a:p>
          <a:p>
            <a:pPr marL="38100" marR="55880">
              <a:lnSpc>
                <a:spcPct val="118800"/>
              </a:lnSpc>
              <a:spcBef>
                <a:spcPts val="1230"/>
              </a:spcBef>
            </a:pPr>
            <a:r>
              <a:rPr sz="3300" spc="-80">
                <a:latin typeface="Arial MT"/>
                <a:cs typeface="Arial MT"/>
              </a:rPr>
              <a:t>Paso</a:t>
            </a:r>
            <a:r>
              <a:rPr sz="3300">
                <a:latin typeface="Arial MT"/>
                <a:cs typeface="Arial MT"/>
              </a:rPr>
              <a:t> 5: </a:t>
            </a:r>
            <a:r>
              <a:rPr sz="3300" spc="-65">
                <a:latin typeface="Arial MT"/>
                <a:cs typeface="Arial MT"/>
              </a:rPr>
              <a:t>Aplique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125">
                <a:latin typeface="Arial MT"/>
                <a:cs typeface="Arial MT"/>
              </a:rPr>
              <a:t>el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45">
                <a:latin typeface="Arial MT"/>
                <a:cs typeface="Arial MT"/>
              </a:rPr>
              <a:t>cálculo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55">
                <a:latin typeface="Arial MT"/>
                <a:cs typeface="Arial MT"/>
              </a:rPr>
              <a:t>estándar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65">
                <a:latin typeface="Arial MT"/>
                <a:cs typeface="Arial MT"/>
              </a:rPr>
              <a:t>para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40">
                <a:latin typeface="Arial MT"/>
                <a:cs typeface="Arial MT"/>
              </a:rPr>
              <a:t>concluir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45">
                <a:latin typeface="Arial MT"/>
                <a:cs typeface="Arial MT"/>
              </a:rPr>
              <a:t>que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420">
                <a:latin typeface="Arial MT"/>
                <a:cs typeface="Arial MT"/>
              </a:rPr>
              <a:t>q</a:t>
            </a:r>
            <a:r>
              <a:rPr sz="3300" spc="-420">
                <a:latin typeface="Lucida Sans Unicode"/>
                <a:cs typeface="Lucida Sans Unicode"/>
              </a:rPr>
              <a:t>∗</a:t>
            </a:r>
            <a:r>
              <a:rPr sz="3300" spc="-130">
                <a:latin typeface="Lucida Sans Unicode"/>
                <a:cs typeface="Lucida Sans Unicode"/>
              </a:rPr>
              <a:t> </a:t>
            </a:r>
            <a:r>
              <a:rPr sz="3300" spc="-95">
                <a:latin typeface="Arial MT"/>
                <a:cs typeface="Arial MT"/>
              </a:rPr>
              <a:t>es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65">
                <a:latin typeface="Arial MT"/>
                <a:cs typeface="Arial MT"/>
              </a:rPr>
              <a:t>un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5">
                <a:latin typeface="Arial MT"/>
                <a:cs typeface="Arial MT"/>
              </a:rPr>
              <a:t>punto </a:t>
            </a:r>
            <a:r>
              <a:rPr sz="3300" spc="-905">
                <a:latin typeface="Arial MT"/>
                <a:cs typeface="Arial MT"/>
              </a:rPr>
              <a:t> </a:t>
            </a:r>
            <a:r>
              <a:rPr sz="3300" spc="-45">
                <a:latin typeface="Arial MT"/>
                <a:cs typeface="Arial MT"/>
              </a:rPr>
              <a:t>crítico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35">
                <a:latin typeface="Arial MT"/>
                <a:cs typeface="Arial MT"/>
              </a:rPr>
              <a:t>de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125">
                <a:latin typeface="Arial MT"/>
                <a:cs typeface="Arial MT"/>
              </a:rPr>
              <a:t>A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55">
                <a:latin typeface="Arial MT"/>
                <a:cs typeface="Arial MT"/>
              </a:rPr>
              <a:t>restringido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125">
                <a:latin typeface="Arial MT"/>
                <a:cs typeface="Arial MT"/>
              </a:rPr>
              <a:t>a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315">
                <a:latin typeface="Arial MT"/>
                <a:cs typeface="Arial MT"/>
              </a:rPr>
              <a:t>P.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5285" y="930460"/>
            <a:ext cx="551942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Descripción</a:t>
            </a:r>
            <a:r>
              <a:rPr spc="-15"/>
              <a:t> </a:t>
            </a:r>
            <a:r>
              <a:rPr spc="-5"/>
              <a:t>del</a:t>
            </a:r>
            <a:r>
              <a:rPr spc="-15"/>
              <a:t> </a:t>
            </a:r>
            <a:r>
              <a:rPr spc="30"/>
              <a:t>método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FCFE9D9-14E0-9CC0-44A1-3707841A05DA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Marco Teórico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Personalizado</PresentationFormat>
  <Slides>23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Office Theme</vt:lpstr>
      <vt:lpstr>Presentación de PowerPoint</vt:lpstr>
      <vt:lpstr>Estructura </vt:lpstr>
      <vt:lpstr>Objetivos</vt:lpstr>
      <vt:lpstr>Historia</vt:lpstr>
      <vt:lpstr>Ecuación de Movimiento</vt:lpstr>
      <vt:lpstr>Restricciones Circulares.</vt:lpstr>
      <vt:lpstr>Métodos Variacionales</vt:lpstr>
      <vt:lpstr>¿Que son las Coreografías?</vt:lpstr>
      <vt:lpstr>Descripción del método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Condiciones iniciales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Lección</dc:title>
  <cp:revision>38</cp:revision>
  <dcterms:created xsi:type="dcterms:W3CDTF">2022-06-26T22:32:47Z</dcterms:created>
  <dcterms:modified xsi:type="dcterms:W3CDTF">2022-06-28T13:02:42Z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2022-06-26T00:00:00Z</vt:filetime>
  </property>
  <property fmtid="{D5CDD505-2E9C-101B-9397-08002B2CF9AE}" pid="3" name="LastSaved">
    <vt:filetime>2022-06-26T00:00:00Z</vt:filetime>
  </property>
</Properties>
</file>