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tat.duke.edu/~mc301/data/nycflights.RDat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490250" y="450150"/>
            <a:ext cx="8340900" cy="40908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algn="ctr">
              <a:spcBef>
                <a:spcPts val="0"/>
              </a:spcBef>
              <a:spcAft>
                <a:spcPts val="0"/>
              </a:spcAft>
              <a:buNone/>
            </a:pPr>
            <a:r>
              <a:rPr lang="en" sz="3600"/>
              <a:t>Who am I?</a:t>
            </a:r>
            <a:endParaRPr sz="3600"/>
          </a:p>
          <a:p>
            <a:pPr indent="0" lvl="0" marL="0">
              <a:spcBef>
                <a:spcPts val="0"/>
              </a:spcBef>
              <a:spcAft>
                <a:spcPts val="0"/>
              </a:spcAft>
              <a:buNone/>
            </a:pPr>
            <a:r>
              <a:t/>
            </a:r>
            <a:endParaRPr sz="2400"/>
          </a:p>
          <a:p>
            <a:pPr indent="0" lvl="0" marL="0" rtl="0" algn="ctr">
              <a:spcBef>
                <a:spcPts val="0"/>
              </a:spcBef>
              <a:spcAft>
                <a:spcPts val="0"/>
              </a:spcAft>
              <a:buNone/>
            </a:pPr>
            <a:r>
              <a:rPr i="1" lang="en" sz="3000"/>
              <a:t>Software Developer @SastaTicket.pk</a:t>
            </a:r>
            <a:endParaRPr i="1" sz="3000"/>
          </a:p>
          <a:p>
            <a:pPr indent="0" lvl="0" marL="0" rtl="0" algn="ctr">
              <a:spcBef>
                <a:spcPts val="0"/>
              </a:spcBef>
              <a:spcAft>
                <a:spcPts val="0"/>
              </a:spcAft>
              <a:buNone/>
            </a:pPr>
            <a:r>
              <a:rPr i="1" lang="en" sz="3000"/>
              <a:t> Love to learn new skills. </a:t>
            </a:r>
            <a:endParaRPr i="1" sz="3000"/>
          </a:p>
          <a:p>
            <a:pPr indent="0" lvl="0" marL="0" rtl="0" algn="ctr">
              <a:spcBef>
                <a:spcPts val="0"/>
              </a:spcBef>
              <a:spcAft>
                <a:spcPts val="0"/>
              </a:spcAft>
              <a:buNone/>
            </a:pPr>
            <a:r>
              <a:rPr i="1" lang="en" sz="3000"/>
              <a:t>Interested in Data Sciences.</a:t>
            </a:r>
            <a:endParaRPr i="1" sz="3000"/>
          </a:p>
          <a:p>
            <a:pPr indent="0" lvl="0" marL="0" algn="ctr">
              <a:spcBef>
                <a:spcPts val="0"/>
              </a:spcBef>
              <a:spcAft>
                <a:spcPts val="0"/>
              </a:spcAft>
              <a:buNone/>
            </a:pPr>
            <a:r>
              <a:rPr i="1" lang="en" sz="3000"/>
              <a:t>Passionate about creating true impact.</a:t>
            </a:r>
            <a:endParaRPr i="1" sz="3000"/>
          </a:p>
          <a:p>
            <a:pPr indent="0" lvl="0" marL="0">
              <a:spcBef>
                <a:spcPts val="0"/>
              </a:spcBef>
              <a:spcAft>
                <a:spcPts val="0"/>
              </a:spcAft>
              <a:buNone/>
            </a:pPr>
            <a:r>
              <a:t/>
            </a:r>
            <a:endParaRPr/>
          </a:p>
          <a:p>
            <a:pPr indent="0" lvl="0" marL="0" algn="ctr">
              <a:spcBef>
                <a:spcPts val="0"/>
              </a:spcBef>
              <a:spcAft>
                <a:spcPts val="0"/>
              </a:spcAft>
              <a:buNone/>
            </a:pPr>
            <a:r>
              <a:t/>
            </a:r>
            <a:endParaRPr/>
          </a:p>
        </p:txBody>
      </p:sp>
      <p:pic>
        <p:nvPicPr>
          <p:cNvPr id="60" name="Shape 60"/>
          <p:cNvPicPr preferRelativeResize="0"/>
          <p:nvPr/>
        </p:nvPicPr>
        <p:blipFill>
          <a:blip r:embed="rId3">
            <a:alphaModFix/>
          </a:blip>
          <a:stretch>
            <a:fillRect/>
          </a:stretch>
        </p:blipFill>
        <p:spPr>
          <a:xfrm>
            <a:off x="3344925" y="4120650"/>
            <a:ext cx="279350" cy="279350"/>
          </a:xfrm>
          <a:prstGeom prst="rect">
            <a:avLst/>
          </a:prstGeom>
          <a:noFill/>
          <a:ln>
            <a:noFill/>
          </a:ln>
        </p:spPr>
      </p:pic>
      <p:sp>
        <p:nvSpPr>
          <p:cNvPr id="61" name="Shape 61"/>
          <p:cNvSpPr txBox="1"/>
          <p:nvPr/>
        </p:nvSpPr>
        <p:spPr>
          <a:xfrm>
            <a:off x="3653938" y="4081375"/>
            <a:ext cx="1288800" cy="35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@JavaEria1</a:t>
            </a:r>
            <a:endParaRPr>
              <a:solidFill>
                <a:schemeClr val="lt1"/>
              </a:solidFill>
            </a:endParaRPr>
          </a:p>
        </p:txBody>
      </p:sp>
      <p:pic>
        <p:nvPicPr>
          <p:cNvPr id="62" name="Shape 62"/>
          <p:cNvPicPr preferRelativeResize="0"/>
          <p:nvPr/>
        </p:nvPicPr>
        <p:blipFill>
          <a:blip r:embed="rId4">
            <a:alphaModFix/>
          </a:blip>
          <a:stretch>
            <a:fillRect/>
          </a:stretch>
        </p:blipFill>
        <p:spPr>
          <a:xfrm>
            <a:off x="934250" y="4081375"/>
            <a:ext cx="357900" cy="357900"/>
          </a:xfrm>
          <a:prstGeom prst="rect">
            <a:avLst/>
          </a:prstGeom>
          <a:noFill/>
          <a:ln>
            <a:noFill/>
          </a:ln>
        </p:spPr>
      </p:pic>
      <p:sp>
        <p:nvSpPr>
          <p:cNvPr id="63" name="Shape 63"/>
          <p:cNvSpPr txBox="1"/>
          <p:nvPr/>
        </p:nvSpPr>
        <p:spPr>
          <a:xfrm>
            <a:off x="1245800" y="4081375"/>
            <a:ext cx="1288800" cy="35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a:t>
            </a:r>
            <a:r>
              <a:rPr lang="en">
                <a:solidFill>
                  <a:schemeClr val="lt1"/>
                </a:solidFill>
              </a:rPr>
              <a:t>JavaEria</a:t>
            </a:r>
            <a:endParaRPr>
              <a:solidFill>
                <a:schemeClr val="lt1"/>
              </a:solidFill>
            </a:endParaRPr>
          </a:p>
        </p:txBody>
      </p:sp>
      <p:pic>
        <p:nvPicPr>
          <p:cNvPr id="64" name="Shape 64"/>
          <p:cNvPicPr preferRelativeResize="0"/>
          <p:nvPr/>
        </p:nvPicPr>
        <p:blipFill>
          <a:blip r:embed="rId5">
            <a:alphaModFix/>
          </a:blip>
          <a:stretch>
            <a:fillRect/>
          </a:stretch>
        </p:blipFill>
        <p:spPr>
          <a:xfrm>
            <a:off x="5624200" y="4120650"/>
            <a:ext cx="279350" cy="279350"/>
          </a:xfrm>
          <a:prstGeom prst="rect">
            <a:avLst/>
          </a:prstGeom>
          <a:noFill/>
          <a:ln>
            <a:noFill/>
          </a:ln>
        </p:spPr>
      </p:pic>
      <p:sp>
        <p:nvSpPr>
          <p:cNvPr id="65" name="Shape 65"/>
          <p:cNvSpPr txBox="1"/>
          <p:nvPr/>
        </p:nvSpPr>
        <p:spPr>
          <a:xfrm>
            <a:off x="5903550" y="4081375"/>
            <a:ext cx="2701200" cy="35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javerianisar.1993@gmail.com</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Histogram Visualization</a:t>
            </a:r>
            <a:endParaRPr/>
          </a:p>
        </p:txBody>
      </p:sp>
      <p:pic>
        <p:nvPicPr>
          <p:cNvPr id="119" name="Shape 119"/>
          <p:cNvPicPr preferRelativeResize="0"/>
          <p:nvPr/>
        </p:nvPicPr>
        <p:blipFill>
          <a:blip r:embed="rId3">
            <a:alphaModFix/>
          </a:blip>
          <a:stretch>
            <a:fillRect/>
          </a:stretch>
        </p:blipFill>
        <p:spPr>
          <a:xfrm>
            <a:off x="2024675" y="1172875"/>
            <a:ext cx="509463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Box plot Visualization </a:t>
            </a:r>
            <a:endParaRPr/>
          </a:p>
        </p:txBody>
      </p:sp>
      <p:pic>
        <p:nvPicPr>
          <p:cNvPr id="125" name="Shape 125"/>
          <p:cNvPicPr preferRelativeResize="0"/>
          <p:nvPr/>
        </p:nvPicPr>
        <p:blipFill>
          <a:blip r:embed="rId3">
            <a:alphaModFix/>
          </a:blip>
          <a:stretch>
            <a:fillRect/>
          </a:stretch>
        </p:blipFill>
        <p:spPr>
          <a:xfrm>
            <a:off x="622875" y="1272125"/>
            <a:ext cx="7143750" cy="310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Barplot Visualization</a:t>
            </a:r>
            <a:endParaRPr/>
          </a:p>
        </p:txBody>
      </p:sp>
      <p:pic>
        <p:nvPicPr>
          <p:cNvPr id="131" name="Shape 131"/>
          <p:cNvPicPr preferRelativeResize="0"/>
          <p:nvPr/>
        </p:nvPicPr>
        <p:blipFill>
          <a:blip r:embed="rId3">
            <a:alphaModFix/>
          </a:blip>
          <a:stretch>
            <a:fillRect/>
          </a:stretch>
        </p:blipFill>
        <p:spPr>
          <a:xfrm>
            <a:off x="1954425" y="1134325"/>
            <a:ext cx="5486400" cy="377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data set that we will be working on</a:t>
            </a:r>
            <a:endParaRPr/>
          </a:p>
        </p:txBody>
      </p:sp>
      <p:sp>
        <p:nvSpPr>
          <p:cNvPr id="137" name="Shape 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data set is a collection of domestic flights from three major airports of New York.</a:t>
            </a:r>
            <a:endParaRPr/>
          </a:p>
          <a:p>
            <a:pPr indent="0" lvl="0" marL="0">
              <a:spcBef>
                <a:spcPts val="1600"/>
              </a:spcBef>
              <a:spcAft>
                <a:spcPts val="1600"/>
              </a:spcAft>
              <a:buNone/>
            </a:pPr>
            <a:r>
              <a:rPr lang="en"/>
              <a:t>Source: </a:t>
            </a:r>
            <a:r>
              <a:rPr lang="en" u="sng">
                <a:solidFill>
                  <a:schemeClr val="hlink"/>
                </a:solidFill>
                <a:hlinkClick r:id="rId3"/>
              </a:rPr>
              <a:t>https://stat.duke.edu/~mc301/data/nycflights.RData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Research 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1800"/>
              <a:t>Is there any correlation between the departure delays and the time of the year when flights get delayed.</a:t>
            </a:r>
            <a:endParaRPr sz="1800"/>
          </a:p>
        </p:txBody>
      </p:sp>
      <p:sp>
        <p:nvSpPr>
          <p:cNvPr id="148" name="Shape 148"/>
          <p:cNvSpPr txBox="1"/>
          <p:nvPr>
            <p:ph idx="1" type="body"/>
          </p:nvPr>
        </p:nvSpPr>
        <p:spPr>
          <a:xfrm>
            <a:off x="311700" y="12716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For this we will find the patterns in the month and calculate the average values of the departure delays for each month. We will first plot the histogram and boxplot of the departure delay to see the distribution.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1800"/>
              <a:t>Can the airport origin have an association with the departure rate of the departing flights.</a:t>
            </a:r>
            <a:endParaRPr sz="1800"/>
          </a:p>
        </p:txBody>
      </p:sp>
      <p:sp>
        <p:nvSpPr>
          <p:cNvPr id="154" name="Shape 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For this we will calculate an on-time departure rate where we will assume if the delay is less than 5 min then it is on-time.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1800"/>
              <a:t>Is there any correlation between the arrival delays and the speed of the airplanes for the flights.</a:t>
            </a:r>
            <a:endParaRPr sz="1800"/>
          </a:p>
        </p:txBody>
      </p:sp>
      <p:sp>
        <p:nvSpPr>
          <p:cNvPr id="160" name="Shape 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For this we will try to find patterns in the arrival delays and the speed of the airplanes.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509550" y="1423875"/>
            <a:ext cx="8124900" cy="1798200"/>
          </a:xfrm>
          <a:prstGeom prst="rect">
            <a:avLst/>
          </a:prstGeom>
          <a:solidFill>
            <a:schemeClr val="dk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 sz="3000"/>
              <a:t>There is much more that can be explored!!</a:t>
            </a:r>
            <a:endParaRPr i="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Exploratory Data Analysis</a:t>
            </a:r>
            <a:endParaRPr/>
          </a:p>
        </p:txBody>
      </p:sp>
      <p:sp>
        <p:nvSpPr>
          <p:cNvPr id="71" name="Shape 71"/>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Using 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Overview</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EDA: What and Why?</a:t>
            </a:r>
            <a:endParaRPr/>
          </a:p>
          <a:p>
            <a:pPr indent="-342900" lvl="0" marL="457200" rtl="0">
              <a:spcBef>
                <a:spcPts val="0"/>
              </a:spcBef>
              <a:spcAft>
                <a:spcPts val="0"/>
              </a:spcAft>
              <a:buSzPts val="1800"/>
              <a:buChar char="●"/>
            </a:pPr>
            <a:r>
              <a:rPr lang="en"/>
              <a:t>Things you need to know before understanding data.</a:t>
            </a:r>
            <a:endParaRPr/>
          </a:p>
          <a:p>
            <a:pPr indent="-342900" lvl="0" marL="457200" rtl="0">
              <a:spcBef>
                <a:spcPts val="0"/>
              </a:spcBef>
              <a:spcAft>
                <a:spcPts val="0"/>
              </a:spcAft>
              <a:buSzPts val="1800"/>
              <a:buChar char="●"/>
            </a:pPr>
            <a:r>
              <a:rPr lang="en"/>
              <a:t>Visualization Techniques to kickstart.</a:t>
            </a:r>
            <a:endParaRPr/>
          </a:p>
          <a:p>
            <a:pPr indent="-342900" lvl="0" marL="457200">
              <a:spcBef>
                <a:spcPts val="0"/>
              </a:spcBef>
              <a:spcAft>
                <a:spcPts val="0"/>
              </a:spcAft>
              <a:buSzPts val="1800"/>
              <a:buChar char="●"/>
            </a:pPr>
            <a:r>
              <a:rPr lang="en"/>
              <a:t>Exploring Questions with 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EDA?</a:t>
            </a:r>
            <a:endParaRPr/>
          </a:p>
        </p:txBody>
      </p:sp>
      <p:sp>
        <p:nvSpPr>
          <p:cNvPr id="83" name="Shape 83"/>
          <p:cNvSpPr txBox="1"/>
          <p:nvPr>
            <p:ph idx="1" type="body"/>
          </p:nvPr>
        </p:nvSpPr>
        <p:spPr>
          <a:xfrm>
            <a:off x="311700" y="1152475"/>
            <a:ext cx="8520600" cy="2637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To explore data in a systematic way using visualization and transformation that will create a state of mind to ask the rights questions or refine the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is it important?</a:t>
            </a:r>
            <a:endParaRPr/>
          </a:p>
        </p:txBody>
      </p:sp>
      <p:sp>
        <p:nvSpPr>
          <p:cNvPr id="89" name="Shape 89"/>
          <p:cNvSpPr txBox="1"/>
          <p:nvPr>
            <p:ph idx="1" type="body"/>
          </p:nvPr>
        </p:nvSpPr>
        <p:spPr>
          <a:xfrm>
            <a:off x="311700" y="1152475"/>
            <a:ext cx="8520600" cy="239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Helps summarize and understand data without any assumption.</a:t>
            </a:r>
            <a:endParaRPr/>
          </a:p>
          <a:p>
            <a:pPr indent="-342900" lvl="0" marL="457200" rtl="0">
              <a:spcBef>
                <a:spcPts val="0"/>
              </a:spcBef>
              <a:spcAft>
                <a:spcPts val="0"/>
              </a:spcAft>
              <a:buSzPts val="1800"/>
              <a:buChar char="●"/>
            </a:pPr>
            <a:r>
              <a:rPr lang="en"/>
              <a:t>Investigate the quality of the data.</a:t>
            </a:r>
            <a:endParaRPr/>
          </a:p>
          <a:p>
            <a:pPr indent="-342900" lvl="0" marL="457200" rtl="0">
              <a:spcBef>
                <a:spcPts val="0"/>
              </a:spcBef>
              <a:spcAft>
                <a:spcPts val="0"/>
              </a:spcAft>
              <a:buSzPts val="1800"/>
              <a:buChar char="●"/>
            </a:pPr>
            <a:r>
              <a:rPr lang="en"/>
              <a:t>Eliminates the wrong questions being asked</a:t>
            </a:r>
            <a:endParaRPr/>
          </a:p>
          <a:p>
            <a:pPr indent="-342900" lvl="0" marL="457200" rtl="0">
              <a:spcBef>
                <a:spcPts val="0"/>
              </a:spcBef>
              <a:spcAft>
                <a:spcPts val="0"/>
              </a:spcAft>
              <a:buSzPts val="1800"/>
              <a:buChar char="●"/>
            </a:pPr>
            <a:r>
              <a:rPr lang="en"/>
              <a:t>Crucial step before machine learning/statistical modeling.</a:t>
            </a:r>
            <a:endParaRPr/>
          </a:p>
          <a:p>
            <a:pPr indent="-342900" lvl="0" marL="457200" rtl="0">
              <a:spcBef>
                <a:spcPts val="0"/>
              </a:spcBef>
              <a:spcAft>
                <a:spcPts val="0"/>
              </a:spcAft>
              <a:buSzPts val="1800"/>
              <a:buChar char="●"/>
            </a:pPr>
            <a:r>
              <a:rPr lang="en"/>
              <a:t>Provides context needed to develop an appropriate model and to correctly interpret its results.</a:t>
            </a:r>
            <a:endParaRPr/>
          </a:p>
          <a:p>
            <a:pPr indent="-342900" lvl="0" marL="457200" rtl="0">
              <a:spcBef>
                <a:spcPts val="0"/>
              </a:spcBef>
              <a:spcAft>
                <a:spcPts val="0"/>
              </a:spcAft>
              <a:buSzPts val="1800"/>
              <a:buChar char="●"/>
            </a:pPr>
            <a:r>
              <a:rPr lang="en"/>
              <a:t>Useful for efficient feature engineering.</a:t>
            </a:r>
            <a:endParaRPr/>
          </a:p>
          <a:p>
            <a:pPr indent="0" lvl="0" marL="0" rtl="0" algn="ctr">
              <a:spcBef>
                <a:spcPts val="1600"/>
              </a:spcBef>
              <a:spcAft>
                <a:spcPts val="0"/>
              </a:spcAft>
              <a:buNone/>
            </a:pPr>
            <a:r>
              <a:t/>
            </a:r>
            <a:endParaRPr b="1" sz="1400"/>
          </a:p>
          <a:p>
            <a:pPr indent="0" lvl="0" marL="0" algn="ctr">
              <a:spcBef>
                <a:spcPts val="1600"/>
              </a:spcBef>
              <a:spcAft>
                <a:spcPts val="1600"/>
              </a:spcAft>
              <a:buNone/>
            </a:pPr>
            <a:r>
              <a:rPr b="1" lang="en" sz="1400"/>
              <a:t>Not a good idea to simply feed data to a black box!</a:t>
            </a:r>
            <a:endParaRPr b="1"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EDA Cycle</a:t>
            </a:r>
            <a:endParaRPr/>
          </a:p>
          <a:p>
            <a:pPr indent="0" lvl="0" marL="0">
              <a:spcBef>
                <a:spcPts val="0"/>
              </a:spcBef>
              <a:spcAft>
                <a:spcPts val="0"/>
              </a:spcAft>
              <a:buNone/>
            </a:pPr>
            <a:r>
              <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Generate questions about your data.</a:t>
            </a:r>
            <a:endParaRPr/>
          </a:p>
          <a:p>
            <a:pPr indent="-342900" lvl="0" marL="457200" rtl="0">
              <a:spcBef>
                <a:spcPts val="0"/>
              </a:spcBef>
              <a:spcAft>
                <a:spcPts val="0"/>
              </a:spcAft>
              <a:buSzPts val="1800"/>
              <a:buChar char="●"/>
            </a:pPr>
            <a:r>
              <a:rPr lang="en"/>
              <a:t>Search for answers by visualising, transforming and modelling your data.</a:t>
            </a:r>
            <a:endParaRPr/>
          </a:p>
          <a:p>
            <a:pPr indent="-342900" lvl="0" marL="457200">
              <a:spcBef>
                <a:spcPts val="0"/>
              </a:spcBef>
              <a:spcAft>
                <a:spcPts val="0"/>
              </a:spcAft>
              <a:buSzPts val="1800"/>
              <a:buChar char="●"/>
            </a:pPr>
            <a:r>
              <a:rPr lang="en"/>
              <a:t>Use what you learn to refine your questions and/or generate new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we need to ask questions?</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guide your investigation for understanding data.</a:t>
            </a:r>
            <a:endParaRPr/>
          </a:p>
          <a:p>
            <a:pPr indent="-342900" lvl="0" marL="457200" rtl="0">
              <a:spcBef>
                <a:spcPts val="0"/>
              </a:spcBef>
              <a:spcAft>
                <a:spcPts val="0"/>
              </a:spcAft>
              <a:buSzPts val="1800"/>
              <a:buChar char="●"/>
            </a:pPr>
            <a:r>
              <a:rPr lang="en"/>
              <a:t>Focus on the specific part of the data set.</a:t>
            </a:r>
            <a:endParaRPr/>
          </a:p>
          <a:p>
            <a:pPr indent="-342900" lvl="0" marL="457200" rtl="0">
              <a:spcBef>
                <a:spcPts val="0"/>
              </a:spcBef>
              <a:spcAft>
                <a:spcPts val="0"/>
              </a:spcAft>
              <a:buSzPts val="1800"/>
              <a:buChar char="●"/>
            </a:pPr>
            <a:r>
              <a:rPr lang="en"/>
              <a:t>Helps you decide which graphs, models or transformation to make.</a:t>
            </a:r>
            <a:endParaRPr/>
          </a:p>
          <a:p>
            <a:pPr indent="0" lvl="0" marL="0" algn="ctr">
              <a:spcBef>
                <a:spcPts val="1600"/>
              </a:spcBef>
              <a:spcAft>
                <a:spcPts val="1600"/>
              </a:spcAft>
              <a:buNone/>
            </a:pPr>
            <a:r>
              <a:rPr b="1" i="1" lang="en">
                <a:solidFill>
                  <a:srgbClr val="333333"/>
                </a:solidFill>
                <a:highlight>
                  <a:srgbClr val="FFFFFF"/>
                </a:highlight>
              </a:rPr>
              <a:t>the key to asking quality questions is to generate a large quantity of questions</a:t>
            </a:r>
            <a:endParaRPr b="1" i="1"/>
          </a:p>
        </p:txBody>
      </p:sp>
      <p:sp>
        <p:nvSpPr>
          <p:cNvPr id="102" name="Shape 102"/>
          <p:cNvSpPr txBox="1"/>
          <p:nvPr/>
        </p:nvSpPr>
        <p:spPr>
          <a:xfrm>
            <a:off x="966650" y="3269875"/>
            <a:ext cx="7030500" cy="141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a:solidFill>
                  <a:schemeClr val="dk2"/>
                </a:solidFill>
              </a:rPr>
              <a:t>“There are no routine statistical questions, only questionable statistical routines.” - Sir David Cox</a:t>
            </a:r>
            <a:endParaRPr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Things you need to know before understanding data</a:t>
            </a:r>
            <a:endParaRPr/>
          </a:p>
        </p:txBody>
      </p:sp>
      <p:sp>
        <p:nvSpPr>
          <p:cNvPr id="108" name="Shape 108"/>
          <p:cNvSpPr txBox="1"/>
          <p:nvPr>
            <p:ph idx="1" type="body"/>
          </p:nvPr>
        </p:nvSpPr>
        <p:spPr>
          <a:xfrm>
            <a:off x="311700" y="1527525"/>
            <a:ext cx="8520600" cy="3041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Difference between numerical/categorical attributes/variables.</a:t>
            </a:r>
            <a:endParaRPr/>
          </a:p>
          <a:p>
            <a:pPr indent="-342900" lvl="0" marL="457200" rtl="0">
              <a:spcBef>
                <a:spcPts val="0"/>
              </a:spcBef>
              <a:spcAft>
                <a:spcPts val="0"/>
              </a:spcAft>
              <a:buSzPts val="1800"/>
              <a:buChar char="●"/>
            </a:pPr>
            <a:r>
              <a:rPr lang="en"/>
              <a:t>Measures of central tendency.</a:t>
            </a:r>
            <a:endParaRPr/>
          </a:p>
          <a:p>
            <a:pPr indent="-342900" lvl="0" marL="457200">
              <a:spcBef>
                <a:spcPts val="0"/>
              </a:spcBef>
              <a:spcAft>
                <a:spcPts val="0"/>
              </a:spcAft>
              <a:buSzPts val="1800"/>
              <a:buChar char="●"/>
            </a:pPr>
            <a:r>
              <a:rPr lang="en"/>
              <a:t>Measure of spread, variance, standard deviation and interquartile range.</a:t>
            </a:r>
            <a:endParaRPr/>
          </a:p>
          <a:p>
            <a:pPr indent="-342900" lvl="0" marL="457200">
              <a:spcBef>
                <a:spcPts val="0"/>
              </a:spcBef>
              <a:spcAft>
                <a:spcPts val="0"/>
              </a:spcAft>
              <a:buSzPts val="1800"/>
              <a:buChar char="●"/>
            </a:pPr>
            <a:r>
              <a:rPr lang="en"/>
              <a:t>Robust Statistics.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54700" y="1423875"/>
            <a:ext cx="86346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Some Visualization Techniques To Get Started With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