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259" r:id="rId3"/>
    <p:sldId id="301" r:id="rId4"/>
    <p:sldId id="260" r:id="rId5"/>
    <p:sldId id="302" r:id="rId6"/>
    <p:sldId id="303" r:id="rId7"/>
    <p:sldId id="261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533" autoAdjust="0"/>
  </p:normalViewPr>
  <p:slideViewPr>
    <p:cSldViewPr snapToGrid="0">
      <p:cViewPr varScale="1">
        <p:scale>
          <a:sx n="51" d="100"/>
          <a:sy n="51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9027-1C64-4C16-A346-04CBC090101F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A2B4-53A3-4E92-9D26-B86A63240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EBEC67-75D7-4C9A-989D-6E2D28F3D9F2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12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3F9D56-7AD9-4F7F-8C2C-7A32D8BD66E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1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4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2C3A0F-7E08-4278-A4A8-9B382D1917A2}" type="slidenum">
              <a:t>7</a:t>
            </a:fld>
            <a:endParaRPr lang="en-US"/>
          </a:p>
        </p:txBody>
      </p:sp>
      <p:sp>
        <p:nvSpPr>
          <p:cNvPr id="2" name="Shape 109"/>
          <p:cNvSpPr>
            <a:spLocks noGrp="1" noRot="1" noChangeAspect="1" noResize="1"/>
          </p:cNvSpPr>
          <p:nvPr>
            <p:ph type="sldImg"/>
          </p:nvPr>
        </p:nvSpPr>
        <p:spPr>
          <a:xfrm>
            <a:off x="219075" y="801688"/>
            <a:ext cx="7123113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10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91440" rIns="91440" bIns="91440" anchor="t">
            <a:noAutofit/>
          </a:bodyPr>
          <a:lstStyle/>
          <a:p>
            <a:endParaRPr lang="en-US" sz="2810">
              <a:latin typeface="Calade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6900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6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1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7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3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35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9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4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3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6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EEFE-91DB-478E-992C-780FFE273C82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04EC-054A-4EE5-9B93-7E3167704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wresearch.org/pubs/2191/young-adults-workers-labor-market-pay-careers-advancement-reces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 flipH="1">
            <a:off x="509450" y="1143000"/>
            <a:ext cx="11207932" cy="395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GB" dirty="0" smtClean="0"/>
              <a:t>The phenomenon of sampling variability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GB" dirty="0" smtClean="0"/>
              <a:t>The Central Limit Theorem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/>
              <a:t>	</a:t>
            </a:r>
            <a:r>
              <a:rPr lang="en-US" dirty="0">
                <a:ea typeface="Noto Sans CJK SC Regular" pitchFamily="2"/>
                <a:cs typeface="FreeSans" pitchFamily="2"/>
              </a:rPr>
              <a:t>For our purpose, the CLT states that the distribution of averages of </a:t>
            </a:r>
            <a:r>
              <a:rPr lang="en-US" dirty="0" err="1">
                <a:ea typeface="Noto Sans CJK SC Regular" pitchFamily="2"/>
                <a:cs typeface="FreeSans" pitchFamily="2"/>
              </a:rPr>
              <a:t>iid</a:t>
            </a:r>
            <a:r>
              <a:rPr lang="en-US" dirty="0">
                <a:ea typeface="Noto Sans CJK SC Regular" pitchFamily="2"/>
                <a:cs typeface="FreeSans" pitchFamily="2"/>
              </a:rPr>
              <a:t> </a:t>
            </a:r>
            <a:r>
              <a:rPr lang="en-US" dirty="0" smtClean="0">
                <a:ea typeface="Noto Sans CJK SC Regular" pitchFamily="2"/>
                <a:cs typeface="FreeSans" pitchFamily="2"/>
              </a:rPr>
              <a:t>	variables </a:t>
            </a:r>
            <a:r>
              <a:rPr lang="en-US" dirty="0">
                <a:ea typeface="Noto Sans CJK SC Regular" pitchFamily="2"/>
                <a:cs typeface="FreeSans" pitchFamily="2"/>
              </a:rPr>
              <a:t>(properly normalized) becomes that of a standard normal, </a:t>
            </a:r>
            <a:r>
              <a:rPr lang="en-US" dirty="0" smtClean="0">
                <a:ea typeface="Noto Sans CJK SC Regular" pitchFamily="2"/>
                <a:cs typeface="FreeSans" pitchFamily="2"/>
              </a:rPr>
              <a:t>	as </a:t>
            </a:r>
            <a:r>
              <a:rPr lang="en-US" dirty="0">
                <a:ea typeface="Noto Sans CJK SC Regular" pitchFamily="2"/>
                <a:cs typeface="FreeSans" pitchFamily="2"/>
              </a:rPr>
              <a:t>the sample size increases.</a:t>
            </a:r>
          </a:p>
          <a:p>
            <a:pPr indent="-457200">
              <a:lnSpc>
                <a:spcPct val="115000"/>
              </a:lnSpc>
              <a:spcBef>
                <a:spcPts val="0"/>
              </a:spcBef>
            </a:pPr>
            <a:r>
              <a:rPr lang="en-GB" dirty="0" smtClean="0"/>
              <a:t>The Normal distribution</a:t>
            </a:r>
          </a:p>
          <a:p>
            <a:pPr indent="-457200">
              <a:lnSpc>
                <a:spcPct val="115000"/>
              </a:lnSpc>
              <a:spcBef>
                <a:spcPts val="0"/>
              </a:spcBef>
            </a:pPr>
            <a:r>
              <a:rPr lang="en-GB" dirty="0" smtClean="0"/>
              <a:t>The cumulative distribution and </a:t>
            </a:r>
            <a:r>
              <a:rPr lang="en-GB" dirty="0" err="1" smtClean="0"/>
              <a:t>quantile</a:t>
            </a:r>
            <a:r>
              <a:rPr lang="en-GB" dirty="0" smtClean="0"/>
              <a:t> functions (</a:t>
            </a:r>
            <a:r>
              <a:rPr lang="en-GB" dirty="0" err="1" smtClean="0"/>
              <a:t>pnorm</a:t>
            </a:r>
            <a:r>
              <a:rPr lang="en-GB" dirty="0" smtClean="0"/>
              <a:t> and </a:t>
            </a:r>
            <a:r>
              <a:rPr lang="en-GB" dirty="0" err="1" smtClean="0"/>
              <a:t>qnorm</a:t>
            </a:r>
            <a:r>
              <a:rPr lang="en-GB" dirty="0" smtClean="0"/>
              <a:t> respectively)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14846" y="0"/>
            <a:ext cx="10737668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 smtClean="0">
                <a:solidFill>
                  <a:schemeClr val="accent1"/>
                </a:solidFill>
              </a:rPr>
              <a:t>Overview of what we went through last time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38284" y="82953"/>
            <a:ext cx="8229627" cy="722080"/>
          </a:xfrm>
        </p:spPr>
        <p:txBody>
          <a:bodyPr/>
          <a:lstStyle/>
          <a:p>
            <a:pPr lvl="0"/>
            <a:r>
              <a:rPr lang="en-US" sz="4355" b="1" dirty="0">
                <a:solidFill>
                  <a:srgbClr val="3399FF"/>
                </a:solidFill>
                <a:latin typeface="+mn-lt"/>
              </a:rPr>
              <a:t>Parameter estimation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b="1" dirty="0">
                <a:latin typeface="+mn-lt"/>
              </a:rPr>
              <a:t>What we are interested in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solidFill>
                  <a:srgbClr val="3399FF"/>
                </a:solidFill>
                <a:latin typeface="+mn-lt"/>
              </a:rPr>
              <a:t>The population parameters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>
                <a:latin typeface="+mn-lt"/>
              </a:rPr>
              <a:t>What we get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solidFill>
                  <a:srgbClr val="3399FF"/>
                </a:solidFill>
                <a:latin typeface="+mn-lt"/>
              </a:rPr>
              <a:t>sample parameters / sample statistics</a:t>
            </a:r>
            <a:r>
              <a:rPr lang="en-US" dirty="0">
                <a:latin typeface="+mn-lt"/>
              </a:rPr>
              <a:t>, which we use as </a:t>
            </a:r>
            <a:r>
              <a:rPr lang="en-US" dirty="0">
                <a:solidFill>
                  <a:srgbClr val="3399FF"/>
                </a:solidFill>
                <a:latin typeface="+mn-lt"/>
              </a:rPr>
              <a:t>point estimates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>
                <a:latin typeface="+mn-lt"/>
              </a:rPr>
              <a:t>Problem</a:t>
            </a:r>
            <a:r>
              <a:rPr lang="en-US" dirty="0">
                <a:latin typeface="+mn-lt"/>
              </a:rPr>
              <a:t>: sample statistics vary from sample to sample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>
                <a:latin typeface="+mn-lt"/>
              </a:rPr>
              <a:t>What we do</a:t>
            </a:r>
            <a:r>
              <a:rPr lang="en-US" dirty="0">
                <a:latin typeface="+mn-lt"/>
              </a:rPr>
              <a:t>: We quantify their variance, which gives us a way to estimate a </a:t>
            </a:r>
            <a:r>
              <a:rPr lang="en-US" dirty="0">
                <a:solidFill>
                  <a:srgbClr val="3399FF"/>
                </a:solidFill>
                <a:latin typeface="+mn-lt"/>
              </a:rPr>
              <a:t>margin of error</a:t>
            </a:r>
            <a:r>
              <a:rPr lang="en-US" dirty="0">
                <a:latin typeface="+mn-lt"/>
              </a:rPr>
              <a:t> associated with our point estimate</a:t>
            </a:r>
          </a:p>
        </p:txBody>
      </p:sp>
    </p:spTree>
    <p:extLst>
      <p:ext uri="{BB962C8B-B14F-4D97-AF65-F5344CB8AC3E}">
        <p14:creationId xmlns:p14="http://schemas.microsoft.com/office/powerpoint/2010/main" val="30599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68-95-99.7 Rule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8229600" cy="103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For nearly normally distributed data,</a:t>
            </a:r>
            <a:endParaRPr sz="1700"/>
          </a:p>
          <a:p>
            <a:pPr indent="-336552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68% falls within 1 SD of the mean,</a:t>
            </a:r>
            <a:endParaRPr sz="1700"/>
          </a:p>
          <a:p>
            <a:pPr indent="-336552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95% falls within 2 SD of the mean,</a:t>
            </a:r>
            <a:endParaRPr sz="1700"/>
          </a:p>
          <a:p>
            <a:pPr indent="-336552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" sz="1700"/>
              <a:t>about 99.7% falls within 3 SD of the mean.</a:t>
            </a:r>
            <a:endParaRPr sz="17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/>
              <a:t>It is possible for observations to fall 4, 5, or more standard deviations away from the mean, but these occurrences are very rare if the data are nearly normal.</a:t>
            </a:r>
            <a:endParaRPr sz="1700"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49" y="3201549"/>
            <a:ext cx="6069974" cy="303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4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1032" y="165906"/>
            <a:ext cx="2569776" cy="50852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722">
                <a:ea typeface="Noto Sans CJK SC Regular" pitchFamily="2"/>
                <a:cs typeface="FreeSans" pitchFamily="2"/>
              </a:rPr>
              <a:t>Simulation for 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5332" y="1025479"/>
            <a:ext cx="8207088" cy="221283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722" dirty="0">
                <a:ea typeface="Noto Sans CJK SC Regular" pitchFamily="2"/>
                <a:cs typeface="FreeSans" pitchFamily="2"/>
              </a:rPr>
              <a:t>&gt; 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nosim</a:t>
            </a:r>
            <a:r>
              <a:rPr lang="en-US" sz="2722" dirty="0">
                <a:ea typeface="Noto Sans CJK SC Regular" pitchFamily="2"/>
                <a:cs typeface="FreeSans" pitchFamily="2"/>
              </a:rPr>
              <a:t> &lt;- 1000</a:t>
            </a:r>
          </a:p>
          <a:p>
            <a:pPr hangingPunct="0"/>
            <a:r>
              <a:rPr lang="en-US" sz="2722" dirty="0">
                <a:ea typeface="Noto Sans CJK SC Regular" pitchFamily="2"/>
                <a:cs typeface="FreeSans" pitchFamily="2"/>
              </a:rPr>
              <a:t>&gt; n &lt;- 50</a:t>
            </a:r>
          </a:p>
          <a:p>
            <a:pPr hangingPunct="0"/>
            <a:r>
              <a:rPr lang="en-US" sz="2722" dirty="0">
                <a:ea typeface="Noto Sans CJK SC Regular" pitchFamily="2"/>
                <a:cs typeface="FreeSans" pitchFamily="2"/>
              </a:rPr>
              <a:t>&gt; 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sd</a:t>
            </a:r>
            <a:r>
              <a:rPr lang="en-US" sz="2722" dirty="0">
                <a:ea typeface="Noto Sans CJK SC Regular" pitchFamily="2"/>
                <a:cs typeface="FreeSans" pitchFamily="2"/>
              </a:rPr>
              <a:t>(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rowMeans</a:t>
            </a:r>
            <a:r>
              <a:rPr lang="en-US" sz="2722" dirty="0">
                <a:ea typeface="Noto Sans CJK SC Regular" pitchFamily="2"/>
                <a:cs typeface="FreeSans" pitchFamily="2"/>
              </a:rPr>
              <a:t>(matrix(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rnorm</a:t>
            </a:r>
            <a:r>
              <a:rPr lang="en-US" sz="2722" dirty="0">
                <a:ea typeface="Noto Sans CJK SC Regular" pitchFamily="2"/>
                <a:cs typeface="FreeSans" pitchFamily="2"/>
              </a:rPr>
              <a:t>(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nosim</a:t>
            </a:r>
            <a:r>
              <a:rPr lang="en-US" sz="2722" dirty="0">
                <a:ea typeface="Noto Sans CJK SC Regular" pitchFamily="2"/>
                <a:cs typeface="FreeSans" pitchFamily="2"/>
              </a:rPr>
              <a:t>*n), 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nrow</a:t>
            </a:r>
            <a:r>
              <a:rPr lang="en-US" sz="2722" dirty="0">
                <a:ea typeface="Noto Sans CJK SC Regular" pitchFamily="2"/>
                <a:cs typeface="FreeSans" pitchFamily="2"/>
              </a:rPr>
              <a:t> = 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nosim</a:t>
            </a:r>
            <a:r>
              <a:rPr lang="en-US" sz="2722" dirty="0">
                <a:ea typeface="Noto Sans CJK SC Regular" pitchFamily="2"/>
                <a:cs typeface="FreeSans" pitchFamily="2"/>
              </a:rPr>
              <a:t>)))</a:t>
            </a:r>
          </a:p>
          <a:p>
            <a:pPr hangingPunct="0"/>
            <a:r>
              <a:rPr lang="en-US" sz="2722" dirty="0">
                <a:ea typeface="Noto Sans CJK SC Regular" pitchFamily="2"/>
                <a:cs typeface="FreeSans" pitchFamily="2"/>
              </a:rPr>
              <a:t>&gt; 1/</a:t>
            </a:r>
            <a:r>
              <a:rPr lang="en-US" sz="2722" dirty="0" err="1">
                <a:ea typeface="Noto Sans CJK SC Regular" pitchFamily="2"/>
                <a:cs typeface="FreeSans" pitchFamily="2"/>
              </a:rPr>
              <a:t>sqrt</a:t>
            </a:r>
            <a:r>
              <a:rPr lang="en-US" sz="2722" dirty="0">
                <a:ea typeface="Noto Sans CJK SC Regular" pitchFamily="2"/>
                <a:cs typeface="FreeSans" pitchFamily="2"/>
              </a:rPr>
              <a:t>(50)</a:t>
            </a:r>
          </a:p>
          <a:p>
            <a:pPr hangingPunct="0"/>
            <a:endParaRPr lang="en-US" sz="2722" dirty="0"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423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flipH="1">
            <a:off x="1981200" y="6189775"/>
            <a:ext cx="8229600" cy="41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http://pewresearch.org/pubs/2191/young-adults-workers-labor-market-pay-careers-advancement-recession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964" y="217539"/>
            <a:ext cx="7010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000" y="1322532"/>
            <a:ext cx="7591539" cy="14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0000" y="2932199"/>
            <a:ext cx="7591539" cy="32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0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flipH="1">
            <a:off x="1981200" y="4450233"/>
            <a:ext cx="8229600" cy="221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rgbClr val="000000"/>
                </a:solidFill>
              </a:rPr>
              <a:t>41% ± 2.9%: We are 95% confident that 38.1% to 43.9% of the public believe young adults, rather than middle-aged or older adults, are having the toughest time in today's economy.</a:t>
            </a:r>
            <a:endParaRPr sz="19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900" dirty="0">
                <a:solidFill>
                  <a:srgbClr val="000000"/>
                </a:solidFill>
              </a:rPr>
              <a:t>49% ± 4.4%: We are 95% confident that 44.6% to 53.4% of 18-34 years olds have taken a job they didn't want just to pay the bills.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Margin of error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0" y="1386614"/>
            <a:ext cx="11103428" cy="2924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91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 txBox="1">
            <a:spLocks noGrp="1"/>
          </p:cNvSpPr>
          <p:nvPr>
            <p:ph type="title" idx="4294967295"/>
          </p:nvPr>
        </p:nvSpPr>
        <p:spPr>
          <a:xfrm>
            <a:off x="1980739" y="1"/>
            <a:ext cx="8229627" cy="1142722"/>
          </a:xfrm>
        </p:spPr>
        <p:txBody>
          <a:bodyPr/>
          <a:lstStyle/>
          <a:p>
            <a:pPr algn="ctr">
              <a:tabLst>
                <a:tab pos="0" algn="l"/>
              </a:tabLst>
            </a:pPr>
            <a:r>
              <a:rPr lang="en-US" sz="3266" b="1" dirty="0">
                <a:solidFill>
                  <a:srgbClr val="3A81BA"/>
                </a:solidFill>
              </a:rPr>
              <a:t>Confidence intervals</a:t>
            </a:r>
          </a:p>
        </p:txBody>
      </p:sp>
      <p:sp>
        <p:nvSpPr>
          <p:cNvPr id="3" name="Shape 118"/>
          <p:cNvSpPr txBox="1">
            <a:spLocks noGrp="1"/>
          </p:cNvSpPr>
          <p:nvPr>
            <p:ph type="body" idx="4294967295"/>
          </p:nvPr>
        </p:nvSpPr>
        <p:spPr>
          <a:xfrm>
            <a:off x="783771" y="1142723"/>
            <a:ext cx="10954139" cy="4477937"/>
          </a:xfrm>
        </p:spPr>
        <p:txBody>
          <a:bodyPr vert="horz" wrap="square" lIns="82953" tIns="82953" rIns="82953" bIns="82953" rtlCol="0" anchor="t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dirty="0"/>
              <a:t>Confidence interval, a general formula</a:t>
            </a:r>
          </a:p>
          <a:p>
            <a:pPr marL="1244315" indent="414772">
              <a:lnSpc>
                <a:spcPct val="115000"/>
              </a:lnSpc>
              <a:spcBef>
                <a:spcPts val="908"/>
              </a:spcBef>
              <a:tabLst>
                <a:tab pos="1244315" algn="l"/>
              </a:tabLst>
            </a:pPr>
            <a:r>
              <a:rPr lang="en-US" i="1" dirty="0"/>
              <a:t>      point estimate ± z* x SE</a:t>
            </a:r>
          </a:p>
          <a:p>
            <a:pPr>
              <a:lnSpc>
                <a:spcPct val="115000"/>
              </a:lnSpc>
              <a:spcBef>
                <a:spcPts val="908"/>
              </a:spcBef>
              <a:tabLst>
                <a:tab pos="0" algn="l"/>
              </a:tabLst>
            </a:pPr>
            <a:r>
              <a:rPr lang="en-US" dirty="0"/>
              <a:t>Conditions when the point estimate = </a:t>
            </a:r>
            <a:r>
              <a:rPr lang="en-US" i="1" dirty="0"/>
              <a:t>x̄</a:t>
            </a:r>
          </a:p>
          <a:p>
            <a:pPr>
              <a:lnSpc>
                <a:spcPct val="115000"/>
              </a:lnSpc>
              <a:spcBef>
                <a:spcPts val="908"/>
              </a:spcBef>
              <a:buClr>
                <a:srgbClr val="000000"/>
              </a:buClr>
              <a:buSzPct val="100000"/>
              <a:buAutoNum type="arabicPeriod"/>
              <a:tabLst>
                <a:tab pos="0" algn="l"/>
              </a:tabLst>
            </a:pPr>
            <a:r>
              <a:rPr lang="en-US" i="1" dirty="0">
                <a:solidFill>
                  <a:srgbClr val="3A81BA"/>
                </a:solidFill>
              </a:rPr>
              <a:t>Independence</a:t>
            </a:r>
            <a:r>
              <a:rPr lang="en-US" dirty="0"/>
              <a:t>: Observations in the sample must be independent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2"/>
              <a:buChar char="●"/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random sample/assignment</a:t>
            </a:r>
          </a:p>
          <a:p>
            <a:pPr marL="0" lvl="1" indent="0" hangingPunc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2"/>
              <a:buChar char="●"/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if sampling without replacement, </a:t>
            </a:r>
            <a:r>
              <a:rPr lang="en-US" sz="2800" i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n</a:t>
            </a:r>
            <a:r>
              <a:rPr lang="en-US" sz="2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&lt; 10% of population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tabLst>
                <a:tab pos="0" algn="l"/>
              </a:tabLst>
            </a:pPr>
            <a:r>
              <a:rPr lang="en-US" i="1" dirty="0" smtClean="0">
                <a:solidFill>
                  <a:srgbClr val="3A81BA"/>
                </a:solidFill>
              </a:rPr>
              <a:t>Sample size / skew</a:t>
            </a:r>
            <a:r>
              <a:rPr lang="en-US" dirty="0" smtClean="0"/>
              <a:t>: </a:t>
            </a:r>
            <a:r>
              <a:rPr lang="en-US" i="1" dirty="0" smtClean="0"/>
              <a:t>n</a:t>
            </a:r>
            <a:r>
              <a:rPr lang="en-US" dirty="0" smtClean="0"/>
              <a:t> ≥ 30 and population distribution should not be extremely 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flipH="1">
            <a:off x="1981081" y="3200400"/>
            <a:ext cx="3522900" cy="309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figure shows this process with 25 samples, where 24 of the resulting confidence intervals contain the true average number of exclusive relationships, and one does not.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41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Suppose we took many samples and built a confidence interval from each sample using the equation </a:t>
            </a:r>
            <a:r>
              <a:rPr lang="en" sz="2000" i="1"/>
              <a:t>point estimate ± 2 x SE</a:t>
            </a:r>
            <a:r>
              <a:rPr lang="en" sz="2000"/>
              <a:t>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Then about 95% of those intervals would contain the true population mean (</a:t>
            </a:r>
            <a:r>
              <a:rPr lang="en" sz="2000" i="1"/>
              <a:t>µ</a:t>
            </a:r>
            <a:r>
              <a:rPr lang="en" sz="2000"/>
              <a:t>).</a:t>
            </a:r>
            <a:endParaRPr sz="2000"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What does 95% confident mean?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051" y="3114875"/>
            <a:ext cx="4654075" cy="326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42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394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Caladea</vt:lpstr>
      <vt:lpstr>Calibri</vt:lpstr>
      <vt:lpstr>Calibri Light</vt:lpstr>
      <vt:lpstr>FreeSans</vt:lpstr>
      <vt:lpstr>Noto Sans CJK SC Regular</vt:lpstr>
      <vt:lpstr>StarSymbol</vt:lpstr>
      <vt:lpstr>Office Theme</vt:lpstr>
      <vt:lpstr>Overview of what we went through last time</vt:lpstr>
      <vt:lpstr>Parameter estimation</vt:lpstr>
      <vt:lpstr>68-95-99.7 Rule</vt:lpstr>
      <vt:lpstr>PowerPoint Presentation</vt:lpstr>
      <vt:lpstr>PowerPoint Presentation</vt:lpstr>
      <vt:lpstr>Margin of error</vt:lpstr>
      <vt:lpstr>Confidence intervals</vt:lpstr>
      <vt:lpstr>What does 95% confident mean?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</dc:creator>
  <cp:lastModifiedBy>umair</cp:lastModifiedBy>
  <cp:revision>40</cp:revision>
  <dcterms:created xsi:type="dcterms:W3CDTF">2018-07-09T11:15:31Z</dcterms:created>
  <dcterms:modified xsi:type="dcterms:W3CDTF">2018-07-16T19:27:44Z</dcterms:modified>
</cp:coreProperties>
</file>