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57" r:id="rId3"/>
    <p:sldId id="258" r:id="rId4"/>
    <p:sldId id="259" r:id="rId5"/>
    <p:sldId id="274" r:id="rId6"/>
    <p:sldId id="269" r:id="rId7"/>
    <p:sldId id="275" r:id="rId8"/>
    <p:sldId id="270" r:id="rId9"/>
    <p:sldId id="271" r:id="rId10"/>
    <p:sldId id="272" r:id="rId11"/>
    <p:sldId id="273" r:id="rId12"/>
    <p:sldId id="277" r:id="rId13"/>
    <p:sldId id="278" r:id="rId14"/>
    <p:sldId id="279" r:id="rId15"/>
    <p:sldId id="280" r:id="rId16"/>
    <p:sldId id="281" r:id="rId17"/>
    <p:sldId id="282" r:id="rId18"/>
    <p:sldId id="283" r:id="rId19"/>
    <p:sldId id="289" r:id="rId20"/>
    <p:sldId id="302" r:id="rId21"/>
    <p:sldId id="290" r:id="rId22"/>
    <p:sldId id="295" r:id="rId23"/>
    <p:sldId id="296" r:id="rId24"/>
    <p:sldId id="301" r:id="rId25"/>
    <p:sldId id="303" r:id="rId26"/>
    <p:sldId id="304" r:id="rId27"/>
    <p:sldId id="305" r:id="rId28"/>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4" d="100"/>
          <a:sy n="84" d="100"/>
        </p:scale>
        <p:origin x="13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Regular" pitchFamily="2"/>
              <a:cs typeface="FreeSans"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Regular" pitchFamily="2"/>
              <a:cs typeface="FreeSans"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Regular" pitchFamily="2"/>
              <a:cs typeface="FreeSans"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FB043C61-9E37-4DFB-8AD4-78581D23883D}" type="slidenum">
              <a:t>‹#›</a:t>
            </a:fld>
            <a:endParaRPr lang="en-US" sz="1400" b="0" i="0" u="none" strike="noStrike" kern="1200" cap="none">
              <a:ln>
                <a:noFill/>
              </a:ln>
              <a:latin typeface="Liberation Sans" pitchFamily="18"/>
              <a:ea typeface="Noto Sans CJK SC Regular" pitchFamily="2"/>
              <a:cs typeface="FreeSans" pitchFamily="2"/>
            </a:endParaRPr>
          </a:p>
        </p:txBody>
      </p:sp>
    </p:spTree>
    <p:extLst>
      <p:ext uri="{BB962C8B-B14F-4D97-AF65-F5344CB8AC3E}">
        <p14:creationId xmlns:p14="http://schemas.microsoft.com/office/powerpoint/2010/main" val="3656695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fld id="{AE2DD24D-3A06-4666-9EEC-F7DA7000E31D}" type="slidenum">
              <a:t>‹#›</a:t>
            </a:fld>
            <a:endParaRPr lang="en-US"/>
          </a:p>
        </p:txBody>
      </p:sp>
    </p:spTree>
    <p:extLst>
      <p:ext uri="{BB962C8B-B14F-4D97-AF65-F5344CB8AC3E}">
        <p14:creationId xmlns:p14="http://schemas.microsoft.com/office/powerpoint/2010/main" val="495471488"/>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696B217-02A7-4482-B923-C532599C69EB}" type="slidenum">
              <a:t>1</a:t>
            </a:fld>
            <a:endParaRPr lang="en-US"/>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285016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916715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519280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667697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17555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476585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24387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2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077409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66083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036446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58640ACB-EB02-48F3-81CD-E1853AE95B8A}" type="slidenum">
              <a:t>2</a:t>
            </a:fld>
            <a:endParaRPr lang="en-US"/>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1135075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6527324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107804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7748160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5806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795502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9DAB9FC-BFF5-42B1-8D77-48C409B18F9C}" type="slidenum">
              <a:t>3</a:t>
            </a:fld>
            <a:endParaRPr lang="en-US"/>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600875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D4ED932-CF40-4748-8F52-C2F29305FC6F}" type="slidenum">
              <a:t>4</a:t>
            </a:fld>
            <a:endParaRPr lang="en-US"/>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184225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9" name="Shape 3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65917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498910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2" name="Shape 3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297590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00773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47910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640CCB8-7F06-4F48-AE1E-92CEF8914DF8}" type="slidenum">
              <a:t>‹#›</a:t>
            </a:fld>
            <a:endParaRPr lang="en-US"/>
          </a:p>
        </p:txBody>
      </p:sp>
    </p:spTree>
    <p:extLst>
      <p:ext uri="{BB962C8B-B14F-4D97-AF65-F5344CB8AC3E}">
        <p14:creationId xmlns:p14="http://schemas.microsoft.com/office/powerpoint/2010/main" val="952844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9DE638F-4888-4284-97FD-98618AE65C04}" type="slidenum">
              <a:t>‹#›</a:t>
            </a:fld>
            <a:endParaRPr lang="en-US"/>
          </a:p>
        </p:txBody>
      </p:sp>
    </p:spTree>
    <p:extLst>
      <p:ext uri="{BB962C8B-B14F-4D97-AF65-F5344CB8AC3E}">
        <p14:creationId xmlns:p14="http://schemas.microsoft.com/office/powerpoint/2010/main" val="1311361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03238" y="301625"/>
            <a:ext cx="6653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3AA1A33-BC96-4466-9B39-2CB9C516C6B6}" type="slidenum">
              <a:t>‹#›</a:t>
            </a:fld>
            <a:endParaRPr lang="en-US"/>
          </a:p>
        </p:txBody>
      </p:sp>
    </p:spTree>
    <p:extLst>
      <p:ext uri="{BB962C8B-B14F-4D97-AF65-F5344CB8AC3E}">
        <p14:creationId xmlns:p14="http://schemas.microsoft.com/office/powerpoint/2010/main" val="3810497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504031" y="302737"/>
            <a:ext cx="9072563" cy="1259946"/>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968" b="1">
                <a:solidFill>
                  <a:schemeClr val="dk1"/>
                </a:solidFill>
                <a:latin typeface="Arial"/>
                <a:ea typeface="Arial"/>
                <a:cs typeface="Arial"/>
                <a:sym typeface="Arial"/>
              </a:defRPr>
            </a:lvl1pPr>
            <a:lvl2pPr lvl="1" algn="l" rtl="0">
              <a:spcBef>
                <a:spcPts val="0"/>
              </a:spcBef>
              <a:spcAft>
                <a:spcPts val="0"/>
              </a:spcAft>
              <a:buSzPts val="3600"/>
              <a:buFont typeface="Arial"/>
              <a:buNone/>
              <a:defRPr sz="3968" b="1">
                <a:solidFill>
                  <a:schemeClr val="dk1"/>
                </a:solidFill>
                <a:latin typeface="Arial"/>
                <a:ea typeface="Arial"/>
                <a:cs typeface="Arial"/>
                <a:sym typeface="Arial"/>
              </a:defRPr>
            </a:lvl2pPr>
            <a:lvl3pPr lvl="2" algn="l" rtl="0">
              <a:spcBef>
                <a:spcPts val="0"/>
              </a:spcBef>
              <a:spcAft>
                <a:spcPts val="0"/>
              </a:spcAft>
              <a:buSzPts val="3600"/>
              <a:buFont typeface="Arial"/>
              <a:buNone/>
              <a:defRPr sz="3968" b="1">
                <a:solidFill>
                  <a:schemeClr val="dk1"/>
                </a:solidFill>
                <a:latin typeface="Arial"/>
                <a:ea typeface="Arial"/>
                <a:cs typeface="Arial"/>
                <a:sym typeface="Arial"/>
              </a:defRPr>
            </a:lvl3pPr>
            <a:lvl4pPr lvl="3" algn="l" rtl="0">
              <a:spcBef>
                <a:spcPts val="0"/>
              </a:spcBef>
              <a:spcAft>
                <a:spcPts val="0"/>
              </a:spcAft>
              <a:buSzPts val="3600"/>
              <a:buFont typeface="Arial"/>
              <a:buNone/>
              <a:defRPr sz="3968" b="1">
                <a:solidFill>
                  <a:schemeClr val="dk1"/>
                </a:solidFill>
                <a:latin typeface="Arial"/>
                <a:ea typeface="Arial"/>
                <a:cs typeface="Arial"/>
                <a:sym typeface="Arial"/>
              </a:defRPr>
            </a:lvl4pPr>
            <a:lvl5pPr lvl="4" algn="l" rtl="0">
              <a:spcBef>
                <a:spcPts val="0"/>
              </a:spcBef>
              <a:spcAft>
                <a:spcPts val="0"/>
              </a:spcAft>
              <a:buSzPts val="3600"/>
              <a:buFont typeface="Arial"/>
              <a:buNone/>
              <a:defRPr sz="3968" b="1">
                <a:solidFill>
                  <a:schemeClr val="dk1"/>
                </a:solidFill>
                <a:latin typeface="Arial"/>
                <a:ea typeface="Arial"/>
                <a:cs typeface="Arial"/>
                <a:sym typeface="Arial"/>
              </a:defRPr>
            </a:lvl5pPr>
            <a:lvl6pPr lvl="5" algn="l" rtl="0">
              <a:spcBef>
                <a:spcPts val="0"/>
              </a:spcBef>
              <a:spcAft>
                <a:spcPts val="0"/>
              </a:spcAft>
              <a:buSzPts val="3600"/>
              <a:buFont typeface="Arial"/>
              <a:buNone/>
              <a:defRPr sz="3968" b="1">
                <a:solidFill>
                  <a:schemeClr val="dk1"/>
                </a:solidFill>
                <a:latin typeface="Arial"/>
                <a:ea typeface="Arial"/>
                <a:cs typeface="Arial"/>
                <a:sym typeface="Arial"/>
              </a:defRPr>
            </a:lvl6pPr>
            <a:lvl7pPr lvl="6" algn="l" rtl="0">
              <a:spcBef>
                <a:spcPts val="0"/>
              </a:spcBef>
              <a:spcAft>
                <a:spcPts val="0"/>
              </a:spcAft>
              <a:buSzPts val="3600"/>
              <a:buFont typeface="Arial"/>
              <a:buNone/>
              <a:defRPr sz="3968" b="1">
                <a:solidFill>
                  <a:schemeClr val="dk1"/>
                </a:solidFill>
                <a:latin typeface="Arial"/>
                <a:ea typeface="Arial"/>
                <a:cs typeface="Arial"/>
                <a:sym typeface="Arial"/>
              </a:defRPr>
            </a:lvl7pPr>
            <a:lvl8pPr lvl="7" algn="l" rtl="0">
              <a:spcBef>
                <a:spcPts val="0"/>
              </a:spcBef>
              <a:spcAft>
                <a:spcPts val="0"/>
              </a:spcAft>
              <a:buSzPts val="3600"/>
              <a:buFont typeface="Arial"/>
              <a:buNone/>
              <a:defRPr sz="3968" b="1">
                <a:solidFill>
                  <a:schemeClr val="dk1"/>
                </a:solidFill>
                <a:latin typeface="Arial"/>
                <a:ea typeface="Arial"/>
                <a:cs typeface="Arial"/>
                <a:sym typeface="Arial"/>
              </a:defRPr>
            </a:lvl8pPr>
            <a:lvl9pPr lvl="8" algn="l" rtl="0">
              <a:spcBef>
                <a:spcPts val="0"/>
              </a:spcBef>
              <a:spcAft>
                <a:spcPts val="0"/>
              </a:spcAft>
              <a:buSzPts val="3600"/>
              <a:buFont typeface="Arial"/>
              <a:buNone/>
              <a:defRPr sz="3968" b="1">
                <a:solidFill>
                  <a:schemeClr val="dk1"/>
                </a:solidFill>
                <a:latin typeface="Arial"/>
                <a:ea typeface="Arial"/>
                <a:cs typeface="Arial"/>
                <a:sym typeface="Arial"/>
              </a:defRPr>
            </a:lvl9pPr>
          </a:lstStyle>
          <a:p>
            <a:endParaRPr/>
          </a:p>
        </p:txBody>
      </p:sp>
      <p:sp>
        <p:nvSpPr>
          <p:cNvPr id="31" name="Shape 31"/>
          <p:cNvSpPr txBox="1">
            <a:spLocks noGrp="1"/>
          </p:cNvSpPr>
          <p:nvPr>
            <p:ph type="body" idx="1"/>
          </p:nvPr>
        </p:nvSpPr>
        <p:spPr>
          <a:xfrm>
            <a:off x="504031" y="1763924"/>
            <a:ext cx="9072563" cy="5475969"/>
          </a:xfrm>
          <a:prstGeom prst="rect">
            <a:avLst/>
          </a:prstGeom>
          <a:noFill/>
          <a:ln>
            <a:noFill/>
          </a:ln>
        </p:spPr>
        <p:txBody>
          <a:bodyPr spcFirstLastPara="1" wrap="square" lIns="91425" tIns="91425" rIns="91425" bIns="91425" anchor="t" anchorCtr="0"/>
          <a:lstStyle>
            <a:lvl1pPr marL="503972" lvl="0" indent="-461974" rtl="0">
              <a:spcBef>
                <a:spcPts val="661"/>
              </a:spcBef>
              <a:spcAft>
                <a:spcPts val="0"/>
              </a:spcAft>
              <a:buSzPts val="3000"/>
              <a:buChar char="●"/>
              <a:defRPr/>
            </a:lvl1pPr>
            <a:lvl2pPr marL="1007943" lvl="1" indent="-419976" rtl="0">
              <a:spcBef>
                <a:spcPts val="0"/>
              </a:spcBef>
              <a:spcAft>
                <a:spcPts val="0"/>
              </a:spcAft>
              <a:buSzPts val="2400"/>
              <a:buChar char="○"/>
              <a:defRPr/>
            </a:lvl2pPr>
            <a:lvl3pPr marL="1511915" lvl="2" indent="-419976" rtl="0">
              <a:spcBef>
                <a:spcPts val="0"/>
              </a:spcBef>
              <a:spcAft>
                <a:spcPts val="0"/>
              </a:spcAft>
              <a:buSzPts val="2400"/>
              <a:buChar char="■"/>
              <a:defRPr/>
            </a:lvl3pPr>
            <a:lvl4pPr marL="2015886" lvl="3" indent="-377979" rtl="0">
              <a:spcBef>
                <a:spcPts val="0"/>
              </a:spcBef>
              <a:spcAft>
                <a:spcPts val="0"/>
              </a:spcAft>
              <a:buSzPts val="1800"/>
              <a:buChar char="●"/>
              <a:defRPr/>
            </a:lvl4pPr>
            <a:lvl5pPr marL="2519858" lvl="4" indent="-377979" rtl="0">
              <a:spcBef>
                <a:spcPts val="0"/>
              </a:spcBef>
              <a:spcAft>
                <a:spcPts val="0"/>
              </a:spcAft>
              <a:buSzPts val="1800"/>
              <a:buChar char="○"/>
              <a:defRPr sz="1984"/>
            </a:lvl5pPr>
            <a:lvl6pPr marL="3023829" lvl="5" indent="-377979" rtl="0">
              <a:spcBef>
                <a:spcPts val="0"/>
              </a:spcBef>
              <a:spcAft>
                <a:spcPts val="0"/>
              </a:spcAft>
              <a:buSzPts val="1800"/>
              <a:buChar char="■"/>
              <a:defRPr sz="1984"/>
            </a:lvl6pPr>
            <a:lvl7pPr marL="3527801" lvl="6" indent="-377979" rtl="0">
              <a:spcBef>
                <a:spcPts val="0"/>
              </a:spcBef>
              <a:spcAft>
                <a:spcPts val="0"/>
              </a:spcAft>
              <a:buSzPts val="1800"/>
              <a:buChar char="●"/>
              <a:defRPr sz="1984"/>
            </a:lvl7pPr>
            <a:lvl8pPr marL="4031772" lvl="7" indent="-377979" rtl="0">
              <a:spcBef>
                <a:spcPts val="0"/>
              </a:spcBef>
              <a:spcAft>
                <a:spcPts val="0"/>
              </a:spcAft>
              <a:buSzPts val="1800"/>
              <a:buChar char="○"/>
              <a:defRPr sz="1984"/>
            </a:lvl8pPr>
            <a:lvl9pPr marL="4535744" lvl="8" indent="-377979" rtl="0">
              <a:spcBef>
                <a:spcPts val="0"/>
              </a:spcBef>
              <a:spcAft>
                <a:spcPts val="0"/>
              </a:spcAft>
              <a:buSzPts val="1800"/>
              <a:buChar char="■"/>
              <a:defRPr sz="1984"/>
            </a:lvl9pPr>
          </a:lstStyle>
          <a:p>
            <a:endParaRPr/>
          </a:p>
        </p:txBody>
      </p:sp>
    </p:spTree>
    <p:extLst>
      <p:ext uri="{BB962C8B-B14F-4D97-AF65-F5344CB8AC3E}">
        <p14:creationId xmlns:p14="http://schemas.microsoft.com/office/powerpoint/2010/main" val="391281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4169514-6DF0-4AB5-9483-A338ECD6E658}" type="slidenum">
              <a:t>‹#›</a:t>
            </a:fld>
            <a:endParaRPr lang="en-US"/>
          </a:p>
        </p:txBody>
      </p:sp>
    </p:spTree>
    <p:extLst>
      <p:ext uri="{BB962C8B-B14F-4D97-AF65-F5344CB8AC3E}">
        <p14:creationId xmlns:p14="http://schemas.microsoft.com/office/powerpoint/2010/main" val="400314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BA5860CD-79BF-4F3F-9822-EC4102C9122B}" type="slidenum">
              <a:t>‹#›</a:t>
            </a:fld>
            <a:endParaRPr lang="en-US"/>
          </a:p>
        </p:txBody>
      </p:sp>
    </p:spTree>
    <p:extLst>
      <p:ext uri="{BB962C8B-B14F-4D97-AF65-F5344CB8AC3E}">
        <p14:creationId xmlns:p14="http://schemas.microsoft.com/office/powerpoint/2010/main" val="98767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03238" y="1768475"/>
            <a:ext cx="4459287" cy="4384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114925" y="1768475"/>
            <a:ext cx="4460875" cy="4384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10702D63-24D7-4081-80CD-5AF64477DE91}" type="slidenum">
              <a:t>‹#›</a:t>
            </a:fld>
            <a:endParaRPr lang="en-US"/>
          </a:p>
        </p:txBody>
      </p:sp>
    </p:spTree>
    <p:extLst>
      <p:ext uri="{BB962C8B-B14F-4D97-AF65-F5344CB8AC3E}">
        <p14:creationId xmlns:p14="http://schemas.microsoft.com/office/powerpoint/2010/main" val="2766153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51B318C2-13C5-4BE3-8476-D32654D1B759}" type="slidenum">
              <a:t>‹#›</a:t>
            </a:fld>
            <a:endParaRPr lang="en-US"/>
          </a:p>
        </p:txBody>
      </p:sp>
    </p:spTree>
    <p:extLst>
      <p:ext uri="{BB962C8B-B14F-4D97-AF65-F5344CB8AC3E}">
        <p14:creationId xmlns:p14="http://schemas.microsoft.com/office/powerpoint/2010/main" val="1588450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E54B2616-3156-42B6-A948-9ABF0107B376}" type="slidenum">
              <a:t>‹#›</a:t>
            </a:fld>
            <a:endParaRPr lang="en-US"/>
          </a:p>
        </p:txBody>
      </p:sp>
    </p:spTree>
    <p:extLst>
      <p:ext uri="{BB962C8B-B14F-4D97-AF65-F5344CB8AC3E}">
        <p14:creationId xmlns:p14="http://schemas.microsoft.com/office/powerpoint/2010/main" val="2040201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E6EB8ECD-1C92-4165-B0DD-B9850DECB72D}" type="slidenum">
              <a:t>‹#›</a:t>
            </a:fld>
            <a:endParaRPr lang="en-US"/>
          </a:p>
        </p:txBody>
      </p:sp>
    </p:spTree>
    <p:extLst>
      <p:ext uri="{BB962C8B-B14F-4D97-AF65-F5344CB8AC3E}">
        <p14:creationId xmlns:p14="http://schemas.microsoft.com/office/powerpoint/2010/main" val="3325250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C9CC6D3-579D-4850-965C-48BD0B0A1454}" type="slidenum">
              <a:t>‹#›</a:t>
            </a:fld>
            <a:endParaRPr lang="en-US"/>
          </a:p>
        </p:txBody>
      </p:sp>
    </p:spTree>
    <p:extLst>
      <p:ext uri="{BB962C8B-B14F-4D97-AF65-F5344CB8AC3E}">
        <p14:creationId xmlns:p14="http://schemas.microsoft.com/office/powerpoint/2010/main" val="3922719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4CFF7C58-8401-4E71-96BC-95E1A8E0CAAA}" type="slidenum">
              <a:t>‹#›</a:t>
            </a:fld>
            <a:endParaRPr lang="en-US"/>
          </a:p>
        </p:txBody>
      </p:sp>
    </p:spTree>
    <p:extLst>
      <p:ext uri="{BB962C8B-B14F-4D97-AF65-F5344CB8AC3E}">
        <p14:creationId xmlns:p14="http://schemas.microsoft.com/office/powerpoint/2010/main" val="1953916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en-US"/>
          </a:p>
        </p:txBody>
      </p:sp>
      <p:sp>
        <p:nvSpPr>
          <p:cNvPr id="3" name="Text Placeholder 2"/>
          <p:cNvSpPr txBox="1">
            <a:spLocks noGrp="1"/>
          </p:cNvSpPr>
          <p:nvPr>
            <p:ph type="body" idx="1"/>
          </p:nvPr>
        </p:nvSpPr>
        <p:spPr>
          <a:xfrm>
            <a:off x="503999" y="1769040"/>
            <a:ext cx="9071640" cy="4384440"/>
          </a:xfrm>
          <a:prstGeom prst="rect">
            <a:avLst/>
          </a:prstGeom>
          <a:noFill/>
          <a:ln>
            <a:noFill/>
          </a:ln>
        </p:spPr>
        <p:txBody>
          <a:bodyPr lIns="0" tIns="0" rIns="0" bIns="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503999" y="6887160"/>
            <a:ext cx="2348280" cy="521280"/>
          </a:xfrm>
          <a:prstGeom prst="rect">
            <a:avLst/>
          </a:prstGeom>
          <a:noFill/>
          <a:ln>
            <a:noFill/>
          </a:ln>
        </p:spPr>
        <p:txBody>
          <a:bodyPr lIns="0" tIns="0" rIns="0" bIns="0"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p:cNvSpPr txBox="1">
            <a:spLocks noGrp="1"/>
          </p:cNvSpPr>
          <p:nvPr>
            <p:ph type="ftr" sz="quarter" idx="3"/>
          </p:nvPr>
        </p:nvSpPr>
        <p:spPr>
          <a:xfrm>
            <a:off x="3447360" y="6887160"/>
            <a:ext cx="3195000" cy="521280"/>
          </a:xfrm>
          <a:prstGeom prst="rect">
            <a:avLst/>
          </a:prstGeom>
          <a:noFill/>
          <a:ln>
            <a:noFill/>
          </a:ln>
        </p:spPr>
        <p:txBody>
          <a:bodyPr lIns="0" tIns="0" rIns="0" bIns="0" anchorCtr="0">
            <a:noAutofit/>
          </a:bodyPr>
          <a:lstStyle>
            <a:lvl1pPr lvl="0" algn="ct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p:cNvSpPr txBox="1">
            <a:spLocks noGrp="1"/>
          </p:cNvSpPr>
          <p:nvPr>
            <p:ph type="sldNum" sz="quarter" idx="4"/>
          </p:nvPr>
        </p:nvSpPr>
        <p:spPr>
          <a:xfrm>
            <a:off x="7227360" y="6887160"/>
            <a:ext cx="2348280" cy="521280"/>
          </a:xfrm>
          <a:prstGeom prst="rect">
            <a:avLst/>
          </a:prstGeom>
          <a:noFill/>
          <a:ln>
            <a:noFill/>
          </a:ln>
        </p:spPr>
        <p:txBody>
          <a:bodyPr lIns="0" tIns="0" rIns="0" bIns="0"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fld id="{FEE000BE-2C88-48CD-95DE-9603C15B68EE}"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rtl="0" hangingPunct="0">
        <a:tabLst/>
        <a:defRPr lang="en-US" sz="4400" b="0" i="0" u="none" strike="noStrike" kern="1200" cap="none">
          <a:ln>
            <a:noFill/>
          </a:ln>
          <a:highlight>
            <a:scrgbClr r="0" g="0" b="0">
              <a:alpha val="0"/>
            </a:scrgbClr>
          </a:highlight>
          <a:latin typeface="Liberation Sans" pitchFamily="18"/>
        </a:defRPr>
      </a:lvl1pPr>
    </p:titleStyle>
    <p:bodyStyle>
      <a:lvl1pPr rtl="0" hangingPunct="0">
        <a:spcBef>
          <a:spcPts val="1417"/>
        </a:spcBef>
        <a:spcAft>
          <a:spcPts val="0"/>
        </a:spcAft>
        <a:tabLst/>
        <a:defRPr lang="en-US" sz="320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extBox 1"/>
          <p:cNvSpPr txBox="1"/>
          <p:nvPr/>
        </p:nvSpPr>
        <p:spPr>
          <a:xfrm>
            <a:off x="247226" y="195237"/>
            <a:ext cx="9833399" cy="1343145"/>
          </a:xfrm>
          <a:prstGeom prst="rect">
            <a:avLst/>
          </a:prstGeom>
          <a:noFill/>
          <a:ln>
            <a:noFill/>
          </a:ln>
        </p:spPr>
        <p:txBody>
          <a:bodyPr vert="horz" wrap="square" lIns="90000" tIns="45000" rIns="90000" bIns="45000" anchorCtr="0" compatLnSpc="0">
            <a:spAutoFit/>
          </a:bodyPr>
          <a:lstStyle/>
          <a:p>
            <a:pPr marL="0" marR="0" lvl="0" indent="0" algn="ctr" rtl="0" hangingPunct="0">
              <a:lnSpc>
                <a:spcPct val="100000"/>
              </a:lnSpc>
              <a:spcBef>
                <a:spcPts val="0"/>
              </a:spcBef>
              <a:spcAft>
                <a:spcPts val="0"/>
              </a:spcAft>
              <a:buNone/>
              <a:tabLst/>
            </a:pPr>
            <a:r>
              <a:rPr lang="en-US" sz="4000" b="1" i="0" u="none" strike="noStrike" kern="1200" cap="none" dirty="0">
                <a:ln>
                  <a:noFill/>
                </a:ln>
                <a:solidFill>
                  <a:srgbClr val="3399FF"/>
                </a:solidFill>
                <a:ea typeface="Noto Sans CJK SC Regular" pitchFamily="2"/>
                <a:cs typeface="FreeSans" pitchFamily="2"/>
              </a:rPr>
              <a:t>The need for inferential statistics and the techniques taught therein</a:t>
            </a:r>
          </a:p>
        </p:txBody>
      </p:sp>
      <p:sp>
        <p:nvSpPr>
          <p:cNvPr id="3" name="TextBox 2"/>
          <p:cNvSpPr txBox="1"/>
          <p:nvPr/>
        </p:nvSpPr>
        <p:spPr>
          <a:xfrm>
            <a:off x="247226" y="1817511"/>
            <a:ext cx="9326880" cy="5256652"/>
          </a:xfrm>
          <a:prstGeom prst="rect">
            <a:avLst/>
          </a:prstGeom>
          <a:noFill/>
          <a:ln>
            <a:noFill/>
          </a:ln>
        </p:spPr>
        <p:txBody>
          <a:bodyPr vert="horz" wrap="square" lIns="90000" tIns="45000" rIns="90000" bIns="45000" anchorCtr="0" compatLnSpc="0">
            <a:spAutoFit/>
          </a:bodyPr>
          <a:lstStyle/>
          <a:p>
            <a:pPr marL="0" marR="0" lvl="0" indent="0" algn="l" rtl="0" hangingPunct="0">
              <a:lnSpc>
                <a:spcPct val="100000"/>
              </a:lnSpc>
              <a:spcBef>
                <a:spcPts val="0"/>
              </a:spcBef>
              <a:spcAft>
                <a:spcPts val="0"/>
              </a:spcAft>
              <a:buNone/>
              <a:tabLst/>
            </a:pPr>
            <a:r>
              <a:rPr lang="en-US" sz="3000" b="0" i="0" u="none" strike="noStrike" kern="1200" cap="none" dirty="0">
                <a:ln>
                  <a:noFill/>
                </a:ln>
                <a:ea typeface="Noto Sans CJK SC Regular" pitchFamily="2"/>
                <a:cs typeface="FreeSans" pitchFamily="2"/>
              </a:rPr>
              <a:t>&gt; library(</a:t>
            </a:r>
            <a:r>
              <a:rPr lang="en-US" sz="3000" b="0" i="0" u="none" strike="noStrike" kern="1200" cap="none" dirty="0" err="1">
                <a:ln>
                  <a:noFill/>
                </a:ln>
                <a:ea typeface="Noto Sans CJK SC Regular" pitchFamily="2"/>
                <a:cs typeface="FreeSans" pitchFamily="2"/>
              </a:rPr>
              <a:t>openintro</a:t>
            </a:r>
            <a:r>
              <a:rPr lang="en-US" sz="3000" b="0" i="0" u="none" strike="noStrike" kern="1200" cap="none" dirty="0">
                <a:ln>
                  <a:noFill/>
                </a:ln>
                <a:ea typeface="Noto Sans CJK SC Regular" pitchFamily="2"/>
                <a:cs typeface="FreeSans" pitchFamily="2"/>
              </a:rPr>
              <a:t>)</a:t>
            </a:r>
          </a:p>
          <a:p>
            <a:pPr marL="0" marR="0" lvl="0" indent="0" algn="l" rtl="0" hangingPunct="0">
              <a:lnSpc>
                <a:spcPct val="100000"/>
              </a:lnSpc>
              <a:spcBef>
                <a:spcPts val="0"/>
              </a:spcBef>
              <a:spcAft>
                <a:spcPts val="0"/>
              </a:spcAft>
              <a:buNone/>
              <a:tabLst/>
            </a:pPr>
            <a:r>
              <a:rPr lang="en-US" sz="3000" b="0" i="0" u="none" strike="noStrike" kern="1200" cap="none" dirty="0">
                <a:ln>
                  <a:noFill/>
                </a:ln>
                <a:ea typeface="Noto Sans CJK SC Regular" pitchFamily="2"/>
                <a:cs typeface="FreeSans" pitchFamily="2"/>
              </a:rPr>
              <a:t>&gt; library(</a:t>
            </a:r>
            <a:r>
              <a:rPr lang="en-US" sz="3000" b="0" i="0" u="none" strike="noStrike" kern="1200" cap="none" dirty="0" err="1">
                <a:ln>
                  <a:noFill/>
                </a:ln>
                <a:ea typeface="Noto Sans CJK SC Regular" pitchFamily="2"/>
                <a:cs typeface="FreeSans" pitchFamily="2"/>
              </a:rPr>
              <a:t>tidyverse</a:t>
            </a:r>
            <a:r>
              <a:rPr lang="en-US" sz="3000" b="0" i="0" u="none" strike="noStrike" kern="1200" cap="none" dirty="0">
                <a:ln>
                  <a:noFill/>
                </a:ln>
                <a:ea typeface="Noto Sans CJK SC Regular" pitchFamily="2"/>
                <a:cs typeface="FreeSans" pitchFamily="2"/>
              </a:rPr>
              <a:t>)</a:t>
            </a:r>
          </a:p>
          <a:p>
            <a:pPr marL="0" marR="0" lvl="0" indent="0" algn="l" rtl="0" hangingPunct="0">
              <a:lnSpc>
                <a:spcPct val="100000"/>
              </a:lnSpc>
              <a:spcBef>
                <a:spcPts val="0"/>
              </a:spcBef>
              <a:spcAft>
                <a:spcPts val="0"/>
              </a:spcAft>
              <a:buNone/>
              <a:tabLst/>
            </a:pPr>
            <a:r>
              <a:rPr lang="en-US" sz="3000" b="0" i="0" u="none" strike="noStrike" kern="1200" cap="none" dirty="0">
                <a:ln>
                  <a:noFill/>
                </a:ln>
                <a:ea typeface="Noto Sans CJK SC Regular" pitchFamily="2"/>
                <a:cs typeface="FreeSans" pitchFamily="2"/>
              </a:rPr>
              <a:t>&gt; data(‘</a:t>
            </a:r>
            <a:r>
              <a:rPr lang="en-US" sz="3000" b="0" i="0" u="none" strike="noStrike" kern="1200" cap="none" dirty="0" err="1">
                <a:ln>
                  <a:noFill/>
                </a:ln>
                <a:ea typeface="Noto Sans CJK SC Regular" pitchFamily="2"/>
                <a:cs typeface="FreeSans" pitchFamily="2"/>
              </a:rPr>
              <a:t>ncbirths</a:t>
            </a:r>
            <a:r>
              <a:rPr lang="en-US" sz="3000" b="0" i="0" u="none" strike="noStrike" kern="1200" cap="none" dirty="0">
                <a:ln>
                  <a:noFill/>
                </a:ln>
                <a:ea typeface="Noto Sans CJK SC Regular" pitchFamily="2"/>
                <a:cs typeface="FreeSans" pitchFamily="2"/>
              </a:rPr>
              <a:t>’)</a:t>
            </a:r>
          </a:p>
          <a:p>
            <a:pPr marL="0" marR="0" lvl="0" indent="0" algn="l" rtl="0" hangingPunct="0">
              <a:lnSpc>
                <a:spcPct val="100000"/>
              </a:lnSpc>
              <a:spcBef>
                <a:spcPts val="0"/>
              </a:spcBef>
              <a:spcAft>
                <a:spcPts val="0"/>
              </a:spcAft>
              <a:buNone/>
              <a:tabLst/>
            </a:pPr>
            <a:endParaRPr lang="en-US" sz="3000" b="0" i="0" u="none" strike="noStrike" kern="1200" cap="none" dirty="0">
              <a:ln>
                <a:noFill/>
              </a:ln>
              <a:ea typeface="Noto Sans CJK SC Regular" pitchFamily="2"/>
              <a:cs typeface="FreeSans" pitchFamily="2"/>
            </a:endParaRPr>
          </a:p>
          <a:p>
            <a:pPr marL="0" marR="0" lvl="0" indent="0" algn="l" rtl="0" hangingPunct="0">
              <a:lnSpc>
                <a:spcPct val="100000"/>
              </a:lnSpc>
              <a:spcBef>
                <a:spcPts val="0"/>
              </a:spcBef>
              <a:spcAft>
                <a:spcPts val="0"/>
              </a:spcAft>
              <a:buNone/>
              <a:tabLst/>
            </a:pPr>
            <a:r>
              <a:rPr lang="en-US" sz="3000" b="0" i="0" u="none" strike="noStrike" kern="1200" cap="none" dirty="0">
                <a:ln>
                  <a:noFill/>
                </a:ln>
                <a:ea typeface="Noto Sans CJK SC Regular" pitchFamily="2"/>
                <a:cs typeface="FreeSans" pitchFamily="2"/>
              </a:rPr>
              <a:t># take summary of weights grouped by if mother was # a smoker or not</a:t>
            </a:r>
          </a:p>
          <a:p>
            <a:pPr marL="0" marR="0" lvl="0" indent="0" algn="l" rtl="0" hangingPunct="0">
              <a:lnSpc>
                <a:spcPct val="100000"/>
              </a:lnSpc>
              <a:spcBef>
                <a:spcPts val="0"/>
              </a:spcBef>
              <a:spcAft>
                <a:spcPts val="0"/>
              </a:spcAft>
              <a:buNone/>
              <a:tabLst/>
            </a:pPr>
            <a:endParaRPr lang="en-US" sz="3000" b="0" i="0" u="none" strike="noStrike" kern="1200" cap="none" dirty="0">
              <a:ln>
                <a:noFill/>
              </a:ln>
              <a:ea typeface="Noto Sans CJK SC Regular" pitchFamily="2"/>
              <a:cs typeface="FreeSans" pitchFamily="2"/>
            </a:endParaRPr>
          </a:p>
          <a:p>
            <a:pPr marL="0" marR="0" lvl="0" indent="0" algn="l" rtl="0" hangingPunct="0">
              <a:lnSpc>
                <a:spcPct val="100000"/>
              </a:lnSpc>
              <a:spcBef>
                <a:spcPts val="0"/>
              </a:spcBef>
              <a:spcAft>
                <a:spcPts val="0"/>
              </a:spcAft>
              <a:buNone/>
              <a:tabLst/>
            </a:pPr>
            <a:r>
              <a:rPr lang="en-US" sz="3000" b="0" i="0" u="none" strike="noStrike" kern="1200" cap="none" dirty="0">
                <a:ln>
                  <a:noFill/>
                </a:ln>
                <a:ea typeface="Noto Sans CJK SC Regular" pitchFamily="2"/>
                <a:cs typeface="FreeSans" pitchFamily="2"/>
              </a:rPr>
              <a:t>&gt; </a:t>
            </a:r>
            <a:r>
              <a:rPr lang="en-US" sz="3000" b="0" i="0" u="none" strike="noStrike" kern="1200" cap="none" dirty="0" err="1">
                <a:ln>
                  <a:noFill/>
                </a:ln>
                <a:ea typeface="Noto Sans CJK SC Regular" pitchFamily="2"/>
                <a:cs typeface="FreeSans" pitchFamily="2"/>
              </a:rPr>
              <a:t>ncbirths</a:t>
            </a:r>
            <a:r>
              <a:rPr lang="en-US" sz="3000" b="0" i="0" u="none" strike="noStrike" kern="1200" cap="none" dirty="0">
                <a:ln>
                  <a:noFill/>
                </a:ln>
                <a:ea typeface="Noto Sans CJK SC Regular" pitchFamily="2"/>
                <a:cs typeface="FreeSans" pitchFamily="2"/>
              </a:rPr>
              <a:t> %&gt;% </a:t>
            </a:r>
            <a:r>
              <a:rPr lang="en-US" sz="3000" b="0" i="0" u="none" strike="noStrike" kern="1200" cap="none" dirty="0" err="1">
                <a:ln>
                  <a:noFill/>
                </a:ln>
                <a:ea typeface="Noto Sans CJK SC Regular" pitchFamily="2"/>
                <a:cs typeface="FreeSans" pitchFamily="2"/>
              </a:rPr>
              <a:t>group_by</a:t>
            </a:r>
            <a:r>
              <a:rPr lang="en-US" sz="3000" b="0" i="0" u="none" strike="noStrike" kern="1200" cap="none" dirty="0">
                <a:ln>
                  <a:noFill/>
                </a:ln>
                <a:ea typeface="Noto Sans CJK SC Regular" pitchFamily="2"/>
                <a:cs typeface="FreeSans" pitchFamily="2"/>
              </a:rPr>
              <a:t>(habit) %&gt;% </a:t>
            </a:r>
            <a:r>
              <a:rPr lang="en-US" sz="3000" b="0" i="0" u="none" strike="noStrike" kern="1200" cap="none" dirty="0" err="1">
                <a:ln>
                  <a:noFill/>
                </a:ln>
                <a:ea typeface="Noto Sans CJK SC Regular" pitchFamily="2"/>
                <a:cs typeface="FreeSans" pitchFamily="2"/>
              </a:rPr>
              <a:t>summarise</a:t>
            </a:r>
            <a:r>
              <a:rPr lang="en-US" sz="3000" b="0" i="0" u="none" strike="noStrike" kern="1200" cap="none" dirty="0">
                <a:ln>
                  <a:noFill/>
                </a:ln>
                <a:ea typeface="Noto Sans CJK SC Regular" pitchFamily="2"/>
                <a:cs typeface="FreeSans" pitchFamily="2"/>
              </a:rPr>
              <a:t>(</a:t>
            </a:r>
            <a:r>
              <a:rPr lang="en-US" sz="3000" b="0" i="0" u="none" strike="noStrike" kern="1200" cap="none" dirty="0" err="1">
                <a:ln>
                  <a:noFill/>
                </a:ln>
                <a:ea typeface="Noto Sans CJK SC Regular" pitchFamily="2"/>
                <a:cs typeface="FreeSans" pitchFamily="2"/>
              </a:rPr>
              <a:t>avgweight</a:t>
            </a:r>
            <a:r>
              <a:rPr lang="en-US" sz="3000" b="0" i="0" u="none" strike="noStrike" kern="1200" cap="none" dirty="0">
                <a:ln>
                  <a:noFill/>
                </a:ln>
                <a:ea typeface="Noto Sans CJK SC Regular" pitchFamily="2"/>
                <a:cs typeface="FreeSans" pitchFamily="2"/>
              </a:rPr>
              <a:t> = mean(weight, na.rm = T))</a:t>
            </a:r>
          </a:p>
          <a:p>
            <a:pPr marL="0" marR="0" lvl="0" indent="0" algn="l" rtl="0" hangingPunct="0">
              <a:lnSpc>
                <a:spcPct val="100000"/>
              </a:lnSpc>
              <a:spcBef>
                <a:spcPts val="0"/>
              </a:spcBef>
              <a:spcAft>
                <a:spcPts val="0"/>
              </a:spcAft>
              <a:buNone/>
              <a:tabLst/>
            </a:pPr>
            <a:endParaRPr lang="en-US" sz="3000" b="0" i="0" u="none" strike="noStrike" kern="1200" cap="none" dirty="0">
              <a:ln>
                <a:noFill/>
              </a:ln>
              <a:ea typeface="Noto Sans CJK SC Regular" pitchFamily="2"/>
              <a:cs typeface="FreeSans" pitchFamily="2"/>
            </a:endParaRPr>
          </a:p>
          <a:p>
            <a:pPr marL="0" marR="0" lvl="0" indent="0" algn="l" rtl="0" hangingPunct="0">
              <a:lnSpc>
                <a:spcPct val="100000"/>
              </a:lnSpc>
              <a:spcBef>
                <a:spcPts val="0"/>
              </a:spcBef>
              <a:spcAft>
                <a:spcPts val="0"/>
              </a:spcAft>
              <a:buNone/>
              <a:tabLst/>
            </a:pPr>
            <a:endParaRPr lang="en-US" sz="3000" b="0" i="0" u="none" strike="noStrike" kern="1200" cap="none" dirty="0">
              <a:ln>
                <a:noFill/>
              </a:ln>
              <a:ea typeface="Noto Sans CJK SC Regular" pitchFamily="2"/>
              <a:cs typeface="FreeSans"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504507" y="-14"/>
            <a:ext cx="9071610" cy="1259946"/>
          </a:xfrm>
          <a:prstGeom prst="rect">
            <a:avLst/>
          </a:prstGeom>
        </p:spPr>
        <p:txBody>
          <a:bodyPr spcFirstLastPara="1" wrap="square" lIns="100779" tIns="100779" rIns="100779" bIns="100779" anchor="b" anchorCtr="0">
            <a:noAutofit/>
          </a:bodyPr>
          <a:lstStyle/>
          <a:p>
            <a:r>
              <a:rPr lang="en">
                <a:solidFill>
                  <a:schemeClr val="accent1"/>
                </a:solidFill>
              </a:rPr>
              <a:t>Percentiles</a:t>
            </a:r>
            <a:endParaRPr>
              <a:solidFill>
                <a:schemeClr val="accent1"/>
              </a:solidFill>
            </a:endParaRPr>
          </a:p>
        </p:txBody>
      </p:sp>
      <p:sp>
        <p:nvSpPr>
          <p:cNvPr id="119" name="Shape 119"/>
          <p:cNvSpPr txBox="1">
            <a:spLocks noGrp="1"/>
          </p:cNvSpPr>
          <p:nvPr>
            <p:ph type="body" idx="1"/>
          </p:nvPr>
        </p:nvSpPr>
        <p:spPr>
          <a:xfrm flipH="1">
            <a:off x="504507" y="1439375"/>
            <a:ext cx="9071610" cy="5253412"/>
          </a:xfrm>
          <a:prstGeom prst="rect">
            <a:avLst/>
          </a:prstGeom>
        </p:spPr>
        <p:txBody>
          <a:bodyPr spcFirstLastPara="1" wrap="square" lIns="100779" tIns="100779" rIns="100779" bIns="100779" anchor="t" anchorCtr="0">
            <a:noAutofit/>
          </a:bodyPr>
          <a:lstStyle/>
          <a:p>
            <a:pPr indent="-405977">
              <a:lnSpc>
                <a:spcPct val="115000"/>
              </a:lnSpc>
              <a:spcBef>
                <a:spcPts val="0"/>
              </a:spcBef>
              <a:buSzPts val="2200"/>
            </a:pPr>
            <a:r>
              <a:rPr lang="en" sz="2425" i="1">
                <a:solidFill>
                  <a:schemeClr val="accent1"/>
                </a:solidFill>
              </a:rPr>
              <a:t>Percentile</a:t>
            </a:r>
            <a:r>
              <a:rPr lang="en" sz="2425" i="1"/>
              <a:t> </a:t>
            </a:r>
            <a:r>
              <a:rPr lang="en" sz="2425"/>
              <a:t>is the percentage of observations that fall below a given data point. </a:t>
            </a:r>
            <a:endParaRPr sz="2425"/>
          </a:p>
          <a:p>
            <a:pPr indent="-405977">
              <a:lnSpc>
                <a:spcPct val="115000"/>
              </a:lnSpc>
              <a:spcBef>
                <a:spcPts val="0"/>
              </a:spcBef>
              <a:buSzPts val="2200"/>
            </a:pPr>
            <a:r>
              <a:rPr lang="en" sz="2425"/>
              <a:t>Graphically, percentile is the area below the probability distribution curve to the left of that observation.</a:t>
            </a:r>
            <a:endParaRPr sz="2425"/>
          </a:p>
        </p:txBody>
      </p:sp>
      <p:pic>
        <p:nvPicPr>
          <p:cNvPr id="120" name="Shape 120"/>
          <p:cNvPicPr preferRelativeResize="0"/>
          <p:nvPr/>
        </p:nvPicPr>
        <p:blipFill>
          <a:blip r:embed="rId3">
            <a:alphaModFix/>
          </a:blip>
          <a:stretch>
            <a:fillRect/>
          </a:stretch>
        </p:blipFill>
        <p:spPr>
          <a:xfrm>
            <a:off x="1008486" y="3367283"/>
            <a:ext cx="7643671" cy="3517349"/>
          </a:xfrm>
          <a:prstGeom prst="rect">
            <a:avLst/>
          </a:prstGeom>
          <a:noFill/>
          <a:ln>
            <a:noFill/>
          </a:ln>
        </p:spPr>
      </p:pic>
    </p:spTree>
    <p:extLst>
      <p:ext uri="{BB962C8B-B14F-4D97-AF65-F5344CB8AC3E}">
        <p14:creationId xmlns:p14="http://schemas.microsoft.com/office/powerpoint/2010/main" val="2101591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flipH="1">
            <a:off x="504507" y="1652314"/>
            <a:ext cx="9071610" cy="2849925"/>
          </a:xfrm>
          <a:prstGeom prst="rect">
            <a:avLst/>
          </a:prstGeom>
        </p:spPr>
        <p:txBody>
          <a:bodyPr spcFirstLastPara="1" wrap="square" lIns="100779" tIns="100779" rIns="100779" bIns="100779" anchor="t" anchorCtr="0">
            <a:noAutofit/>
          </a:bodyPr>
          <a:lstStyle/>
          <a:p>
            <a:pPr marL="0" indent="0">
              <a:lnSpc>
                <a:spcPct val="115000"/>
              </a:lnSpc>
              <a:spcBef>
                <a:spcPts val="0"/>
              </a:spcBef>
              <a:buNone/>
            </a:pPr>
            <a:r>
              <a:rPr lang="en" sz="2425" dirty="0"/>
              <a:t>There are many ways to compute percentiles/areas under the curve. R:</a:t>
            </a:r>
            <a:endParaRPr sz="2425" dirty="0"/>
          </a:p>
          <a:p>
            <a:pPr marL="0" indent="0">
              <a:lnSpc>
                <a:spcPct val="115000"/>
              </a:lnSpc>
              <a:spcBef>
                <a:spcPts val="0"/>
              </a:spcBef>
              <a:buNone/>
            </a:pPr>
            <a:endParaRPr sz="2425" dirty="0"/>
          </a:p>
          <a:p>
            <a:pPr marL="0" indent="0">
              <a:lnSpc>
                <a:spcPct val="115000"/>
              </a:lnSpc>
              <a:spcBef>
                <a:spcPts val="0"/>
              </a:spcBef>
              <a:buNone/>
            </a:pPr>
            <a:endParaRPr sz="2425" dirty="0"/>
          </a:p>
          <a:p>
            <a:pPr marL="0" indent="0">
              <a:lnSpc>
                <a:spcPct val="115000"/>
              </a:lnSpc>
              <a:spcBef>
                <a:spcPts val="0"/>
              </a:spcBef>
              <a:buNone/>
            </a:pPr>
            <a:endParaRPr sz="1323" dirty="0"/>
          </a:p>
        </p:txBody>
      </p:sp>
      <p:sp>
        <p:nvSpPr>
          <p:cNvPr id="126" name="Shape 126"/>
          <p:cNvSpPr txBox="1">
            <a:spLocks noGrp="1"/>
          </p:cNvSpPr>
          <p:nvPr>
            <p:ph type="title"/>
          </p:nvPr>
        </p:nvSpPr>
        <p:spPr>
          <a:xfrm>
            <a:off x="504507" y="212926"/>
            <a:ext cx="9071610" cy="1259946"/>
          </a:xfrm>
          <a:prstGeom prst="rect">
            <a:avLst/>
          </a:prstGeom>
        </p:spPr>
        <p:txBody>
          <a:bodyPr spcFirstLastPara="1" wrap="square" lIns="100779" tIns="100779" rIns="100779" bIns="100779" anchor="b" anchorCtr="0">
            <a:noAutofit/>
          </a:bodyPr>
          <a:lstStyle/>
          <a:p>
            <a:r>
              <a:rPr lang="en">
                <a:solidFill>
                  <a:schemeClr val="accent1"/>
                </a:solidFill>
              </a:rPr>
              <a:t>Calculating percentiles -</a:t>
            </a:r>
            <a:endParaRPr>
              <a:solidFill>
                <a:schemeClr val="accent1"/>
              </a:solidFill>
            </a:endParaRPr>
          </a:p>
          <a:p>
            <a:r>
              <a:rPr lang="en">
                <a:solidFill>
                  <a:schemeClr val="accent1"/>
                </a:solidFill>
              </a:rPr>
              <a:t>using computation</a:t>
            </a:r>
            <a:endParaRPr>
              <a:solidFill>
                <a:schemeClr val="accent1"/>
              </a:solidFill>
            </a:endParaRPr>
          </a:p>
        </p:txBody>
      </p:sp>
      <p:pic>
        <p:nvPicPr>
          <p:cNvPr id="127" name="Shape 127"/>
          <p:cNvPicPr preferRelativeResize="0"/>
          <p:nvPr/>
        </p:nvPicPr>
        <p:blipFill>
          <a:blip r:embed="rId3">
            <a:alphaModFix/>
          </a:blip>
          <a:stretch>
            <a:fillRect/>
          </a:stretch>
        </p:blipFill>
        <p:spPr>
          <a:xfrm>
            <a:off x="626175" y="2699321"/>
            <a:ext cx="8394239" cy="755912"/>
          </a:xfrm>
          <a:prstGeom prst="rect">
            <a:avLst/>
          </a:prstGeom>
          <a:noFill/>
          <a:ln>
            <a:noFill/>
          </a:ln>
        </p:spPr>
      </p:pic>
    </p:spTree>
    <p:extLst>
      <p:ext uri="{BB962C8B-B14F-4D97-AF65-F5344CB8AC3E}">
        <p14:creationId xmlns:p14="http://schemas.microsoft.com/office/powerpoint/2010/main" val="3555858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504507" y="-14"/>
            <a:ext cx="9071610" cy="1259946"/>
          </a:xfrm>
          <a:prstGeom prst="rect">
            <a:avLst/>
          </a:prstGeom>
        </p:spPr>
        <p:txBody>
          <a:bodyPr spcFirstLastPara="1" wrap="square" lIns="100779" tIns="100779" rIns="100779" bIns="100779" anchor="b" anchorCtr="0">
            <a:noAutofit/>
          </a:bodyPr>
          <a:lstStyle/>
          <a:p>
            <a:r>
              <a:rPr lang="en">
                <a:solidFill>
                  <a:schemeClr val="accent1"/>
                </a:solidFill>
              </a:rPr>
              <a:t>Quality control</a:t>
            </a:r>
            <a:endParaRPr>
              <a:solidFill>
                <a:schemeClr val="accent1"/>
              </a:solidFill>
            </a:endParaRPr>
          </a:p>
        </p:txBody>
      </p:sp>
      <p:sp>
        <p:nvSpPr>
          <p:cNvPr id="147" name="Shape 147"/>
          <p:cNvSpPr txBox="1">
            <a:spLocks noGrp="1"/>
          </p:cNvSpPr>
          <p:nvPr>
            <p:ph type="body" idx="1"/>
          </p:nvPr>
        </p:nvSpPr>
        <p:spPr>
          <a:xfrm flipH="1">
            <a:off x="504507" y="1439375"/>
            <a:ext cx="9071610" cy="5253412"/>
          </a:xfrm>
          <a:prstGeom prst="rect">
            <a:avLst/>
          </a:prstGeom>
        </p:spPr>
        <p:txBody>
          <a:bodyPr spcFirstLastPara="1" wrap="square" lIns="100779" tIns="100779" rIns="100779" bIns="100779" anchor="t" anchorCtr="0">
            <a:noAutofit/>
          </a:bodyPr>
          <a:lstStyle/>
          <a:p>
            <a:pPr marL="0" indent="0">
              <a:lnSpc>
                <a:spcPct val="115000"/>
              </a:lnSpc>
              <a:spcBef>
                <a:spcPts val="0"/>
              </a:spcBef>
              <a:buNone/>
            </a:pPr>
            <a:r>
              <a:rPr lang="en" sz="1984">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984">
              <a:solidFill>
                <a:schemeClr val="accent1"/>
              </a:solidFill>
            </a:endParaRPr>
          </a:p>
          <a:p>
            <a:pPr marL="0" indent="0">
              <a:lnSpc>
                <a:spcPct val="115000"/>
              </a:lnSpc>
              <a:spcBef>
                <a:spcPts val="0"/>
              </a:spcBef>
              <a:buNone/>
            </a:pPr>
            <a:endParaRPr sz="1984" i="1"/>
          </a:p>
        </p:txBody>
      </p:sp>
    </p:spTree>
    <p:extLst>
      <p:ext uri="{BB962C8B-B14F-4D97-AF65-F5344CB8AC3E}">
        <p14:creationId xmlns:p14="http://schemas.microsoft.com/office/powerpoint/2010/main" val="6506394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504507" y="-14"/>
            <a:ext cx="9071610" cy="1259946"/>
          </a:xfrm>
          <a:prstGeom prst="rect">
            <a:avLst/>
          </a:prstGeom>
        </p:spPr>
        <p:txBody>
          <a:bodyPr spcFirstLastPara="1" wrap="square" lIns="100779" tIns="100779" rIns="100779" bIns="100779" anchor="b" anchorCtr="0">
            <a:noAutofit/>
          </a:bodyPr>
          <a:lstStyle/>
          <a:p>
            <a:r>
              <a:rPr lang="en">
                <a:solidFill>
                  <a:schemeClr val="accent1"/>
                </a:solidFill>
              </a:rPr>
              <a:t>Quality control</a:t>
            </a:r>
            <a:endParaRPr>
              <a:solidFill>
                <a:schemeClr val="accent1"/>
              </a:solidFill>
            </a:endParaRPr>
          </a:p>
        </p:txBody>
      </p:sp>
      <p:sp>
        <p:nvSpPr>
          <p:cNvPr id="153" name="Shape 153"/>
          <p:cNvSpPr txBox="1">
            <a:spLocks noGrp="1"/>
          </p:cNvSpPr>
          <p:nvPr>
            <p:ph type="body" idx="1"/>
          </p:nvPr>
        </p:nvSpPr>
        <p:spPr>
          <a:xfrm flipH="1">
            <a:off x="504507" y="1439375"/>
            <a:ext cx="9071610" cy="5253412"/>
          </a:xfrm>
          <a:prstGeom prst="rect">
            <a:avLst/>
          </a:prstGeom>
        </p:spPr>
        <p:txBody>
          <a:bodyPr spcFirstLastPara="1" wrap="square" lIns="100779" tIns="100779" rIns="100779" bIns="100779" anchor="t" anchorCtr="0">
            <a:noAutofit/>
          </a:bodyPr>
          <a:lstStyle/>
          <a:p>
            <a:pPr marL="0" indent="0">
              <a:lnSpc>
                <a:spcPct val="115000"/>
              </a:lnSpc>
              <a:spcBef>
                <a:spcPts val="0"/>
              </a:spcBef>
              <a:buNone/>
            </a:pPr>
            <a:r>
              <a:rPr lang="en" sz="1984">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984">
              <a:solidFill>
                <a:schemeClr val="accent1"/>
              </a:solidFill>
            </a:endParaRPr>
          </a:p>
          <a:p>
            <a:pPr indent="-377979">
              <a:lnSpc>
                <a:spcPct val="115000"/>
              </a:lnSpc>
              <a:spcBef>
                <a:spcPts val="0"/>
              </a:spcBef>
              <a:buSzPts val="1800"/>
            </a:pPr>
            <a:r>
              <a:rPr lang="en" sz="1984" i="1"/>
              <a:t>Let X = amount of ketchup in a bottle: X ~ N(µ = 36, σ = 0.11)</a:t>
            </a:r>
            <a:endParaRPr sz="1984" i="1"/>
          </a:p>
        </p:txBody>
      </p:sp>
    </p:spTree>
    <p:extLst>
      <p:ext uri="{BB962C8B-B14F-4D97-AF65-F5344CB8AC3E}">
        <p14:creationId xmlns:p14="http://schemas.microsoft.com/office/powerpoint/2010/main" val="35126732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504507" y="-14"/>
            <a:ext cx="9071610" cy="1259946"/>
          </a:xfrm>
          <a:prstGeom prst="rect">
            <a:avLst/>
          </a:prstGeom>
        </p:spPr>
        <p:txBody>
          <a:bodyPr spcFirstLastPara="1" wrap="square" lIns="100779" tIns="100779" rIns="100779" bIns="100779" anchor="b" anchorCtr="0">
            <a:noAutofit/>
          </a:bodyPr>
          <a:lstStyle/>
          <a:p>
            <a:r>
              <a:rPr lang="en">
                <a:solidFill>
                  <a:schemeClr val="accent1"/>
                </a:solidFill>
              </a:rPr>
              <a:t>Quality control</a:t>
            </a:r>
            <a:endParaRPr>
              <a:solidFill>
                <a:schemeClr val="accent1"/>
              </a:solidFill>
            </a:endParaRPr>
          </a:p>
        </p:txBody>
      </p:sp>
      <p:sp>
        <p:nvSpPr>
          <p:cNvPr id="159" name="Shape 159"/>
          <p:cNvSpPr txBox="1">
            <a:spLocks noGrp="1"/>
          </p:cNvSpPr>
          <p:nvPr>
            <p:ph type="body" idx="1"/>
          </p:nvPr>
        </p:nvSpPr>
        <p:spPr>
          <a:xfrm flipH="1">
            <a:off x="504507" y="1439375"/>
            <a:ext cx="9071610" cy="5253412"/>
          </a:xfrm>
          <a:prstGeom prst="rect">
            <a:avLst/>
          </a:prstGeom>
        </p:spPr>
        <p:txBody>
          <a:bodyPr spcFirstLastPara="1" wrap="square" lIns="100779" tIns="100779" rIns="100779" bIns="100779" anchor="t" anchorCtr="0">
            <a:noAutofit/>
          </a:bodyPr>
          <a:lstStyle/>
          <a:p>
            <a:pPr marL="0" indent="0">
              <a:lnSpc>
                <a:spcPct val="115000"/>
              </a:lnSpc>
              <a:spcBef>
                <a:spcPts val="0"/>
              </a:spcBef>
              <a:buNone/>
            </a:pPr>
            <a:r>
              <a:rPr lang="en" sz="1984">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984">
              <a:solidFill>
                <a:schemeClr val="accent1"/>
              </a:solidFill>
            </a:endParaRPr>
          </a:p>
          <a:p>
            <a:pPr indent="-377979">
              <a:lnSpc>
                <a:spcPct val="115000"/>
              </a:lnSpc>
              <a:spcBef>
                <a:spcPts val="0"/>
              </a:spcBef>
              <a:buSzPts val="1800"/>
            </a:pPr>
            <a:r>
              <a:rPr lang="en" sz="1984" i="1"/>
              <a:t>Let X = amount of ketchup in a bottle: X ~ N(µ = 36, σ = 0.11)</a:t>
            </a:r>
            <a:endParaRPr sz="1984" i="1"/>
          </a:p>
        </p:txBody>
      </p:sp>
      <p:pic>
        <p:nvPicPr>
          <p:cNvPr id="160" name="Shape 160"/>
          <p:cNvPicPr preferRelativeResize="0"/>
          <p:nvPr/>
        </p:nvPicPr>
        <p:blipFill>
          <a:blip r:embed="rId3">
            <a:alphaModFix/>
          </a:blip>
          <a:stretch>
            <a:fillRect/>
          </a:stretch>
        </p:blipFill>
        <p:spPr>
          <a:xfrm>
            <a:off x="504505" y="3981672"/>
            <a:ext cx="4439177" cy="2787175"/>
          </a:xfrm>
          <a:prstGeom prst="rect">
            <a:avLst/>
          </a:prstGeom>
          <a:noFill/>
          <a:ln>
            <a:noFill/>
          </a:ln>
        </p:spPr>
      </p:pic>
    </p:spTree>
    <p:extLst>
      <p:ext uri="{BB962C8B-B14F-4D97-AF65-F5344CB8AC3E}">
        <p14:creationId xmlns:p14="http://schemas.microsoft.com/office/powerpoint/2010/main" val="274216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10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504507" y="-14"/>
            <a:ext cx="9071610" cy="1259946"/>
          </a:xfrm>
          <a:prstGeom prst="rect">
            <a:avLst/>
          </a:prstGeom>
        </p:spPr>
        <p:txBody>
          <a:bodyPr spcFirstLastPara="1" wrap="square" lIns="100779" tIns="100779" rIns="100779" bIns="100779" anchor="b" anchorCtr="0">
            <a:noAutofit/>
          </a:bodyPr>
          <a:lstStyle/>
          <a:p>
            <a:r>
              <a:rPr lang="en">
                <a:solidFill>
                  <a:schemeClr val="accent1"/>
                </a:solidFill>
              </a:rPr>
              <a:t>Quality control</a:t>
            </a:r>
            <a:endParaRPr>
              <a:solidFill>
                <a:schemeClr val="accent1"/>
              </a:solidFill>
            </a:endParaRPr>
          </a:p>
        </p:txBody>
      </p:sp>
      <p:sp>
        <p:nvSpPr>
          <p:cNvPr id="166" name="Shape 166"/>
          <p:cNvSpPr txBox="1">
            <a:spLocks noGrp="1"/>
          </p:cNvSpPr>
          <p:nvPr>
            <p:ph type="body" idx="1"/>
          </p:nvPr>
        </p:nvSpPr>
        <p:spPr>
          <a:xfrm flipH="1">
            <a:off x="504507" y="1439375"/>
            <a:ext cx="9071610" cy="5253412"/>
          </a:xfrm>
          <a:prstGeom prst="rect">
            <a:avLst/>
          </a:prstGeom>
        </p:spPr>
        <p:txBody>
          <a:bodyPr spcFirstLastPara="1" wrap="square" lIns="100779" tIns="100779" rIns="100779" bIns="100779" anchor="t" anchorCtr="0">
            <a:noAutofit/>
          </a:bodyPr>
          <a:lstStyle/>
          <a:p>
            <a:pPr marL="0" indent="0">
              <a:lnSpc>
                <a:spcPct val="115000"/>
              </a:lnSpc>
              <a:spcBef>
                <a:spcPts val="0"/>
              </a:spcBef>
              <a:buNone/>
            </a:pPr>
            <a:r>
              <a:rPr lang="en" sz="1984">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984">
              <a:solidFill>
                <a:schemeClr val="accent1"/>
              </a:solidFill>
            </a:endParaRPr>
          </a:p>
          <a:p>
            <a:pPr indent="-377979">
              <a:lnSpc>
                <a:spcPct val="115000"/>
              </a:lnSpc>
              <a:spcBef>
                <a:spcPts val="0"/>
              </a:spcBef>
              <a:buSzPts val="1800"/>
            </a:pPr>
            <a:r>
              <a:rPr lang="en" sz="1984" i="1"/>
              <a:t>Let X = amount of ketchup in a bottle: X ~ N(µ = 36, σ = 0.11)</a:t>
            </a:r>
            <a:endParaRPr sz="1984" i="1"/>
          </a:p>
        </p:txBody>
      </p:sp>
      <p:pic>
        <p:nvPicPr>
          <p:cNvPr id="167" name="Shape 167"/>
          <p:cNvPicPr preferRelativeResize="0"/>
          <p:nvPr/>
        </p:nvPicPr>
        <p:blipFill>
          <a:blip r:embed="rId3">
            <a:alphaModFix/>
          </a:blip>
          <a:stretch>
            <a:fillRect/>
          </a:stretch>
        </p:blipFill>
        <p:spPr>
          <a:xfrm>
            <a:off x="504505" y="3981672"/>
            <a:ext cx="4439177" cy="2787175"/>
          </a:xfrm>
          <a:prstGeom prst="rect">
            <a:avLst/>
          </a:prstGeom>
          <a:noFill/>
          <a:ln>
            <a:noFill/>
          </a:ln>
        </p:spPr>
      </p:pic>
      <p:pic>
        <p:nvPicPr>
          <p:cNvPr id="168" name="Shape 168"/>
          <p:cNvPicPr preferRelativeResize="0"/>
          <p:nvPr/>
        </p:nvPicPr>
        <p:blipFill>
          <a:blip r:embed="rId4">
            <a:alphaModFix/>
          </a:blip>
          <a:stretch>
            <a:fillRect/>
          </a:stretch>
        </p:blipFill>
        <p:spPr>
          <a:xfrm>
            <a:off x="5259478" y="4708455"/>
            <a:ext cx="3547993" cy="912083"/>
          </a:xfrm>
          <a:prstGeom prst="rect">
            <a:avLst/>
          </a:prstGeom>
          <a:noFill/>
          <a:ln>
            <a:noFill/>
          </a:ln>
        </p:spPr>
      </p:pic>
    </p:spTree>
    <p:extLst>
      <p:ext uri="{BB962C8B-B14F-4D97-AF65-F5344CB8AC3E}">
        <p14:creationId xmlns:p14="http://schemas.microsoft.com/office/powerpoint/2010/main" val="275172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1000"/>
                                        <p:tgtEl>
                                          <p:spTgt spid="1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8"/>
                                        </p:tgtEl>
                                        <p:attrNameLst>
                                          <p:attrName>style.visibility</p:attrName>
                                        </p:attrNameLst>
                                      </p:cBhvr>
                                      <p:to>
                                        <p:strVal val="visible"/>
                                      </p:to>
                                    </p:set>
                                    <p:animEffect transition="in" filter="fade">
                                      <p:cBhvr>
                                        <p:cTn id="12" dur="10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504507" y="258562"/>
            <a:ext cx="9071610" cy="1259946"/>
          </a:xfrm>
          <a:prstGeom prst="rect">
            <a:avLst/>
          </a:prstGeom>
        </p:spPr>
        <p:txBody>
          <a:bodyPr spcFirstLastPara="1" wrap="square" lIns="100779" tIns="100779" rIns="100779" bIns="100779" anchor="b" anchorCtr="0">
            <a:noAutofit/>
          </a:bodyPr>
          <a:lstStyle/>
          <a:p>
            <a:r>
              <a:rPr lang="en">
                <a:solidFill>
                  <a:schemeClr val="accent1"/>
                </a:solidFill>
              </a:rPr>
              <a:t>Finding the exact probability -</a:t>
            </a:r>
            <a:br>
              <a:rPr lang="en">
                <a:solidFill>
                  <a:schemeClr val="accent1"/>
                </a:solidFill>
              </a:rPr>
            </a:br>
            <a:r>
              <a:rPr lang="en">
                <a:solidFill>
                  <a:schemeClr val="accent1"/>
                </a:solidFill>
              </a:rPr>
              <a:t>using the Z table</a:t>
            </a:r>
            <a:endParaRPr>
              <a:solidFill>
                <a:schemeClr val="accent1"/>
              </a:solidFill>
            </a:endParaRPr>
          </a:p>
        </p:txBody>
      </p:sp>
      <p:pic>
        <p:nvPicPr>
          <p:cNvPr id="174" name="Shape 174"/>
          <p:cNvPicPr preferRelativeResize="0"/>
          <p:nvPr/>
        </p:nvPicPr>
        <p:blipFill>
          <a:blip r:embed="rId3">
            <a:alphaModFix/>
          </a:blip>
          <a:stretch>
            <a:fillRect/>
          </a:stretch>
        </p:blipFill>
        <p:spPr>
          <a:xfrm>
            <a:off x="504508" y="1518522"/>
            <a:ext cx="9071611" cy="5390373"/>
          </a:xfrm>
          <a:prstGeom prst="rect">
            <a:avLst/>
          </a:prstGeom>
          <a:noFill/>
          <a:ln>
            <a:noFill/>
          </a:ln>
        </p:spPr>
      </p:pic>
    </p:spTree>
    <p:extLst>
      <p:ext uri="{BB962C8B-B14F-4D97-AF65-F5344CB8AC3E}">
        <p14:creationId xmlns:p14="http://schemas.microsoft.com/office/powerpoint/2010/main" val="2229798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504507" y="258562"/>
            <a:ext cx="9071610" cy="1259946"/>
          </a:xfrm>
          <a:prstGeom prst="rect">
            <a:avLst/>
          </a:prstGeom>
        </p:spPr>
        <p:txBody>
          <a:bodyPr spcFirstLastPara="1" wrap="square" lIns="100779" tIns="100779" rIns="100779" bIns="100779" anchor="b" anchorCtr="0">
            <a:noAutofit/>
          </a:bodyPr>
          <a:lstStyle/>
          <a:p>
            <a:r>
              <a:rPr lang="en">
                <a:solidFill>
                  <a:schemeClr val="accent1"/>
                </a:solidFill>
              </a:rPr>
              <a:t>Finding the exact probability -</a:t>
            </a:r>
            <a:br>
              <a:rPr lang="en">
                <a:solidFill>
                  <a:schemeClr val="accent1"/>
                </a:solidFill>
              </a:rPr>
            </a:br>
            <a:r>
              <a:rPr lang="en">
                <a:solidFill>
                  <a:schemeClr val="accent1"/>
                </a:solidFill>
              </a:rPr>
              <a:t>using the Z table</a:t>
            </a:r>
            <a:endParaRPr>
              <a:solidFill>
                <a:schemeClr val="accent1"/>
              </a:solidFill>
            </a:endParaRPr>
          </a:p>
        </p:txBody>
      </p:sp>
      <p:pic>
        <p:nvPicPr>
          <p:cNvPr id="180" name="Shape 180"/>
          <p:cNvPicPr preferRelativeResize="0"/>
          <p:nvPr/>
        </p:nvPicPr>
        <p:blipFill>
          <a:blip r:embed="rId3">
            <a:alphaModFix/>
          </a:blip>
          <a:stretch>
            <a:fillRect/>
          </a:stretch>
        </p:blipFill>
        <p:spPr>
          <a:xfrm>
            <a:off x="504507" y="1518521"/>
            <a:ext cx="9071610" cy="5381197"/>
          </a:xfrm>
          <a:prstGeom prst="rect">
            <a:avLst/>
          </a:prstGeom>
          <a:noFill/>
          <a:ln>
            <a:noFill/>
          </a:ln>
        </p:spPr>
      </p:pic>
    </p:spTree>
    <p:extLst>
      <p:ext uri="{BB962C8B-B14F-4D97-AF65-F5344CB8AC3E}">
        <p14:creationId xmlns:p14="http://schemas.microsoft.com/office/powerpoint/2010/main" val="41155231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flipH="1">
            <a:off x="504507" y="1019393"/>
            <a:ext cx="9071610" cy="2542379"/>
          </a:xfrm>
          <a:prstGeom prst="rect">
            <a:avLst/>
          </a:prstGeom>
        </p:spPr>
        <p:txBody>
          <a:bodyPr spcFirstLastPara="1" wrap="square" lIns="100779" tIns="100779" rIns="100779" bIns="100779" anchor="t" anchorCtr="0">
            <a:noAutofit/>
          </a:bodyPr>
          <a:lstStyle/>
          <a:p>
            <a:pPr marL="0" indent="0">
              <a:lnSpc>
                <a:spcPct val="115000"/>
              </a:lnSpc>
              <a:spcBef>
                <a:spcPts val="0"/>
              </a:spcBef>
              <a:buNone/>
            </a:pPr>
            <a:r>
              <a:rPr lang="en" sz="2646">
                <a:solidFill>
                  <a:schemeClr val="accent1"/>
                </a:solidFill>
              </a:rPr>
              <a:t>What percent of bottles </a:t>
            </a:r>
            <a:r>
              <a:rPr lang="en" sz="2646" u="sng">
                <a:solidFill>
                  <a:schemeClr val="accent1"/>
                </a:solidFill>
              </a:rPr>
              <a:t>pass</a:t>
            </a:r>
            <a:r>
              <a:rPr lang="en" sz="2646">
                <a:solidFill>
                  <a:schemeClr val="accent1"/>
                </a:solidFill>
              </a:rPr>
              <a:t> the quality control inspection?</a:t>
            </a:r>
            <a:endParaRPr sz="2646">
              <a:solidFill>
                <a:schemeClr val="accent1"/>
              </a:solidFill>
            </a:endParaRPr>
          </a:p>
          <a:p>
            <a:pPr indent="-419976">
              <a:lnSpc>
                <a:spcPct val="115000"/>
              </a:lnSpc>
              <a:spcBef>
                <a:spcPts val="0"/>
              </a:spcBef>
              <a:buSzPts val="2400"/>
              <a:buAutoNum type="alphaUcPeriod"/>
            </a:pPr>
            <a:r>
              <a:rPr lang="en" sz="2646"/>
              <a:t>1.82%	</a:t>
            </a:r>
            <a:endParaRPr sz="2646"/>
          </a:p>
          <a:p>
            <a:pPr indent="-419976">
              <a:lnSpc>
                <a:spcPct val="115000"/>
              </a:lnSpc>
              <a:spcBef>
                <a:spcPts val="0"/>
              </a:spcBef>
              <a:buSzPts val="2400"/>
              <a:buAutoNum type="alphaUcPeriod"/>
            </a:pPr>
            <a:r>
              <a:rPr lang="en" sz="2646"/>
              <a:t>3.44%	</a:t>
            </a:r>
            <a:endParaRPr sz="2646"/>
          </a:p>
          <a:p>
            <a:pPr indent="-419976">
              <a:lnSpc>
                <a:spcPct val="115000"/>
              </a:lnSpc>
              <a:spcBef>
                <a:spcPts val="0"/>
              </a:spcBef>
              <a:buSzPts val="2400"/>
              <a:buAutoNum type="alphaUcPeriod"/>
            </a:pPr>
            <a:r>
              <a:rPr lang="en" sz="2646"/>
              <a:t>6.88%</a:t>
            </a:r>
            <a:endParaRPr sz="2646"/>
          </a:p>
          <a:p>
            <a:pPr indent="-419976">
              <a:lnSpc>
                <a:spcPct val="115000"/>
              </a:lnSpc>
              <a:spcBef>
                <a:spcPts val="0"/>
              </a:spcBef>
              <a:buSzPts val="2400"/>
              <a:buAutoNum type="alphaUcPeriod"/>
            </a:pPr>
            <a:r>
              <a:rPr lang="en" sz="2646"/>
              <a:t>93.12%</a:t>
            </a:r>
            <a:endParaRPr sz="2646"/>
          </a:p>
          <a:p>
            <a:pPr indent="-419976">
              <a:lnSpc>
                <a:spcPct val="115000"/>
              </a:lnSpc>
              <a:spcBef>
                <a:spcPts val="0"/>
              </a:spcBef>
              <a:buSzPts val="2400"/>
              <a:buAutoNum type="alphaUcPeriod"/>
            </a:pPr>
            <a:r>
              <a:rPr lang="en" sz="2646"/>
              <a:t>96.56%</a:t>
            </a:r>
            <a:endParaRPr sz="2646"/>
          </a:p>
        </p:txBody>
      </p:sp>
      <p:sp>
        <p:nvSpPr>
          <p:cNvPr id="186" name="Shape 186"/>
          <p:cNvSpPr txBox="1">
            <a:spLocks noGrp="1"/>
          </p:cNvSpPr>
          <p:nvPr>
            <p:ph type="title"/>
          </p:nvPr>
        </p:nvSpPr>
        <p:spPr>
          <a:xfrm>
            <a:off x="504507" y="-335999"/>
            <a:ext cx="9071610" cy="1259946"/>
          </a:xfrm>
          <a:prstGeom prst="rect">
            <a:avLst/>
          </a:prstGeom>
        </p:spPr>
        <p:txBody>
          <a:bodyPr spcFirstLastPara="1" wrap="square" lIns="100779" tIns="100779" rIns="100779" bIns="100779" anchor="b" anchorCtr="0">
            <a:noAutofit/>
          </a:bodyPr>
          <a:lstStyle/>
          <a:p>
            <a:r>
              <a:rPr lang="en">
                <a:solidFill>
                  <a:schemeClr val="accent1"/>
                </a:solidFill>
              </a:rPr>
              <a:t>Practice</a:t>
            </a:r>
            <a:endParaRPr>
              <a:solidFill>
                <a:schemeClr val="accent1"/>
              </a:solidFill>
            </a:endParaRPr>
          </a:p>
        </p:txBody>
      </p:sp>
    </p:spTree>
    <p:extLst>
      <p:ext uri="{BB962C8B-B14F-4D97-AF65-F5344CB8AC3E}">
        <p14:creationId xmlns:p14="http://schemas.microsoft.com/office/powerpoint/2010/main" val="2698889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flipH="1">
            <a:off x="504507" y="935396"/>
            <a:ext cx="9071610" cy="1646197"/>
          </a:xfrm>
          <a:prstGeom prst="rect">
            <a:avLst/>
          </a:prstGeom>
        </p:spPr>
        <p:txBody>
          <a:bodyPr spcFirstLastPara="1" wrap="square" lIns="100779" tIns="100779" rIns="100779" bIns="100779" anchor="t" anchorCtr="0">
            <a:noAutofit/>
          </a:bodyPr>
          <a:lstStyle/>
          <a:p>
            <a:pPr marL="0" indent="0">
              <a:lnSpc>
                <a:spcPct val="115000"/>
              </a:lnSpc>
              <a:spcBef>
                <a:spcPts val="0"/>
              </a:spcBef>
              <a:buClr>
                <a:schemeClr val="dk1"/>
              </a:buClr>
              <a:buSzPts val="1100"/>
              <a:buNone/>
            </a:pPr>
            <a:r>
              <a:rPr lang="en" sz="2646">
                <a:solidFill>
                  <a:schemeClr val="accent1"/>
                </a:solidFill>
              </a:rPr>
              <a:t>What percent of bottles </a:t>
            </a:r>
            <a:r>
              <a:rPr lang="en" sz="2646" u="sng">
                <a:solidFill>
                  <a:schemeClr val="accent1"/>
                </a:solidFill>
              </a:rPr>
              <a:t>pass</a:t>
            </a:r>
            <a:r>
              <a:rPr lang="en" sz="2646">
                <a:solidFill>
                  <a:schemeClr val="accent1"/>
                </a:solidFill>
              </a:rPr>
              <a:t> the quality control inspection?</a:t>
            </a:r>
            <a:endParaRPr sz="2646">
              <a:solidFill>
                <a:schemeClr val="accent1"/>
              </a:solidFill>
            </a:endParaRPr>
          </a:p>
          <a:p>
            <a:pPr indent="-363979">
              <a:lnSpc>
                <a:spcPct val="115000"/>
              </a:lnSpc>
              <a:spcBef>
                <a:spcPts val="0"/>
              </a:spcBef>
              <a:buSzPts val="1600"/>
              <a:buAutoNum type="alphaUcPeriod"/>
            </a:pPr>
            <a:r>
              <a:rPr lang="en" sz="1764"/>
              <a:t>1.82%	</a:t>
            </a:r>
            <a:endParaRPr sz="1764"/>
          </a:p>
          <a:p>
            <a:pPr indent="-363979">
              <a:lnSpc>
                <a:spcPct val="115000"/>
              </a:lnSpc>
              <a:spcBef>
                <a:spcPts val="0"/>
              </a:spcBef>
              <a:buSzPts val="1600"/>
              <a:buAutoNum type="alphaUcPeriod"/>
            </a:pPr>
            <a:r>
              <a:rPr lang="en" sz="1764"/>
              <a:t>3.44%	</a:t>
            </a:r>
            <a:endParaRPr sz="1764"/>
          </a:p>
          <a:p>
            <a:pPr indent="-363979">
              <a:lnSpc>
                <a:spcPct val="115000"/>
              </a:lnSpc>
              <a:spcBef>
                <a:spcPts val="0"/>
              </a:spcBef>
              <a:buSzPts val="1600"/>
              <a:buAutoNum type="alphaUcPeriod"/>
            </a:pPr>
            <a:r>
              <a:rPr lang="en" sz="1764"/>
              <a:t>6.88%</a:t>
            </a:r>
            <a:endParaRPr sz="1764"/>
          </a:p>
          <a:p>
            <a:pPr indent="-363979">
              <a:lnSpc>
                <a:spcPct val="115000"/>
              </a:lnSpc>
              <a:spcBef>
                <a:spcPts val="0"/>
              </a:spcBef>
              <a:buClr>
                <a:srgbClr val="FF9900"/>
              </a:buClr>
              <a:buSzPts val="1600"/>
              <a:buAutoNum type="alphaUcPeriod"/>
            </a:pPr>
            <a:r>
              <a:rPr lang="en" sz="1764">
                <a:solidFill>
                  <a:srgbClr val="FF9900"/>
                </a:solidFill>
              </a:rPr>
              <a:t>93.12%</a:t>
            </a:r>
            <a:endParaRPr sz="1764">
              <a:solidFill>
                <a:srgbClr val="FF9900"/>
              </a:solidFill>
            </a:endParaRPr>
          </a:p>
          <a:p>
            <a:pPr indent="-363979">
              <a:lnSpc>
                <a:spcPct val="115000"/>
              </a:lnSpc>
              <a:spcBef>
                <a:spcPts val="0"/>
              </a:spcBef>
              <a:buSzPts val="1600"/>
              <a:buAutoNum type="alphaUcPeriod"/>
            </a:pPr>
            <a:r>
              <a:rPr lang="en" sz="1764"/>
              <a:t>96.56%</a:t>
            </a:r>
            <a:endParaRPr sz="1764"/>
          </a:p>
          <a:p>
            <a:pPr marL="0" indent="0">
              <a:lnSpc>
                <a:spcPct val="115000"/>
              </a:lnSpc>
              <a:spcBef>
                <a:spcPts val="0"/>
              </a:spcBef>
              <a:buClr>
                <a:schemeClr val="dk1"/>
              </a:buClr>
              <a:buSzPts val="1100"/>
              <a:buNone/>
            </a:pPr>
            <a:endParaRPr sz="1984"/>
          </a:p>
          <a:p>
            <a:pPr marL="0" indent="0">
              <a:lnSpc>
                <a:spcPct val="115000"/>
              </a:lnSpc>
              <a:spcBef>
                <a:spcPts val="0"/>
              </a:spcBef>
              <a:buNone/>
            </a:pPr>
            <a:endParaRPr sz="2646">
              <a:solidFill>
                <a:schemeClr val="accent1"/>
              </a:solidFill>
            </a:endParaRPr>
          </a:p>
        </p:txBody>
      </p:sp>
      <p:sp>
        <p:nvSpPr>
          <p:cNvPr id="237" name="Shape 237"/>
          <p:cNvSpPr txBox="1">
            <a:spLocks noGrp="1"/>
          </p:cNvSpPr>
          <p:nvPr>
            <p:ph type="title"/>
          </p:nvPr>
        </p:nvSpPr>
        <p:spPr>
          <a:xfrm>
            <a:off x="504507" y="-252003"/>
            <a:ext cx="9071610" cy="1259946"/>
          </a:xfrm>
          <a:prstGeom prst="rect">
            <a:avLst/>
          </a:prstGeom>
        </p:spPr>
        <p:txBody>
          <a:bodyPr spcFirstLastPara="1" wrap="square" lIns="100779" tIns="100779" rIns="100779" bIns="100779" anchor="b" anchorCtr="0">
            <a:noAutofit/>
          </a:bodyPr>
          <a:lstStyle/>
          <a:p>
            <a:r>
              <a:rPr lang="en">
                <a:solidFill>
                  <a:schemeClr val="accent1"/>
                </a:solidFill>
              </a:rPr>
              <a:t>Practice</a:t>
            </a:r>
            <a:endParaRPr>
              <a:solidFill>
                <a:schemeClr val="accent1"/>
              </a:solidFill>
            </a:endParaRPr>
          </a:p>
        </p:txBody>
      </p:sp>
      <p:pic>
        <p:nvPicPr>
          <p:cNvPr id="238" name="Shape 238"/>
          <p:cNvPicPr preferRelativeResize="0"/>
          <p:nvPr/>
        </p:nvPicPr>
        <p:blipFill>
          <a:blip r:embed="rId3">
            <a:alphaModFix/>
          </a:blip>
          <a:stretch>
            <a:fillRect/>
          </a:stretch>
        </p:blipFill>
        <p:spPr>
          <a:xfrm>
            <a:off x="504505" y="2973354"/>
            <a:ext cx="3131346" cy="1753204"/>
          </a:xfrm>
          <a:prstGeom prst="rect">
            <a:avLst/>
          </a:prstGeom>
          <a:noFill/>
          <a:ln>
            <a:noFill/>
          </a:ln>
        </p:spPr>
      </p:pic>
      <p:pic>
        <p:nvPicPr>
          <p:cNvPr id="239" name="Shape 239"/>
          <p:cNvPicPr preferRelativeResize="0"/>
          <p:nvPr/>
        </p:nvPicPr>
        <p:blipFill>
          <a:blip r:embed="rId4">
            <a:alphaModFix/>
          </a:blip>
          <a:stretch>
            <a:fillRect/>
          </a:stretch>
        </p:blipFill>
        <p:spPr>
          <a:xfrm>
            <a:off x="3587627" y="2938303"/>
            <a:ext cx="2905371" cy="1823311"/>
          </a:xfrm>
          <a:prstGeom prst="rect">
            <a:avLst/>
          </a:prstGeom>
          <a:noFill/>
          <a:ln>
            <a:noFill/>
          </a:ln>
        </p:spPr>
      </p:pic>
      <p:pic>
        <p:nvPicPr>
          <p:cNvPr id="240" name="Shape 240"/>
          <p:cNvPicPr preferRelativeResize="0"/>
          <p:nvPr/>
        </p:nvPicPr>
        <p:blipFill>
          <a:blip r:embed="rId5">
            <a:alphaModFix/>
          </a:blip>
          <a:stretch>
            <a:fillRect/>
          </a:stretch>
        </p:blipFill>
        <p:spPr>
          <a:xfrm>
            <a:off x="6684746" y="2777184"/>
            <a:ext cx="2891368" cy="2005304"/>
          </a:xfrm>
          <a:prstGeom prst="rect">
            <a:avLst/>
          </a:prstGeom>
          <a:noFill/>
          <a:ln>
            <a:noFill/>
          </a:ln>
        </p:spPr>
      </p:pic>
      <p:pic>
        <p:nvPicPr>
          <p:cNvPr id="241" name="Shape 241"/>
          <p:cNvPicPr preferRelativeResize="0"/>
          <p:nvPr/>
        </p:nvPicPr>
        <p:blipFill>
          <a:blip r:embed="rId6">
            <a:alphaModFix/>
          </a:blip>
          <a:stretch>
            <a:fillRect/>
          </a:stretch>
        </p:blipFill>
        <p:spPr>
          <a:xfrm>
            <a:off x="2527445" y="4782475"/>
            <a:ext cx="3363741" cy="674369"/>
          </a:xfrm>
          <a:prstGeom prst="rect">
            <a:avLst/>
          </a:prstGeom>
          <a:noFill/>
          <a:ln>
            <a:noFill/>
          </a:ln>
        </p:spPr>
      </p:pic>
      <p:pic>
        <p:nvPicPr>
          <p:cNvPr id="242" name="Shape 242"/>
          <p:cNvPicPr preferRelativeResize="0"/>
          <p:nvPr/>
        </p:nvPicPr>
        <p:blipFill>
          <a:blip r:embed="rId7">
            <a:alphaModFix/>
          </a:blip>
          <a:stretch>
            <a:fillRect/>
          </a:stretch>
        </p:blipFill>
        <p:spPr>
          <a:xfrm>
            <a:off x="2475226" y="5583059"/>
            <a:ext cx="3468181" cy="674369"/>
          </a:xfrm>
          <a:prstGeom prst="rect">
            <a:avLst/>
          </a:prstGeom>
          <a:noFill/>
          <a:ln>
            <a:noFill/>
          </a:ln>
        </p:spPr>
      </p:pic>
      <p:pic>
        <p:nvPicPr>
          <p:cNvPr id="243" name="Shape 243"/>
          <p:cNvPicPr preferRelativeResize="0"/>
          <p:nvPr/>
        </p:nvPicPr>
        <p:blipFill>
          <a:blip r:embed="rId8">
            <a:alphaModFix/>
          </a:blip>
          <a:stretch>
            <a:fillRect/>
          </a:stretch>
        </p:blipFill>
        <p:spPr>
          <a:xfrm>
            <a:off x="504508" y="6383641"/>
            <a:ext cx="8949115" cy="360016"/>
          </a:xfrm>
          <a:prstGeom prst="rect">
            <a:avLst/>
          </a:prstGeom>
          <a:noFill/>
          <a:ln>
            <a:noFill/>
          </a:ln>
        </p:spPr>
      </p:pic>
    </p:spTree>
    <p:extLst>
      <p:ext uri="{BB962C8B-B14F-4D97-AF65-F5344CB8AC3E}">
        <p14:creationId xmlns:p14="http://schemas.microsoft.com/office/powerpoint/2010/main" val="249623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8"/>
                                        </p:tgtEl>
                                        <p:attrNameLst>
                                          <p:attrName>style.visibility</p:attrName>
                                        </p:attrNameLst>
                                      </p:cBhvr>
                                      <p:to>
                                        <p:strVal val="visible"/>
                                      </p:to>
                                    </p:set>
                                    <p:animEffect transition="in" filter="fade">
                                      <p:cBhvr>
                                        <p:cTn id="7" dur="1000"/>
                                        <p:tgtEl>
                                          <p:spTgt spid="2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9"/>
                                        </p:tgtEl>
                                        <p:attrNameLst>
                                          <p:attrName>style.visibility</p:attrName>
                                        </p:attrNameLst>
                                      </p:cBhvr>
                                      <p:to>
                                        <p:strVal val="visible"/>
                                      </p:to>
                                    </p:set>
                                    <p:animEffect transition="in" filter="fade">
                                      <p:cBhvr>
                                        <p:cTn id="12" dur="1000"/>
                                        <p:tgtEl>
                                          <p:spTgt spid="2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0"/>
                                        </p:tgtEl>
                                        <p:attrNameLst>
                                          <p:attrName>style.visibility</p:attrName>
                                        </p:attrNameLst>
                                      </p:cBhvr>
                                      <p:to>
                                        <p:strVal val="visible"/>
                                      </p:to>
                                    </p:set>
                                    <p:animEffect transition="in" filter="fade">
                                      <p:cBhvr>
                                        <p:cTn id="17" dur="1000"/>
                                        <p:tgtEl>
                                          <p:spTgt spid="2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1"/>
                                        </p:tgtEl>
                                        <p:attrNameLst>
                                          <p:attrName>style.visibility</p:attrName>
                                        </p:attrNameLst>
                                      </p:cBhvr>
                                      <p:to>
                                        <p:strVal val="visible"/>
                                      </p:to>
                                    </p:set>
                                    <p:animEffect transition="in" filter="fade">
                                      <p:cBhvr>
                                        <p:cTn id="22" dur="1000"/>
                                        <p:tgtEl>
                                          <p:spTgt spid="2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2"/>
                                        </p:tgtEl>
                                        <p:attrNameLst>
                                          <p:attrName>style.visibility</p:attrName>
                                        </p:attrNameLst>
                                      </p:cBhvr>
                                      <p:to>
                                        <p:strVal val="visible"/>
                                      </p:to>
                                    </p:set>
                                    <p:animEffect transition="in" filter="fade">
                                      <p:cBhvr>
                                        <p:cTn id="27" dur="1000"/>
                                        <p:tgtEl>
                                          <p:spTgt spid="24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3"/>
                                        </p:tgtEl>
                                        <p:attrNameLst>
                                          <p:attrName>style.visibility</p:attrName>
                                        </p:attrNameLst>
                                      </p:cBhvr>
                                      <p:to>
                                        <p:strVal val="visible"/>
                                      </p:to>
                                    </p:set>
                                    <p:animEffect transition="in" filter="fade">
                                      <p:cBhvr>
                                        <p:cTn id="32" dur="10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extBox 1"/>
          <p:cNvSpPr txBox="1"/>
          <p:nvPr/>
        </p:nvSpPr>
        <p:spPr>
          <a:xfrm>
            <a:off x="354471" y="-2850979"/>
            <a:ext cx="9326880" cy="6665499"/>
          </a:xfrm>
          <a:prstGeom prst="rect">
            <a:avLst/>
          </a:prstGeom>
          <a:noFill/>
          <a:ln>
            <a:noFill/>
          </a:ln>
        </p:spPr>
        <p:txBody>
          <a:bodyPr vert="horz" wrap="square" lIns="90000" tIns="45000" rIns="90000" bIns="45000" anchorCtr="0" compatLnSpc="0">
            <a:spAutoFit/>
          </a:bodyPr>
          <a:lstStyle/>
          <a:p>
            <a:pPr marL="0" marR="0" lvl="0" indent="0" algn="l" rtl="0" hangingPunct="0">
              <a:lnSpc>
                <a:spcPct val="100000"/>
              </a:lnSpc>
              <a:spcBef>
                <a:spcPts val="0"/>
              </a:spcBef>
              <a:spcAft>
                <a:spcPts val="0"/>
              </a:spcAft>
              <a:buNone/>
              <a:tabLst/>
            </a:pPr>
            <a:r>
              <a:rPr lang="en-US" sz="3000" b="0" i="0" u="none" strike="noStrike" kern="1200" cap="none" dirty="0">
                <a:ln>
                  <a:noFill/>
                </a:ln>
                <a:ea typeface="Noto Sans CJK SC Regular" pitchFamily="2"/>
                <a:cs typeface="FreeSans" pitchFamily="2"/>
              </a:rPr>
              <a:t># take a random sample of 100 observations from the # set, and do the same</a:t>
            </a:r>
          </a:p>
          <a:p>
            <a:pPr marL="0" marR="0" lvl="0" indent="0" algn="l" rtl="0" hangingPunct="0">
              <a:lnSpc>
                <a:spcPct val="100000"/>
              </a:lnSpc>
              <a:spcBef>
                <a:spcPts val="0"/>
              </a:spcBef>
              <a:spcAft>
                <a:spcPts val="0"/>
              </a:spcAft>
              <a:buNone/>
              <a:tabLst/>
            </a:pPr>
            <a:r>
              <a:rPr lang="en-US" sz="3000" b="0" i="0" u="none" strike="noStrike" kern="1200" cap="none" dirty="0">
                <a:ln>
                  <a:noFill/>
                </a:ln>
                <a:ea typeface="Noto Sans CJK SC Regular" pitchFamily="2"/>
                <a:cs typeface="FreeSans" pitchFamily="2"/>
              </a:rPr>
              <a:t>&gt; </a:t>
            </a:r>
            <a:r>
              <a:rPr lang="en-US" sz="3000" b="0" i="0" u="none" strike="noStrike" kern="1200" cap="none" dirty="0" err="1">
                <a:ln>
                  <a:noFill/>
                </a:ln>
                <a:ea typeface="Noto Sans CJK SC Regular" pitchFamily="2"/>
                <a:cs typeface="FreeSans" pitchFamily="2"/>
              </a:rPr>
              <a:t>sampbirthss</a:t>
            </a:r>
            <a:r>
              <a:rPr lang="en-US" sz="3000" b="0" i="0" u="none" strike="noStrike" kern="1200" cap="none" dirty="0">
                <a:ln>
                  <a:noFill/>
                </a:ln>
                <a:ea typeface="Noto Sans CJK SC Regular" pitchFamily="2"/>
                <a:cs typeface="FreeSans" pitchFamily="2"/>
              </a:rPr>
              <a:t> &lt;- </a:t>
            </a:r>
            <a:r>
              <a:rPr lang="en-US" sz="3000" b="0" i="0" u="none" strike="noStrike" kern="1200" cap="none" dirty="0" err="1">
                <a:ln>
                  <a:noFill/>
                </a:ln>
                <a:ea typeface="Noto Sans CJK SC Regular" pitchFamily="2"/>
                <a:cs typeface="FreeSans" pitchFamily="2"/>
              </a:rPr>
              <a:t>sample_n</a:t>
            </a:r>
            <a:r>
              <a:rPr lang="en-US" sz="3000" b="0" i="0" u="none" strike="noStrike" kern="1200" cap="none" dirty="0">
                <a:ln>
                  <a:noFill/>
                </a:ln>
                <a:ea typeface="Noto Sans CJK SC Regular" pitchFamily="2"/>
                <a:cs typeface="FreeSans" pitchFamily="2"/>
              </a:rPr>
              <a:t>(</a:t>
            </a:r>
            <a:r>
              <a:rPr lang="en-US" sz="3000" b="0" i="0" u="none" strike="noStrike" kern="1200" cap="none" dirty="0" err="1">
                <a:ln>
                  <a:noFill/>
                </a:ln>
                <a:ea typeface="Noto Sans CJK SC Regular" pitchFamily="2"/>
                <a:cs typeface="FreeSans" pitchFamily="2"/>
              </a:rPr>
              <a:t>ncbirths</a:t>
            </a:r>
            <a:r>
              <a:rPr lang="en-US" sz="3000" b="0" i="0" u="none" strike="noStrike" kern="1200" cap="none" dirty="0">
                <a:ln>
                  <a:noFill/>
                </a:ln>
                <a:ea typeface="Noto Sans CJK SC Regular" pitchFamily="2"/>
                <a:cs typeface="FreeSans" pitchFamily="2"/>
              </a:rPr>
              <a:t>, 100)</a:t>
            </a:r>
          </a:p>
          <a:p>
            <a:pPr marL="0" marR="0" lvl="0" indent="0" algn="l" rtl="0" hangingPunct="0">
              <a:lnSpc>
                <a:spcPct val="100000"/>
              </a:lnSpc>
              <a:spcBef>
                <a:spcPts val="0"/>
              </a:spcBef>
              <a:spcAft>
                <a:spcPts val="0"/>
              </a:spcAft>
              <a:buNone/>
              <a:tabLst/>
            </a:pPr>
            <a:r>
              <a:rPr lang="en-US" sz="3000" b="0" i="0" u="none" strike="noStrike" kern="1200" cap="none" dirty="0">
                <a:ln>
                  <a:noFill/>
                </a:ln>
                <a:ea typeface="Noto Sans CJK SC Regular" pitchFamily="2"/>
                <a:cs typeface="FreeSans" pitchFamily="2"/>
              </a:rPr>
              <a:t>&gt; </a:t>
            </a:r>
            <a:r>
              <a:rPr lang="en-US" sz="3000" b="0" i="0" u="none" strike="noStrike" kern="1200" cap="none" dirty="0" err="1">
                <a:ln>
                  <a:noFill/>
                </a:ln>
                <a:ea typeface="Noto Sans CJK SC Regular" pitchFamily="2"/>
                <a:cs typeface="FreeSans" pitchFamily="2"/>
              </a:rPr>
              <a:t>sampbirths</a:t>
            </a:r>
            <a:r>
              <a:rPr lang="en-US" sz="3000" b="0" i="0" u="none" strike="noStrike" kern="1200" cap="none" dirty="0">
                <a:ln>
                  <a:noFill/>
                </a:ln>
                <a:ea typeface="Noto Sans CJK SC Regular" pitchFamily="2"/>
                <a:cs typeface="FreeSans" pitchFamily="2"/>
              </a:rPr>
              <a:t> %&gt;% </a:t>
            </a:r>
            <a:r>
              <a:rPr lang="en-US" sz="3000" b="0" i="0" u="none" strike="noStrike" kern="1200" cap="none" dirty="0" err="1">
                <a:ln>
                  <a:noFill/>
                </a:ln>
                <a:ea typeface="Noto Sans CJK SC Regular" pitchFamily="2"/>
                <a:cs typeface="FreeSans" pitchFamily="2"/>
              </a:rPr>
              <a:t>group_by</a:t>
            </a:r>
            <a:r>
              <a:rPr lang="en-US" sz="3000" b="0" i="0" u="none" strike="noStrike" kern="1200" cap="none" dirty="0">
                <a:ln>
                  <a:noFill/>
                </a:ln>
                <a:ea typeface="Noto Sans CJK SC Regular" pitchFamily="2"/>
                <a:cs typeface="FreeSans" pitchFamily="2"/>
              </a:rPr>
              <a:t>(habit) %&gt;% </a:t>
            </a:r>
            <a:r>
              <a:rPr lang="en-US" sz="3000" b="0" i="0" u="none" strike="noStrike" kern="1200" cap="none" dirty="0" err="1">
                <a:ln>
                  <a:noFill/>
                </a:ln>
                <a:ea typeface="Noto Sans CJK SC Regular" pitchFamily="2"/>
                <a:cs typeface="FreeSans" pitchFamily="2"/>
              </a:rPr>
              <a:t>summarise</a:t>
            </a:r>
            <a:r>
              <a:rPr lang="en-US" sz="3000" b="0" i="0" u="none" strike="noStrike" kern="1200" cap="none" dirty="0">
                <a:ln>
                  <a:noFill/>
                </a:ln>
                <a:ea typeface="Noto Sans CJK SC Regular" pitchFamily="2"/>
                <a:cs typeface="FreeSans" pitchFamily="2"/>
              </a:rPr>
              <a:t>(</a:t>
            </a:r>
            <a:r>
              <a:rPr lang="en-US" sz="3000" b="0" i="0" u="none" strike="noStrike" kern="1200" cap="none" dirty="0" err="1">
                <a:ln>
                  <a:noFill/>
                </a:ln>
                <a:ea typeface="Noto Sans CJK SC Regular" pitchFamily="2"/>
                <a:cs typeface="FreeSans" pitchFamily="2"/>
              </a:rPr>
              <a:t>avgweight</a:t>
            </a:r>
            <a:r>
              <a:rPr lang="en-US" sz="3000" b="0" i="0" u="none" strike="noStrike" kern="1200" cap="none" dirty="0">
                <a:ln>
                  <a:noFill/>
                </a:ln>
                <a:ea typeface="Noto Sans CJK SC Regular" pitchFamily="2"/>
                <a:cs typeface="FreeSans" pitchFamily="2"/>
              </a:rPr>
              <a:t> = mean(weight, na.rm = T))</a:t>
            </a:r>
          </a:p>
          <a:p>
            <a:pPr marL="0" marR="0" lvl="0" indent="0" algn="l" rtl="0" hangingPunct="0">
              <a:lnSpc>
                <a:spcPct val="100000"/>
              </a:lnSpc>
              <a:spcBef>
                <a:spcPts val="0"/>
              </a:spcBef>
              <a:spcAft>
                <a:spcPts val="0"/>
              </a:spcAft>
              <a:buNone/>
              <a:tabLst/>
            </a:pPr>
            <a:endParaRPr lang="en-US" sz="3000" b="0" i="0" u="none" strike="noStrike" kern="1200" cap="none" dirty="0">
              <a:ln>
                <a:noFill/>
              </a:ln>
              <a:ea typeface="Noto Sans CJK SC Regular" pitchFamily="2"/>
              <a:cs typeface="FreeSans" pitchFamily="2"/>
            </a:endParaRPr>
          </a:p>
          <a:p>
            <a:pPr marL="0" marR="0" lvl="0" indent="0" algn="l" rtl="0" hangingPunct="0">
              <a:lnSpc>
                <a:spcPct val="100000"/>
              </a:lnSpc>
              <a:spcBef>
                <a:spcPts val="0"/>
              </a:spcBef>
              <a:spcAft>
                <a:spcPts val="0"/>
              </a:spcAft>
              <a:buNone/>
              <a:tabLst/>
            </a:pPr>
            <a:r>
              <a:rPr lang="en-US" sz="3000" b="0" i="0" u="none" strike="noStrike" kern="1200" cap="none" dirty="0">
                <a:ln>
                  <a:noFill/>
                </a:ln>
                <a:ea typeface="Noto Sans CJK SC Regular" pitchFamily="2"/>
                <a:cs typeface="FreeSans" pitchFamily="2"/>
              </a:rPr>
              <a:t># Take 10 such samples, and repeat</a:t>
            </a:r>
          </a:p>
          <a:p>
            <a:pPr marL="0" marR="0" lvl="0" indent="0" algn="l" rtl="0" hangingPunct="0">
              <a:lnSpc>
                <a:spcPct val="100000"/>
              </a:lnSpc>
              <a:spcBef>
                <a:spcPts val="0"/>
              </a:spcBef>
              <a:spcAft>
                <a:spcPts val="0"/>
              </a:spcAft>
              <a:buNone/>
              <a:tabLst/>
            </a:pPr>
            <a:endParaRPr lang="en-US" sz="3000" b="0" i="0" u="none" strike="noStrike" kern="1200" cap="none" dirty="0">
              <a:ln>
                <a:noFill/>
              </a:ln>
              <a:ea typeface="Noto Sans CJK SC Regular" pitchFamily="2"/>
              <a:cs typeface="FreeSans" pitchFamily="2"/>
            </a:endParaRPr>
          </a:p>
          <a:p>
            <a:pPr marL="0" marR="0" lvl="0" indent="0" algn="l" rtl="0" hangingPunct="0">
              <a:lnSpc>
                <a:spcPct val="100000"/>
              </a:lnSpc>
              <a:spcBef>
                <a:spcPts val="0"/>
              </a:spcBef>
              <a:spcAft>
                <a:spcPts val="0"/>
              </a:spcAft>
              <a:buNone/>
              <a:tabLst/>
            </a:pPr>
            <a:r>
              <a:rPr lang="en-US" sz="3000" b="0" i="0" u="none" strike="noStrike" kern="1200" cap="none" dirty="0">
                <a:ln>
                  <a:noFill/>
                </a:ln>
                <a:ea typeface="Noto Sans CJK SC Regular" pitchFamily="2"/>
                <a:cs typeface="FreeSans" pitchFamily="2"/>
              </a:rPr>
              <a:t>&gt; for (</a:t>
            </a:r>
            <a:r>
              <a:rPr lang="en-US" sz="3000" b="0" i="0" u="none" strike="noStrike" kern="1200" cap="none" dirty="0" err="1">
                <a:ln>
                  <a:noFill/>
                </a:ln>
                <a:ea typeface="Noto Sans CJK SC Regular" pitchFamily="2"/>
                <a:cs typeface="FreeSans" pitchFamily="2"/>
              </a:rPr>
              <a:t>i</a:t>
            </a:r>
            <a:r>
              <a:rPr lang="en-US" sz="3000" b="0" i="0" u="none" strike="noStrike" kern="1200" cap="none" dirty="0">
                <a:ln>
                  <a:noFill/>
                </a:ln>
                <a:ea typeface="Noto Sans CJK SC Regular" pitchFamily="2"/>
                <a:cs typeface="FreeSans" pitchFamily="2"/>
              </a:rPr>
              <a:t> in 1:10) {</a:t>
            </a:r>
          </a:p>
          <a:p>
            <a:pPr marL="0" marR="0" lvl="0" indent="0" algn="l" rtl="0" hangingPunct="0">
              <a:lnSpc>
                <a:spcPct val="100000"/>
              </a:lnSpc>
              <a:spcBef>
                <a:spcPts val="0"/>
              </a:spcBef>
              <a:spcAft>
                <a:spcPts val="0"/>
              </a:spcAft>
              <a:buNone/>
              <a:tabLst/>
            </a:pPr>
            <a:r>
              <a:rPr lang="en-US" sz="3000" b="0" i="0" u="none" strike="noStrike" kern="1200" cap="none" dirty="0">
                <a:ln>
                  <a:noFill/>
                </a:ln>
                <a:ea typeface="Noto Sans CJK SC Regular" pitchFamily="2"/>
                <a:cs typeface="FreeSans" pitchFamily="2"/>
              </a:rPr>
              <a:t>+ </a:t>
            </a:r>
            <a:r>
              <a:rPr lang="en-US" sz="3000" b="0" i="0" u="none" strike="noStrike" kern="1200" cap="none" dirty="0" err="1">
                <a:ln>
                  <a:noFill/>
                </a:ln>
                <a:ea typeface="Noto Sans CJK SC Regular" pitchFamily="2"/>
                <a:cs typeface="FreeSans" pitchFamily="2"/>
              </a:rPr>
              <a:t>sampmoms</a:t>
            </a:r>
            <a:r>
              <a:rPr lang="en-US" sz="3000" b="0" i="0" u="none" strike="noStrike" kern="1200" cap="none" dirty="0">
                <a:ln>
                  <a:noFill/>
                </a:ln>
                <a:ea typeface="Noto Sans CJK SC Regular" pitchFamily="2"/>
                <a:cs typeface="FreeSans" pitchFamily="2"/>
              </a:rPr>
              <a:t> &lt;- </a:t>
            </a:r>
            <a:r>
              <a:rPr lang="en-US" sz="3000" b="0" i="0" u="none" strike="noStrike" kern="1200" cap="none" dirty="0" err="1">
                <a:ln>
                  <a:noFill/>
                </a:ln>
                <a:ea typeface="Noto Sans CJK SC Regular" pitchFamily="2"/>
                <a:cs typeface="FreeSans" pitchFamily="2"/>
              </a:rPr>
              <a:t>sample_n</a:t>
            </a:r>
            <a:r>
              <a:rPr lang="en-US" sz="3000" b="0" i="0" u="none" strike="noStrike" kern="1200" cap="none" dirty="0">
                <a:ln>
                  <a:noFill/>
                </a:ln>
                <a:ea typeface="Noto Sans CJK SC Regular" pitchFamily="2"/>
                <a:cs typeface="FreeSans" pitchFamily="2"/>
              </a:rPr>
              <a:t>(</a:t>
            </a:r>
            <a:r>
              <a:rPr lang="en-US" sz="3000" b="0" i="0" u="none" strike="noStrike" kern="1200" cap="none" dirty="0" err="1">
                <a:ln>
                  <a:noFill/>
                </a:ln>
                <a:ea typeface="Noto Sans CJK SC Regular" pitchFamily="2"/>
                <a:cs typeface="FreeSans" pitchFamily="2"/>
              </a:rPr>
              <a:t>ncbirths</a:t>
            </a:r>
            <a:r>
              <a:rPr lang="en-US" sz="3000" b="0" i="0" u="none" strike="noStrike" kern="1200" cap="none" dirty="0">
                <a:ln>
                  <a:noFill/>
                </a:ln>
                <a:ea typeface="Noto Sans CJK SC Regular" pitchFamily="2"/>
                <a:cs typeface="FreeSans" pitchFamily="2"/>
              </a:rPr>
              <a:t>, 100)</a:t>
            </a:r>
          </a:p>
          <a:p>
            <a:pPr marL="0" marR="0" lvl="0" indent="0" algn="l" rtl="0" hangingPunct="0">
              <a:lnSpc>
                <a:spcPct val="100000"/>
              </a:lnSpc>
              <a:spcBef>
                <a:spcPts val="0"/>
              </a:spcBef>
              <a:spcAft>
                <a:spcPts val="0"/>
              </a:spcAft>
              <a:buNone/>
              <a:tabLst/>
            </a:pPr>
            <a:r>
              <a:rPr lang="en-US" sz="3000" b="0" i="0" u="none" strike="noStrike" kern="1200" cap="none" dirty="0">
                <a:ln>
                  <a:noFill/>
                </a:ln>
                <a:ea typeface="Noto Sans CJK SC Regular" pitchFamily="2"/>
                <a:cs typeface="FreeSans" pitchFamily="2"/>
              </a:rPr>
              <a:t>+ </a:t>
            </a:r>
            <a:r>
              <a:rPr lang="en-US" sz="3000" b="0" i="0" u="none" strike="noStrike" kern="1200" cap="none" dirty="0" err="1">
                <a:ln>
                  <a:noFill/>
                </a:ln>
                <a:ea typeface="Noto Sans CJK SC Regular" pitchFamily="2"/>
                <a:cs typeface="FreeSans" pitchFamily="2"/>
              </a:rPr>
              <a:t>sampmoms</a:t>
            </a:r>
            <a:r>
              <a:rPr lang="en-US" sz="3000" b="0" i="0" u="none" strike="noStrike" kern="1200" cap="none" dirty="0">
                <a:ln>
                  <a:noFill/>
                </a:ln>
                <a:ea typeface="Noto Sans CJK SC Regular" pitchFamily="2"/>
                <a:cs typeface="FreeSans" pitchFamily="2"/>
              </a:rPr>
              <a:t> %&gt;% </a:t>
            </a:r>
            <a:r>
              <a:rPr lang="en-US" sz="3000" b="0" i="0" u="none" strike="noStrike" kern="1200" cap="none" dirty="0" err="1">
                <a:ln>
                  <a:noFill/>
                </a:ln>
                <a:ea typeface="Noto Sans CJK SC Regular" pitchFamily="2"/>
                <a:cs typeface="FreeSans" pitchFamily="2"/>
              </a:rPr>
              <a:t>group_by</a:t>
            </a:r>
            <a:r>
              <a:rPr lang="en-US" sz="3000" b="0" i="0" u="none" strike="noStrike" kern="1200" cap="none" dirty="0">
                <a:ln>
                  <a:noFill/>
                </a:ln>
                <a:ea typeface="Noto Sans CJK SC Regular" pitchFamily="2"/>
                <a:cs typeface="FreeSans" pitchFamily="2"/>
              </a:rPr>
              <a:t>(habit) %&gt;% </a:t>
            </a:r>
            <a:r>
              <a:rPr lang="en-US" sz="3000" b="0" i="0" u="none" strike="noStrike" kern="1200" cap="none" dirty="0" err="1">
                <a:ln>
                  <a:noFill/>
                </a:ln>
                <a:ea typeface="Noto Sans CJK SC Regular" pitchFamily="2"/>
                <a:cs typeface="FreeSans" pitchFamily="2"/>
              </a:rPr>
              <a:t>summarise</a:t>
            </a:r>
            <a:r>
              <a:rPr lang="en-US" sz="3000" b="0" i="0" u="none" strike="noStrike" kern="1200" cap="none" dirty="0">
                <a:ln>
                  <a:noFill/>
                </a:ln>
                <a:ea typeface="Noto Sans CJK SC Regular" pitchFamily="2"/>
                <a:cs typeface="FreeSans" pitchFamily="2"/>
              </a:rPr>
              <a:t>(</a:t>
            </a:r>
            <a:r>
              <a:rPr lang="en-US" sz="3000" b="0" i="0" u="none" strike="noStrike" kern="1200" cap="none" dirty="0" err="1">
                <a:ln>
                  <a:noFill/>
                </a:ln>
                <a:ea typeface="Noto Sans CJK SC Regular" pitchFamily="2"/>
                <a:cs typeface="FreeSans" pitchFamily="2"/>
              </a:rPr>
              <a:t>avgweight</a:t>
            </a:r>
            <a:r>
              <a:rPr lang="en-US" sz="3000" b="0" i="0" u="none" strike="noStrike" kern="1200" cap="none" dirty="0">
                <a:ln>
                  <a:noFill/>
                </a:ln>
                <a:ea typeface="Noto Sans CJK SC Regular" pitchFamily="2"/>
                <a:cs typeface="FreeSans" pitchFamily="2"/>
              </a:rPr>
              <a:t> = mean(weight, na.rm = T)) %&gt;% print()</a:t>
            </a:r>
          </a:p>
          <a:p>
            <a:pPr marL="0" marR="0" lvl="0" indent="0" algn="l" rtl="0" hangingPunct="0">
              <a:lnSpc>
                <a:spcPct val="100000"/>
              </a:lnSpc>
              <a:spcBef>
                <a:spcPts val="0"/>
              </a:spcBef>
              <a:spcAft>
                <a:spcPts val="0"/>
              </a:spcAft>
              <a:buNone/>
              <a:tabLst/>
            </a:pPr>
            <a:r>
              <a:rPr lang="en-US" sz="3000" b="0" i="0" u="none" strike="noStrike" kern="1200" cap="none" dirty="0">
                <a:ln>
                  <a:noFill/>
                </a:ln>
                <a:ea typeface="Noto Sans CJK SC Regular" pitchFamily="2"/>
                <a:cs typeface="FreeSans" pitchFamily="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504507" y="-14"/>
            <a:ext cx="9071610" cy="1259946"/>
          </a:xfrm>
          <a:prstGeom prst="rect">
            <a:avLst/>
          </a:prstGeom>
        </p:spPr>
        <p:txBody>
          <a:bodyPr spcFirstLastPara="1" wrap="square" lIns="100779" tIns="100779" rIns="100779" bIns="100779" anchor="b" anchorCtr="0">
            <a:noAutofit/>
          </a:bodyPr>
          <a:lstStyle/>
          <a:p>
            <a:r>
              <a:rPr lang="en">
                <a:solidFill>
                  <a:schemeClr val="accent1"/>
                </a:solidFill>
              </a:rPr>
              <a:t>Six sigma</a:t>
            </a:r>
            <a:endParaRPr>
              <a:solidFill>
                <a:schemeClr val="accent1"/>
              </a:solidFill>
            </a:endParaRPr>
          </a:p>
        </p:txBody>
      </p:sp>
      <p:sp>
        <p:nvSpPr>
          <p:cNvPr id="140" name="Shape 140"/>
          <p:cNvSpPr txBox="1">
            <a:spLocks noGrp="1"/>
          </p:cNvSpPr>
          <p:nvPr>
            <p:ph type="body" idx="1"/>
          </p:nvPr>
        </p:nvSpPr>
        <p:spPr>
          <a:xfrm flipH="1">
            <a:off x="504507" y="1439375"/>
            <a:ext cx="9071610" cy="5740194"/>
          </a:xfrm>
          <a:prstGeom prst="rect">
            <a:avLst/>
          </a:prstGeom>
        </p:spPr>
        <p:txBody>
          <a:bodyPr spcFirstLastPara="1" wrap="square" lIns="100779" tIns="100779" rIns="100779" bIns="100779" anchor="t" anchorCtr="0">
            <a:noAutofit/>
          </a:bodyPr>
          <a:lstStyle/>
          <a:p>
            <a:pPr marL="0" indent="0">
              <a:lnSpc>
                <a:spcPct val="115000"/>
              </a:lnSpc>
              <a:spcBef>
                <a:spcPts val="0"/>
              </a:spcBef>
              <a:buNone/>
            </a:pPr>
            <a:r>
              <a:rPr lang="en" sz="2425"/>
              <a:t>The term </a:t>
            </a:r>
            <a:r>
              <a:rPr lang="en" sz="2425" i="1">
                <a:solidFill>
                  <a:schemeClr val="accent1"/>
                </a:solidFill>
              </a:rPr>
              <a:t>six sigma process</a:t>
            </a:r>
            <a:r>
              <a:rPr lang="en" sz="2425"/>
              <a:t> comes from the notion that if one has six standard deviations between the process mean and the nearest specification limit, as shown in the graph, practically no items will fail to meet specifications.</a:t>
            </a:r>
            <a:endParaRPr sz="2425"/>
          </a:p>
          <a:p>
            <a:pPr marL="0" indent="0">
              <a:lnSpc>
                <a:spcPct val="115000"/>
              </a:lnSpc>
              <a:spcBef>
                <a:spcPts val="0"/>
              </a:spcBef>
              <a:buNone/>
            </a:pPr>
            <a:endParaRPr sz="2425"/>
          </a:p>
          <a:p>
            <a:pPr marL="0" indent="0">
              <a:lnSpc>
                <a:spcPct val="115000"/>
              </a:lnSpc>
              <a:spcBef>
                <a:spcPts val="0"/>
              </a:spcBef>
              <a:buNone/>
            </a:pPr>
            <a:endParaRPr sz="2425"/>
          </a:p>
          <a:p>
            <a:pPr marL="0" indent="0">
              <a:lnSpc>
                <a:spcPct val="115000"/>
              </a:lnSpc>
              <a:spcBef>
                <a:spcPts val="0"/>
              </a:spcBef>
              <a:buNone/>
            </a:pPr>
            <a:endParaRPr sz="2425"/>
          </a:p>
          <a:p>
            <a:pPr marL="0" indent="0">
              <a:lnSpc>
                <a:spcPct val="115000"/>
              </a:lnSpc>
              <a:spcBef>
                <a:spcPts val="0"/>
              </a:spcBef>
              <a:buNone/>
            </a:pPr>
            <a:endParaRPr sz="2425"/>
          </a:p>
          <a:p>
            <a:pPr marL="0" indent="0">
              <a:lnSpc>
                <a:spcPct val="115000"/>
              </a:lnSpc>
              <a:spcBef>
                <a:spcPts val="0"/>
              </a:spcBef>
              <a:buNone/>
            </a:pPr>
            <a:endParaRPr sz="2425"/>
          </a:p>
          <a:p>
            <a:pPr marL="0" indent="0">
              <a:lnSpc>
                <a:spcPct val="115000"/>
              </a:lnSpc>
              <a:spcBef>
                <a:spcPts val="0"/>
              </a:spcBef>
              <a:buNone/>
            </a:pPr>
            <a:endParaRPr sz="2866"/>
          </a:p>
          <a:p>
            <a:pPr marL="0" indent="0">
              <a:lnSpc>
                <a:spcPct val="115000"/>
              </a:lnSpc>
              <a:spcBef>
                <a:spcPts val="0"/>
              </a:spcBef>
              <a:buNone/>
            </a:pPr>
            <a:endParaRPr sz="2866"/>
          </a:p>
          <a:p>
            <a:pPr marL="0" indent="0">
              <a:lnSpc>
                <a:spcPct val="115000"/>
              </a:lnSpc>
              <a:spcBef>
                <a:spcPts val="0"/>
              </a:spcBef>
              <a:buNone/>
            </a:pPr>
            <a:endParaRPr sz="2866"/>
          </a:p>
          <a:p>
            <a:pPr marL="0" indent="0">
              <a:lnSpc>
                <a:spcPct val="115000"/>
              </a:lnSpc>
              <a:spcBef>
                <a:spcPts val="0"/>
              </a:spcBef>
              <a:buNone/>
            </a:pPr>
            <a:r>
              <a:rPr lang="en" sz="1764"/>
              <a:t>http://en.wikipedia.org/wiki/Six_Sigma</a:t>
            </a:r>
            <a:endParaRPr sz="1764"/>
          </a:p>
        </p:txBody>
      </p:sp>
      <p:pic>
        <p:nvPicPr>
          <p:cNvPr id="141" name="Shape 141"/>
          <p:cNvPicPr preferRelativeResize="0"/>
          <p:nvPr/>
        </p:nvPicPr>
        <p:blipFill>
          <a:blip r:embed="rId3">
            <a:alphaModFix/>
          </a:blip>
          <a:stretch>
            <a:fillRect/>
          </a:stretch>
        </p:blipFill>
        <p:spPr>
          <a:xfrm>
            <a:off x="2911411" y="3455165"/>
            <a:ext cx="4304815" cy="2824379"/>
          </a:xfrm>
          <a:prstGeom prst="rect">
            <a:avLst/>
          </a:prstGeom>
          <a:noFill/>
          <a:ln>
            <a:noFill/>
          </a:ln>
        </p:spPr>
      </p:pic>
    </p:spTree>
    <p:extLst>
      <p:ext uri="{BB962C8B-B14F-4D97-AF65-F5344CB8AC3E}">
        <p14:creationId xmlns:p14="http://schemas.microsoft.com/office/powerpoint/2010/main" val="33582729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504507" y="-14"/>
            <a:ext cx="9071610" cy="1259946"/>
          </a:xfrm>
          <a:prstGeom prst="rect">
            <a:avLst/>
          </a:prstGeom>
        </p:spPr>
        <p:txBody>
          <a:bodyPr spcFirstLastPara="1" wrap="square" lIns="100779" tIns="100779" rIns="100779" bIns="100779" anchor="b" anchorCtr="0">
            <a:noAutofit/>
          </a:bodyPr>
          <a:lstStyle/>
          <a:p>
            <a:r>
              <a:rPr lang="en">
                <a:solidFill>
                  <a:schemeClr val="accent1"/>
                </a:solidFill>
              </a:rPr>
              <a:t>Finding cutoff points</a:t>
            </a:r>
            <a:endParaRPr>
              <a:solidFill>
                <a:schemeClr val="accent1"/>
              </a:solidFill>
            </a:endParaRPr>
          </a:p>
        </p:txBody>
      </p:sp>
      <p:sp>
        <p:nvSpPr>
          <p:cNvPr id="249" name="Shape 249"/>
          <p:cNvSpPr txBox="1">
            <a:spLocks noGrp="1"/>
          </p:cNvSpPr>
          <p:nvPr>
            <p:ph type="body" idx="1"/>
          </p:nvPr>
        </p:nvSpPr>
        <p:spPr>
          <a:xfrm flipH="1">
            <a:off x="504507" y="1439374"/>
            <a:ext cx="9071610" cy="1141227"/>
          </a:xfrm>
          <a:prstGeom prst="rect">
            <a:avLst/>
          </a:prstGeom>
        </p:spPr>
        <p:txBody>
          <a:bodyPr spcFirstLastPara="1" wrap="square" lIns="100779" tIns="100779" rIns="100779" bIns="100779" anchor="t" anchorCtr="0">
            <a:noAutofit/>
          </a:bodyPr>
          <a:lstStyle/>
          <a:p>
            <a:pPr marL="0" indent="0">
              <a:lnSpc>
                <a:spcPct val="115000"/>
              </a:lnSpc>
              <a:spcBef>
                <a:spcPts val="0"/>
              </a:spcBef>
              <a:buNone/>
            </a:pPr>
            <a:r>
              <a:rPr lang="en" sz="1984">
                <a:solidFill>
                  <a:schemeClr val="accent1"/>
                </a:solidFill>
              </a:rPr>
              <a:t>Body temperatures of healthy humans are distributed nearly normally with mean 98.2</a:t>
            </a:r>
            <a:r>
              <a:rPr lang="en" sz="1984" baseline="30000">
                <a:solidFill>
                  <a:schemeClr val="accent1"/>
                </a:solidFill>
              </a:rPr>
              <a:t>o</a:t>
            </a:r>
            <a:r>
              <a:rPr lang="en" sz="1984">
                <a:solidFill>
                  <a:schemeClr val="accent1"/>
                </a:solidFill>
              </a:rPr>
              <a:t>F and standard deviation 0.73</a:t>
            </a:r>
            <a:r>
              <a:rPr lang="en" sz="1984" baseline="30000">
                <a:solidFill>
                  <a:schemeClr val="accent1"/>
                </a:solidFill>
              </a:rPr>
              <a:t>o</a:t>
            </a:r>
            <a:r>
              <a:rPr lang="en" sz="1984">
                <a:solidFill>
                  <a:schemeClr val="accent1"/>
                </a:solidFill>
              </a:rPr>
              <a:t>F. What is the cutoff for the lowest 3% of human body temperatures?</a:t>
            </a:r>
            <a:endParaRPr sz="1984">
              <a:solidFill>
                <a:schemeClr val="accent1"/>
              </a:solidFill>
            </a:endParaRPr>
          </a:p>
          <a:p>
            <a:pPr marL="0" indent="0">
              <a:lnSpc>
                <a:spcPct val="115000"/>
              </a:lnSpc>
              <a:spcBef>
                <a:spcPts val="0"/>
              </a:spcBef>
              <a:buNone/>
            </a:pPr>
            <a:endParaRPr sz="1984"/>
          </a:p>
        </p:txBody>
      </p:sp>
    </p:spTree>
    <p:extLst>
      <p:ext uri="{BB962C8B-B14F-4D97-AF65-F5344CB8AC3E}">
        <p14:creationId xmlns:p14="http://schemas.microsoft.com/office/powerpoint/2010/main" val="22059133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flipH="1">
            <a:off x="504507" y="6594322"/>
            <a:ext cx="9071610" cy="642870"/>
          </a:xfrm>
          <a:prstGeom prst="rect">
            <a:avLst/>
          </a:prstGeom>
        </p:spPr>
        <p:txBody>
          <a:bodyPr spcFirstLastPara="1" wrap="square" lIns="100779" tIns="100779" rIns="100779" bIns="100779" anchor="t" anchorCtr="0">
            <a:noAutofit/>
          </a:bodyPr>
          <a:lstStyle/>
          <a:p>
            <a:pPr marL="0" indent="0">
              <a:lnSpc>
                <a:spcPct val="115000"/>
              </a:lnSpc>
              <a:spcBef>
                <a:spcPts val="0"/>
              </a:spcBef>
              <a:buNone/>
            </a:pPr>
            <a:r>
              <a:rPr lang="en" sz="1543"/>
              <a:t>Mackowiak, Wasserman, and Levine (1992), A Critical Appraisal of 98.6 Degrees F, the Upper Limit of the Normal Body Temperature, and Other Legacies of Carl Reinhold August Wunderlick.</a:t>
            </a:r>
            <a:endParaRPr sz="1543"/>
          </a:p>
        </p:txBody>
      </p:sp>
      <p:sp>
        <p:nvSpPr>
          <p:cNvPr id="289" name="Shape 289"/>
          <p:cNvSpPr txBox="1">
            <a:spLocks noGrp="1"/>
          </p:cNvSpPr>
          <p:nvPr>
            <p:ph type="title"/>
          </p:nvPr>
        </p:nvSpPr>
        <p:spPr>
          <a:xfrm>
            <a:off x="504507" y="-14"/>
            <a:ext cx="9071610" cy="1259946"/>
          </a:xfrm>
          <a:prstGeom prst="rect">
            <a:avLst/>
          </a:prstGeom>
        </p:spPr>
        <p:txBody>
          <a:bodyPr spcFirstLastPara="1" wrap="square" lIns="100779" tIns="100779" rIns="100779" bIns="100779" anchor="b" anchorCtr="0">
            <a:noAutofit/>
          </a:bodyPr>
          <a:lstStyle/>
          <a:p>
            <a:r>
              <a:rPr lang="en">
                <a:solidFill>
                  <a:schemeClr val="accent1"/>
                </a:solidFill>
              </a:rPr>
              <a:t>Finding cutoff points</a:t>
            </a:r>
            <a:endParaRPr>
              <a:solidFill>
                <a:schemeClr val="accent1"/>
              </a:solidFill>
            </a:endParaRPr>
          </a:p>
        </p:txBody>
      </p:sp>
      <p:sp>
        <p:nvSpPr>
          <p:cNvPr id="290" name="Shape 290"/>
          <p:cNvSpPr txBox="1">
            <a:spLocks noGrp="1"/>
          </p:cNvSpPr>
          <p:nvPr>
            <p:ph type="body" idx="1"/>
          </p:nvPr>
        </p:nvSpPr>
        <p:spPr>
          <a:xfrm flipH="1">
            <a:off x="504507" y="1439374"/>
            <a:ext cx="9071610" cy="1141227"/>
          </a:xfrm>
          <a:prstGeom prst="rect">
            <a:avLst/>
          </a:prstGeom>
        </p:spPr>
        <p:txBody>
          <a:bodyPr spcFirstLastPara="1" wrap="square" lIns="100779" tIns="100779" rIns="100779" bIns="100779" anchor="t" anchorCtr="0">
            <a:noAutofit/>
          </a:bodyPr>
          <a:lstStyle/>
          <a:p>
            <a:pPr marL="0" indent="0">
              <a:lnSpc>
                <a:spcPct val="115000"/>
              </a:lnSpc>
              <a:spcBef>
                <a:spcPts val="0"/>
              </a:spcBef>
              <a:buNone/>
            </a:pPr>
            <a:r>
              <a:rPr lang="en" sz="1984"/>
              <a:t>Body temperatures of healthy humans are distributed nearly normally with mean 98.2</a:t>
            </a:r>
            <a:r>
              <a:rPr lang="en" sz="1984" baseline="30000"/>
              <a:t>o</a:t>
            </a:r>
            <a:r>
              <a:rPr lang="en" sz="1984"/>
              <a:t>F and standard deviation 0.73</a:t>
            </a:r>
            <a:r>
              <a:rPr lang="en" sz="1984" baseline="30000"/>
              <a:t>o</a:t>
            </a:r>
            <a:r>
              <a:rPr lang="en" sz="1984"/>
              <a:t>F. What is the cutoff for the lowest 3% of human body temperatures?</a:t>
            </a:r>
            <a:endParaRPr sz="1984"/>
          </a:p>
          <a:p>
            <a:pPr marL="0" indent="0">
              <a:lnSpc>
                <a:spcPct val="115000"/>
              </a:lnSpc>
              <a:spcBef>
                <a:spcPts val="0"/>
              </a:spcBef>
              <a:buNone/>
            </a:pPr>
            <a:endParaRPr sz="1984"/>
          </a:p>
        </p:txBody>
      </p:sp>
      <p:pic>
        <p:nvPicPr>
          <p:cNvPr id="291" name="Shape 291"/>
          <p:cNvPicPr preferRelativeResize="0"/>
          <p:nvPr/>
        </p:nvPicPr>
        <p:blipFill>
          <a:blip r:embed="rId3">
            <a:alphaModFix/>
          </a:blip>
          <a:stretch>
            <a:fillRect/>
          </a:stretch>
        </p:blipFill>
        <p:spPr>
          <a:xfrm>
            <a:off x="504507" y="2695241"/>
            <a:ext cx="3170671" cy="1984828"/>
          </a:xfrm>
          <a:prstGeom prst="rect">
            <a:avLst/>
          </a:prstGeom>
          <a:noFill/>
          <a:ln>
            <a:noFill/>
          </a:ln>
        </p:spPr>
      </p:pic>
      <p:pic>
        <p:nvPicPr>
          <p:cNvPr id="292" name="Shape 292"/>
          <p:cNvPicPr preferRelativeResize="0"/>
          <p:nvPr/>
        </p:nvPicPr>
        <p:blipFill>
          <a:blip r:embed="rId4">
            <a:alphaModFix/>
          </a:blip>
          <a:stretch>
            <a:fillRect/>
          </a:stretch>
        </p:blipFill>
        <p:spPr>
          <a:xfrm>
            <a:off x="3675178" y="2760030"/>
            <a:ext cx="5652229" cy="1593176"/>
          </a:xfrm>
          <a:prstGeom prst="rect">
            <a:avLst/>
          </a:prstGeom>
          <a:noFill/>
          <a:ln>
            <a:noFill/>
          </a:ln>
        </p:spPr>
      </p:pic>
      <p:pic>
        <p:nvPicPr>
          <p:cNvPr id="293" name="Shape 293"/>
          <p:cNvPicPr preferRelativeResize="0"/>
          <p:nvPr/>
        </p:nvPicPr>
        <p:blipFill>
          <a:blip r:embed="rId5">
            <a:alphaModFix/>
          </a:blip>
          <a:stretch>
            <a:fillRect/>
          </a:stretch>
        </p:blipFill>
        <p:spPr>
          <a:xfrm>
            <a:off x="1454509" y="4680070"/>
            <a:ext cx="5727022" cy="342489"/>
          </a:xfrm>
          <a:prstGeom prst="rect">
            <a:avLst/>
          </a:prstGeom>
          <a:noFill/>
          <a:ln>
            <a:noFill/>
          </a:ln>
        </p:spPr>
      </p:pic>
      <p:pic>
        <p:nvPicPr>
          <p:cNvPr id="294" name="Shape 294"/>
          <p:cNvPicPr preferRelativeResize="0"/>
          <p:nvPr/>
        </p:nvPicPr>
        <p:blipFill>
          <a:blip r:embed="rId6">
            <a:alphaModFix/>
          </a:blip>
          <a:stretch>
            <a:fillRect/>
          </a:stretch>
        </p:blipFill>
        <p:spPr>
          <a:xfrm>
            <a:off x="1454510" y="5119067"/>
            <a:ext cx="5652229" cy="863668"/>
          </a:xfrm>
          <a:prstGeom prst="rect">
            <a:avLst/>
          </a:prstGeom>
          <a:noFill/>
          <a:ln>
            <a:noFill/>
          </a:ln>
        </p:spPr>
      </p:pic>
      <p:pic>
        <p:nvPicPr>
          <p:cNvPr id="295" name="Shape 295"/>
          <p:cNvPicPr preferRelativeResize="0"/>
          <p:nvPr/>
        </p:nvPicPr>
        <p:blipFill>
          <a:blip r:embed="rId7">
            <a:alphaModFix/>
          </a:blip>
          <a:stretch>
            <a:fillRect/>
          </a:stretch>
        </p:blipFill>
        <p:spPr>
          <a:xfrm>
            <a:off x="1377485" y="5982731"/>
            <a:ext cx="5397293" cy="419651"/>
          </a:xfrm>
          <a:prstGeom prst="rect">
            <a:avLst/>
          </a:prstGeom>
          <a:noFill/>
          <a:ln>
            <a:noFill/>
          </a:ln>
        </p:spPr>
      </p:pic>
    </p:spTree>
    <p:extLst>
      <p:ext uri="{BB962C8B-B14F-4D97-AF65-F5344CB8AC3E}">
        <p14:creationId xmlns:p14="http://schemas.microsoft.com/office/powerpoint/2010/main" val="270839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1"/>
                                        </p:tgtEl>
                                        <p:attrNameLst>
                                          <p:attrName>style.visibility</p:attrName>
                                        </p:attrNameLst>
                                      </p:cBhvr>
                                      <p:to>
                                        <p:strVal val="visible"/>
                                      </p:to>
                                    </p:set>
                                    <p:animEffect transition="in" filter="fade">
                                      <p:cBhvr>
                                        <p:cTn id="7" dur="1000"/>
                                        <p:tgtEl>
                                          <p:spTgt spid="2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2"/>
                                        </p:tgtEl>
                                        <p:attrNameLst>
                                          <p:attrName>style.visibility</p:attrName>
                                        </p:attrNameLst>
                                      </p:cBhvr>
                                      <p:to>
                                        <p:strVal val="visible"/>
                                      </p:to>
                                    </p:set>
                                    <p:animEffect transition="in" filter="fade">
                                      <p:cBhvr>
                                        <p:cTn id="12" dur="1000"/>
                                        <p:tgtEl>
                                          <p:spTgt spid="29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3"/>
                                        </p:tgtEl>
                                        <p:attrNameLst>
                                          <p:attrName>style.visibility</p:attrName>
                                        </p:attrNameLst>
                                      </p:cBhvr>
                                      <p:to>
                                        <p:strVal val="visible"/>
                                      </p:to>
                                    </p:set>
                                    <p:animEffect transition="in" filter="fade">
                                      <p:cBhvr>
                                        <p:cTn id="17" dur="1000"/>
                                        <p:tgtEl>
                                          <p:spTgt spid="29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4"/>
                                        </p:tgtEl>
                                        <p:attrNameLst>
                                          <p:attrName>style.visibility</p:attrName>
                                        </p:attrNameLst>
                                      </p:cBhvr>
                                      <p:to>
                                        <p:strVal val="visible"/>
                                      </p:to>
                                    </p:set>
                                    <p:animEffect transition="in" filter="fade">
                                      <p:cBhvr>
                                        <p:cTn id="22" dur="1000"/>
                                        <p:tgtEl>
                                          <p:spTgt spid="29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5"/>
                                        </p:tgtEl>
                                        <p:attrNameLst>
                                          <p:attrName>style.visibility</p:attrName>
                                        </p:attrNameLst>
                                      </p:cBhvr>
                                      <p:to>
                                        <p:strVal val="visible"/>
                                      </p:to>
                                    </p:set>
                                    <p:animEffect transition="in" filter="fade">
                                      <p:cBhvr>
                                        <p:cTn id="27" dur="1000"/>
                                        <p:tgtEl>
                                          <p:spTgt spid="29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8"/>
                                        </p:tgtEl>
                                        <p:attrNameLst>
                                          <p:attrName>style.visibility</p:attrName>
                                        </p:attrNameLst>
                                      </p:cBhvr>
                                      <p:to>
                                        <p:strVal val="visible"/>
                                      </p:to>
                                    </p:set>
                                    <p:animEffect transition="in" filter="fade">
                                      <p:cBhvr>
                                        <p:cTn id="32" dur="1000"/>
                                        <p:tgtEl>
                                          <p:spTgt spid="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504507" y="-14"/>
            <a:ext cx="9071610" cy="1259946"/>
          </a:xfrm>
          <a:prstGeom prst="rect">
            <a:avLst/>
          </a:prstGeom>
        </p:spPr>
        <p:txBody>
          <a:bodyPr spcFirstLastPara="1" wrap="square" lIns="100779" tIns="100779" rIns="100779" bIns="100779" anchor="b" anchorCtr="0">
            <a:noAutofit/>
          </a:bodyPr>
          <a:lstStyle/>
          <a:p>
            <a:r>
              <a:rPr lang="en">
                <a:solidFill>
                  <a:schemeClr val="accent1"/>
                </a:solidFill>
              </a:rPr>
              <a:t>Practice</a:t>
            </a:r>
            <a:endParaRPr>
              <a:solidFill>
                <a:schemeClr val="accent1"/>
              </a:solidFill>
            </a:endParaRPr>
          </a:p>
        </p:txBody>
      </p:sp>
      <p:sp>
        <p:nvSpPr>
          <p:cNvPr id="301" name="Shape 301"/>
          <p:cNvSpPr txBox="1">
            <a:spLocks noGrp="1"/>
          </p:cNvSpPr>
          <p:nvPr>
            <p:ph type="body" idx="1"/>
          </p:nvPr>
        </p:nvSpPr>
        <p:spPr>
          <a:xfrm flipH="1">
            <a:off x="504507" y="1259946"/>
            <a:ext cx="9071610" cy="1853542"/>
          </a:xfrm>
          <a:prstGeom prst="rect">
            <a:avLst/>
          </a:prstGeom>
        </p:spPr>
        <p:txBody>
          <a:bodyPr spcFirstLastPara="1" wrap="square" lIns="100779" tIns="100779" rIns="100779" bIns="100779" anchor="t" anchorCtr="0">
            <a:noAutofit/>
          </a:bodyPr>
          <a:lstStyle/>
          <a:p>
            <a:pPr marL="0" indent="0">
              <a:lnSpc>
                <a:spcPct val="115000"/>
              </a:lnSpc>
              <a:spcBef>
                <a:spcPts val="0"/>
              </a:spcBef>
              <a:buNone/>
            </a:pPr>
            <a:r>
              <a:rPr lang="en" sz="1984">
                <a:solidFill>
                  <a:schemeClr val="accent1"/>
                </a:solidFill>
              </a:rPr>
              <a:t>Body temperatures of healthy humans are distributed nearly normally with mean 98.2</a:t>
            </a:r>
            <a:r>
              <a:rPr lang="en" sz="1984" baseline="30000">
                <a:solidFill>
                  <a:schemeClr val="accent1"/>
                </a:solidFill>
              </a:rPr>
              <a:t>o</a:t>
            </a:r>
            <a:r>
              <a:rPr lang="en" sz="1984">
                <a:solidFill>
                  <a:schemeClr val="accent1"/>
                </a:solidFill>
              </a:rPr>
              <a:t>F and standard deviation 0.73</a:t>
            </a:r>
            <a:r>
              <a:rPr lang="en" sz="1984" baseline="30000">
                <a:solidFill>
                  <a:schemeClr val="accent1"/>
                </a:solidFill>
              </a:rPr>
              <a:t>o</a:t>
            </a:r>
            <a:r>
              <a:rPr lang="en" sz="1984">
                <a:solidFill>
                  <a:schemeClr val="accent1"/>
                </a:solidFill>
              </a:rPr>
              <a:t>F. What is the cutoff for the highest 10% of human body temperatures?</a:t>
            </a:r>
            <a:endParaRPr sz="1984">
              <a:solidFill>
                <a:schemeClr val="accent1"/>
              </a:solidFill>
            </a:endParaRPr>
          </a:p>
          <a:p>
            <a:pPr marL="0" indent="0">
              <a:lnSpc>
                <a:spcPct val="115000"/>
              </a:lnSpc>
              <a:spcBef>
                <a:spcPts val="0"/>
              </a:spcBef>
              <a:buClr>
                <a:schemeClr val="dk1"/>
              </a:buClr>
              <a:buSzPts val="1100"/>
              <a:buNone/>
            </a:pPr>
            <a:r>
              <a:rPr lang="en" sz="1984"/>
              <a:t>A. 97.3</a:t>
            </a:r>
            <a:r>
              <a:rPr lang="en" sz="1984" baseline="30000"/>
              <a:t>o</a:t>
            </a:r>
            <a:r>
              <a:rPr lang="en" sz="1984"/>
              <a:t>F					C. 99.4</a:t>
            </a:r>
            <a:r>
              <a:rPr lang="en" sz="1984" baseline="30000"/>
              <a:t>o</a:t>
            </a:r>
            <a:r>
              <a:rPr lang="en" sz="1984"/>
              <a:t>F</a:t>
            </a:r>
            <a:endParaRPr sz="1984"/>
          </a:p>
          <a:p>
            <a:pPr marL="0" indent="0">
              <a:lnSpc>
                <a:spcPct val="115000"/>
              </a:lnSpc>
              <a:spcBef>
                <a:spcPts val="0"/>
              </a:spcBef>
              <a:buNone/>
            </a:pPr>
            <a:r>
              <a:rPr lang="en" sz="1984"/>
              <a:t>B. 99.1</a:t>
            </a:r>
            <a:r>
              <a:rPr lang="en" sz="1984" baseline="30000"/>
              <a:t>o</a:t>
            </a:r>
            <a:r>
              <a:rPr lang="en" sz="1984"/>
              <a:t>F					D. 99.6</a:t>
            </a:r>
            <a:r>
              <a:rPr lang="en" sz="1984" baseline="30000"/>
              <a:t>o</a:t>
            </a:r>
            <a:r>
              <a:rPr lang="en" sz="1984"/>
              <a:t>F</a:t>
            </a:r>
            <a:endParaRPr sz="1984"/>
          </a:p>
          <a:p>
            <a:pPr marL="0" indent="0">
              <a:lnSpc>
                <a:spcPct val="115000"/>
              </a:lnSpc>
              <a:spcBef>
                <a:spcPts val="0"/>
              </a:spcBef>
              <a:buClr>
                <a:schemeClr val="dk1"/>
              </a:buClr>
              <a:buSzPts val="1100"/>
              <a:buNone/>
            </a:pPr>
            <a:endParaRPr sz="1984"/>
          </a:p>
          <a:p>
            <a:pPr marL="0" indent="0">
              <a:lnSpc>
                <a:spcPct val="115000"/>
              </a:lnSpc>
              <a:spcBef>
                <a:spcPts val="0"/>
              </a:spcBef>
              <a:buClr>
                <a:schemeClr val="dk1"/>
              </a:buClr>
              <a:buSzPts val="1100"/>
              <a:buNone/>
            </a:pPr>
            <a:endParaRPr sz="1984"/>
          </a:p>
          <a:p>
            <a:pPr marL="0" indent="0">
              <a:lnSpc>
                <a:spcPct val="115000"/>
              </a:lnSpc>
              <a:spcBef>
                <a:spcPts val="0"/>
              </a:spcBef>
              <a:buNone/>
            </a:pPr>
            <a:endParaRPr sz="1984"/>
          </a:p>
          <a:p>
            <a:pPr marL="0" indent="0">
              <a:lnSpc>
                <a:spcPct val="115000"/>
              </a:lnSpc>
              <a:spcBef>
                <a:spcPts val="0"/>
              </a:spcBef>
              <a:buNone/>
            </a:pPr>
            <a:endParaRPr sz="1984"/>
          </a:p>
        </p:txBody>
      </p:sp>
    </p:spTree>
    <p:extLst>
      <p:ext uri="{BB962C8B-B14F-4D97-AF65-F5344CB8AC3E}">
        <p14:creationId xmlns:p14="http://schemas.microsoft.com/office/powerpoint/2010/main" val="7614208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504507" y="-14"/>
            <a:ext cx="9071610" cy="1259946"/>
          </a:xfrm>
          <a:prstGeom prst="rect">
            <a:avLst/>
          </a:prstGeom>
        </p:spPr>
        <p:txBody>
          <a:bodyPr spcFirstLastPara="1" wrap="square" lIns="100779" tIns="100779" rIns="100779" bIns="100779" anchor="b" anchorCtr="0">
            <a:noAutofit/>
          </a:bodyPr>
          <a:lstStyle/>
          <a:p>
            <a:r>
              <a:rPr lang="en">
                <a:solidFill>
                  <a:schemeClr val="accent1"/>
                </a:solidFill>
              </a:rPr>
              <a:t>Practice</a:t>
            </a:r>
            <a:endParaRPr>
              <a:solidFill>
                <a:schemeClr val="accent1"/>
              </a:solidFill>
            </a:endParaRPr>
          </a:p>
        </p:txBody>
      </p:sp>
      <p:sp>
        <p:nvSpPr>
          <p:cNvPr id="341" name="Shape 341"/>
          <p:cNvSpPr txBox="1">
            <a:spLocks noGrp="1"/>
          </p:cNvSpPr>
          <p:nvPr>
            <p:ph type="body" idx="1"/>
          </p:nvPr>
        </p:nvSpPr>
        <p:spPr>
          <a:xfrm flipH="1">
            <a:off x="504507" y="1259946"/>
            <a:ext cx="9071610" cy="1853542"/>
          </a:xfrm>
          <a:prstGeom prst="rect">
            <a:avLst/>
          </a:prstGeom>
        </p:spPr>
        <p:txBody>
          <a:bodyPr spcFirstLastPara="1" wrap="square" lIns="100779" tIns="100779" rIns="100779" bIns="100779" anchor="t" anchorCtr="0">
            <a:noAutofit/>
          </a:bodyPr>
          <a:lstStyle/>
          <a:p>
            <a:pPr marL="0" indent="0">
              <a:lnSpc>
                <a:spcPct val="115000"/>
              </a:lnSpc>
              <a:spcBef>
                <a:spcPts val="0"/>
              </a:spcBef>
              <a:buNone/>
            </a:pPr>
            <a:r>
              <a:rPr lang="en" sz="1984">
                <a:solidFill>
                  <a:schemeClr val="accent1"/>
                </a:solidFill>
              </a:rPr>
              <a:t>Body temperatures of healthy humans are distributed nearly normally with mean 98.2</a:t>
            </a:r>
            <a:r>
              <a:rPr lang="en" sz="1984" baseline="30000">
                <a:solidFill>
                  <a:schemeClr val="accent1"/>
                </a:solidFill>
              </a:rPr>
              <a:t>o</a:t>
            </a:r>
            <a:r>
              <a:rPr lang="en" sz="1984">
                <a:solidFill>
                  <a:schemeClr val="accent1"/>
                </a:solidFill>
              </a:rPr>
              <a:t>F and standard deviation 0.73</a:t>
            </a:r>
            <a:r>
              <a:rPr lang="en" sz="1984" baseline="30000">
                <a:solidFill>
                  <a:schemeClr val="accent1"/>
                </a:solidFill>
              </a:rPr>
              <a:t>o</a:t>
            </a:r>
            <a:r>
              <a:rPr lang="en" sz="1984">
                <a:solidFill>
                  <a:schemeClr val="accent1"/>
                </a:solidFill>
              </a:rPr>
              <a:t>F. What is the cutoff for the highest 10% of human body temperatures?</a:t>
            </a:r>
            <a:endParaRPr sz="1984">
              <a:solidFill>
                <a:schemeClr val="accent1"/>
              </a:solidFill>
            </a:endParaRPr>
          </a:p>
          <a:p>
            <a:pPr marL="0" indent="0">
              <a:lnSpc>
                <a:spcPct val="115000"/>
              </a:lnSpc>
              <a:spcBef>
                <a:spcPts val="0"/>
              </a:spcBef>
              <a:buClr>
                <a:schemeClr val="dk1"/>
              </a:buClr>
              <a:buSzPts val="1100"/>
              <a:buNone/>
            </a:pPr>
            <a:r>
              <a:rPr lang="en" sz="1984"/>
              <a:t>A. 97.3</a:t>
            </a:r>
            <a:r>
              <a:rPr lang="en" sz="1984" baseline="30000"/>
              <a:t>o</a:t>
            </a:r>
            <a:r>
              <a:rPr lang="en" sz="1984"/>
              <a:t>F					C. 99.4</a:t>
            </a:r>
            <a:r>
              <a:rPr lang="en" sz="1984" baseline="30000"/>
              <a:t>o</a:t>
            </a:r>
            <a:r>
              <a:rPr lang="en" sz="1984"/>
              <a:t>F</a:t>
            </a:r>
            <a:endParaRPr sz="1984"/>
          </a:p>
          <a:p>
            <a:pPr marL="0" indent="0">
              <a:lnSpc>
                <a:spcPct val="115000"/>
              </a:lnSpc>
              <a:spcBef>
                <a:spcPts val="0"/>
              </a:spcBef>
              <a:buClr>
                <a:schemeClr val="dk1"/>
              </a:buClr>
              <a:buSzPts val="1100"/>
              <a:buNone/>
            </a:pPr>
            <a:r>
              <a:rPr lang="en" sz="1984" i="1">
                <a:solidFill>
                  <a:srgbClr val="FF9900"/>
                </a:solidFill>
              </a:rPr>
              <a:t>B. 99.1</a:t>
            </a:r>
            <a:r>
              <a:rPr lang="en" sz="1984" i="1" baseline="30000">
                <a:solidFill>
                  <a:srgbClr val="FF9900"/>
                </a:solidFill>
              </a:rPr>
              <a:t>o</a:t>
            </a:r>
            <a:r>
              <a:rPr lang="en" sz="1984" i="1">
                <a:solidFill>
                  <a:srgbClr val="FF9900"/>
                </a:solidFill>
              </a:rPr>
              <a:t>F</a:t>
            </a:r>
            <a:r>
              <a:rPr lang="en" sz="1984"/>
              <a:t>					D. 99.6</a:t>
            </a:r>
            <a:r>
              <a:rPr lang="en" sz="1984" baseline="30000"/>
              <a:t>o</a:t>
            </a:r>
            <a:r>
              <a:rPr lang="en" sz="1984"/>
              <a:t>F</a:t>
            </a:r>
            <a:endParaRPr sz="1984"/>
          </a:p>
          <a:p>
            <a:pPr marL="0" indent="0">
              <a:lnSpc>
                <a:spcPct val="115000"/>
              </a:lnSpc>
              <a:spcBef>
                <a:spcPts val="0"/>
              </a:spcBef>
              <a:buNone/>
            </a:pPr>
            <a:endParaRPr sz="1984"/>
          </a:p>
          <a:p>
            <a:pPr marL="0" indent="0">
              <a:lnSpc>
                <a:spcPct val="115000"/>
              </a:lnSpc>
              <a:spcBef>
                <a:spcPts val="0"/>
              </a:spcBef>
              <a:buNone/>
            </a:pPr>
            <a:endParaRPr sz="1984"/>
          </a:p>
          <a:p>
            <a:pPr marL="0" indent="0">
              <a:lnSpc>
                <a:spcPct val="115000"/>
              </a:lnSpc>
              <a:spcBef>
                <a:spcPts val="0"/>
              </a:spcBef>
              <a:buNone/>
            </a:pPr>
            <a:endParaRPr sz="1984"/>
          </a:p>
          <a:p>
            <a:pPr marL="0" indent="0">
              <a:lnSpc>
                <a:spcPct val="115000"/>
              </a:lnSpc>
              <a:spcBef>
                <a:spcPts val="0"/>
              </a:spcBef>
              <a:buNone/>
            </a:pPr>
            <a:endParaRPr sz="1984"/>
          </a:p>
        </p:txBody>
      </p:sp>
      <p:pic>
        <p:nvPicPr>
          <p:cNvPr id="342" name="Shape 342"/>
          <p:cNvPicPr preferRelativeResize="0"/>
          <p:nvPr/>
        </p:nvPicPr>
        <p:blipFill>
          <a:blip r:embed="rId3">
            <a:alphaModFix/>
          </a:blip>
          <a:stretch>
            <a:fillRect/>
          </a:stretch>
        </p:blipFill>
        <p:spPr>
          <a:xfrm>
            <a:off x="504505" y="3113485"/>
            <a:ext cx="3100536" cy="2069844"/>
          </a:xfrm>
          <a:prstGeom prst="rect">
            <a:avLst/>
          </a:prstGeom>
          <a:noFill/>
          <a:ln>
            <a:noFill/>
          </a:ln>
        </p:spPr>
      </p:pic>
      <p:pic>
        <p:nvPicPr>
          <p:cNvPr id="343" name="Shape 343"/>
          <p:cNvPicPr preferRelativeResize="0"/>
          <p:nvPr/>
        </p:nvPicPr>
        <p:blipFill>
          <a:blip r:embed="rId4">
            <a:alphaModFix/>
          </a:blip>
          <a:stretch>
            <a:fillRect/>
          </a:stretch>
        </p:blipFill>
        <p:spPr>
          <a:xfrm>
            <a:off x="3895861" y="3253977"/>
            <a:ext cx="5066873" cy="1788864"/>
          </a:xfrm>
          <a:prstGeom prst="rect">
            <a:avLst/>
          </a:prstGeom>
          <a:noFill/>
          <a:ln>
            <a:noFill/>
          </a:ln>
        </p:spPr>
      </p:pic>
      <p:pic>
        <p:nvPicPr>
          <p:cNvPr id="344" name="Shape 344"/>
          <p:cNvPicPr preferRelativeResize="0"/>
          <p:nvPr/>
        </p:nvPicPr>
        <p:blipFill>
          <a:blip r:embed="rId5">
            <a:alphaModFix/>
          </a:blip>
          <a:stretch>
            <a:fillRect/>
          </a:stretch>
        </p:blipFill>
        <p:spPr>
          <a:xfrm>
            <a:off x="1329948" y="5265151"/>
            <a:ext cx="5304587" cy="350040"/>
          </a:xfrm>
          <a:prstGeom prst="rect">
            <a:avLst/>
          </a:prstGeom>
          <a:noFill/>
          <a:ln>
            <a:noFill/>
          </a:ln>
        </p:spPr>
      </p:pic>
      <p:pic>
        <p:nvPicPr>
          <p:cNvPr id="345" name="Shape 345"/>
          <p:cNvPicPr preferRelativeResize="0"/>
          <p:nvPr/>
        </p:nvPicPr>
        <p:blipFill>
          <a:blip r:embed="rId6">
            <a:alphaModFix/>
          </a:blip>
          <a:stretch>
            <a:fillRect/>
          </a:stretch>
        </p:blipFill>
        <p:spPr>
          <a:xfrm>
            <a:off x="1329946" y="5697009"/>
            <a:ext cx="5066873" cy="792533"/>
          </a:xfrm>
          <a:prstGeom prst="rect">
            <a:avLst/>
          </a:prstGeom>
          <a:noFill/>
          <a:ln>
            <a:noFill/>
          </a:ln>
        </p:spPr>
      </p:pic>
      <p:pic>
        <p:nvPicPr>
          <p:cNvPr id="346" name="Shape 346"/>
          <p:cNvPicPr preferRelativeResize="0"/>
          <p:nvPr/>
        </p:nvPicPr>
        <p:blipFill>
          <a:blip r:embed="rId7">
            <a:alphaModFix/>
          </a:blip>
          <a:stretch>
            <a:fillRect/>
          </a:stretch>
        </p:blipFill>
        <p:spPr>
          <a:xfrm>
            <a:off x="1273839" y="6571367"/>
            <a:ext cx="4764949" cy="406754"/>
          </a:xfrm>
          <a:prstGeom prst="rect">
            <a:avLst/>
          </a:prstGeom>
          <a:noFill/>
          <a:ln>
            <a:noFill/>
          </a:ln>
        </p:spPr>
      </p:pic>
    </p:spTree>
    <p:extLst>
      <p:ext uri="{BB962C8B-B14F-4D97-AF65-F5344CB8AC3E}">
        <p14:creationId xmlns:p14="http://schemas.microsoft.com/office/powerpoint/2010/main" val="246260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2"/>
                                        </p:tgtEl>
                                        <p:attrNameLst>
                                          <p:attrName>style.visibility</p:attrName>
                                        </p:attrNameLst>
                                      </p:cBhvr>
                                      <p:to>
                                        <p:strVal val="visible"/>
                                      </p:to>
                                    </p:set>
                                    <p:animEffect transition="in" filter="fade">
                                      <p:cBhvr>
                                        <p:cTn id="7" dur="1000"/>
                                        <p:tgtEl>
                                          <p:spTgt spid="3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3"/>
                                        </p:tgtEl>
                                        <p:attrNameLst>
                                          <p:attrName>style.visibility</p:attrName>
                                        </p:attrNameLst>
                                      </p:cBhvr>
                                      <p:to>
                                        <p:strVal val="visible"/>
                                      </p:to>
                                    </p:set>
                                    <p:animEffect transition="in" filter="fade">
                                      <p:cBhvr>
                                        <p:cTn id="12" dur="1000"/>
                                        <p:tgtEl>
                                          <p:spTgt spid="3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4"/>
                                        </p:tgtEl>
                                        <p:attrNameLst>
                                          <p:attrName>style.visibility</p:attrName>
                                        </p:attrNameLst>
                                      </p:cBhvr>
                                      <p:to>
                                        <p:strVal val="visible"/>
                                      </p:to>
                                    </p:set>
                                    <p:animEffect transition="in" filter="fade">
                                      <p:cBhvr>
                                        <p:cTn id="17" dur="1000"/>
                                        <p:tgtEl>
                                          <p:spTgt spid="3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5"/>
                                        </p:tgtEl>
                                        <p:attrNameLst>
                                          <p:attrName>style.visibility</p:attrName>
                                        </p:attrNameLst>
                                      </p:cBhvr>
                                      <p:to>
                                        <p:strVal val="visible"/>
                                      </p:to>
                                    </p:set>
                                    <p:animEffect transition="in" filter="fade">
                                      <p:cBhvr>
                                        <p:cTn id="22" dur="1000"/>
                                        <p:tgtEl>
                                          <p:spTgt spid="3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6"/>
                                        </p:tgtEl>
                                        <p:attrNameLst>
                                          <p:attrName>style.visibility</p:attrName>
                                        </p:attrNameLst>
                                      </p:cBhvr>
                                      <p:to>
                                        <p:strVal val="visible"/>
                                      </p:to>
                                    </p:set>
                                    <p:animEffect transition="in" filter="fade">
                                      <p:cBhvr>
                                        <p:cTn id="27" dur="1000"/>
                                        <p:tgtEl>
                                          <p:spTgt spid="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31" y="302737"/>
            <a:ext cx="9072563" cy="792137"/>
          </a:xfrm>
        </p:spPr>
        <p:txBody>
          <a:bodyPr/>
          <a:lstStyle/>
          <a:p>
            <a:r>
              <a:rPr lang="en-GB" dirty="0" smtClean="0">
                <a:solidFill>
                  <a:srgbClr val="0070C0"/>
                </a:solidFill>
                <a:latin typeface="+mn-lt"/>
                <a:cs typeface="Arial" panose="020B0604020202020204" pitchFamily="34" charset="0"/>
              </a:rPr>
              <a:t>Facts about the normal density</a:t>
            </a:r>
            <a:endParaRPr lang="en-GB" dirty="0">
              <a:solidFill>
                <a:srgbClr val="0070C0"/>
              </a:solidFill>
              <a:latin typeface="+mn-lt"/>
              <a:cs typeface="Arial" panose="020B0604020202020204" pitchFamily="34" charset="0"/>
            </a:endParaRPr>
          </a:p>
        </p:txBody>
      </p:sp>
      <p:sp>
        <p:nvSpPr>
          <p:cNvPr id="3" name="Text Placeholder 2"/>
          <p:cNvSpPr>
            <a:spLocks noGrp="1"/>
          </p:cNvSpPr>
          <p:nvPr>
            <p:ph type="body" idx="1"/>
          </p:nvPr>
        </p:nvSpPr>
        <p:spPr>
          <a:xfrm>
            <a:off x="504031" y="1427039"/>
            <a:ext cx="9072563" cy="5475969"/>
          </a:xfrm>
        </p:spPr>
        <p:txBody>
          <a:bodyPr/>
          <a:lstStyle/>
          <a:p>
            <a:pPr marL="556348" indent="-514350">
              <a:buFont typeface="+mj-lt"/>
              <a:buAutoNum type="arabicPeriod"/>
            </a:pPr>
            <a:r>
              <a:rPr lang="en-GB" dirty="0" smtClean="0">
                <a:latin typeface="+mn-lt"/>
              </a:rPr>
              <a:t>Approximately 68%, 95%, and 99% of the normal density lies within 1, 2 and 3 standard deviations from the mean, respectively</a:t>
            </a:r>
          </a:p>
          <a:p>
            <a:pPr marL="556348" indent="-514350">
              <a:buFont typeface="+mj-lt"/>
              <a:buAutoNum type="arabicPeriod"/>
            </a:pPr>
            <a:r>
              <a:rPr lang="en-GB" dirty="0" smtClean="0">
                <a:latin typeface="+mn-lt"/>
              </a:rPr>
              <a:t>-1.28, -1.645, -1.96 and -2.33 are the 10</a:t>
            </a:r>
            <a:r>
              <a:rPr lang="en-GB" baseline="30000" dirty="0" smtClean="0">
                <a:latin typeface="+mn-lt"/>
              </a:rPr>
              <a:t>th</a:t>
            </a:r>
            <a:r>
              <a:rPr lang="en-GB" dirty="0" smtClean="0">
                <a:latin typeface="+mn-lt"/>
              </a:rPr>
              <a:t>, 5</a:t>
            </a:r>
            <a:r>
              <a:rPr lang="en-GB" baseline="30000" dirty="0" smtClean="0">
                <a:latin typeface="+mn-lt"/>
              </a:rPr>
              <a:t>th</a:t>
            </a:r>
            <a:r>
              <a:rPr lang="en-GB" dirty="0" smtClean="0">
                <a:latin typeface="+mn-lt"/>
              </a:rPr>
              <a:t>, 2.5</a:t>
            </a:r>
            <a:r>
              <a:rPr lang="en-GB" baseline="30000" dirty="0" smtClean="0">
                <a:latin typeface="+mn-lt"/>
              </a:rPr>
              <a:t>th</a:t>
            </a:r>
            <a:r>
              <a:rPr lang="en-GB" dirty="0" smtClean="0">
                <a:latin typeface="+mn-lt"/>
              </a:rPr>
              <a:t> and 1</a:t>
            </a:r>
            <a:r>
              <a:rPr lang="en-GB" baseline="30000" dirty="0" smtClean="0">
                <a:latin typeface="+mn-lt"/>
              </a:rPr>
              <a:t>st</a:t>
            </a:r>
            <a:r>
              <a:rPr lang="en-GB" dirty="0" smtClean="0">
                <a:latin typeface="+mn-lt"/>
              </a:rPr>
              <a:t> percentiles of the standard normal distribution respectively</a:t>
            </a:r>
          </a:p>
          <a:p>
            <a:pPr marL="556348" indent="-514350">
              <a:buFont typeface="+mj-lt"/>
              <a:buAutoNum type="arabicPeriod"/>
            </a:pPr>
            <a:r>
              <a:rPr lang="en-GB" dirty="0" smtClean="0">
                <a:latin typeface="+mn-lt"/>
              </a:rPr>
              <a:t>By symmetry, 1.28, 1.645, 1.96 and 2.33 are the 90</a:t>
            </a:r>
            <a:r>
              <a:rPr lang="en-GB" baseline="30000" dirty="0" smtClean="0">
                <a:latin typeface="+mn-lt"/>
              </a:rPr>
              <a:t>th</a:t>
            </a:r>
            <a:r>
              <a:rPr lang="en-GB" dirty="0" smtClean="0">
                <a:latin typeface="+mn-lt"/>
              </a:rPr>
              <a:t>, 955h, 97.5</a:t>
            </a:r>
            <a:r>
              <a:rPr lang="en-GB" baseline="30000" dirty="0" smtClean="0">
                <a:latin typeface="+mn-lt"/>
              </a:rPr>
              <a:t>th</a:t>
            </a:r>
            <a:r>
              <a:rPr lang="en-GB" dirty="0" smtClean="0">
                <a:latin typeface="+mn-lt"/>
              </a:rPr>
              <a:t> and 99</a:t>
            </a:r>
            <a:r>
              <a:rPr lang="en-GB" baseline="30000" dirty="0" smtClean="0">
                <a:latin typeface="+mn-lt"/>
              </a:rPr>
              <a:t>th</a:t>
            </a:r>
            <a:r>
              <a:rPr lang="en-GB" dirty="0" smtClean="0">
                <a:latin typeface="+mn-lt"/>
              </a:rPr>
              <a:t> percentiles of the standard normal distribution respectively</a:t>
            </a:r>
            <a:endParaRPr lang="en-GB" dirty="0">
              <a:latin typeface="+mn-lt"/>
            </a:endParaRPr>
          </a:p>
        </p:txBody>
      </p:sp>
    </p:spTree>
    <p:extLst>
      <p:ext uri="{BB962C8B-B14F-4D97-AF65-F5344CB8AC3E}">
        <p14:creationId xmlns:p14="http://schemas.microsoft.com/office/powerpoint/2010/main" val="32666748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31" y="0"/>
            <a:ext cx="9072563" cy="792137"/>
          </a:xfrm>
        </p:spPr>
        <p:txBody>
          <a:bodyPr/>
          <a:lstStyle/>
          <a:p>
            <a:r>
              <a:rPr lang="en-GB" dirty="0" smtClean="0">
                <a:solidFill>
                  <a:srgbClr val="0070C0"/>
                </a:solidFill>
                <a:latin typeface="+mn-lt"/>
                <a:cs typeface="Arial" panose="020B0604020202020204" pitchFamily="34" charset="0"/>
              </a:rPr>
              <a:t>Practice</a:t>
            </a:r>
            <a:endParaRPr lang="en-GB" dirty="0">
              <a:solidFill>
                <a:srgbClr val="0070C0"/>
              </a:solidFill>
              <a:latin typeface="+mn-lt"/>
              <a:cs typeface="Arial" panose="020B0604020202020204" pitchFamily="34" charset="0"/>
            </a:endParaRPr>
          </a:p>
        </p:txBody>
      </p:sp>
      <p:sp>
        <p:nvSpPr>
          <p:cNvPr id="3" name="Text Placeholder 2"/>
          <p:cNvSpPr>
            <a:spLocks noGrp="1"/>
          </p:cNvSpPr>
          <p:nvPr>
            <p:ph type="body" idx="1"/>
          </p:nvPr>
        </p:nvSpPr>
        <p:spPr>
          <a:xfrm>
            <a:off x="0" y="792137"/>
            <a:ext cx="10080625" cy="5475969"/>
          </a:xfrm>
        </p:spPr>
        <p:txBody>
          <a:bodyPr/>
          <a:lstStyle/>
          <a:p>
            <a:pPr marL="41998" indent="0">
              <a:buNone/>
            </a:pPr>
            <a:r>
              <a:rPr lang="en-GB" dirty="0" smtClean="0">
                <a:latin typeface="+mn-lt"/>
              </a:rPr>
              <a:t>Assume that the number of daily ad clicks for a company is (approximately) normally distributed with a mean of 1020 and a standard deviation of 50. What’s the probability of getting more than 1160 clicks in a day?</a:t>
            </a:r>
          </a:p>
          <a:p>
            <a:pPr marL="41998" indent="0">
              <a:buNone/>
            </a:pPr>
            <a:endParaRPr lang="en-GB" dirty="0" smtClean="0">
              <a:latin typeface="+mn-lt"/>
            </a:endParaRPr>
          </a:p>
          <a:p>
            <a:pPr marL="41998" indent="0">
              <a:buNone/>
            </a:pPr>
            <a:r>
              <a:rPr lang="en-GB" dirty="0" smtClean="0">
                <a:latin typeface="+mn-lt"/>
              </a:rPr>
              <a:t>&gt; </a:t>
            </a:r>
            <a:r>
              <a:rPr lang="en-GB" dirty="0" err="1" smtClean="0">
                <a:latin typeface="+mn-lt"/>
              </a:rPr>
              <a:t>pnorm</a:t>
            </a:r>
            <a:r>
              <a:rPr lang="en-GB" dirty="0" smtClean="0">
                <a:latin typeface="+mn-lt"/>
              </a:rPr>
              <a:t>(1160, mean = 1020, </a:t>
            </a:r>
            <a:r>
              <a:rPr lang="en-GB" dirty="0" err="1" smtClean="0">
                <a:latin typeface="+mn-lt"/>
              </a:rPr>
              <a:t>sd</a:t>
            </a:r>
            <a:r>
              <a:rPr lang="en-GB" dirty="0" smtClean="0">
                <a:latin typeface="+mn-lt"/>
              </a:rPr>
              <a:t> = 50, </a:t>
            </a:r>
            <a:r>
              <a:rPr lang="en-GB" dirty="0" err="1" smtClean="0">
                <a:latin typeface="+mn-lt"/>
              </a:rPr>
              <a:t>lower.tail</a:t>
            </a:r>
            <a:r>
              <a:rPr lang="en-GB" dirty="0" smtClean="0">
                <a:latin typeface="+mn-lt"/>
              </a:rPr>
              <a:t>=FALSE)</a:t>
            </a:r>
          </a:p>
          <a:p>
            <a:pPr marL="41998" indent="0">
              <a:buNone/>
            </a:pPr>
            <a:endParaRPr lang="en-GB" dirty="0" smtClean="0">
              <a:latin typeface="+mn-lt"/>
            </a:endParaRPr>
          </a:p>
          <a:p>
            <a:pPr marL="41998" indent="0">
              <a:buNone/>
            </a:pPr>
            <a:r>
              <a:rPr lang="en-GB" dirty="0" smtClean="0">
                <a:latin typeface="+mn-lt"/>
              </a:rPr>
              <a:t>How many standard deviations is it away from the mean?</a:t>
            </a:r>
          </a:p>
          <a:p>
            <a:pPr marL="41998" indent="0">
              <a:buNone/>
            </a:pPr>
            <a:endParaRPr lang="en-GB" dirty="0">
              <a:latin typeface="+mn-lt"/>
            </a:endParaRPr>
          </a:p>
          <a:p>
            <a:pPr marL="41998" indent="0">
              <a:buNone/>
            </a:pPr>
            <a:r>
              <a:rPr lang="en-GB" dirty="0" smtClean="0">
                <a:latin typeface="+mn-lt"/>
              </a:rPr>
              <a:t>&gt; </a:t>
            </a:r>
            <a:r>
              <a:rPr lang="en-GB" dirty="0" err="1" smtClean="0">
                <a:latin typeface="+mn-lt"/>
              </a:rPr>
              <a:t>pnorm</a:t>
            </a:r>
            <a:r>
              <a:rPr lang="en-GB" dirty="0" smtClean="0">
                <a:latin typeface="+mn-lt"/>
              </a:rPr>
              <a:t>(2.8, </a:t>
            </a:r>
            <a:r>
              <a:rPr lang="en-GB" dirty="0" err="1" smtClean="0">
                <a:latin typeface="+mn-lt"/>
              </a:rPr>
              <a:t>lower.tail</a:t>
            </a:r>
            <a:r>
              <a:rPr lang="en-GB" dirty="0" smtClean="0">
                <a:latin typeface="+mn-lt"/>
              </a:rPr>
              <a:t>=FALSE)</a:t>
            </a:r>
            <a:endParaRPr lang="en-GB" dirty="0">
              <a:latin typeface="+mn-lt"/>
            </a:endParaRPr>
          </a:p>
        </p:txBody>
      </p:sp>
    </p:spTree>
    <p:extLst>
      <p:ext uri="{BB962C8B-B14F-4D97-AF65-F5344CB8AC3E}">
        <p14:creationId xmlns:p14="http://schemas.microsoft.com/office/powerpoint/2010/main" val="304590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31" y="0"/>
            <a:ext cx="9072563" cy="792137"/>
          </a:xfrm>
        </p:spPr>
        <p:txBody>
          <a:bodyPr/>
          <a:lstStyle/>
          <a:p>
            <a:r>
              <a:rPr lang="en-GB" dirty="0" smtClean="0">
                <a:solidFill>
                  <a:srgbClr val="0070C0"/>
                </a:solidFill>
                <a:latin typeface="+mn-lt"/>
                <a:cs typeface="Arial" panose="020B0604020202020204" pitchFamily="34" charset="0"/>
              </a:rPr>
              <a:t>Practice</a:t>
            </a:r>
            <a:endParaRPr lang="en-GB" dirty="0">
              <a:solidFill>
                <a:srgbClr val="0070C0"/>
              </a:solidFill>
              <a:latin typeface="+mn-lt"/>
              <a:cs typeface="Arial" panose="020B0604020202020204" pitchFamily="34" charset="0"/>
            </a:endParaRPr>
          </a:p>
        </p:txBody>
      </p:sp>
      <p:sp>
        <p:nvSpPr>
          <p:cNvPr id="3" name="Text Placeholder 2"/>
          <p:cNvSpPr>
            <a:spLocks noGrp="1"/>
          </p:cNvSpPr>
          <p:nvPr>
            <p:ph type="body" idx="1"/>
          </p:nvPr>
        </p:nvSpPr>
        <p:spPr>
          <a:xfrm>
            <a:off x="0" y="792137"/>
            <a:ext cx="10080625" cy="5475969"/>
          </a:xfrm>
        </p:spPr>
        <p:txBody>
          <a:bodyPr/>
          <a:lstStyle/>
          <a:p>
            <a:pPr marL="41998" indent="0">
              <a:buNone/>
            </a:pPr>
            <a:r>
              <a:rPr lang="en-GB" dirty="0" smtClean="0">
                <a:latin typeface="+mn-lt"/>
              </a:rPr>
              <a:t>Assume that the number of daily ad clicks for a company is (approximately) normally distributed with a mean of 1020 and a standard deviation of 50. What number of daily ad clicks would represent the one where 75% of days have fewer clicks (assuming days are independent and identically distributed)?</a:t>
            </a:r>
          </a:p>
          <a:p>
            <a:pPr marL="41998" indent="0">
              <a:buNone/>
            </a:pPr>
            <a:endParaRPr lang="en-GB" dirty="0" smtClean="0">
              <a:latin typeface="+mn-lt"/>
            </a:endParaRPr>
          </a:p>
          <a:p>
            <a:pPr marL="41998" indent="0">
              <a:buNone/>
            </a:pPr>
            <a:r>
              <a:rPr lang="en-GB" dirty="0" smtClean="0">
                <a:latin typeface="+mn-lt"/>
              </a:rPr>
              <a:t>&gt; </a:t>
            </a:r>
            <a:r>
              <a:rPr lang="en-GB" dirty="0" err="1" smtClean="0">
                <a:latin typeface="+mn-lt"/>
              </a:rPr>
              <a:t>qnorm</a:t>
            </a:r>
            <a:r>
              <a:rPr lang="en-GB" dirty="0" smtClean="0">
                <a:latin typeface="+mn-lt"/>
              </a:rPr>
              <a:t>(0.75, mean = 1020, </a:t>
            </a:r>
            <a:r>
              <a:rPr lang="en-GB" dirty="0" err="1" smtClean="0">
                <a:latin typeface="+mn-lt"/>
              </a:rPr>
              <a:t>sd</a:t>
            </a:r>
            <a:r>
              <a:rPr lang="en-GB" dirty="0" smtClean="0">
                <a:latin typeface="+mn-lt"/>
              </a:rPr>
              <a:t> = 50)</a:t>
            </a:r>
            <a:endParaRPr lang="en-GB" dirty="0">
              <a:latin typeface="+mn-lt"/>
            </a:endParaRPr>
          </a:p>
        </p:txBody>
      </p:sp>
    </p:spTree>
    <p:extLst>
      <p:ext uri="{BB962C8B-B14F-4D97-AF65-F5344CB8AC3E}">
        <p14:creationId xmlns:p14="http://schemas.microsoft.com/office/powerpoint/2010/main" val="269615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extBox 1"/>
          <p:cNvSpPr txBox="1"/>
          <p:nvPr/>
        </p:nvSpPr>
        <p:spPr>
          <a:xfrm>
            <a:off x="365760" y="182880"/>
            <a:ext cx="9326880" cy="717012"/>
          </a:xfrm>
          <a:prstGeom prst="rect">
            <a:avLst/>
          </a:prstGeom>
          <a:noFill/>
          <a:ln>
            <a:noFill/>
          </a:ln>
        </p:spPr>
        <p:txBody>
          <a:bodyPr vert="horz" wrap="square" lIns="90000" tIns="45000" rIns="90000" bIns="45000" anchorCtr="0" compatLnSpc="0">
            <a:spAutoFit/>
          </a:bodyPr>
          <a:lstStyle/>
          <a:p>
            <a:pPr marL="0" marR="0" lvl="0" indent="0" algn="ctr" rtl="0" hangingPunct="0">
              <a:lnSpc>
                <a:spcPct val="100000"/>
              </a:lnSpc>
              <a:spcBef>
                <a:spcPts val="0"/>
              </a:spcBef>
              <a:spcAft>
                <a:spcPts val="0"/>
              </a:spcAft>
              <a:buNone/>
              <a:tabLst/>
              <a:defRPr sz="4000"/>
            </a:pPr>
            <a:r>
              <a:rPr lang="en-US" sz="4000" b="1" i="0" u="none" strike="noStrike" kern="1200" cap="none" dirty="0">
                <a:ln>
                  <a:noFill/>
                </a:ln>
                <a:solidFill>
                  <a:srgbClr val="3399FF"/>
                </a:solidFill>
                <a:ea typeface="Noto Sans CJK SC Regular" pitchFamily="2"/>
                <a:cs typeface="FreeSans" pitchFamily="2"/>
              </a:rPr>
              <a:t>To our rescue: The Central Limit Theorem</a:t>
            </a:r>
          </a:p>
        </p:txBody>
      </p:sp>
      <p:sp>
        <p:nvSpPr>
          <p:cNvPr id="3" name="TextBox 2"/>
          <p:cNvSpPr txBox="1"/>
          <p:nvPr/>
        </p:nvSpPr>
        <p:spPr>
          <a:xfrm>
            <a:off x="365760" y="2194560"/>
            <a:ext cx="9326880" cy="1499726"/>
          </a:xfrm>
          <a:prstGeom prst="rect">
            <a:avLst/>
          </a:prstGeom>
          <a:noFill/>
          <a:ln>
            <a:noFill/>
          </a:ln>
        </p:spPr>
        <p:txBody>
          <a:bodyPr vert="horz" wrap="square" lIns="90000" tIns="45000" rIns="90000" bIns="45000" anchorCtr="0" compatLnSpc="0">
            <a:spAutoFit/>
          </a:bodyPr>
          <a:lstStyle/>
          <a:p>
            <a:pPr marL="0" marR="0" lvl="0" indent="0" algn="l" rtl="0" hangingPunct="0">
              <a:lnSpc>
                <a:spcPct val="100000"/>
              </a:lnSpc>
              <a:spcBef>
                <a:spcPts val="0"/>
              </a:spcBef>
              <a:spcAft>
                <a:spcPts val="0"/>
              </a:spcAft>
              <a:buNone/>
              <a:tabLst/>
              <a:defRPr sz="3000"/>
            </a:pPr>
            <a:r>
              <a:rPr lang="en-US" sz="3000" b="0" i="0" u="none" strike="noStrike" kern="1200" cap="none">
                <a:ln>
                  <a:noFill/>
                </a:ln>
                <a:ea typeface="Noto Sans CJK SC Regular" pitchFamily="2"/>
                <a:cs typeface="FreeSans" pitchFamily="2"/>
              </a:rPr>
              <a:t>For our purpose, the CLT states that the distribution of averages of iid variables (properly normalized) becomes that of a standard normal, as the sample size increases.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extBox 1"/>
          <p:cNvSpPr txBox="1"/>
          <p:nvPr/>
        </p:nvSpPr>
        <p:spPr>
          <a:xfrm>
            <a:off x="365760" y="182880"/>
            <a:ext cx="9326880" cy="560495"/>
          </a:xfrm>
          <a:prstGeom prst="rect">
            <a:avLst/>
          </a:prstGeom>
          <a:noFill/>
          <a:ln>
            <a:noFill/>
          </a:ln>
        </p:spPr>
        <p:txBody>
          <a:bodyPr vert="horz" wrap="square" lIns="90000" tIns="45000" rIns="90000" bIns="45000" anchorCtr="0" compatLnSpc="0">
            <a:spAutoFit/>
          </a:bodyPr>
          <a:lstStyle/>
          <a:p>
            <a:pPr marL="0" marR="0" lvl="0" indent="0" algn="ctr" rtl="0" hangingPunct="0">
              <a:lnSpc>
                <a:spcPct val="100000"/>
              </a:lnSpc>
              <a:spcBef>
                <a:spcPts val="0"/>
              </a:spcBef>
              <a:spcAft>
                <a:spcPts val="0"/>
              </a:spcAft>
              <a:buNone/>
              <a:tabLst/>
              <a:defRPr sz="3000"/>
            </a:pPr>
            <a:r>
              <a:rPr lang="en-US" sz="3000" b="0" i="0" u="none" strike="noStrike" kern="1200" cap="none">
                <a:ln>
                  <a:noFill/>
                </a:ln>
                <a:ea typeface="Noto Sans CJK SC Regular" pitchFamily="2"/>
                <a:cs typeface="FreeSans" pitchFamily="2"/>
              </a:rPr>
              <a:t>Demostration...</a:t>
            </a:r>
          </a:p>
        </p:txBody>
      </p:sp>
      <p:sp>
        <p:nvSpPr>
          <p:cNvPr id="3" name="TextBox 2"/>
          <p:cNvSpPr txBox="1"/>
          <p:nvPr/>
        </p:nvSpPr>
        <p:spPr>
          <a:xfrm>
            <a:off x="365760" y="1130400"/>
            <a:ext cx="9326880" cy="6195884"/>
          </a:xfrm>
          <a:prstGeom prst="rect">
            <a:avLst/>
          </a:prstGeom>
          <a:noFill/>
          <a:ln>
            <a:noFill/>
          </a:ln>
        </p:spPr>
        <p:txBody>
          <a:bodyPr vert="horz" wrap="square" lIns="90000" tIns="45000" rIns="90000" bIns="45000" anchorCtr="0" compatLnSpc="0">
            <a:spAutoFit/>
          </a:bodyPr>
          <a:lstStyle/>
          <a:p>
            <a:pPr lvl="0" hangingPunct="0">
              <a:defRPr sz="3000"/>
            </a:pPr>
            <a:endParaRPr lang="en-US" sz="3000" dirty="0">
              <a:ea typeface="Noto Sans CJK SC Regular" pitchFamily="2"/>
              <a:cs typeface="FreeSans" pitchFamily="2"/>
            </a:endParaRPr>
          </a:p>
          <a:p>
            <a:pPr lvl="0" hangingPunct="0">
              <a:defRPr sz="3000"/>
            </a:pPr>
            <a:r>
              <a:rPr lang="en-US" sz="3000" dirty="0" smtClean="0">
                <a:ea typeface="Noto Sans CJK SC Regular" pitchFamily="2"/>
                <a:cs typeface="FreeSans" pitchFamily="2"/>
              </a:rPr>
              <a:t>&gt; data</a:t>
            </a:r>
            <a:r>
              <a:rPr lang="en-US" sz="3000" dirty="0">
                <a:ea typeface="Noto Sans CJK SC Regular" pitchFamily="2"/>
                <a:cs typeface="FreeSans" pitchFamily="2"/>
              </a:rPr>
              <a:t>('</a:t>
            </a:r>
            <a:r>
              <a:rPr lang="en-US" sz="3000" dirty="0" err="1">
                <a:ea typeface="Noto Sans CJK SC Regular" pitchFamily="2"/>
                <a:cs typeface="FreeSans" pitchFamily="2"/>
              </a:rPr>
              <a:t>yrbss</a:t>
            </a:r>
            <a:r>
              <a:rPr lang="en-US" sz="3000" dirty="0">
                <a:ea typeface="Noto Sans CJK SC Regular" pitchFamily="2"/>
                <a:cs typeface="FreeSans" pitchFamily="2"/>
              </a:rPr>
              <a:t>')</a:t>
            </a:r>
          </a:p>
          <a:p>
            <a:pPr lvl="0" hangingPunct="0">
              <a:defRPr sz="3000"/>
            </a:pPr>
            <a:r>
              <a:rPr lang="en-US" sz="3000" dirty="0" smtClean="0">
                <a:ea typeface="Noto Sans CJK SC Regular" pitchFamily="2"/>
                <a:cs typeface="FreeSans" pitchFamily="2"/>
              </a:rPr>
              <a:t>&gt; </a:t>
            </a:r>
            <a:r>
              <a:rPr lang="en-US" sz="3000" dirty="0" err="1" smtClean="0">
                <a:ea typeface="Noto Sans CJK SC Regular" pitchFamily="2"/>
                <a:cs typeface="FreeSans" pitchFamily="2"/>
              </a:rPr>
              <a:t>pop_mean</a:t>
            </a:r>
            <a:r>
              <a:rPr lang="en-US" sz="3000" dirty="0" smtClean="0">
                <a:ea typeface="Noto Sans CJK SC Regular" pitchFamily="2"/>
                <a:cs typeface="FreeSans" pitchFamily="2"/>
              </a:rPr>
              <a:t> </a:t>
            </a:r>
            <a:r>
              <a:rPr lang="en-US" sz="3000" dirty="0">
                <a:ea typeface="Noto Sans CJK SC Regular" pitchFamily="2"/>
                <a:cs typeface="FreeSans" pitchFamily="2"/>
              </a:rPr>
              <a:t>&lt;- mean(yrbss$physically_active_7d, na.rm = T)</a:t>
            </a:r>
          </a:p>
          <a:p>
            <a:pPr lvl="0" hangingPunct="0">
              <a:defRPr sz="3000"/>
            </a:pPr>
            <a:r>
              <a:rPr lang="en-US" sz="3000" dirty="0" smtClean="0">
                <a:ea typeface="Noto Sans CJK SC Regular" pitchFamily="2"/>
                <a:cs typeface="FreeSans" pitchFamily="2"/>
              </a:rPr>
              <a:t>&gt; </a:t>
            </a:r>
            <a:r>
              <a:rPr lang="en-US" sz="3000" dirty="0" err="1" smtClean="0">
                <a:ea typeface="Noto Sans CJK SC Regular" pitchFamily="2"/>
                <a:cs typeface="FreeSans" pitchFamily="2"/>
              </a:rPr>
              <a:t>pop_sd</a:t>
            </a:r>
            <a:r>
              <a:rPr lang="en-US" sz="3000" dirty="0" smtClean="0">
                <a:ea typeface="Noto Sans CJK SC Regular" pitchFamily="2"/>
                <a:cs typeface="FreeSans" pitchFamily="2"/>
              </a:rPr>
              <a:t> </a:t>
            </a:r>
            <a:r>
              <a:rPr lang="en-US" sz="3000" dirty="0">
                <a:ea typeface="Noto Sans CJK SC Regular" pitchFamily="2"/>
                <a:cs typeface="FreeSans" pitchFamily="2"/>
              </a:rPr>
              <a:t>&lt;- </a:t>
            </a:r>
            <a:r>
              <a:rPr lang="en-US" sz="3000" dirty="0" err="1">
                <a:ea typeface="Noto Sans CJK SC Regular" pitchFamily="2"/>
                <a:cs typeface="FreeSans" pitchFamily="2"/>
              </a:rPr>
              <a:t>sd</a:t>
            </a:r>
            <a:r>
              <a:rPr lang="en-US" sz="3000" dirty="0">
                <a:ea typeface="Noto Sans CJK SC Regular" pitchFamily="2"/>
                <a:cs typeface="FreeSans" pitchFamily="2"/>
              </a:rPr>
              <a:t>(yrbss$physically_active_7d, na.rm = T)</a:t>
            </a:r>
          </a:p>
          <a:p>
            <a:pPr lvl="0" hangingPunct="0">
              <a:defRPr sz="3000"/>
            </a:pPr>
            <a:r>
              <a:rPr lang="en-US" sz="3000" dirty="0" smtClean="0">
                <a:ea typeface="Noto Sans CJK SC Regular" pitchFamily="2"/>
                <a:cs typeface="FreeSans" pitchFamily="2"/>
              </a:rPr>
              <a:t>&gt; </a:t>
            </a:r>
            <a:r>
              <a:rPr lang="en-US" sz="3000" dirty="0" err="1" smtClean="0">
                <a:ea typeface="Noto Sans CJK SC Regular" pitchFamily="2"/>
                <a:cs typeface="FreeSans" pitchFamily="2"/>
              </a:rPr>
              <a:t>samp_params</a:t>
            </a:r>
            <a:r>
              <a:rPr lang="en-US" sz="3000" dirty="0" smtClean="0">
                <a:ea typeface="Noto Sans CJK SC Regular" pitchFamily="2"/>
                <a:cs typeface="FreeSans" pitchFamily="2"/>
              </a:rPr>
              <a:t> </a:t>
            </a:r>
            <a:r>
              <a:rPr lang="en-US" sz="3000" dirty="0">
                <a:ea typeface="Noto Sans CJK SC Regular" pitchFamily="2"/>
                <a:cs typeface="FreeSans" pitchFamily="2"/>
              </a:rPr>
              <a:t>&lt;- </a:t>
            </a:r>
            <a:r>
              <a:rPr lang="en-US" sz="3000" dirty="0" err="1">
                <a:ea typeface="Noto Sans CJK SC Regular" pitchFamily="2"/>
                <a:cs typeface="FreeSans" pitchFamily="2"/>
              </a:rPr>
              <a:t>yrbss</a:t>
            </a:r>
            <a:r>
              <a:rPr lang="en-US" sz="3000" dirty="0">
                <a:ea typeface="Noto Sans CJK SC Regular" pitchFamily="2"/>
                <a:cs typeface="FreeSans" pitchFamily="2"/>
              </a:rPr>
              <a:t> %&gt;% </a:t>
            </a:r>
            <a:r>
              <a:rPr lang="en-US" sz="3000" dirty="0" err="1">
                <a:ea typeface="Noto Sans CJK SC Regular" pitchFamily="2"/>
                <a:cs typeface="FreeSans" pitchFamily="2"/>
              </a:rPr>
              <a:t>rep_sample_n</a:t>
            </a:r>
            <a:r>
              <a:rPr lang="en-US" sz="3000" dirty="0">
                <a:ea typeface="Noto Sans CJK SC Regular" pitchFamily="2"/>
                <a:cs typeface="FreeSans" pitchFamily="2"/>
              </a:rPr>
              <a:t>(size = 100, reps = 15000, replace = T) %&gt;% </a:t>
            </a:r>
            <a:r>
              <a:rPr lang="en-US" sz="3000" dirty="0" err="1">
                <a:ea typeface="Noto Sans CJK SC Regular" pitchFamily="2"/>
                <a:cs typeface="FreeSans" pitchFamily="2"/>
              </a:rPr>
              <a:t>summarise</a:t>
            </a:r>
            <a:r>
              <a:rPr lang="en-US" sz="3000" dirty="0">
                <a:ea typeface="Noto Sans CJK SC Regular" pitchFamily="2"/>
                <a:cs typeface="FreeSans" pitchFamily="2"/>
              </a:rPr>
              <a:t>(</a:t>
            </a:r>
            <a:r>
              <a:rPr lang="en-US" sz="3000" dirty="0" err="1">
                <a:ea typeface="Noto Sans CJK SC Regular" pitchFamily="2"/>
                <a:cs typeface="FreeSans" pitchFamily="2"/>
              </a:rPr>
              <a:t>avgactivity</a:t>
            </a:r>
            <a:r>
              <a:rPr lang="en-US" sz="3000" dirty="0">
                <a:ea typeface="Noto Sans CJK SC Regular" pitchFamily="2"/>
                <a:cs typeface="FreeSans" pitchFamily="2"/>
              </a:rPr>
              <a:t> = mean(physically_active_7d, na.rm = T), sigma = </a:t>
            </a:r>
            <a:r>
              <a:rPr lang="en-US" sz="3000" dirty="0" err="1">
                <a:ea typeface="Noto Sans CJK SC Regular" pitchFamily="2"/>
                <a:cs typeface="FreeSans" pitchFamily="2"/>
              </a:rPr>
              <a:t>sd</a:t>
            </a:r>
            <a:r>
              <a:rPr lang="en-US" sz="3000" dirty="0">
                <a:ea typeface="Noto Sans CJK SC Regular" pitchFamily="2"/>
                <a:cs typeface="FreeSans" pitchFamily="2"/>
              </a:rPr>
              <a:t>(physically_active_7d, na.rm = T))</a:t>
            </a:r>
          </a:p>
          <a:p>
            <a:pPr lvl="0" hangingPunct="0">
              <a:defRPr sz="3000"/>
            </a:pPr>
            <a:endParaRPr lang="en-US" sz="3000" dirty="0">
              <a:ea typeface="Noto Sans CJK SC Regular" pitchFamily="2"/>
              <a:cs typeface="FreeSans" pitchFamily="2"/>
            </a:endParaRPr>
          </a:p>
          <a:p>
            <a:pPr lvl="0" hangingPunct="0">
              <a:defRPr sz="3000"/>
            </a:pPr>
            <a:r>
              <a:rPr lang="en-US" sz="3000" dirty="0" smtClean="0">
                <a:ea typeface="Noto Sans CJK SC Regular" pitchFamily="2"/>
                <a:cs typeface="FreeSans" pitchFamily="2"/>
              </a:rPr>
              <a:t>&gt; mean(</a:t>
            </a:r>
            <a:r>
              <a:rPr lang="en-US" sz="3000" dirty="0" err="1" smtClean="0">
                <a:ea typeface="Noto Sans CJK SC Regular" pitchFamily="2"/>
                <a:cs typeface="FreeSans" pitchFamily="2"/>
              </a:rPr>
              <a:t>sampmeans$avgactivity</a:t>
            </a:r>
            <a:r>
              <a:rPr lang="en-US" sz="3000" dirty="0">
                <a:ea typeface="Noto Sans CJK SC Regular" pitchFamily="2"/>
                <a:cs typeface="FreeSans" pitchFamily="2"/>
              </a:rPr>
              <a:t>)</a:t>
            </a:r>
          </a:p>
          <a:p>
            <a:pPr lvl="0" hangingPunct="0">
              <a:defRPr sz="3000"/>
            </a:pPr>
            <a:r>
              <a:rPr lang="en-US" sz="3000" dirty="0" smtClean="0">
                <a:ea typeface="Noto Sans CJK SC Regular" pitchFamily="2"/>
                <a:cs typeface="FreeSans" pitchFamily="2"/>
              </a:rPr>
              <a:t>&gt; </a:t>
            </a:r>
            <a:r>
              <a:rPr lang="en-US" sz="3000" dirty="0" err="1" smtClean="0">
                <a:ea typeface="Noto Sans CJK SC Regular" pitchFamily="2"/>
                <a:cs typeface="FreeSans" pitchFamily="2"/>
              </a:rPr>
              <a:t>ggplot</a:t>
            </a:r>
            <a:r>
              <a:rPr lang="en-US" sz="3000" dirty="0" smtClean="0">
                <a:ea typeface="Noto Sans CJK SC Regular" pitchFamily="2"/>
                <a:cs typeface="FreeSans" pitchFamily="2"/>
              </a:rPr>
              <a:t>(data </a:t>
            </a:r>
            <a:r>
              <a:rPr lang="en-US" sz="3000" dirty="0">
                <a:ea typeface="Noto Sans CJK SC Regular" pitchFamily="2"/>
                <a:cs typeface="FreeSans" pitchFamily="2"/>
              </a:rPr>
              <a:t>= </a:t>
            </a:r>
            <a:r>
              <a:rPr lang="en-US" sz="3000" dirty="0" err="1">
                <a:ea typeface="Noto Sans CJK SC Regular" pitchFamily="2"/>
                <a:cs typeface="FreeSans" pitchFamily="2"/>
              </a:rPr>
              <a:t>sampmeans</a:t>
            </a:r>
            <a:r>
              <a:rPr lang="en-US" sz="3000" dirty="0">
                <a:ea typeface="Noto Sans CJK SC Regular" pitchFamily="2"/>
                <a:cs typeface="FreeSans" pitchFamily="2"/>
              </a:rPr>
              <a:t>, </a:t>
            </a:r>
            <a:r>
              <a:rPr lang="en-US" sz="3000" dirty="0" err="1">
                <a:ea typeface="Noto Sans CJK SC Regular" pitchFamily="2"/>
                <a:cs typeface="FreeSans" pitchFamily="2"/>
              </a:rPr>
              <a:t>aes</a:t>
            </a:r>
            <a:r>
              <a:rPr lang="en-US" sz="3000" dirty="0">
                <a:ea typeface="Noto Sans CJK SC Regular" pitchFamily="2"/>
                <a:cs typeface="FreeSans" pitchFamily="2"/>
              </a:rPr>
              <a:t>(x = </a:t>
            </a:r>
            <a:r>
              <a:rPr lang="en-US" sz="3000" dirty="0" err="1">
                <a:ea typeface="Noto Sans CJK SC Regular" pitchFamily="2"/>
                <a:cs typeface="FreeSans" pitchFamily="2"/>
              </a:rPr>
              <a:t>avgactivity</a:t>
            </a:r>
            <a:r>
              <a:rPr lang="en-US" sz="3000" dirty="0">
                <a:ea typeface="Noto Sans CJK SC Regular" pitchFamily="2"/>
                <a:cs typeface="FreeSans" pitchFamily="2"/>
              </a:rPr>
              <a:t>)) + </a:t>
            </a:r>
            <a:r>
              <a:rPr lang="en-US" sz="3000" dirty="0" err="1">
                <a:ea typeface="Noto Sans CJK SC Regular" pitchFamily="2"/>
                <a:cs typeface="FreeSans" pitchFamily="2"/>
              </a:rPr>
              <a:t>geom_histogram</a:t>
            </a:r>
            <a:r>
              <a:rPr lang="en-US" sz="3000" dirty="0">
                <a:ea typeface="Noto Sans CJK SC Regular" pitchFamily="2"/>
                <a:cs typeface="FreeSans" pitchFamily="2"/>
              </a:rPr>
              <a:t>()</a:t>
            </a:r>
            <a:endParaRPr lang="en-US" sz="3000" dirty="0">
              <a:ea typeface="Noto Sans CJK SC Regular" pitchFamily="2"/>
              <a:cs typeface="FreeSans"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a:off x="504507" y="-14"/>
            <a:ext cx="9071610" cy="1259946"/>
          </a:xfrm>
          <a:prstGeom prst="rect">
            <a:avLst/>
          </a:prstGeom>
        </p:spPr>
        <p:txBody>
          <a:bodyPr spcFirstLastPara="1" wrap="square" lIns="100779" tIns="100779" rIns="100779" bIns="100779" anchor="b" anchorCtr="0">
            <a:noAutofit/>
          </a:bodyPr>
          <a:lstStyle/>
          <a:p>
            <a:r>
              <a:rPr lang="en">
                <a:solidFill>
                  <a:schemeClr val="accent1"/>
                </a:solidFill>
              </a:rPr>
              <a:t>68-95-99.7 Rule</a:t>
            </a:r>
            <a:endParaRPr>
              <a:solidFill>
                <a:schemeClr val="accent1"/>
              </a:solidFill>
            </a:endParaRPr>
          </a:p>
        </p:txBody>
      </p:sp>
      <p:sp>
        <p:nvSpPr>
          <p:cNvPr id="352" name="Shape 352"/>
          <p:cNvSpPr txBox="1">
            <a:spLocks noGrp="1"/>
          </p:cNvSpPr>
          <p:nvPr>
            <p:ph type="body" idx="1"/>
          </p:nvPr>
        </p:nvSpPr>
        <p:spPr>
          <a:xfrm flipH="1">
            <a:off x="504507" y="1439374"/>
            <a:ext cx="9071610" cy="1141227"/>
          </a:xfrm>
          <a:prstGeom prst="rect">
            <a:avLst/>
          </a:prstGeom>
        </p:spPr>
        <p:txBody>
          <a:bodyPr spcFirstLastPara="1" wrap="square" lIns="100779" tIns="100779" rIns="100779" bIns="100779" anchor="t" anchorCtr="0">
            <a:noAutofit/>
          </a:bodyPr>
          <a:lstStyle/>
          <a:p>
            <a:pPr marL="0" indent="0">
              <a:lnSpc>
                <a:spcPct val="115000"/>
              </a:lnSpc>
              <a:spcBef>
                <a:spcPts val="0"/>
              </a:spcBef>
              <a:buNone/>
            </a:pPr>
            <a:r>
              <a:rPr lang="en" sz="1874"/>
              <a:t>For nearly normally distributed data,</a:t>
            </a:r>
            <a:endParaRPr sz="1874"/>
          </a:p>
          <a:p>
            <a:pPr indent="-370979">
              <a:lnSpc>
                <a:spcPct val="115000"/>
              </a:lnSpc>
              <a:spcBef>
                <a:spcPts val="0"/>
              </a:spcBef>
              <a:buSzPts val="1700"/>
            </a:pPr>
            <a:r>
              <a:rPr lang="en" sz="1874"/>
              <a:t>about 68% falls within 1 SD of the mean,</a:t>
            </a:r>
            <a:endParaRPr sz="1874"/>
          </a:p>
          <a:p>
            <a:pPr indent="-370979">
              <a:lnSpc>
                <a:spcPct val="115000"/>
              </a:lnSpc>
              <a:spcBef>
                <a:spcPts val="0"/>
              </a:spcBef>
              <a:buSzPts val="1700"/>
            </a:pPr>
            <a:r>
              <a:rPr lang="en" sz="1874"/>
              <a:t>about 95% falls within 2 SD of the mean,</a:t>
            </a:r>
            <a:endParaRPr sz="1874"/>
          </a:p>
          <a:p>
            <a:pPr indent="-370979">
              <a:lnSpc>
                <a:spcPct val="115000"/>
              </a:lnSpc>
              <a:spcBef>
                <a:spcPts val="0"/>
              </a:spcBef>
              <a:buSzPts val="1700"/>
            </a:pPr>
            <a:r>
              <a:rPr lang="en" sz="1874"/>
              <a:t>about 99.7% falls within 3 SD of the mean.</a:t>
            </a:r>
            <a:endParaRPr sz="1874"/>
          </a:p>
          <a:p>
            <a:pPr marL="0" indent="0">
              <a:lnSpc>
                <a:spcPct val="115000"/>
              </a:lnSpc>
              <a:spcBef>
                <a:spcPts val="0"/>
              </a:spcBef>
              <a:buNone/>
            </a:pPr>
            <a:r>
              <a:rPr lang="en" sz="1874"/>
              <a:t>It is possible for observations to fall 4, 5, or more standard deviations away from the mean, but these occurrences are very rare if the data are nearly normal.</a:t>
            </a:r>
            <a:endParaRPr sz="1874"/>
          </a:p>
        </p:txBody>
      </p:sp>
      <p:pic>
        <p:nvPicPr>
          <p:cNvPr id="353" name="Shape 353"/>
          <p:cNvPicPr preferRelativeResize="0"/>
          <p:nvPr/>
        </p:nvPicPr>
        <p:blipFill>
          <a:blip r:embed="rId3">
            <a:alphaModFix/>
          </a:blip>
          <a:stretch>
            <a:fillRect/>
          </a:stretch>
        </p:blipFill>
        <p:spPr>
          <a:xfrm>
            <a:off x="1442631" y="3529114"/>
            <a:ext cx="6691022" cy="3340841"/>
          </a:xfrm>
          <a:prstGeom prst="rect">
            <a:avLst/>
          </a:prstGeom>
          <a:noFill/>
          <a:ln>
            <a:noFill/>
          </a:ln>
        </p:spPr>
      </p:pic>
    </p:spTree>
    <p:extLst>
      <p:ext uri="{BB962C8B-B14F-4D97-AF65-F5344CB8AC3E}">
        <p14:creationId xmlns:p14="http://schemas.microsoft.com/office/powerpoint/2010/main" val="1523377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flipH="1">
            <a:off x="504507" y="167304"/>
            <a:ext cx="9071610" cy="3528840"/>
          </a:xfrm>
          <a:prstGeom prst="rect">
            <a:avLst/>
          </a:prstGeom>
        </p:spPr>
        <p:txBody>
          <a:bodyPr spcFirstLastPara="1" wrap="square" lIns="100779" tIns="100779" rIns="100779" bIns="100779" anchor="t" anchorCtr="0">
            <a:noAutofit/>
          </a:bodyPr>
          <a:lstStyle/>
          <a:p>
            <a:pPr marL="0" indent="0">
              <a:buNone/>
            </a:pPr>
            <a:r>
              <a:rPr lang="en" sz="2425">
                <a:solidFill>
                  <a:schemeClr val="accent1"/>
                </a:solidFill>
              </a:rPr>
              <a:t>SAT scores are distributed nearly normally with mean 1500 and standard deviation 300. ACT scores are distributed nearly normally with mean 21 and standard deviation 5. A college admissions officer wants to determine which of the two applicants scored better on their standardized test with respect to the other test takers: Pam, who earned an 1800 on her SAT, or Jim, who scored a 24 on his ACT?</a:t>
            </a:r>
            <a:endParaRPr sz="2535">
              <a:solidFill>
                <a:schemeClr val="accent1"/>
              </a:solidFill>
            </a:endParaRPr>
          </a:p>
        </p:txBody>
      </p:sp>
      <p:pic>
        <p:nvPicPr>
          <p:cNvPr id="99" name="Shape 99"/>
          <p:cNvPicPr preferRelativeResize="0"/>
          <p:nvPr/>
        </p:nvPicPr>
        <p:blipFill>
          <a:blip r:embed="rId3">
            <a:alphaModFix/>
          </a:blip>
          <a:stretch>
            <a:fillRect/>
          </a:stretch>
        </p:blipFill>
        <p:spPr>
          <a:xfrm>
            <a:off x="504507" y="3331084"/>
            <a:ext cx="8956705" cy="3450852"/>
          </a:xfrm>
          <a:prstGeom prst="rect">
            <a:avLst/>
          </a:prstGeom>
          <a:noFill/>
          <a:ln>
            <a:noFill/>
          </a:ln>
        </p:spPr>
      </p:pic>
    </p:spTree>
    <p:extLst>
      <p:ext uri="{BB962C8B-B14F-4D97-AF65-F5344CB8AC3E}">
        <p14:creationId xmlns:p14="http://schemas.microsoft.com/office/powerpoint/2010/main" val="884221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body" idx="1"/>
          </p:nvPr>
        </p:nvSpPr>
        <p:spPr>
          <a:xfrm flipH="1">
            <a:off x="504507" y="2103740"/>
            <a:ext cx="9071610" cy="748692"/>
          </a:xfrm>
          <a:prstGeom prst="rect">
            <a:avLst/>
          </a:prstGeom>
        </p:spPr>
        <p:txBody>
          <a:bodyPr spcFirstLastPara="1" wrap="square" lIns="100779" tIns="100779" rIns="100779" bIns="100779" anchor="t" anchorCtr="0">
            <a:noAutofit/>
          </a:bodyPr>
          <a:lstStyle/>
          <a:p>
            <a:pPr indent="-370979">
              <a:lnSpc>
                <a:spcPct val="115000"/>
              </a:lnSpc>
              <a:spcBef>
                <a:spcPts val="0"/>
              </a:spcBef>
              <a:buSzPts val="1700"/>
            </a:pPr>
            <a:r>
              <a:rPr lang="en" sz="1874"/>
              <a:t>~68% of students score between 1200 and 1800 on the SAT.</a:t>
            </a:r>
            <a:endParaRPr sz="1874"/>
          </a:p>
          <a:p>
            <a:pPr indent="-370979">
              <a:lnSpc>
                <a:spcPct val="115000"/>
              </a:lnSpc>
              <a:spcBef>
                <a:spcPts val="0"/>
              </a:spcBef>
              <a:buSzPts val="1700"/>
            </a:pPr>
            <a:r>
              <a:rPr lang="en" sz="1874"/>
              <a:t>~95% of students score between 900 and 2100 on the SAT.</a:t>
            </a:r>
            <a:endParaRPr sz="1874"/>
          </a:p>
          <a:p>
            <a:pPr indent="-370979">
              <a:lnSpc>
                <a:spcPct val="115000"/>
              </a:lnSpc>
              <a:spcBef>
                <a:spcPts val="0"/>
              </a:spcBef>
              <a:buSzPts val="1700"/>
            </a:pPr>
            <a:r>
              <a:rPr lang="en" sz="1874"/>
              <a:t>~$99.7% of students score between 600 and 2400 on the SAT.</a:t>
            </a:r>
            <a:endParaRPr sz="1874"/>
          </a:p>
        </p:txBody>
      </p:sp>
      <p:sp>
        <p:nvSpPr>
          <p:cNvPr id="365" name="Shape 365"/>
          <p:cNvSpPr txBox="1">
            <a:spLocks noGrp="1"/>
          </p:cNvSpPr>
          <p:nvPr>
            <p:ph type="title"/>
          </p:nvPr>
        </p:nvSpPr>
        <p:spPr>
          <a:xfrm>
            <a:off x="504507" y="179415"/>
            <a:ext cx="9071610" cy="1259946"/>
          </a:xfrm>
          <a:prstGeom prst="rect">
            <a:avLst/>
          </a:prstGeom>
        </p:spPr>
        <p:txBody>
          <a:bodyPr spcFirstLastPara="1" wrap="square" lIns="100779" tIns="100779" rIns="100779" bIns="100779" anchor="b" anchorCtr="0">
            <a:noAutofit/>
          </a:bodyPr>
          <a:lstStyle/>
          <a:p>
            <a:r>
              <a:rPr lang="en">
                <a:solidFill>
                  <a:schemeClr val="accent1"/>
                </a:solidFill>
              </a:rPr>
              <a:t>Describing variability using the</a:t>
            </a:r>
            <a:br>
              <a:rPr lang="en">
                <a:solidFill>
                  <a:schemeClr val="accent1"/>
                </a:solidFill>
              </a:rPr>
            </a:br>
            <a:r>
              <a:rPr lang="en">
                <a:solidFill>
                  <a:schemeClr val="accent1"/>
                </a:solidFill>
              </a:rPr>
              <a:t>68-95-99.7 Rule</a:t>
            </a:r>
            <a:endParaRPr>
              <a:solidFill>
                <a:schemeClr val="accent1"/>
              </a:solidFill>
            </a:endParaRPr>
          </a:p>
        </p:txBody>
      </p:sp>
      <p:sp>
        <p:nvSpPr>
          <p:cNvPr id="366" name="Shape 366"/>
          <p:cNvSpPr txBox="1">
            <a:spLocks noGrp="1"/>
          </p:cNvSpPr>
          <p:nvPr>
            <p:ph type="body" idx="1"/>
          </p:nvPr>
        </p:nvSpPr>
        <p:spPr>
          <a:xfrm flipH="1">
            <a:off x="504507" y="1439375"/>
            <a:ext cx="9071610" cy="664365"/>
          </a:xfrm>
          <a:prstGeom prst="rect">
            <a:avLst/>
          </a:prstGeom>
        </p:spPr>
        <p:txBody>
          <a:bodyPr spcFirstLastPara="1" wrap="square" lIns="100779" tIns="100779" rIns="100779" bIns="100779" anchor="t" anchorCtr="0">
            <a:noAutofit/>
          </a:bodyPr>
          <a:lstStyle/>
          <a:p>
            <a:pPr marL="0" indent="0">
              <a:lnSpc>
                <a:spcPct val="115000"/>
              </a:lnSpc>
              <a:spcBef>
                <a:spcPts val="0"/>
              </a:spcBef>
              <a:buNone/>
            </a:pPr>
            <a:r>
              <a:rPr lang="en" sz="1874"/>
              <a:t>SAT scores are distributed nearly normally with mean 1500 and standard deviation 300.</a:t>
            </a:r>
            <a:endParaRPr sz="1874"/>
          </a:p>
        </p:txBody>
      </p:sp>
      <p:pic>
        <p:nvPicPr>
          <p:cNvPr id="367" name="Shape 367"/>
          <p:cNvPicPr preferRelativeResize="0"/>
          <p:nvPr/>
        </p:nvPicPr>
        <p:blipFill>
          <a:blip r:embed="rId3">
            <a:alphaModFix/>
          </a:blip>
          <a:stretch>
            <a:fillRect/>
          </a:stretch>
        </p:blipFill>
        <p:spPr>
          <a:xfrm>
            <a:off x="2100438" y="3261391"/>
            <a:ext cx="5905623" cy="3652024"/>
          </a:xfrm>
          <a:prstGeom prst="rect">
            <a:avLst/>
          </a:prstGeom>
          <a:noFill/>
          <a:ln>
            <a:noFill/>
          </a:ln>
        </p:spPr>
      </p:pic>
    </p:spTree>
    <p:extLst>
      <p:ext uri="{BB962C8B-B14F-4D97-AF65-F5344CB8AC3E}">
        <p14:creationId xmlns:p14="http://schemas.microsoft.com/office/powerpoint/2010/main" val="376451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4"/>
                                        </p:tgtEl>
                                        <p:attrNameLst>
                                          <p:attrName>style.visibility</p:attrName>
                                        </p:attrNameLst>
                                      </p:cBhvr>
                                      <p:to>
                                        <p:strVal val="visible"/>
                                      </p:to>
                                    </p:set>
                                    <p:animEffect transition="in" filter="fade">
                                      <p:cBhvr>
                                        <p:cTn id="7" dur="1000"/>
                                        <p:tgtEl>
                                          <p:spTgt spid="3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7"/>
                                        </p:tgtEl>
                                        <p:attrNameLst>
                                          <p:attrName>style.visibility</p:attrName>
                                        </p:attrNameLst>
                                      </p:cBhvr>
                                      <p:to>
                                        <p:strVal val="visible"/>
                                      </p:to>
                                    </p:set>
                                    <p:animEffect transition="in" filter="fade">
                                      <p:cBhvr>
                                        <p:cTn id="12" dur="1000"/>
                                        <p:tgtEl>
                                          <p:spTgt spid="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flipH="1">
            <a:off x="504507" y="1439375"/>
            <a:ext cx="9071610" cy="2256659"/>
          </a:xfrm>
          <a:prstGeom prst="rect">
            <a:avLst/>
          </a:prstGeom>
        </p:spPr>
        <p:txBody>
          <a:bodyPr spcFirstLastPara="1" wrap="square" lIns="100779" tIns="100779" rIns="100779" bIns="100779" anchor="t" anchorCtr="0">
            <a:noAutofit/>
          </a:bodyPr>
          <a:lstStyle/>
          <a:p>
            <a:pPr marL="0" indent="0">
              <a:lnSpc>
                <a:spcPct val="115000"/>
              </a:lnSpc>
              <a:spcBef>
                <a:spcPts val="0"/>
              </a:spcBef>
              <a:buNone/>
            </a:pPr>
            <a:r>
              <a:rPr lang="en" sz="2094"/>
              <a:t>Since we cannot just compare these two raw scores, we instead compare how many standard deviations beyond the mean each observation is.</a:t>
            </a:r>
            <a:endParaRPr sz="2094"/>
          </a:p>
          <a:p>
            <a:pPr indent="-384978">
              <a:lnSpc>
                <a:spcPct val="115000"/>
              </a:lnSpc>
              <a:spcBef>
                <a:spcPts val="0"/>
              </a:spcBef>
              <a:buSzPts val="1900"/>
            </a:pPr>
            <a:r>
              <a:rPr lang="en" sz="2094"/>
              <a:t>Pam's score is (1800 - 1500) / 300 = 1 standard deviation above the mean.</a:t>
            </a:r>
            <a:endParaRPr sz="2094"/>
          </a:p>
          <a:p>
            <a:pPr indent="-384978">
              <a:lnSpc>
                <a:spcPct val="115000"/>
              </a:lnSpc>
              <a:spcBef>
                <a:spcPts val="0"/>
              </a:spcBef>
              <a:buSzPts val="1900"/>
            </a:pPr>
            <a:r>
              <a:rPr lang="en" sz="2094"/>
              <a:t>Jim's score is (24 - 21) / 5 = 0.6 standard deviations above the mean.</a:t>
            </a:r>
            <a:endParaRPr sz="2094">
              <a:solidFill>
                <a:srgbClr val="000000"/>
              </a:solidFill>
            </a:endParaRPr>
          </a:p>
        </p:txBody>
      </p:sp>
      <p:sp>
        <p:nvSpPr>
          <p:cNvPr id="105" name="Shape 105"/>
          <p:cNvSpPr txBox="1">
            <a:spLocks noGrp="1"/>
          </p:cNvSpPr>
          <p:nvPr>
            <p:ph type="title"/>
          </p:nvPr>
        </p:nvSpPr>
        <p:spPr>
          <a:xfrm>
            <a:off x="504507" y="-14"/>
            <a:ext cx="9071610" cy="1259946"/>
          </a:xfrm>
          <a:prstGeom prst="rect">
            <a:avLst/>
          </a:prstGeom>
        </p:spPr>
        <p:txBody>
          <a:bodyPr spcFirstLastPara="1" wrap="square" lIns="100779" tIns="100779" rIns="100779" bIns="100779" anchor="b" anchorCtr="0">
            <a:noAutofit/>
          </a:bodyPr>
          <a:lstStyle/>
          <a:p>
            <a:r>
              <a:rPr lang="en">
                <a:solidFill>
                  <a:schemeClr val="accent1"/>
                </a:solidFill>
              </a:rPr>
              <a:t>Standardizing with Z scores</a:t>
            </a:r>
            <a:endParaRPr>
              <a:solidFill>
                <a:schemeClr val="accent1"/>
              </a:solidFill>
            </a:endParaRPr>
          </a:p>
        </p:txBody>
      </p:sp>
      <p:pic>
        <p:nvPicPr>
          <p:cNvPr id="106" name="Shape 106"/>
          <p:cNvPicPr preferRelativeResize="0"/>
          <p:nvPr/>
        </p:nvPicPr>
        <p:blipFill>
          <a:blip r:embed="rId3">
            <a:alphaModFix/>
          </a:blip>
          <a:stretch>
            <a:fillRect/>
          </a:stretch>
        </p:blipFill>
        <p:spPr>
          <a:xfrm>
            <a:off x="1680955" y="3696036"/>
            <a:ext cx="6621357" cy="3375343"/>
          </a:xfrm>
          <a:prstGeom prst="rect">
            <a:avLst/>
          </a:prstGeom>
          <a:noFill/>
          <a:ln>
            <a:noFill/>
          </a:ln>
        </p:spPr>
      </p:pic>
    </p:spTree>
    <p:extLst>
      <p:ext uri="{BB962C8B-B14F-4D97-AF65-F5344CB8AC3E}">
        <p14:creationId xmlns:p14="http://schemas.microsoft.com/office/powerpoint/2010/main" val="3513801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flipH="1">
            <a:off x="504507" y="1439375"/>
            <a:ext cx="9071610" cy="5253412"/>
          </a:xfrm>
          <a:prstGeom prst="rect">
            <a:avLst/>
          </a:prstGeom>
        </p:spPr>
        <p:txBody>
          <a:bodyPr spcFirstLastPara="1" wrap="square" lIns="100779" tIns="100779" rIns="100779" bIns="100779" anchor="t" anchorCtr="0">
            <a:noAutofit/>
          </a:bodyPr>
          <a:lstStyle/>
          <a:p>
            <a:pPr marL="0" indent="0">
              <a:lnSpc>
                <a:spcPct val="115000"/>
              </a:lnSpc>
              <a:spcBef>
                <a:spcPts val="0"/>
              </a:spcBef>
              <a:buClr>
                <a:schemeClr val="dk1"/>
              </a:buClr>
              <a:buSzPts val="1100"/>
              <a:buNone/>
            </a:pPr>
            <a:r>
              <a:rPr lang="en" sz="2535"/>
              <a:t>These are called </a:t>
            </a:r>
            <a:r>
              <a:rPr lang="en" sz="2535" i="1">
                <a:solidFill>
                  <a:schemeClr val="accent1"/>
                </a:solidFill>
              </a:rPr>
              <a:t>standardized</a:t>
            </a:r>
            <a:r>
              <a:rPr lang="en" sz="2535"/>
              <a:t> scores, or </a:t>
            </a:r>
            <a:r>
              <a:rPr lang="en" sz="2535" i="1">
                <a:solidFill>
                  <a:schemeClr val="accent1"/>
                </a:solidFill>
              </a:rPr>
              <a:t>Z scores</a:t>
            </a:r>
            <a:r>
              <a:rPr lang="en" sz="2535"/>
              <a:t>.</a:t>
            </a:r>
            <a:endParaRPr sz="2535"/>
          </a:p>
          <a:p>
            <a:pPr indent="-412977">
              <a:lnSpc>
                <a:spcPct val="115000"/>
              </a:lnSpc>
              <a:spcBef>
                <a:spcPts val="0"/>
              </a:spcBef>
              <a:buSzPts val="2300"/>
            </a:pPr>
            <a:r>
              <a:rPr lang="en" sz="2535"/>
              <a:t>Z score of an observation is the number of standard deviations it falls above or below the mean.</a:t>
            </a:r>
            <a:endParaRPr sz="2535"/>
          </a:p>
          <a:p>
            <a:pPr marL="1007943" indent="0">
              <a:lnSpc>
                <a:spcPct val="115000"/>
              </a:lnSpc>
              <a:spcBef>
                <a:spcPts val="1102"/>
              </a:spcBef>
              <a:buNone/>
            </a:pPr>
            <a:endParaRPr sz="2535"/>
          </a:p>
          <a:p>
            <a:pPr indent="-412977">
              <a:lnSpc>
                <a:spcPct val="115000"/>
              </a:lnSpc>
              <a:spcBef>
                <a:spcPts val="1102"/>
              </a:spcBef>
              <a:buSzPts val="2300"/>
            </a:pPr>
            <a:r>
              <a:rPr lang="en" sz="2535"/>
              <a:t>Z scores are defined for distributions of any shape, but only when the distribution is normal can we use Z scores to calculate percentiles.</a:t>
            </a:r>
            <a:endParaRPr sz="2535"/>
          </a:p>
          <a:p>
            <a:pPr indent="-412977">
              <a:lnSpc>
                <a:spcPct val="115000"/>
              </a:lnSpc>
              <a:spcBef>
                <a:spcPts val="0"/>
              </a:spcBef>
              <a:buSzPts val="2300"/>
            </a:pPr>
            <a:r>
              <a:rPr lang="en" sz="2535"/>
              <a:t>Observations that are more than 2 SD away from the mean (|Z| &gt; 2) are usually considered unusual.</a:t>
            </a:r>
            <a:endParaRPr sz="2535"/>
          </a:p>
        </p:txBody>
      </p:sp>
      <p:sp>
        <p:nvSpPr>
          <p:cNvPr id="112" name="Shape 112"/>
          <p:cNvSpPr txBox="1">
            <a:spLocks noGrp="1"/>
          </p:cNvSpPr>
          <p:nvPr>
            <p:ph type="title"/>
          </p:nvPr>
        </p:nvSpPr>
        <p:spPr>
          <a:xfrm>
            <a:off x="504507" y="-14"/>
            <a:ext cx="9071610" cy="1259946"/>
          </a:xfrm>
          <a:prstGeom prst="rect">
            <a:avLst/>
          </a:prstGeom>
        </p:spPr>
        <p:txBody>
          <a:bodyPr spcFirstLastPara="1" wrap="square" lIns="100779" tIns="100779" rIns="100779" bIns="100779" anchor="b" anchorCtr="0">
            <a:noAutofit/>
          </a:bodyPr>
          <a:lstStyle/>
          <a:p>
            <a:r>
              <a:rPr lang="en">
                <a:solidFill>
                  <a:schemeClr val="accent1"/>
                </a:solidFill>
              </a:rPr>
              <a:t>Standardizing with Z scores (cont.)</a:t>
            </a:r>
            <a:endParaRPr>
              <a:solidFill>
                <a:schemeClr val="accent1"/>
              </a:solidFill>
            </a:endParaRPr>
          </a:p>
        </p:txBody>
      </p:sp>
      <p:pic>
        <p:nvPicPr>
          <p:cNvPr id="113" name="Shape 113"/>
          <p:cNvPicPr preferRelativeResize="0"/>
          <p:nvPr/>
        </p:nvPicPr>
        <p:blipFill>
          <a:blip r:embed="rId3">
            <a:alphaModFix/>
          </a:blip>
          <a:stretch>
            <a:fillRect/>
          </a:stretch>
        </p:blipFill>
        <p:spPr>
          <a:xfrm>
            <a:off x="3654923" y="2794202"/>
            <a:ext cx="2770779" cy="778620"/>
          </a:xfrm>
          <a:prstGeom prst="rect">
            <a:avLst/>
          </a:prstGeom>
          <a:noFill/>
          <a:ln>
            <a:noFill/>
          </a:ln>
        </p:spPr>
      </p:pic>
    </p:spTree>
    <p:extLst>
      <p:ext uri="{BB962C8B-B14F-4D97-AF65-F5344CB8AC3E}">
        <p14:creationId xmlns:p14="http://schemas.microsoft.com/office/powerpoint/2010/main" val="3766186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1555</Words>
  <Application>Microsoft Office PowerPoint</Application>
  <PresentationFormat>Custom</PresentationFormat>
  <Paragraphs>133</Paragraphs>
  <Slides>27</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DejaVu Sans</vt:lpstr>
      <vt:lpstr>FreeSans</vt:lpstr>
      <vt:lpstr>Liberation Sans</vt:lpstr>
      <vt:lpstr>Liberation Serif</vt:lpstr>
      <vt:lpstr>Noto Sans CJK SC Regular</vt:lpstr>
      <vt:lpstr>Default</vt:lpstr>
      <vt:lpstr>PowerPoint Presentation</vt:lpstr>
      <vt:lpstr>PowerPoint Presentation</vt:lpstr>
      <vt:lpstr>PowerPoint Presentation</vt:lpstr>
      <vt:lpstr>PowerPoint Presentation</vt:lpstr>
      <vt:lpstr>68-95-99.7 Rule</vt:lpstr>
      <vt:lpstr>PowerPoint Presentation</vt:lpstr>
      <vt:lpstr>Describing variability using the 68-95-99.7 Rule</vt:lpstr>
      <vt:lpstr>Standardizing with Z scores</vt:lpstr>
      <vt:lpstr>Standardizing with Z scores (cont.)</vt:lpstr>
      <vt:lpstr>Percentiles</vt:lpstr>
      <vt:lpstr>Calculating percentiles - using computation</vt:lpstr>
      <vt:lpstr>Quality control</vt:lpstr>
      <vt:lpstr>Quality control</vt:lpstr>
      <vt:lpstr>Quality control</vt:lpstr>
      <vt:lpstr>Quality control</vt:lpstr>
      <vt:lpstr>Finding the exact probability - using the Z table</vt:lpstr>
      <vt:lpstr>Finding the exact probability - using the Z table</vt:lpstr>
      <vt:lpstr>Practice</vt:lpstr>
      <vt:lpstr>Practice</vt:lpstr>
      <vt:lpstr>Six sigma</vt:lpstr>
      <vt:lpstr>Finding cutoff points</vt:lpstr>
      <vt:lpstr>Finding cutoff points</vt:lpstr>
      <vt:lpstr>Practice</vt:lpstr>
      <vt:lpstr>Practice</vt:lpstr>
      <vt:lpstr>Facts about the normal density</vt:lpstr>
      <vt:lpstr>Practice</vt:lpstr>
      <vt:lpstr>Practice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umair</dc:creator>
  <cp:lastModifiedBy>umair</cp:lastModifiedBy>
  <cp:revision>23</cp:revision>
  <dcterms:created xsi:type="dcterms:W3CDTF">2018-05-12T22:20:40Z</dcterms:created>
  <dcterms:modified xsi:type="dcterms:W3CDTF">2018-07-09T11:18:35Z</dcterms:modified>
</cp:coreProperties>
</file>