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738" r:id="rId2"/>
    <p:sldId id="580" r:id="rId3"/>
    <p:sldId id="749" r:id="rId4"/>
    <p:sldId id="750" r:id="rId5"/>
    <p:sldId id="752" r:id="rId6"/>
    <p:sldId id="751" r:id="rId7"/>
    <p:sldId id="44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8CBF8"/>
    <a:srgbClr val="FFA710"/>
    <a:srgbClr val="01A2D6"/>
    <a:srgbClr val="A7D5C9"/>
    <a:srgbClr val="4FD3FE"/>
    <a:srgbClr val="D9D9D9"/>
    <a:srgbClr val="889168"/>
    <a:srgbClr val="B63640"/>
    <a:srgbClr val="FF0000"/>
    <a:srgbClr val="7B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86446" autoAdjust="0"/>
  </p:normalViewPr>
  <p:slideViewPr>
    <p:cSldViewPr snapToGrid="0">
      <p:cViewPr>
        <p:scale>
          <a:sx n="169" d="100"/>
          <a:sy n="169" d="100"/>
        </p:scale>
        <p:origin x="160" y="14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D9A2C-1224-45BB-9EC2-ED85A337299D}" type="datetimeFigureOut">
              <a:rPr lang="en-US" smtClean="0"/>
              <a:t>2/22/16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21B24-783F-4785-AEFA-DC900429CF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69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E8348-5C75-4277-B91F-4768596546A6}" type="datetimeFigureOut">
              <a:rPr lang="en-US" smtClean="0"/>
              <a:t>2/22/16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AB81E-59E5-497E-A9DA-40D5ABD012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1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83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E4AFD-04C6-6249-A58E-7FAEE9AC0F1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tif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26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457200" y="1352550"/>
            <a:ext cx="8229600" cy="2971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2" name="Oval 31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L-Shape 32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5" name="Oval 34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L-Shape 35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04463" y="4657989"/>
            <a:ext cx="707841" cy="2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50974" y="1299624"/>
            <a:ext cx="2825626" cy="2823644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0" y="1292352"/>
            <a:ext cx="4808538" cy="21717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24199" y="3714750"/>
            <a:ext cx="1593850" cy="626499"/>
          </a:xfrm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text</a:t>
            </a:r>
            <a:endParaRPr lang="en-US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180012" y="3714750"/>
            <a:ext cx="1593850" cy="626499"/>
          </a:xfrm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text</a:t>
            </a:r>
            <a:endParaRPr lang="en-US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162799" y="3714750"/>
            <a:ext cx="1447801" cy="626499"/>
          </a:xfrm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text</a:t>
            </a:r>
            <a:endParaRPr lang="en-US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1" name="Oval 30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L-Shape 31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4" name="Oval 33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-Shape 34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04463" y="4657989"/>
            <a:ext cx="707841" cy="2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5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ext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38600" y="1243013"/>
            <a:ext cx="3142800" cy="314325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86200" y="1563290"/>
            <a:ext cx="4765721" cy="2532459"/>
          </a:xfr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1" name="Oval 30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L-Shape 31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4" name="Oval 33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-Shape 34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04463" y="4657989"/>
            <a:ext cx="707841" cy="2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29" name="Oval 28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L-Shape 29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4" name="Oval 33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-Shape 34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04463" y="4657989"/>
            <a:ext cx="707841" cy="2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01273" y="1434141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169275" y="143414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410043" y="143414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50811" y="143414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1579" y="143414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34074" y="142875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580068" y="232878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2820836" y="232878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061604" y="232878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302372" y="2328782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43141" y="232339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204050" y="325183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444818" y="325183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31"/>
          </p:nvPr>
        </p:nvSpPr>
        <p:spPr>
          <a:xfrm>
            <a:off x="4685586" y="325183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5926355" y="325183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1001273" y="325183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2"/>
          <p:cNvSpPr>
            <a:spLocks noGrp="1"/>
          </p:cNvSpPr>
          <p:nvPr>
            <p:ph type="pic" sz="quarter" idx="38"/>
          </p:nvPr>
        </p:nvSpPr>
        <p:spPr>
          <a:xfrm>
            <a:off x="7134074" y="3251830"/>
            <a:ext cx="972000" cy="972000"/>
          </a:xfrm>
          <a:prstGeom prst="ellipse">
            <a:avLst/>
          </a:prstGeom>
          <a:ln w="19050" cmpd="sng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58" name="Oval 57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L-Shape 58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61" name="Oval 60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L-Shape 61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1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&amp;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03776" y="1201050"/>
            <a:ext cx="1486800" cy="14850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2712175" y="1201050"/>
            <a:ext cx="1486800" cy="14850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4920574" y="1201050"/>
            <a:ext cx="1486800" cy="14850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7128971" y="1201050"/>
            <a:ext cx="1486800" cy="14850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75639" y="2857500"/>
            <a:ext cx="1743075" cy="131445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sz="1400" b="0" cap="none" spc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defRPr>
            </a:lvl1pPr>
            <a:lvl2pPr marL="0" indent="0" algn="ctr">
              <a:buNone/>
              <a:defRPr sz="1200" b="0" cap="none" spc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defRPr>
            </a:lvl2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2584038" y="2857500"/>
            <a:ext cx="1743075" cy="131445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sz="1400" b="0" cap="none" spc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defRPr>
            </a:lvl1pPr>
            <a:lvl2pPr marL="0" indent="0" algn="ctr">
              <a:buNone/>
              <a:defRPr sz="1200" b="0" cap="none" spc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defRPr>
            </a:lvl2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40" hasCustomPrompt="1"/>
          </p:nvPr>
        </p:nvSpPr>
        <p:spPr>
          <a:xfrm>
            <a:off x="4792437" y="2857500"/>
            <a:ext cx="1743075" cy="131445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sz="1400" b="0" cap="none" spc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defRPr>
            </a:lvl1pPr>
            <a:lvl2pPr marL="0" indent="0" algn="ctr">
              <a:buNone/>
              <a:defRPr sz="1200" b="0" cap="none" spc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defRPr>
            </a:lvl2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7000834" y="2857500"/>
            <a:ext cx="1743075" cy="1314450"/>
          </a:xfrm>
          <a:effectLst/>
        </p:spPr>
        <p:txBody>
          <a:bodyPr>
            <a:noAutofit/>
          </a:bodyPr>
          <a:lstStyle>
            <a:lvl1pPr marL="0" indent="0" algn="ctr">
              <a:buNone/>
              <a:defRPr sz="1400" b="0" cap="none" spc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defRPr>
            </a:lvl1pPr>
            <a:lvl2pPr marL="0" indent="0" algn="ctr">
              <a:buNone/>
              <a:defRPr sz="1200" b="0" cap="none" spc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defRPr>
            </a:lvl2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29" name="Oval 28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L-Shape 29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3" name="Oval 32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-Shape 33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8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&amp; Tex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34"/>
          </p:nvPr>
        </p:nvSpPr>
        <p:spPr>
          <a:xfrm>
            <a:off x="591075" y="1371600"/>
            <a:ext cx="1998000" cy="199935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447075" y="3428999"/>
            <a:ext cx="2286000" cy="107407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3567937" y="1371600"/>
            <a:ext cx="1998000" cy="199935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2"/>
          <p:cNvSpPr>
            <a:spLocks noGrp="1"/>
          </p:cNvSpPr>
          <p:nvPr>
            <p:ph type="pic" sz="quarter" idx="40"/>
          </p:nvPr>
        </p:nvSpPr>
        <p:spPr>
          <a:xfrm>
            <a:off x="6544800" y="1371600"/>
            <a:ext cx="1998000" cy="199935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3423937" y="3428999"/>
            <a:ext cx="2286000" cy="107407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6400800" y="3428999"/>
            <a:ext cx="2286000" cy="107407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28" name="Oval 27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L-Shape 28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1" name="Oval 30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L-Shape 32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228600" y="2264022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426600" y="914399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42" hasCustomPrompt="1"/>
          </p:nvPr>
        </p:nvSpPr>
        <p:spPr>
          <a:xfrm>
            <a:off x="1960728" y="2264023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43" name="Picture Placeholder 2"/>
          <p:cNvSpPr>
            <a:spLocks noGrp="1"/>
          </p:cNvSpPr>
          <p:nvPr>
            <p:ph type="pic" sz="quarter" idx="43"/>
          </p:nvPr>
        </p:nvSpPr>
        <p:spPr>
          <a:xfrm>
            <a:off x="2158728" y="914400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3696688" y="2264023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45" name="Picture Placeholder 2"/>
          <p:cNvSpPr>
            <a:spLocks noGrp="1"/>
          </p:cNvSpPr>
          <p:nvPr>
            <p:ph type="pic" sz="quarter" idx="45"/>
          </p:nvPr>
        </p:nvSpPr>
        <p:spPr>
          <a:xfrm>
            <a:off x="3894688" y="914400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5439824" y="2264023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47"/>
          </p:nvPr>
        </p:nvSpPr>
        <p:spPr>
          <a:xfrm>
            <a:off x="5637824" y="914400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057649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426600" y="2708027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1960728" y="4057650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51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2158728" y="2708027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3696688" y="4057650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53" name="Picture Placeholder 2"/>
          <p:cNvSpPr>
            <a:spLocks noGrp="1"/>
          </p:cNvSpPr>
          <p:nvPr>
            <p:ph type="pic" sz="quarter" idx="53"/>
          </p:nvPr>
        </p:nvSpPr>
        <p:spPr>
          <a:xfrm>
            <a:off x="3894688" y="2708027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5439824" y="4057650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55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5637824" y="2708027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7173456" y="2264023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7371456" y="914400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7173456" y="4057650"/>
            <a:ext cx="1728000" cy="3240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8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smtClean="0"/>
              <a:t>Click to edit text styles</a:t>
            </a:r>
          </a:p>
          <a:p>
            <a:pPr lvl="1"/>
            <a:r>
              <a:rPr lang="en-US" smtClean="0"/>
              <a:t>Second level</a:t>
            </a:r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7371456" y="2708027"/>
            <a:ext cx="1332000" cy="1332000"/>
          </a:xfrm>
          <a:prstGeom prst="ellipse">
            <a:avLst/>
          </a:prstGeom>
          <a:ln w="28575">
            <a:solidFill>
              <a:srgbClr val="018CCF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63" name="Group 62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64" name="Oval 63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L-Shape 64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Group 65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67" name="Oval 66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L-Shape 67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8" hasCustomPrompt="1"/>
          </p:nvPr>
        </p:nvSpPr>
        <p:spPr>
          <a:xfrm>
            <a:off x="368680" y="2419350"/>
            <a:ext cx="2069720" cy="340153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10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773540" y="1132055"/>
            <a:ext cx="1260000" cy="12600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68680" y="4161098"/>
            <a:ext cx="2069720" cy="34290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None/>
              <a:defRPr sz="1000">
                <a:solidFill>
                  <a:schemeClr val="accent4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CLICK TO EDIT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49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773540" y="2872375"/>
            <a:ext cx="1260000" cy="126000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743200" y="1257300"/>
            <a:ext cx="5875338" cy="15430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2743200" y="2971800"/>
            <a:ext cx="5875338" cy="15430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6" name="AutoShape 4"/>
          <p:cNvSpPr>
            <a:spLocks noChangeAspect="1" noChangeArrowheads="1" noTextEdit="1"/>
          </p:cNvSpPr>
          <p:nvPr userDrawn="1"/>
        </p:nvSpPr>
        <p:spPr bwMode="auto">
          <a:xfrm>
            <a:off x="3625851" y="2005013"/>
            <a:ext cx="189071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29" name="Oval 28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L-Shape 29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2" name="Oval 31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-Shape 37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0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381250"/>
            <a:ext cx="6858000" cy="742950"/>
          </a:xfrm>
        </p:spPr>
        <p:txBody>
          <a:bodyPr anchor="b" anchorCtr="0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328988"/>
            <a:ext cx="6858000" cy="40005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pic>
        <p:nvPicPr>
          <p:cNvPr id="11" name="Picture 10" descr="datastax_logo_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573" t="36543" r="14372" b="47408"/>
          <a:stretch>
            <a:fillRect/>
          </a:stretch>
        </p:blipFill>
        <p:spPr>
          <a:xfrm>
            <a:off x="1124733" y="1219580"/>
            <a:ext cx="2927311" cy="8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8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b="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ext 1 Colum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612063"/>
            <a:ext cx="8229600" cy="2617037"/>
          </a:xfrm>
        </p:spPr>
        <p:txBody>
          <a:bodyPr wrap="square" tIns="0" b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22" name="Oval 21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L-Shape 22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25" name="Oval 24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-Shape 25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Text 2 Colum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8229600" cy="2647950"/>
          </a:xfrm>
        </p:spPr>
        <p:txBody>
          <a:bodyPr numCol="2" spcCol="360000">
            <a:norm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itchFamily="34" charset="0"/>
              <a:buNone/>
              <a:defRPr sz="1400">
                <a:solidFill>
                  <a:schemeClr val="accent4"/>
                </a:solidFill>
              </a:defRPr>
            </a:lvl1pPr>
            <a:lvl2pPr marL="361950" indent="-27622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●"/>
              <a:defRPr sz="1400">
                <a:solidFill>
                  <a:schemeClr val="accent4"/>
                </a:solidFill>
              </a:defRPr>
            </a:lvl2pPr>
            <a:lvl3pPr>
              <a:buClr>
                <a:schemeClr val="tx2"/>
              </a:buClr>
              <a:defRPr sz="14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25" name="Oval 24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L-Shape 25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5" name="Oval 34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L-Shape 35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Web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2685" y="1428750"/>
            <a:ext cx="4745150" cy="2691777"/>
          </a:xfrm>
          <a:prstGeom prst="rect">
            <a:avLst/>
          </a:prstGeom>
          <a:effectLst>
            <a:reflection stA="14000" endPos="12000" dist="63500" dir="5400000" sy="-100000" algn="bl" rotWithShape="0"/>
          </a:effec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447801"/>
            <a:ext cx="3276600" cy="2672726"/>
          </a:xfrm>
        </p:spPr>
        <p:txBody>
          <a:bodyPr wrap="square" tIns="0" b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68825" y="1606549"/>
            <a:ext cx="3540125" cy="22002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4" name="Oval 33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-Shape 34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7" name="Oval 36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-Shape 37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mobil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3426" y="1323085"/>
            <a:ext cx="2285998" cy="2975325"/>
          </a:xfrm>
          <a:prstGeom prst="rect">
            <a:avLst/>
          </a:prstGeom>
          <a:effectLst>
            <a:reflection stA="29000" endPos="11000" dist="127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2123983"/>
            <a:ext cx="1073264" cy="2172580"/>
          </a:xfrm>
          <a:prstGeom prst="rect">
            <a:avLst/>
          </a:prstGeom>
          <a:effectLst>
            <a:reflection stA="29000" endPos="11000" dist="12700" dir="5400000" sy="-100000" algn="bl" rotWithShape="0"/>
          </a:effectLst>
        </p:spPr>
      </p:pic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436857"/>
            <a:ext cx="3657600" cy="2757215"/>
          </a:xfrm>
        </p:spPr>
        <p:txBody>
          <a:bodyPr wrap="square" tIns="0" b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584951" y="1568450"/>
            <a:ext cx="1825624" cy="2457450"/>
          </a:xfrm>
          <a:prstGeom prst="roundRect">
            <a:avLst>
              <a:gd name="adj" fmla="val 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714875" y="2381250"/>
            <a:ext cx="942975" cy="16478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4" name="Oval 33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-Shape 34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7" name="Oval 36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-Shape 37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case SE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769795" y="1200150"/>
            <a:ext cx="3027600" cy="3028950"/>
          </a:xfrm>
          <a:prstGeom prst="ellipse">
            <a:avLst/>
          </a:prstGeom>
          <a:ln w="28575"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471885"/>
            <a:ext cx="3171644" cy="2814365"/>
          </a:xfrm>
        </p:spPr>
        <p:txBody>
          <a:bodyPr wrap="square" tIns="0" b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562600" y="3496938"/>
            <a:ext cx="1447800" cy="788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86200" y="3496938"/>
            <a:ext cx="1447800" cy="788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239000" y="3496938"/>
            <a:ext cx="1447800" cy="788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4" name="Oval 33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L-Shape 34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7" name="Oval 36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-Shape 37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reel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1438660"/>
            <a:ext cx="3069566" cy="2733290"/>
          </a:xfrm>
        </p:spPr>
        <p:txBody>
          <a:bodyPr wrap="square" tIns="0" bIns="0" numCol="1" spcCol="360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2"/>
          </p:nvPr>
        </p:nvSpPr>
        <p:spPr>
          <a:xfrm>
            <a:off x="3696510" y="1428750"/>
            <a:ext cx="4994321" cy="274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3" name="Oval 32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-Shape 33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6" name="Oval 35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L-Shape 36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1"/>
          </p:nvPr>
        </p:nvSpPr>
        <p:spPr>
          <a:xfrm>
            <a:off x="457200" y="1371600"/>
            <a:ext cx="8229600" cy="29146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3200" b="0" spc="-15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87535"/>
            <a:ext cx="8229600" cy="350044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 b="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8408629" y="4598345"/>
            <a:ext cx="319492" cy="319492"/>
            <a:chOff x="8434574" y="6185274"/>
            <a:chExt cx="396000" cy="396000"/>
          </a:xfrm>
        </p:grpSpPr>
        <p:sp>
          <p:nvSpPr>
            <p:cNvPr id="32" name="Oval 31">
              <a:hlinkClick r:id="" action="ppaction://hlinkshowjump?jump=nextslide"/>
            </p:cNvPr>
            <p:cNvSpPr/>
            <p:nvPr userDrawn="1"/>
          </p:nvSpPr>
          <p:spPr>
            <a:xfrm>
              <a:off x="8434574" y="6185274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L-Shape 32">
              <a:hlinkClick r:id="" action="ppaction://hlinkshowjump?jump=nextslide"/>
            </p:cNvPr>
            <p:cNvSpPr/>
            <p:nvPr userDrawn="1"/>
          </p:nvSpPr>
          <p:spPr>
            <a:xfrm rot="13500000">
              <a:off x="8546814" y="6311558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8001000" y="4598345"/>
            <a:ext cx="319492" cy="319492"/>
            <a:chOff x="7909800" y="6172200"/>
            <a:chExt cx="396000" cy="396000"/>
          </a:xfrm>
        </p:grpSpPr>
        <p:sp>
          <p:nvSpPr>
            <p:cNvPr id="35" name="Oval 34">
              <a:hlinkClick r:id="" action="ppaction://hlinkshowjump?jump=previousslide"/>
            </p:cNvPr>
            <p:cNvSpPr/>
            <p:nvPr userDrawn="1"/>
          </p:nvSpPr>
          <p:spPr>
            <a:xfrm>
              <a:off x="7909800" y="6172200"/>
              <a:ext cx="396000" cy="39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L-Shape 35">
              <a:hlinkClick r:id="" action="ppaction://hlinkshowjump?jump=previousslide"/>
            </p:cNvPr>
            <p:cNvSpPr/>
            <p:nvPr userDrawn="1"/>
          </p:nvSpPr>
          <p:spPr>
            <a:xfrm rot="2700000">
              <a:off x="8042943" y="6298483"/>
              <a:ext cx="144000" cy="144000"/>
            </a:xfrm>
            <a:prstGeom prst="corner">
              <a:avLst>
                <a:gd name="adj1" fmla="val 26188"/>
                <a:gd name="adj2" fmla="val 2883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17" y="4569404"/>
            <a:ext cx="1673395" cy="4131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04463" y="4657989"/>
            <a:ext cx="707841" cy="23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6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690" r:id="rId3"/>
    <p:sldLayoutId id="2147483689" r:id="rId4"/>
    <p:sldLayoutId id="2147483702" r:id="rId5"/>
    <p:sldLayoutId id="2147483713" r:id="rId6"/>
    <p:sldLayoutId id="2147483712" r:id="rId7"/>
    <p:sldLayoutId id="2147483711" r:id="rId8"/>
    <p:sldLayoutId id="2147483691" r:id="rId9"/>
    <p:sldLayoutId id="2147483694" r:id="rId10"/>
    <p:sldLayoutId id="2147483695" r:id="rId11"/>
    <p:sldLayoutId id="2147483707" r:id="rId12"/>
    <p:sldLayoutId id="2147483705" r:id="rId13"/>
    <p:sldLayoutId id="2147483704" r:id="rId14"/>
    <p:sldLayoutId id="2147483698" r:id="rId15"/>
    <p:sldLayoutId id="2147483708" r:id="rId16"/>
    <p:sldLayoutId id="2147483709" r:id="rId17"/>
    <p:sldLayoutId id="2147483710" r:id="rId18"/>
    <p:sldLayoutId id="2147483714" r:id="rId1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glow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15270" y="-41460"/>
            <a:ext cx="10951207" cy="51435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13668" y="2213932"/>
            <a:ext cx="7930332" cy="182907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Helvetica Neue"/>
                <a:cs typeface="Helvetica Neue"/>
              </a:rPr>
              <a:t>Milken Money Gang</a:t>
            </a:r>
            <a:br>
              <a:rPr lang="en-US" sz="4400" b="1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  <a:t/>
            </a:r>
            <a:br>
              <a:rPr lang="en-US" dirty="0" smtClean="0">
                <a:solidFill>
                  <a:schemeClr val="bg1"/>
                </a:solidFill>
                <a:latin typeface="Helvetica Neue"/>
                <a:cs typeface="Helvetica Neue"/>
              </a:rPr>
            </a:br>
            <a:r>
              <a:rPr lang="en-US" sz="2400" dirty="0" smtClean="0">
                <a:solidFill>
                  <a:schemeClr val="bg1"/>
                </a:solidFill>
                <a:latin typeface="Helvetica Neue"/>
                <a:cs typeface="Helvetica Neue"/>
              </a:rPr>
              <a:t>FRAUD PREVENTION</a:t>
            </a:r>
            <a:endParaRPr lang="en-US" sz="2400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8543" y="930444"/>
            <a:ext cx="4963583" cy="10197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732803" y="3760396"/>
            <a:ext cx="240313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en-US" sz="1000" b="1" dirty="0">
                <a:solidFill>
                  <a:schemeClr val="bg1"/>
                </a:solidFill>
                <a:latin typeface="Gill Sans MT"/>
              </a:rPr>
              <a:t>Caroline George</a:t>
            </a:r>
            <a:r>
              <a:rPr lang="en-US" sz="1000" dirty="0">
                <a:solidFill>
                  <a:schemeClr val="bg1"/>
                </a:solidFill>
                <a:latin typeface="Gill Sans MT"/>
              </a:rPr>
              <a:t>	</a:t>
            </a:r>
          </a:p>
          <a:p>
            <a:pPr>
              <a:lnSpc>
                <a:spcPct val="130000"/>
              </a:lnSpc>
              <a:buSzPct val="25000"/>
            </a:pPr>
            <a:r>
              <a:rPr lang="en-US" sz="1000" b="1" dirty="0">
                <a:solidFill>
                  <a:schemeClr val="bg1"/>
                </a:solidFill>
                <a:latin typeface="Gill Sans MT"/>
                <a:ea typeface="Arial"/>
                <a:cs typeface="Arial"/>
                <a:sym typeface="Arial"/>
              </a:rPr>
              <a:t>Cary Bourgeois</a:t>
            </a:r>
          </a:p>
          <a:p>
            <a:pPr>
              <a:lnSpc>
                <a:spcPct val="130000"/>
              </a:lnSpc>
              <a:buSzPct val="25000"/>
            </a:pPr>
            <a:r>
              <a:rPr lang="en-US" sz="1000" b="1" dirty="0">
                <a:solidFill>
                  <a:schemeClr val="bg1"/>
                </a:solidFill>
                <a:latin typeface="Gill Sans MT"/>
                <a:ea typeface="Arial"/>
                <a:cs typeface="Arial"/>
                <a:sym typeface="Arial"/>
              </a:rPr>
              <a:t>Simon Ambridge</a:t>
            </a:r>
          </a:p>
          <a:p>
            <a:pPr>
              <a:lnSpc>
                <a:spcPct val="130000"/>
              </a:lnSpc>
              <a:buSzPct val="25000"/>
            </a:pPr>
            <a:r>
              <a:rPr lang="en-US" sz="1000" b="1" dirty="0" err="1">
                <a:solidFill>
                  <a:schemeClr val="bg1"/>
                </a:solidFill>
                <a:latin typeface="Gill Sans MT"/>
                <a:ea typeface="Arial"/>
                <a:cs typeface="Arial"/>
                <a:sym typeface="Arial"/>
              </a:rPr>
              <a:t>Kunal</a:t>
            </a:r>
            <a:r>
              <a:rPr lang="en-US" sz="1000" b="1" dirty="0">
                <a:solidFill>
                  <a:schemeClr val="bg1"/>
                </a:solidFill>
                <a:latin typeface="Gill Sans MT"/>
                <a:ea typeface="Arial"/>
                <a:cs typeface="Arial"/>
                <a:sym typeface="Arial"/>
              </a:rPr>
              <a:t> </a:t>
            </a:r>
            <a:r>
              <a:rPr lang="en-US" sz="1000" b="1" dirty="0" err="1" smtClean="0">
                <a:solidFill>
                  <a:schemeClr val="bg1"/>
                </a:solidFill>
                <a:latin typeface="Gill Sans MT"/>
                <a:ea typeface="Arial"/>
                <a:cs typeface="Arial"/>
                <a:sym typeface="Arial"/>
              </a:rPr>
              <a:t>Kusoorkar</a:t>
            </a:r>
            <a:endParaRPr lang="en-US" sz="1000" b="1" dirty="0">
              <a:solidFill>
                <a:schemeClr val="bg1"/>
              </a:solidFill>
              <a:latin typeface="Gill Sans MT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SzPct val="25000"/>
            </a:pPr>
            <a:r>
              <a:rPr lang="en-US" sz="1000" b="1" dirty="0">
                <a:solidFill>
                  <a:schemeClr val="bg1"/>
                </a:solidFill>
                <a:latin typeface="Gill Sans MT"/>
                <a:ea typeface="Arial"/>
                <a:cs typeface="Arial"/>
                <a:sym typeface="Arial"/>
              </a:rPr>
              <a:t>Special Adviser: Rob Murphy</a:t>
            </a:r>
            <a:endParaRPr lang="en-US" sz="10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14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68CBF8"/>
                </a:solidFill>
                <a:latin typeface="Novecento sans wide Bold"/>
                <a:cs typeface="Novecento sans wide Bold"/>
              </a:rPr>
              <a:t>Problem Definition</a:t>
            </a:r>
            <a:endParaRPr lang="en-US" sz="2800" dirty="0">
              <a:solidFill>
                <a:srgbClr val="68CBF8"/>
              </a:solidFill>
              <a:latin typeface="Novecento sans wide Bold"/>
              <a:cs typeface="Novecento sans wide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9515" y="1602089"/>
            <a:ext cx="6256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A710"/>
                </a:solidFill>
              </a:rPr>
              <a:t>What does </a:t>
            </a:r>
            <a:r>
              <a:rPr lang="en-US" b="1" dirty="0" smtClean="0">
                <a:solidFill>
                  <a:srgbClr val="FFA710"/>
                </a:solidFill>
              </a:rPr>
              <a:t>credit card fraud </a:t>
            </a:r>
            <a:r>
              <a:rPr lang="en-US" b="1" dirty="0" smtClean="0">
                <a:solidFill>
                  <a:srgbClr val="FFA710"/>
                </a:solidFill>
              </a:rPr>
              <a:t>cost </a:t>
            </a:r>
            <a:r>
              <a:rPr lang="en-US" b="1" dirty="0" smtClean="0">
                <a:solidFill>
                  <a:srgbClr val="FFA710"/>
                </a:solidFill>
              </a:rPr>
              <a:t>the US annually?</a:t>
            </a:r>
            <a:endParaRPr lang="en-US" b="1" dirty="0">
              <a:solidFill>
                <a:srgbClr val="FFA71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2714" y="2426045"/>
            <a:ext cx="4618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$190 Billion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1595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68CBF8"/>
                </a:solidFill>
                <a:latin typeface="Novecento sans wide Bold"/>
                <a:cs typeface="Novecento sans wide Bold"/>
              </a:rPr>
              <a:t>Problem Definition</a:t>
            </a:r>
            <a:endParaRPr lang="en-US" sz="2800" dirty="0">
              <a:solidFill>
                <a:srgbClr val="68CBF8"/>
              </a:solidFill>
              <a:latin typeface="Novecento sans wide Bold"/>
              <a:cs typeface="Novecento sans wide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9515" y="1602089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A710"/>
                </a:solidFill>
              </a:rPr>
              <a:t>Lets put $190 Billion in perspective….</a:t>
            </a:r>
            <a:endParaRPr lang="en-US" b="1" dirty="0">
              <a:solidFill>
                <a:srgbClr val="FFA71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349" y="2176422"/>
            <a:ext cx="4106347" cy="21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53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68CBF8"/>
                </a:solidFill>
                <a:latin typeface="Novecento sans wide Bold"/>
                <a:cs typeface="Novecento sans wide Bold"/>
              </a:rPr>
              <a:t>Use Case </a:t>
            </a:r>
            <a:r>
              <a:rPr lang="en-US" sz="2800" dirty="0" smtClean="0">
                <a:solidFill>
                  <a:srgbClr val="68CBF8"/>
                </a:solidFill>
                <a:latin typeface="Novecento sans wide Bold"/>
                <a:cs typeface="Novecento sans wide Bold"/>
              </a:rPr>
              <a:t>Requirements</a:t>
            </a:r>
            <a:endParaRPr lang="en-US" sz="2800" dirty="0">
              <a:solidFill>
                <a:srgbClr val="68CBF8"/>
              </a:solidFill>
              <a:latin typeface="Novecento sans wide Bold"/>
              <a:cs typeface="Novecento sans wide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147" y="1246445"/>
            <a:ext cx="6163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A710"/>
                </a:solidFill>
              </a:rPr>
              <a:t>Anticipated throughput:</a:t>
            </a:r>
            <a:r>
              <a:rPr lang="en-US" b="1" dirty="0" smtClean="0">
                <a:solidFill>
                  <a:srgbClr val="FFA710"/>
                </a:solidFill>
              </a:rPr>
              <a:t>	</a:t>
            </a:r>
            <a:r>
              <a:rPr lang="en-US" b="1" dirty="0" smtClean="0">
                <a:solidFill>
                  <a:srgbClr val="68CBF8"/>
                </a:solidFill>
              </a:rPr>
              <a:t>1,000 </a:t>
            </a:r>
            <a:r>
              <a:rPr lang="en-US" b="1" dirty="0" err="1" smtClean="0">
                <a:solidFill>
                  <a:srgbClr val="68CBF8"/>
                </a:solidFill>
              </a:rPr>
              <a:t>tps</a:t>
            </a:r>
            <a:endParaRPr lang="en-US" b="1" dirty="0" smtClean="0">
              <a:solidFill>
                <a:srgbClr val="68CBF8"/>
              </a:solidFill>
            </a:endParaRPr>
          </a:p>
          <a:p>
            <a:r>
              <a:rPr lang="en-US" b="1" dirty="0" smtClean="0">
                <a:solidFill>
                  <a:srgbClr val="FFA710"/>
                </a:solidFill>
              </a:rPr>
              <a:t>Number of Accounts: 		</a:t>
            </a:r>
            <a:r>
              <a:rPr lang="en-US" b="1" dirty="0" smtClean="0">
                <a:solidFill>
                  <a:srgbClr val="68CBF8"/>
                </a:solidFill>
              </a:rPr>
              <a:t>15,000 merchant</a:t>
            </a:r>
          </a:p>
          <a:p>
            <a:r>
              <a:rPr lang="en-US" b="1" dirty="0" smtClean="0">
                <a:solidFill>
                  <a:srgbClr val="FFA710"/>
                </a:solidFill>
              </a:rPr>
              <a:t>Account Growth:	 	</a:t>
            </a:r>
            <a:r>
              <a:rPr lang="en-US" b="1" dirty="0" smtClean="0">
                <a:solidFill>
                  <a:srgbClr val="68CBF8"/>
                </a:solidFill>
              </a:rPr>
              <a:t>to 50,000 in a year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2187" y="3370104"/>
            <a:ext cx="8025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solidFill>
                  <a:srgbClr val="68CBF8"/>
                </a:solidFill>
              </a:rPr>
              <a:t>Successful transaction ratio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solidFill>
                  <a:srgbClr val="68CBF8"/>
                </a:solidFill>
              </a:rPr>
              <a:t>Fraudulent transaction ratio per minute</a:t>
            </a:r>
            <a:endParaRPr lang="en-US" sz="1400" dirty="0">
              <a:solidFill>
                <a:srgbClr val="68CBF8"/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>
                <a:solidFill>
                  <a:srgbClr val="68CBF8"/>
                </a:solidFill>
              </a:rPr>
              <a:t>Moving </a:t>
            </a:r>
            <a:r>
              <a:rPr lang="en-US" sz="1400" b="1" dirty="0">
                <a:solidFill>
                  <a:srgbClr val="68CBF8"/>
                </a:solidFill>
              </a:rPr>
              <a:t>average of </a:t>
            </a:r>
            <a:r>
              <a:rPr lang="en-US" sz="1400" b="1" dirty="0" smtClean="0">
                <a:solidFill>
                  <a:srgbClr val="68CBF8"/>
                </a:solidFill>
              </a:rPr>
              <a:t>transaction </a:t>
            </a:r>
            <a:r>
              <a:rPr lang="en-US" sz="1400" b="1" dirty="0">
                <a:solidFill>
                  <a:srgbClr val="68CBF8"/>
                </a:solidFill>
              </a:rPr>
              <a:t>amount over the last hour compared with the transaction amount per minute e.g. 60 min moving average  </a:t>
            </a:r>
            <a:endParaRPr lang="en-US" sz="1400" dirty="0">
              <a:solidFill>
                <a:srgbClr val="68CBF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147" y="2169775"/>
            <a:ext cx="77748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68CBF8"/>
                </a:solidFill>
              </a:rPr>
              <a:t>The s</a:t>
            </a:r>
            <a:r>
              <a:rPr lang="en-US" dirty="0" smtClean="0">
                <a:solidFill>
                  <a:srgbClr val="68CBF8"/>
                </a:solidFill>
              </a:rPr>
              <a:t>olution must be </a:t>
            </a:r>
            <a:r>
              <a:rPr lang="en-US" dirty="0" smtClean="0">
                <a:solidFill>
                  <a:srgbClr val="68CBF8"/>
                </a:solidFill>
              </a:rPr>
              <a:t>able to: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olidFill>
                  <a:srgbClr val="68CBF8"/>
                </a:solidFill>
              </a:rPr>
              <a:t>H</a:t>
            </a:r>
            <a:r>
              <a:rPr lang="en-US" dirty="0" smtClean="0">
                <a:solidFill>
                  <a:srgbClr val="68CBF8"/>
                </a:solidFill>
              </a:rPr>
              <a:t>andle the high volume of transaction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8CBF8"/>
                </a:solidFill>
              </a:rPr>
              <a:t>Identify fraudulent transactions in real-time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68CBF8"/>
                </a:solidFill>
              </a:rPr>
              <a:t>Provide a reporting interface to display key fraud-prevention metrics:</a:t>
            </a:r>
            <a:endParaRPr lang="en-US" dirty="0">
              <a:solidFill>
                <a:srgbClr val="68CB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68CBF8"/>
                </a:solidFill>
                <a:latin typeface="Novecento sans wide Bold"/>
                <a:cs typeface="Novecento sans wide Bold"/>
              </a:rPr>
              <a:t>Use Case Deliverables</a:t>
            </a:r>
            <a:endParaRPr lang="en-US" sz="2800" dirty="0">
              <a:solidFill>
                <a:srgbClr val="68CBF8"/>
              </a:solidFill>
              <a:latin typeface="Novecento sans wide Bold"/>
              <a:cs typeface="Novecento sans wide Bol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3261" y="883708"/>
            <a:ext cx="7289175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C000"/>
                </a:solidFill>
              </a:rPr>
              <a:t>The Fraud Prevention engagement pack will </a:t>
            </a:r>
            <a:r>
              <a:rPr lang="en-US" sz="1600" b="1" dirty="0">
                <a:solidFill>
                  <a:srgbClr val="FFC000"/>
                </a:solidFill>
              </a:rPr>
              <a:t>contain the following:</a:t>
            </a:r>
          </a:p>
          <a:p>
            <a:endParaRPr lang="en-US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Overview – a use </a:t>
            </a:r>
            <a:r>
              <a:rPr lang="en-US" sz="1200" dirty="0"/>
              <a:t>case </a:t>
            </a:r>
            <a:r>
              <a:rPr lang="en-US" sz="1200" dirty="0" smtClean="0"/>
              <a:t>description detailing </a:t>
            </a:r>
            <a:r>
              <a:rPr lang="en-US" sz="1200" dirty="0"/>
              <a:t>customer </a:t>
            </a:r>
            <a:r>
              <a:rPr lang="en-US" sz="1200" dirty="0" smtClean="0"/>
              <a:t>requirements and </a:t>
            </a:r>
            <a:r>
              <a:rPr lang="en-US" sz="1200" dirty="0"/>
              <a:t>why DSE is a good fit.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Setup - Requirements and steps 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Sample Data Model - including </a:t>
            </a:r>
            <a:r>
              <a:rPr lang="en-US" sz="1200" dirty="0"/>
              <a:t>an explanation of how the model was designed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Sample Inserts (CQL)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Sample Queries (CQL)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Stress YAML</a:t>
            </a:r>
          </a:p>
          <a:p>
            <a:pPr marL="285750" indent="-285750">
              <a:buFont typeface="Arial" charset="0"/>
              <a:buChar char="•"/>
            </a:pPr>
            <a:endParaRPr lang="en-US" sz="12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Product component Setup details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 smtClean="0"/>
              <a:t>Data </a:t>
            </a:r>
            <a:r>
              <a:rPr lang="en-US" sz="1200" dirty="0"/>
              <a:t>generator code</a:t>
            </a:r>
            <a:br>
              <a:rPr lang="en-US" sz="1200" dirty="0"/>
            </a:br>
            <a:endParaRPr lang="en-US" sz="1200" dirty="0"/>
          </a:p>
          <a:p>
            <a:pPr marL="285750" indent="-285750">
              <a:buFont typeface="Arial" charset="0"/>
              <a:buChar char="•"/>
            </a:pPr>
            <a:r>
              <a:rPr lang="en-US" sz="1200" dirty="0"/>
              <a:t>Client for loading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17252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68CBF8"/>
                </a:solidFill>
                <a:latin typeface="Novecento sans wide Bold"/>
                <a:cs typeface="Novecento sans wide Bold"/>
              </a:rPr>
              <a:t>Solution Architecture</a:t>
            </a:r>
            <a:endParaRPr lang="en-US" sz="2800" dirty="0">
              <a:solidFill>
                <a:srgbClr val="68CBF8"/>
              </a:solidFill>
              <a:latin typeface="Novecento sans wide Bold"/>
              <a:cs typeface="Novecento sans wide Bold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081617" y="1594531"/>
            <a:ext cx="5938263" cy="3301140"/>
            <a:chOff x="1870020" y="1178895"/>
            <a:chExt cx="5938263" cy="330114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0020" y="1178895"/>
              <a:ext cx="5403960" cy="3301140"/>
            </a:xfrm>
            <a:prstGeom prst="rect">
              <a:avLst/>
            </a:prstGeom>
          </p:spPr>
        </p:pic>
        <p:grpSp>
          <p:nvGrpSpPr>
            <p:cNvPr id="40" name="Group 39"/>
            <p:cNvGrpSpPr/>
            <p:nvPr/>
          </p:nvGrpSpPr>
          <p:grpSpPr>
            <a:xfrm>
              <a:off x="5766011" y="1730558"/>
              <a:ext cx="2042272" cy="2004399"/>
              <a:chOff x="5908819" y="1783331"/>
              <a:chExt cx="2740612" cy="2677739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908819" y="1783331"/>
                <a:ext cx="2740612" cy="2677739"/>
                <a:chOff x="3783855" y="2766594"/>
                <a:chExt cx="1575882" cy="1489716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3969250" y="2956609"/>
                  <a:ext cx="1243583" cy="1241200"/>
                </a:xfrm>
                <a:prstGeom prst="ellipse">
                  <a:avLst/>
                </a:prstGeom>
                <a:noFill/>
                <a:ln w="101600" cap="flat" cmpd="sng" algn="ctr">
                  <a:solidFill>
                    <a:srgbClr val="206378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balanced" dir="t">
                    <a:rot lat="0" lon="0" rev="0"/>
                  </a:lightRig>
                </a:scene3d>
                <a:sp3d prstMaterial="matte">
                  <a:contourClr>
                    <a:schemeClr val="accent1">
                      <a:tint val="100000"/>
                      <a:shade val="100000"/>
                      <a:hueMod val="100000"/>
                      <a:satMod val="100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cap="all" spc="600" dirty="0">
                    <a:solidFill>
                      <a:schemeClr val="tx1"/>
                    </a:solidFill>
                    <a:latin typeface="Helvetica"/>
                    <a:cs typeface="Helvetica"/>
                  </a:endParaRPr>
                </a:p>
              </p:txBody>
            </p:sp>
            <p:sp>
              <p:nvSpPr>
                <p:cNvPr id="46" name="Flowchart: Connector 13"/>
                <p:cNvSpPr/>
                <p:nvPr/>
              </p:nvSpPr>
              <p:spPr>
                <a:xfrm>
                  <a:off x="4400206" y="2766594"/>
                  <a:ext cx="365760" cy="359274"/>
                </a:xfrm>
                <a:prstGeom prst="flowChartConnector">
                  <a:avLst/>
                </a:prstGeom>
                <a:solidFill>
                  <a:srgbClr val="B65B32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Flowchart: Connector 13"/>
                <p:cNvSpPr/>
                <p:nvPr/>
              </p:nvSpPr>
              <p:spPr>
                <a:xfrm>
                  <a:off x="4993977" y="3221934"/>
                  <a:ext cx="365760" cy="359274"/>
                </a:xfrm>
                <a:prstGeom prst="flowChartConnector">
                  <a:avLst/>
                </a:prstGeom>
                <a:solidFill>
                  <a:srgbClr val="B65B32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lowchart: Connector 13"/>
                <p:cNvSpPr/>
                <p:nvPr/>
              </p:nvSpPr>
              <p:spPr>
                <a:xfrm>
                  <a:off x="4031640" y="3897035"/>
                  <a:ext cx="365760" cy="359274"/>
                </a:xfrm>
                <a:prstGeom prst="flowChartConnector">
                  <a:avLst/>
                </a:prstGeom>
                <a:solidFill>
                  <a:srgbClr val="B65B32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lowchart: Connector 13"/>
                <p:cNvSpPr/>
                <p:nvPr/>
              </p:nvSpPr>
              <p:spPr>
                <a:xfrm>
                  <a:off x="3783855" y="3229798"/>
                  <a:ext cx="365760" cy="359274"/>
                </a:xfrm>
                <a:prstGeom prst="flowChartConnector">
                  <a:avLst/>
                </a:prstGeom>
                <a:solidFill>
                  <a:srgbClr val="B65B32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lowchart: Connector 13"/>
                <p:cNvSpPr/>
                <p:nvPr/>
              </p:nvSpPr>
              <p:spPr>
                <a:xfrm>
                  <a:off x="4768777" y="3897036"/>
                  <a:ext cx="365760" cy="359274"/>
                </a:xfrm>
                <a:prstGeom prst="flowChartConnector">
                  <a:avLst/>
                </a:prstGeom>
                <a:solidFill>
                  <a:srgbClr val="B65B32"/>
                </a:solidFill>
                <a:ln w="381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2" name="TextBox 41"/>
              <p:cNvSpPr txBox="1"/>
              <p:nvPr/>
            </p:nvSpPr>
            <p:spPr>
              <a:xfrm>
                <a:off x="7223790" y="1949867"/>
                <a:ext cx="154103" cy="2075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8" name="Rounded Rectangle 57"/>
          <p:cNvSpPr/>
          <p:nvPr/>
        </p:nvSpPr>
        <p:spPr>
          <a:xfrm>
            <a:off x="6211177" y="1232376"/>
            <a:ext cx="1592056" cy="634814"/>
          </a:xfrm>
          <a:prstGeom prst="roundRect">
            <a:avLst/>
          </a:prstGeom>
          <a:gradFill flip="none" rotWithShape="1">
            <a:gsLst>
              <a:gs pos="0">
                <a:srgbClr val="237A97"/>
              </a:gs>
              <a:gs pos="100000">
                <a:srgbClr val="FFFFFF"/>
              </a:gs>
              <a:gs pos="99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Solr </a:t>
            </a:r>
            <a:r>
              <a:rPr lang="en-US" dirty="0" err="1" smtClean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5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156275" y="2367717"/>
            <a:ext cx="3002162" cy="98488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237A97"/>
                </a:solidFill>
                <a:latin typeface="Helvetica Neue"/>
                <a:cs typeface="Helvetica Neue"/>
              </a:rPr>
              <a:t>Thank you!</a:t>
            </a:r>
            <a:endParaRPr lang="en-US" sz="4000" b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004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x 16:9 Dark">
  <a:themeElements>
    <a:clrScheme name="Six Ocean">
      <a:dk1>
        <a:srgbClr val="01A2D6"/>
      </a:dk1>
      <a:lt1>
        <a:sysClr val="window" lastClr="FFFFFF"/>
      </a:lt1>
      <a:dk2>
        <a:srgbClr val="72808A"/>
      </a:dk2>
      <a:lt2>
        <a:srgbClr val="9DD3B3"/>
      </a:lt2>
      <a:accent1>
        <a:srgbClr val="6DB9A5"/>
      </a:accent1>
      <a:accent2>
        <a:srgbClr val="394147"/>
      </a:accent2>
      <a:accent3>
        <a:srgbClr val="054E6F"/>
      </a:accent3>
      <a:accent4>
        <a:srgbClr val="D8D8D8"/>
      </a:accent4>
      <a:accent5>
        <a:srgbClr val="ADD8E7"/>
      </a:accent5>
      <a:accent6>
        <a:srgbClr val="10ACC8"/>
      </a:accent6>
      <a:hlink>
        <a:srgbClr val="FFFFFF"/>
      </a:hlink>
      <a:folHlink>
        <a:srgbClr val="FFFFFF"/>
      </a:folHlink>
    </a:clrScheme>
    <a:fontScheme name="Office 2">
      <a:majorFont>
        <a:latin typeface="Novecento sans wide Medium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tarel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58243</TotalTime>
  <Words>133</Words>
  <Application>Microsoft Macintosh PowerPoint</Application>
  <PresentationFormat>On-screen Show (16:9)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Calibri</vt:lpstr>
      <vt:lpstr>Cantarell</vt:lpstr>
      <vt:lpstr>Gill Sans MT</vt:lpstr>
      <vt:lpstr>Helvetica</vt:lpstr>
      <vt:lpstr>Helvetica Neue</vt:lpstr>
      <vt:lpstr>Novecento sans wide Bold</vt:lpstr>
      <vt:lpstr>Novecento sans wide Medium</vt:lpstr>
      <vt:lpstr>Arial</vt:lpstr>
      <vt:lpstr>Six 16:9 Dark</vt:lpstr>
      <vt:lpstr>Milken Money Gang  FRAUD PREVENTION</vt:lpstr>
      <vt:lpstr>Problem Definition</vt:lpstr>
      <vt:lpstr>Problem Definition</vt:lpstr>
      <vt:lpstr>Use Case Requirements</vt:lpstr>
      <vt:lpstr>Use Case Deliverables</vt:lpstr>
      <vt:lpstr>Solution Architecture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Swanex</dc:creator>
  <cp:lastModifiedBy>Simon Ambridge</cp:lastModifiedBy>
  <cp:revision>2286</cp:revision>
  <dcterms:created xsi:type="dcterms:W3CDTF">2006-08-16T00:00:00Z</dcterms:created>
  <dcterms:modified xsi:type="dcterms:W3CDTF">2016-02-22T20:58:42Z</dcterms:modified>
</cp:coreProperties>
</file>