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3.xml" ContentType="application/vnd.openxmlformats-officedocument.them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11"/>
  </p:notesMasterIdLst>
  <p:sldIdLst>
    <p:sldId id="280" r:id="rId6"/>
    <p:sldId id="1881838557" r:id="rId7"/>
    <p:sldId id="2147473195" r:id="rId8"/>
    <p:sldId id="582" r:id="rId9"/>
    <p:sldId id="2147473190" r:id="rId10"/>
  </p:sldIdLst>
  <p:sldSz cx="10691813" cy="7559675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Taborga Barrios" userId="45d2f89a-550f-461b-b5e2-55b212733ea4" providerId="ADAL" clId="{B155961C-21ED-4465-A03B-71F38AA85934}"/>
    <pc:docChg chg="custSel modSld">
      <pc:chgData name="Manuel Taborga Barrios" userId="45d2f89a-550f-461b-b5e2-55b212733ea4" providerId="ADAL" clId="{B155961C-21ED-4465-A03B-71F38AA85934}" dt="2024-10-24T00:45:12.350" v="6" actId="15"/>
      <pc:docMkLst>
        <pc:docMk/>
      </pc:docMkLst>
      <pc:sldChg chg="delSp modSp mod">
        <pc:chgData name="Manuel Taborga Barrios" userId="45d2f89a-550f-461b-b5e2-55b212733ea4" providerId="ADAL" clId="{B155961C-21ED-4465-A03B-71F38AA85934}" dt="2024-10-24T00:28:13.250" v="4" actId="478"/>
        <pc:sldMkLst>
          <pc:docMk/>
          <pc:sldMk cId="1967754059" sldId="280"/>
        </pc:sldMkLst>
      </pc:sldChg>
      <pc:sldChg chg="modSp mod">
        <pc:chgData name="Manuel Taborga Barrios" userId="45d2f89a-550f-461b-b5e2-55b212733ea4" providerId="ADAL" clId="{B155961C-21ED-4465-A03B-71F38AA85934}" dt="2024-10-24T00:45:12.350" v="6" actId="15"/>
        <pc:sldMkLst>
          <pc:docMk/>
          <pc:sldMk cId="3680113520" sldId="1881838557"/>
        </pc:sldMkLst>
      </pc:sldChg>
    </pc:docChg>
  </pc:docChgLst>
  <pc:docChgLst>
    <pc:chgData name="Manuel Taborga Barrios" userId="45d2f89a-550f-461b-b5e2-55b212733ea4" providerId="ADAL" clId="{ADC1BEF7-E671-4863-9F25-15FE2E899C2F}"/>
    <pc:docChg chg="modSld">
      <pc:chgData name="Manuel Taborga Barrios" userId="45d2f89a-550f-461b-b5e2-55b212733ea4" providerId="ADAL" clId="{ADC1BEF7-E671-4863-9F25-15FE2E899C2F}" dt="2024-11-11T23:24:58.014" v="0" actId="1076"/>
      <pc:docMkLst>
        <pc:docMk/>
      </pc:docMkLst>
      <pc:sldChg chg="modSp mod">
        <pc:chgData name="Manuel Taborga Barrios" userId="45d2f89a-550f-461b-b5e2-55b212733ea4" providerId="ADAL" clId="{ADC1BEF7-E671-4863-9F25-15FE2E899C2F}" dt="2024-11-11T23:24:58.014" v="0" actId="1076"/>
        <pc:sldMkLst>
          <pc:docMk/>
          <pc:sldMk cId="1967754059" sldId="280"/>
        </pc:sldMkLst>
      </pc:sldChg>
    </pc:docChg>
  </pc:docChgLst>
  <pc:docChgLst>
    <pc:chgData name="Arpeet Ravalji" userId="df719f9b-84be-434e-befd-b29d0109c5c9" providerId="ADAL" clId="{34C715BF-5A06-4BCC-AD84-C52E11C9D1EF}"/>
    <pc:docChg chg="modSld">
      <pc:chgData name="Arpeet Ravalji" userId="df719f9b-84be-434e-befd-b29d0109c5c9" providerId="ADAL" clId="{34C715BF-5A06-4BCC-AD84-C52E11C9D1EF}" dt="2024-10-24T03:13:51.435" v="7" actId="20577"/>
      <pc:docMkLst>
        <pc:docMk/>
      </pc:docMkLst>
      <pc:sldChg chg="modSp mod">
        <pc:chgData name="Arpeet Ravalji" userId="df719f9b-84be-434e-befd-b29d0109c5c9" providerId="ADAL" clId="{34C715BF-5A06-4BCC-AD84-C52E11C9D1EF}" dt="2024-10-24T03:13:51.435" v="7" actId="20577"/>
        <pc:sldMkLst>
          <pc:docMk/>
          <pc:sldMk cId="2593766870" sldId="21474731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C2B2-86E4-45E9-BA26-043D038546C7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6D41B-D221-46C1-8313-0E83A592E1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0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6D41B-D221-46C1-8313-0E83A592E12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3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ogo">
            <a:extLst>
              <a:ext uri="{FF2B5EF4-FFF2-40B4-BE49-F238E27FC236}">
                <a16:creationId xmlns:a16="http://schemas.microsoft.com/office/drawing/2014/main" id="{873F6EA4-7155-4C01-BE99-DBE3DE7335F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59212C91-34F6-42AD-AF72-BBFA8783B6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9" name="Logo Text">
              <a:extLst>
                <a:ext uri="{FF2B5EF4-FFF2-40B4-BE49-F238E27FC236}">
                  <a16:creationId xmlns:a16="http://schemas.microsoft.com/office/drawing/2014/main" id="{DF13958F-4151-4B00-B3F4-FE3E305F48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0" name="EY Panel">
            <a:extLst>
              <a:ext uri="{FF2B5EF4-FFF2-40B4-BE49-F238E27FC236}">
                <a16:creationId xmlns:a16="http://schemas.microsoft.com/office/drawing/2014/main" id="{FF3B1DED-97B0-4AD2-86FF-EC83FC583AED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593723" y="358772"/>
            <a:ext cx="5508626" cy="4594139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5B94D6F-F712-4497-8E8E-E4525831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137" y="1655763"/>
            <a:ext cx="4830762" cy="136800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8B462-C28E-4936-9555-D74BE5BA9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137" y="3219317"/>
            <a:ext cx="4830762" cy="504000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Reliance Restricted">
            <a:extLst>
              <a:ext uri="{FF2B5EF4-FFF2-40B4-BE49-F238E27FC236}">
                <a16:creationId xmlns:a16="http://schemas.microsoft.com/office/drawing/2014/main" id="{CACD9C5F-5902-47D7-8CFA-ACD1F7143B11}"/>
              </a:ext>
            </a:extLst>
          </p:cNvPr>
          <p:cNvSpPr txBox="1">
            <a:spLocks/>
          </p:cNvSpPr>
          <p:nvPr userDrawn="1"/>
        </p:nvSpPr>
        <p:spPr>
          <a:xfrm>
            <a:off x="846138" y="3929240"/>
            <a:ext cx="483076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Reliance Restricted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11DC92-80F6-4E1F-8471-2182045D2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6137" y="4376364"/>
            <a:ext cx="4830762" cy="252000"/>
          </a:xfrm>
        </p:spPr>
        <p:txBody>
          <a:bodyPr>
            <a:noAutofit/>
          </a:bodyPr>
          <a:lstStyle>
            <a:lvl1pPr>
              <a:defRPr sz="1200"/>
            </a:lvl1pPr>
          </a:lstStyle>
          <a:p>
            <a:pPr lvl="0"/>
            <a:r>
              <a:rPr lang="en-GB"/>
              <a:t>XX Month 20XX | Version XX (Draft)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04DC270-BFBB-4368-B5C1-F36B628CF5E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-3600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BC76B78-C739-49A3-960A-8E8C812DB3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-3600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18E9186B-DFB2-72EE-BCBA-BD77E30629BC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76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9" y="1476375"/>
            <a:ext cx="6300000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30960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320140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9" y="1476375"/>
            <a:ext cx="6300000" cy="5543550"/>
          </a:xfrm>
        </p:spPr>
        <p:txBody>
          <a:bodyPr numCol="2" spcCol="108000"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3096000" cy="5543550"/>
          </a:xfrm>
        </p:spPr>
        <p:txBody>
          <a:bodyPr wrap="square" numCol="1" spcCol="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8785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02089" y="1476375"/>
            <a:ext cx="3096000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63000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01903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with lef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464" y="1476375"/>
            <a:ext cx="309562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346233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33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476375"/>
            <a:ext cx="3095625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309562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CF7E5-2EFE-417A-BF99-C724B07B5FB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002464" y="1476375"/>
            <a:ext cx="309562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82856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3925" y="1476375"/>
            <a:ext cx="6302375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BDB66-8931-4461-9CD6-1E2E3373A1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93725" y="1476375"/>
            <a:ext cx="149225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4378D-4C94-4F77-80FC-FFCDABFA11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5839" y="1476375"/>
            <a:ext cx="149225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82944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conclusion 67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62992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6299200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54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61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9504363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4" y="1680354"/>
            <a:ext cx="9504363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4" y="1366838"/>
            <a:ext cx="9504363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83061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8" y="1800225"/>
            <a:ext cx="63000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30960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3798888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8888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7232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67 two columns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088" y="1800225"/>
            <a:ext cx="6300000" cy="5219700"/>
          </a:xfrm>
        </p:spPr>
        <p:txBody>
          <a:bodyPr numCol="2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3096000" cy="5219700"/>
          </a:xfrm>
        </p:spPr>
        <p:txBody>
          <a:bodyPr numCol="1" spcCol="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3798888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8888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215174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mittal 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Logo" descr="{&quot;NoBreadcrumb&quot;: true}">
            <a:extLst>
              <a:ext uri="{FF2B5EF4-FFF2-40B4-BE49-F238E27FC236}">
                <a16:creationId xmlns:a16="http://schemas.microsoft.com/office/drawing/2014/main" id="{85643578-8E8E-4306-ADDF-A8C395F1C3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725" y="360042"/>
            <a:ext cx="606801" cy="711187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C3F79116-638A-472D-964D-81D26C05A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noProof="0"/>
            </a:p>
          </p:txBody>
        </p:sp>
        <p:sp>
          <p:nvSpPr>
            <p:cNvPr id="11" name="Logo Text">
              <a:extLst>
                <a:ext uri="{FF2B5EF4-FFF2-40B4-BE49-F238E27FC236}">
                  <a16:creationId xmlns:a16="http://schemas.microsoft.com/office/drawing/2014/main" id="{CBACD0EE-2152-4E86-9CCB-96AF381C85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noProof="0"/>
            </a:p>
          </p:txBody>
        </p:sp>
      </p:grpSp>
      <p:sp>
        <p:nvSpPr>
          <p:cNvPr id="12" name="Reliance Restricted">
            <a:extLst>
              <a:ext uri="{FF2B5EF4-FFF2-40B4-BE49-F238E27FC236}">
                <a16:creationId xmlns:a16="http://schemas.microsoft.com/office/drawing/2014/main" id="{074560B9-5BD6-4FF9-AFB3-18E313A62F43}"/>
              </a:ext>
            </a:extLst>
          </p:cNvPr>
          <p:cNvSpPr txBox="1"/>
          <p:nvPr userDrawn="1"/>
        </p:nvSpPr>
        <p:spPr>
          <a:xfrm>
            <a:off x="3005138" y="360764"/>
            <a:ext cx="2284412" cy="153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None/>
            </a:pPr>
            <a:r>
              <a:rPr lang="en-GB" sz="1000" b="1" kern="0" noProof="0">
                <a:solidFill>
                  <a:srgbClr val="2E2E38"/>
                </a:solidFill>
                <a:latin typeface="+mn-lt"/>
                <a:cs typeface="Arial" panose="020B0604020202020204" pitchFamily="34" charset="0"/>
              </a:rPr>
              <a:t>Reliance Restricted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651E-9BF5-4DF1-A9C1-299577E73E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1655763"/>
            <a:ext cx="4681537" cy="287337"/>
          </a:xfrm>
        </p:spPr>
        <p:txBody>
          <a:bodyPr anchor="t">
            <a:noAutofit/>
          </a:bodyPr>
          <a:lstStyle>
            <a:lvl1pPr>
              <a:defRPr sz="1100" b="1"/>
            </a:lvl1pPr>
          </a:lstStyle>
          <a:p>
            <a:pPr lvl="0"/>
            <a:r>
              <a:rPr lang="en-GB"/>
              <a:t>Project name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50F3ED-EEC0-42AC-ACFD-9B32E91D6D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94625" y="1655763"/>
            <a:ext cx="2303463" cy="287337"/>
          </a:xfrm>
        </p:spPr>
        <p:txBody>
          <a:bodyPr anchor="t">
            <a:noAutofit/>
          </a:bodyPr>
          <a:lstStyle>
            <a:lvl1pPr algn="r">
              <a:defRPr sz="1100" b="1"/>
            </a:lvl1pPr>
          </a:lstStyle>
          <a:p>
            <a:pPr lvl="0"/>
            <a:r>
              <a:rPr lang="en-GB"/>
              <a:t>dd </a:t>
            </a:r>
            <a:r>
              <a:rPr lang="en-GB" err="1"/>
              <a:t>mmmm</a:t>
            </a:r>
            <a:r>
              <a:rPr lang="en-GB"/>
              <a:t> </a:t>
            </a:r>
            <a:r>
              <a:rPr lang="en-GB" err="1"/>
              <a:t>yyyy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C220EB-B3BA-4385-83DF-2481DA9B6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138" y="2051049"/>
            <a:ext cx="7092950" cy="496887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61CFA5D-C961-469B-BD6A-2110A0177B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5138" y="593725"/>
            <a:ext cx="4681537" cy="882650"/>
          </a:xfr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en-GB"/>
              <a:t>Put the client contact name and address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C1B7-E1BF-43D6-A1AA-83B13A4A8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3725" y="1655763"/>
            <a:ext cx="2303463" cy="1260000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 b="1"/>
            </a:lvl1pPr>
            <a:lvl2pPr marL="0" indent="0">
              <a:spcAft>
                <a:spcPts val="0"/>
              </a:spcAft>
              <a:buNone/>
              <a:defRPr sz="900"/>
            </a:lvl2pPr>
            <a:lvl3pPr marL="0" indent="0">
              <a:spcAft>
                <a:spcPts val="0"/>
              </a:spcAft>
              <a:buNone/>
              <a:defRPr sz="900" b="1"/>
            </a:lvl3pPr>
            <a:lvl4pPr marL="0" indent="0">
              <a:buNone/>
              <a:defRPr sz="900" b="1"/>
            </a:lvl4pPr>
            <a:lvl5pPr marL="0" indent="0">
              <a:buNone/>
              <a:defRPr sz="900" b="1"/>
            </a:lvl5pPr>
          </a:lstStyle>
          <a:p>
            <a:pPr lvl="0"/>
            <a:r>
              <a:rPr lang="en-GB"/>
              <a:t>Add the local firm name as a level 1 entry, then “indent” to level 2 for the address, then indent to level 3 for the ey.com.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9763A5A5-0D0E-47DF-AC91-7CFEFB3F73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725" y="3260895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2EACDA65-365B-4B85-AD46-654A3F5316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3725" y="3471207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Tel: +## #### #### #### </a:t>
            </a:r>
            <a:br>
              <a:rPr lang="en-GB"/>
            </a:br>
            <a:r>
              <a:rPr lang="en-GB"/>
              <a:t>Mobile: +## #### #### #### </a:t>
            </a:r>
            <a:br>
              <a:rPr lang="en-GB"/>
            </a:br>
            <a:r>
              <a:rPr lang="en-GB"/>
              <a:t>Email: </a:t>
            </a:r>
            <a:r>
              <a:rPr lang="en-GB" err="1"/>
              <a:t>xxx@xxx</a:t>
            </a:r>
            <a:endParaRPr lang="en-GB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3191263-261E-4143-A475-9D552C804A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3725" y="3096303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Partner or senior manager 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E8881A19-C392-4443-B900-6599F53134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3725" y="4480581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935E1077-1D62-4FED-A5EB-E30FCE9B7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3725" y="4690893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Tel: +## #### #### #### </a:t>
            </a:r>
            <a:br>
              <a:rPr lang="en-GB"/>
            </a:br>
            <a:r>
              <a:rPr lang="en-GB"/>
              <a:t>Mobile: +## #### #### #### </a:t>
            </a:r>
            <a:br>
              <a:rPr lang="en-GB"/>
            </a:br>
            <a:r>
              <a:rPr lang="en-GB"/>
              <a:t>Email: </a:t>
            </a:r>
            <a:r>
              <a:rPr lang="en-GB" err="1"/>
              <a:t>xxx@xxx</a:t>
            </a:r>
            <a:endParaRPr lang="en-GB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F675033-102C-44BE-A068-3E871AB4D91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3725" y="4312455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Partner or senior manager name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C17C35C2-3199-48A4-B484-8B34BB03B1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3725" y="5510319"/>
            <a:ext cx="2303463" cy="144000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GB"/>
              <a:t>Partner or senior manager name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2E29F7A9-C6E1-469A-A193-F90CD26595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3725" y="5677751"/>
            <a:ext cx="2303463" cy="14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Title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2E766C8B-0E5D-445B-AA29-5779FAA484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3725" y="5888063"/>
            <a:ext cx="2303463" cy="648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GB"/>
              <a:t>Tel: +## #### #### #### </a:t>
            </a:r>
            <a:br>
              <a:rPr lang="en-GB"/>
            </a:br>
            <a:r>
              <a:rPr lang="en-GB"/>
              <a:t>Mobile: +## #### #### #### </a:t>
            </a:r>
            <a:br>
              <a:rPr lang="en-GB"/>
            </a:br>
            <a:r>
              <a:rPr lang="en-GB"/>
              <a:t>Email: </a:t>
            </a:r>
            <a:r>
              <a:rPr lang="en-GB" err="1"/>
              <a:t>xxx@xxx</a:t>
            </a:r>
            <a:endParaRPr lang="en-GB"/>
          </a:p>
        </p:txBody>
      </p:sp>
      <p:sp>
        <p:nvSpPr>
          <p:cNvPr id="5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5BF1264B-BCD2-70BF-5859-B02A373D4858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0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67-33 one column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02087" y="1800225"/>
            <a:ext cx="30960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7002463" y="1680354"/>
            <a:ext cx="3095625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02463" y="1366838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6300000" cy="5219700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6299200" cy="2277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6838"/>
            <a:ext cx="6299200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58052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3688" y="1800225"/>
            <a:ext cx="4694400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00676" y="1681874"/>
            <a:ext cx="4697412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9087" y="1366838"/>
            <a:ext cx="4699001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4695032" cy="5219700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354"/>
            <a:ext cx="4697413" cy="3416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6838"/>
            <a:ext cx="4695032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1818562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33-33-33 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800225"/>
            <a:ext cx="3095625" cy="521970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 flipV="1">
            <a:off x="3798888" y="1682283"/>
            <a:ext cx="3095625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B82B6-6940-4995-AA48-0C6FCAC1CD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8888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4" y="1800225"/>
            <a:ext cx="3095625" cy="5219700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2" name="Straight Connector_Sub Headline 1">
            <a:extLst>
              <a:ext uri="{FF2B5EF4-FFF2-40B4-BE49-F238E27FC236}">
                <a16:creationId xmlns:a16="http://schemas.microsoft.com/office/drawing/2014/main" id="{C68E183A-1CBD-4686-8660-0CBB26C39029}"/>
              </a:ext>
            </a:extLst>
          </p:cNvPr>
          <p:cNvCxnSpPr>
            <a:cxnSpLocks/>
          </p:cNvCxnSpPr>
          <p:nvPr userDrawn="1"/>
        </p:nvCxnSpPr>
        <p:spPr>
          <a:xfrm>
            <a:off x="593725" y="1680763"/>
            <a:ext cx="3095625" cy="3416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436CF5-A456-49B7-9097-54CACEAB8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725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B14C3F-7867-41C0-955E-6C9E86D03E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002463" y="1800225"/>
            <a:ext cx="3095625" cy="521894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15" name="Straight Connector_Sub Headline 1">
            <a:extLst>
              <a:ext uri="{FF2B5EF4-FFF2-40B4-BE49-F238E27FC236}">
                <a16:creationId xmlns:a16="http://schemas.microsoft.com/office/drawing/2014/main" id="{54985A9F-20EC-48DC-87A6-164C5AE5B336}"/>
              </a:ext>
            </a:extLst>
          </p:cNvPr>
          <p:cNvCxnSpPr>
            <a:cxnSpLocks/>
          </p:cNvCxnSpPr>
          <p:nvPr userDrawn="1"/>
        </p:nvCxnSpPr>
        <p:spPr>
          <a:xfrm flipV="1">
            <a:off x="7002464" y="1682283"/>
            <a:ext cx="3095625" cy="76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95C42B2-1EB4-4113-8219-DE5EA43FA3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02464" y="1367247"/>
            <a:ext cx="3095625" cy="25200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GB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76519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83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922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 numCol="2" spcCol="108000"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5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– full-page 3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366838"/>
            <a:ext cx="9504364" cy="5653087"/>
          </a:xfrm>
        </p:spPr>
        <p:txBody>
          <a:bodyPr numCol="3" spcCol="108000"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596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58689-F86C-4A88-A73B-29A1C64653F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3057" y="1366838"/>
            <a:ext cx="4695032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0D7D3-288E-4C24-B4AA-316E3564D2A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4699001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2618509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67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089" y="1366838"/>
            <a:ext cx="3096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6300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12682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67-33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02089" y="1366838"/>
            <a:ext cx="3096000" cy="565308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6300000" cy="5653087"/>
          </a:xfrm>
          <a:prstGeom prst="rect">
            <a:avLst/>
          </a:prstGeom>
        </p:spPr>
        <p:txBody>
          <a:bodyPr vert="horz" lIns="0" tIns="0" rIns="0" bIns="0" numCol="2" spcCol="10800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956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mittal letter - seco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Logo" descr="{&quot;NoBreadcrumb&quot;: true}">
            <a:extLst>
              <a:ext uri="{FF2B5EF4-FFF2-40B4-BE49-F238E27FC236}">
                <a16:creationId xmlns:a16="http://schemas.microsoft.com/office/drawing/2014/main" id="{85643578-8E8E-4306-ADDF-A8C395F1C31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3725" y="360042"/>
            <a:ext cx="606801" cy="711187"/>
            <a:chOff x="4857" y="3364"/>
            <a:chExt cx="622" cy="729"/>
          </a:xfrm>
        </p:grpSpPr>
        <p:sp>
          <p:nvSpPr>
            <p:cNvPr id="8" name="Logo Beam">
              <a:extLst>
                <a:ext uri="{FF2B5EF4-FFF2-40B4-BE49-F238E27FC236}">
                  <a16:creationId xmlns:a16="http://schemas.microsoft.com/office/drawing/2014/main" id="{C3F79116-638A-472D-964D-81D26C05A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1" name="Logo Text">
              <a:extLst>
                <a:ext uri="{FF2B5EF4-FFF2-40B4-BE49-F238E27FC236}">
                  <a16:creationId xmlns:a16="http://schemas.microsoft.com/office/drawing/2014/main" id="{CBACD0EE-2152-4E86-9CCB-96AF381C851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C220EB-B3BA-4385-83DF-2481DA9B6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138" y="1655763"/>
            <a:ext cx="7092950" cy="5364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9B9C1B7-E1BF-43D6-A1AA-83B13A4A8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3725" y="1655763"/>
            <a:ext cx="2303463" cy="1260000"/>
          </a:xfrm>
        </p:spPr>
        <p:txBody>
          <a:bodyPr/>
          <a:lstStyle>
            <a:lvl1pPr>
              <a:spcAft>
                <a:spcPts val="0"/>
              </a:spcAft>
              <a:defRPr sz="900" b="1"/>
            </a:lvl1pPr>
            <a:lvl2pPr marL="0" indent="0">
              <a:spcAft>
                <a:spcPts val="0"/>
              </a:spcAft>
              <a:buNone/>
              <a:defRPr sz="900"/>
            </a:lvl2pPr>
            <a:lvl3pPr marL="0" indent="0">
              <a:spcAft>
                <a:spcPts val="0"/>
              </a:spcAft>
              <a:buNone/>
              <a:defRPr sz="900" b="1"/>
            </a:lvl3pPr>
            <a:lvl4pPr marL="0" indent="0">
              <a:buNone/>
              <a:defRPr sz="900" b="1"/>
            </a:lvl4pPr>
            <a:lvl5pPr marL="0" indent="0">
              <a:buNone/>
              <a:defRPr sz="900" b="1"/>
            </a:lvl5pPr>
          </a:lstStyle>
          <a:p>
            <a:pPr lvl="0"/>
            <a:r>
              <a:rPr lang="en-GB"/>
              <a:t>Add the local firm name as a level 1 entry, then “indent” to level 2 for the address, then indent to level 3 for the ey.com.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4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5E84BB41-EE62-0566-7936-CD6E0D292B5D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46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8089" y="1366838"/>
            <a:ext cx="6300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3096000" cy="5653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124818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67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8FD1-13BC-49A3-BB9E-9B7A13221A6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8089" y="1366838"/>
            <a:ext cx="6300000" cy="5653087"/>
          </a:xfrm>
          <a:prstGeom prst="rect">
            <a:avLst/>
          </a:prstGeom>
        </p:spPr>
        <p:txBody>
          <a:bodyPr vert="horz" lIns="0" tIns="0" rIns="0" bIns="0" numCol="2" spcCol="10800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51E7-87FC-41B2-B18C-01222B9AE0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725" y="1366838"/>
            <a:ext cx="3096000" cy="5653087"/>
          </a:xfrm>
          <a:prstGeom prst="rect">
            <a:avLst/>
          </a:prstGeom>
        </p:spPr>
        <p:txBody>
          <a:bodyPr vert="horz" lIns="0" tIns="0" rIns="0" bIns="0" numCol="1" spcCol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474653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layout – 33-33-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98888" y="1366838"/>
            <a:ext cx="3095625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FCDEED-0306-41CC-B791-A87DC8550B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3725" y="1366838"/>
            <a:ext cx="3095625" cy="5653087"/>
          </a:xfrm>
        </p:spPr>
        <p:txBody>
          <a:bodyPr numCol="1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B14C3F-7867-41C0-955E-6C9E86D03E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002464" y="1366838"/>
            <a:ext cx="3095625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34713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layout - Ann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3925" y="1366838"/>
            <a:ext cx="6302375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0BDB66-8931-4461-9CD6-1E2E3373A1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93725" y="1366838"/>
            <a:ext cx="1492250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84378D-4C94-4F77-80FC-FFCDABFA11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5839" y="1366838"/>
            <a:ext cx="1492250" cy="5653087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1689412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E1532-B5F9-4826-8CBE-0F2F58AF1E62}"/>
              </a:ext>
            </a:extLst>
          </p:cNvPr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6CFE152-1106-DA22-905A-2C5A05D3D801}"/>
              </a:ext>
            </a:extLst>
          </p:cNvPr>
          <p:cNvSpPr>
            <a:spLocks/>
          </p:cNvSpPr>
          <p:nvPr userDrawn="1"/>
        </p:nvSpPr>
        <p:spPr>
          <a:xfrm>
            <a:off x="-3733801" y="1"/>
            <a:ext cx="3507671" cy="20516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Divider Image Guidance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To insert a sector specific image, go to the UpSlide Library and go to the Sector Images Library.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Select an industry and locate the desired image. Right-click on the image preview or select the three dots and click ‘Insert and resize’.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The image will automatically re-size and populate as the background. To replace the image select a new image and repeat above steps or use the native Format Background functionality to insert a locally saved image.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EE7BA4-8908-7E92-9FA0-C7AF0C3F3DA1}"/>
              </a:ext>
            </a:extLst>
          </p:cNvPr>
          <p:cNvSpPr>
            <a:spLocks/>
          </p:cNvSpPr>
          <p:nvPr userDrawn="1"/>
        </p:nvSpPr>
        <p:spPr>
          <a:xfrm>
            <a:off x="-2458377" y="2139310"/>
            <a:ext cx="2232248" cy="82750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000" b="1">
                <a:solidFill>
                  <a:schemeClr val="bg1"/>
                </a:solidFill>
              </a:rPr>
              <a:t>Alternative Dividers</a:t>
            </a:r>
          </a:p>
          <a:p>
            <a:pPr>
              <a:spcAft>
                <a:spcPts val="600"/>
              </a:spcAft>
            </a:pPr>
            <a:r>
              <a:rPr lang="en-GB" sz="1000">
                <a:solidFill>
                  <a:schemeClr val="bg1"/>
                </a:solidFill>
              </a:rPr>
              <a:t>Press </a:t>
            </a:r>
            <a:r>
              <a:rPr lang="en-GB" sz="1000" i="1">
                <a:solidFill>
                  <a:schemeClr val="bg1"/>
                </a:solidFill>
              </a:rPr>
              <a:t>Ctrl + Shift + K </a:t>
            </a:r>
            <a:r>
              <a:rPr lang="en-GB" sz="1000">
                <a:solidFill>
                  <a:schemeClr val="bg1"/>
                </a:solidFill>
              </a:rPr>
              <a:t>to switch to the appropriate back cover or go to </a:t>
            </a:r>
            <a:r>
              <a:rPr lang="en-GB" sz="1000" i="1">
                <a:solidFill>
                  <a:schemeClr val="bg1"/>
                </a:solidFill>
              </a:rPr>
              <a:t>Layouts</a:t>
            </a:r>
            <a:r>
              <a:rPr lang="en-GB" sz="1000">
                <a:solidFill>
                  <a:schemeClr val="bg1"/>
                </a:solidFill>
              </a:rPr>
              <a:t> and select from there.</a:t>
            </a:r>
          </a:p>
        </p:txBody>
      </p:sp>
    </p:spTree>
    <p:extLst>
      <p:ext uri="{BB962C8B-B14F-4D97-AF65-F5344CB8AC3E}">
        <p14:creationId xmlns:p14="http://schemas.microsoft.com/office/powerpoint/2010/main" val="3119476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A9F5B0-43D3-F03F-1C0C-5BECB72B7B3F}"/>
              </a:ext>
            </a:extLst>
          </p:cNvPr>
          <p:cNvSpPr/>
          <p:nvPr userDrawn="1"/>
        </p:nvSpPr>
        <p:spPr>
          <a:xfrm>
            <a:off x="-2458378" y="2139311"/>
            <a:ext cx="2232248" cy="126230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Alternative Dividers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>
                <a:solidFill>
                  <a:schemeClr val="bg1"/>
                </a:solidFill>
              </a:rPr>
              <a:t>To change the divider, go to the </a:t>
            </a:r>
            <a:r>
              <a:rPr lang="en-GB" sz="1000" i="1">
                <a:solidFill>
                  <a:schemeClr val="bg1"/>
                </a:solidFill>
              </a:rPr>
              <a:t>Layout</a:t>
            </a:r>
            <a:r>
              <a:rPr lang="en-GB" sz="1000" i="0">
                <a:solidFill>
                  <a:schemeClr val="bg1"/>
                </a:solidFill>
              </a:rPr>
              <a:t> dropdown (shown below) and select one of the previous layouts. </a:t>
            </a: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529AB4-5723-D611-4BF2-4A93295C630D}"/>
              </a:ext>
            </a:extLst>
          </p:cNvPr>
          <p:cNvSpPr>
            <a:spLocks/>
          </p:cNvSpPr>
          <p:nvPr userDrawn="1"/>
        </p:nvSpPr>
        <p:spPr>
          <a:xfrm>
            <a:off x="-3733801" y="1"/>
            <a:ext cx="3507671" cy="20516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Divider Image Guidance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To insert a sector specific image, go to the UpSlide Library and go to the Sector Images Library.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Select an industry and locate the desired image. Right-click on the image preview or select the three dots and click ‘Insert and resize’.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The image will automatically re-size and populate as the background. To replace the image select a new image and repeat above steps or use the native Format Background functionality to insert a locally saved image.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3544A-3892-250B-1086-CA87DFBF6F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10306" y="3032402"/>
            <a:ext cx="830652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79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endix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3E1532-B5F9-4826-8CBE-0F2F58AF1E62}"/>
              </a:ext>
            </a:extLst>
          </p:cNvPr>
          <p:cNvSpPr/>
          <p:nvPr userDrawn="1"/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857C5E-D5DC-A29D-FA51-65173BDB9391}"/>
              </a:ext>
            </a:extLst>
          </p:cNvPr>
          <p:cNvSpPr>
            <a:spLocks/>
          </p:cNvSpPr>
          <p:nvPr userDrawn="1"/>
        </p:nvSpPr>
        <p:spPr>
          <a:xfrm>
            <a:off x="-3733801" y="1"/>
            <a:ext cx="3507671" cy="20516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Divider Image Guidance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To insert a sector specific image, go to the UpSlide Library and go to the Sector Images Library.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Select an industry and locate the desired image. Right-click on the image preview or select the three dots and click ‘Insert and resize’.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The image will automatically re-size and populate as the background. To replace the image select a new image and repeat above steps or use the native Format Background functionality to insert a locally saved image. </a:t>
            </a:r>
          </a:p>
        </p:txBody>
      </p:sp>
    </p:spTree>
    <p:extLst>
      <p:ext uri="{BB962C8B-B14F-4D97-AF65-F5344CB8AC3E}">
        <p14:creationId xmlns:p14="http://schemas.microsoft.com/office/powerpoint/2010/main" val="28420318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A1FBD-CF21-4000-8234-601BFDC3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D7915-CB9B-40F7-95A3-407D600C2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962F01CF-E184-48C4-92F1-83341BFE34DD}"/>
              </a:ext>
            </a:extLst>
          </p:cNvPr>
          <p:cNvGrpSpPr/>
          <p:nvPr userDrawn="1"/>
        </p:nvGrpSpPr>
        <p:grpSpPr>
          <a:xfrm>
            <a:off x="9686406" y="466725"/>
            <a:ext cx="484036" cy="503312"/>
            <a:chOff x="9699852" y="6774389"/>
            <a:chExt cx="484036" cy="503312"/>
          </a:xfrm>
        </p:grpSpPr>
        <p:sp>
          <p:nvSpPr>
            <p:cNvPr id="11" name="Logo Beam">
              <a:extLst>
                <a:ext uri="{FF2B5EF4-FFF2-40B4-BE49-F238E27FC236}">
                  <a16:creationId xmlns:a16="http://schemas.microsoft.com/office/drawing/2014/main" id="{B68EDCDD-262A-425D-8901-1A4F4E4AF6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852" y="6774389"/>
              <a:ext cx="484036" cy="179754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23" noProof="0"/>
            </a:p>
          </p:txBody>
        </p:sp>
        <p:sp>
          <p:nvSpPr>
            <p:cNvPr id="12" name="Logo Text">
              <a:extLst>
                <a:ext uri="{FF2B5EF4-FFF2-40B4-BE49-F238E27FC236}">
                  <a16:creationId xmlns:a16="http://schemas.microsoft.com/office/drawing/2014/main" id="{5D4F0DE8-657E-40EC-9D21-801A3E93F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2385" y="7028613"/>
              <a:ext cx="408010" cy="249088"/>
            </a:xfrm>
            <a:custGeom>
              <a:avLst/>
              <a:gdLst>
                <a:gd name="connsiteX0" fmla="*/ 164725 w 408010"/>
                <a:gd name="connsiteY0" fmla="*/ 0 h 249088"/>
                <a:gd name="connsiteX1" fmla="*/ 245820 w 408010"/>
                <a:gd name="connsiteY1" fmla="*/ 0 h 249088"/>
                <a:gd name="connsiteX2" fmla="*/ 286368 w 408010"/>
                <a:gd name="connsiteY2" fmla="*/ 82174 h 249088"/>
                <a:gd name="connsiteX3" fmla="*/ 326915 w 408010"/>
                <a:gd name="connsiteY3" fmla="*/ 0 h 249088"/>
                <a:gd name="connsiteX4" fmla="*/ 408010 w 408010"/>
                <a:gd name="connsiteY4" fmla="*/ 0 h 249088"/>
                <a:gd name="connsiteX5" fmla="*/ 321847 w 408010"/>
                <a:gd name="connsiteY5" fmla="*/ 148939 h 249088"/>
                <a:gd name="connsiteX6" fmla="*/ 321847 w 408010"/>
                <a:gd name="connsiteY6" fmla="*/ 249088 h 249088"/>
                <a:gd name="connsiteX7" fmla="*/ 248354 w 408010"/>
                <a:gd name="connsiteY7" fmla="*/ 249088 h 249088"/>
                <a:gd name="connsiteX8" fmla="*/ 248354 w 408010"/>
                <a:gd name="connsiteY8" fmla="*/ 148939 h 249088"/>
                <a:gd name="connsiteX9" fmla="*/ 0 w 408010"/>
                <a:gd name="connsiteY9" fmla="*/ 0 h 249088"/>
                <a:gd name="connsiteX10" fmla="*/ 139382 w 408010"/>
                <a:gd name="connsiteY10" fmla="*/ 0 h 249088"/>
                <a:gd name="connsiteX11" fmla="*/ 172327 w 408010"/>
                <a:gd name="connsiteY11" fmla="*/ 56494 h 249088"/>
                <a:gd name="connsiteX12" fmla="*/ 76027 w 408010"/>
                <a:gd name="connsiteY12" fmla="*/ 56494 h 249088"/>
                <a:gd name="connsiteX13" fmla="*/ 76027 w 408010"/>
                <a:gd name="connsiteY13" fmla="*/ 97581 h 249088"/>
                <a:gd name="connsiteX14" fmla="*/ 164724 w 408010"/>
                <a:gd name="connsiteY14" fmla="*/ 97581 h 249088"/>
                <a:gd name="connsiteX15" fmla="*/ 164724 w 408010"/>
                <a:gd name="connsiteY15" fmla="*/ 148939 h 249088"/>
                <a:gd name="connsiteX16" fmla="*/ 76027 w 408010"/>
                <a:gd name="connsiteY16" fmla="*/ 148939 h 249088"/>
                <a:gd name="connsiteX17" fmla="*/ 76027 w 408010"/>
                <a:gd name="connsiteY17" fmla="*/ 190026 h 249088"/>
                <a:gd name="connsiteX18" fmla="*/ 197669 w 408010"/>
                <a:gd name="connsiteY18" fmla="*/ 190026 h 249088"/>
                <a:gd name="connsiteX19" fmla="*/ 197669 w 408010"/>
                <a:gd name="connsiteY19" fmla="*/ 249088 h 249088"/>
                <a:gd name="connsiteX20" fmla="*/ 0 w 408010"/>
                <a:gd name="connsiteY20" fmla="*/ 249088 h 24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8010" h="249088">
                  <a:moveTo>
                    <a:pt x="164725" y="0"/>
                  </a:moveTo>
                  <a:lnTo>
                    <a:pt x="245820" y="0"/>
                  </a:lnTo>
                  <a:lnTo>
                    <a:pt x="286368" y="82174"/>
                  </a:lnTo>
                  <a:lnTo>
                    <a:pt x="326915" y="0"/>
                  </a:lnTo>
                  <a:lnTo>
                    <a:pt x="408010" y="0"/>
                  </a:lnTo>
                  <a:lnTo>
                    <a:pt x="321847" y="148939"/>
                  </a:lnTo>
                  <a:lnTo>
                    <a:pt x="321847" y="249088"/>
                  </a:lnTo>
                  <a:lnTo>
                    <a:pt x="248354" y="249088"/>
                  </a:lnTo>
                  <a:lnTo>
                    <a:pt x="248354" y="148939"/>
                  </a:lnTo>
                  <a:close/>
                  <a:moveTo>
                    <a:pt x="0" y="0"/>
                  </a:moveTo>
                  <a:lnTo>
                    <a:pt x="139382" y="0"/>
                  </a:lnTo>
                  <a:lnTo>
                    <a:pt x="172327" y="56494"/>
                  </a:lnTo>
                  <a:lnTo>
                    <a:pt x="76027" y="56494"/>
                  </a:lnTo>
                  <a:lnTo>
                    <a:pt x="76027" y="97581"/>
                  </a:lnTo>
                  <a:lnTo>
                    <a:pt x="164724" y="97581"/>
                  </a:lnTo>
                  <a:lnTo>
                    <a:pt x="164724" y="148939"/>
                  </a:lnTo>
                  <a:lnTo>
                    <a:pt x="76027" y="148939"/>
                  </a:lnTo>
                  <a:lnTo>
                    <a:pt x="76027" y="190026"/>
                  </a:lnTo>
                  <a:lnTo>
                    <a:pt x="197669" y="190026"/>
                  </a:lnTo>
                  <a:lnTo>
                    <a:pt x="197669" y="249088"/>
                  </a:lnTo>
                  <a:lnTo>
                    <a:pt x="0" y="2490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123" noProof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3F3DBB9-EF2D-B6DF-A405-C88737CA3364}"/>
              </a:ext>
            </a:extLst>
          </p:cNvPr>
          <p:cNvSpPr>
            <a:spLocks/>
          </p:cNvSpPr>
          <p:nvPr userDrawn="1"/>
        </p:nvSpPr>
        <p:spPr>
          <a:xfrm>
            <a:off x="-3733801" y="1"/>
            <a:ext cx="3507671" cy="20516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Divider Image Guidance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To insert a sector specific image, go to the UpSlide Library and go to the Sector Images Library. 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Select an industry and locate the desired image. Right-click on the image preview or select the three dots and click ‘Insert and resize’.</a:t>
            </a:r>
          </a:p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000">
                <a:solidFill>
                  <a:schemeClr val="bg1"/>
                </a:solidFill>
              </a:rPr>
              <a:t>The image will automatically re-size and populate as the background. To replace the image select a new image and repeat above steps or use the native Format Background functionality to insert a locally saved image. </a:t>
            </a:r>
          </a:p>
        </p:txBody>
      </p:sp>
    </p:spTree>
    <p:extLst>
      <p:ext uri="{BB962C8B-B14F-4D97-AF65-F5344CB8AC3E}">
        <p14:creationId xmlns:p14="http://schemas.microsoft.com/office/powerpoint/2010/main" val="26350667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434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5" name="Logo">
            <a:extLst>
              <a:ext uri="{FF2B5EF4-FFF2-40B4-BE49-F238E27FC236}">
                <a16:creationId xmlns:a16="http://schemas.microsoft.com/office/drawing/2014/main" id="{0DB3375E-6F3C-490C-BBB3-290683AC39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6" name="Logo Beam">
              <a:extLst>
                <a:ext uri="{FF2B5EF4-FFF2-40B4-BE49-F238E27FC236}">
                  <a16:creationId xmlns:a16="http://schemas.microsoft.com/office/drawing/2014/main" id="{D23C0C13-CE26-4187-AC79-D677F79203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7" name="Logo Text">
              <a:extLst>
                <a:ext uri="{FF2B5EF4-FFF2-40B4-BE49-F238E27FC236}">
                  <a16:creationId xmlns:a16="http://schemas.microsoft.com/office/drawing/2014/main" id="{D1BA258E-9883-4D54-82A3-D35D28C11E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1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659E3031-CD1C-BD8F-6CA6-43F1D8197EB2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0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018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Ameri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" name="Back cover A4 - Americas">
            <a:extLst>
              <a:ext uri="{FF2B5EF4-FFF2-40B4-BE49-F238E27FC236}">
                <a16:creationId xmlns:a16="http://schemas.microsoft.com/office/drawing/2014/main" id="{9227890F-F63D-4E15-8F1E-866191DA6639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0691813" cy="7559675"/>
            <a:chOff x="0" y="0"/>
            <a:chExt cx="10691813" cy="7559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206F36-D856-4FC3-AA03-C9A6630FE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0" y="0"/>
              <a:ext cx="10691813" cy="7559675"/>
            </a:xfrm>
            <a:prstGeom prst="rect">
              <a:avLst/>
            </a:prstGeom>
          </p:spPr>
        </p:pic>
        <p:grpSp>
          <p:nvGrpSpPr>
            <p:cNvPr id="11" name="Logo">
              <a:extLst>
                <a:ext uri="{FF2B5EF4-FFF2-40B4-BE49-F238E27FC236}">
                  <a16:creationId xmlns:a16="http://schemas.microsoft.com/office/drawing/2014/main" id="{EFC29266-C4B6-4F86-9A31-9C829A8BF3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2" name="Logo Beam">
                <a:extLst>
                  <a:ext uri="{FF2B5EF4-FFF2-40B4-BE49-F238E27FC236}">
                    <a16:creationId xmlns:a16="http://schemas.microsoft.com/office/drawing/2014/main" id="{3000153D-B4A6-4060-A44F-74AA305F7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  <p:sp>
            <p:nvSpPr>
              <p:cNvPr id="13" name="Logo Text">
                <a:extLst>
                  <a:ext uri="{FF2B5EF4-FFF2-40B4-BE49-F238E27FC236}">
                    <a16:creationId xmlns:a16="http://schemas.microsoft.com/office/drawing/2014/main" id="{9AB1B0F2-CDFC-4607-90D5-C6C22CEF42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</p:grpSp>
      </p:grpSp>
      <p:sp>
        <p:nvSpPr>
          <p:cNvPr id="7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DB611179-E28D-B96F-FCC7-003447B6D214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53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AP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" name="Back cover A4 - APAC">
            <a:extLst>
              <a:ext uri="{FF2B5EF4-FFF2-40B4-BE49-F238E27FC236}">
                <a16:creationId xmlns:a16="http://schemas.microsoft.com/office/drawing/2014/main" id="{E793FD12-CA5A-4F58-9A40-26BC0C029881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0" y="-1"/>
            <a:ext cx="10691813" cy="7559675"/>
            <a:chOff x="-1" y="0"/>
            <a:chExt cx="10691813" cy="75596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8E09DD-B4EB-4A35-8BD9-F3562C40C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-1" y="0"/>
              <a:ext cx="10691813" cy="7559675"/>
            </a:xfrm>
            <a:prstGeom prst="rect">
              <a:avLst/>
            </a:prstGeom>
          </p:spPr>
        </p:pic>
        <p:grpSp>
          <p:nvGrpSpPr>
            <p:cNvPr id="11" name="Logo">
              <a:extLst>
                <a:ext uri="{FF2B5EF4-FFF2-40B4-BE49-F238E27FC236}">
                  <a16:creationId xmlns:a16="http://schemas.microsoft.com/office/drawing/2014/main" id="{DB07DACC-08EF-48FA-A7A4-BCD72D49F1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2" name="Logo Beam">
                <a:extLst>
                  <a:ext uri="{FF2B5EF4-FFF2-40B4-BE49-F238E27FC236}">
                    <a16:creationId xmlns:a16="http://schemas.microsoft.com/office/drawing/2014/main" id="{54EA3D94-54DC-46E8-B8E5-86F2DAEFB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  <p:sp>
            <p:nvSpPr>
              <p:cNvPr id="13" name="Logo Text">
                <a:extLst>
                  <a:ext uri="{FF2B5EF4-FFF2-40B4-BE49-F238E27FC236}">
                    <a16:creationId xmlns:a16="http://schemas.microsoft.com/office/drawing/2014/main" id="{6D9163B3-1E2C-4E6A-B7E0-F937C57852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</p:grpSp>
      </p:grpSp>
      <p:sp>
        <p:nvSpPr>
          <p:cNvPr id="7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307CC99D-1895-ED8B-77EC-94118B4D9DD1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861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- EME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FAE5-5DF7-4D02-90B4-D854C1AA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0700A-FE1B-4FC5-A71E-34725BD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A6F9-67E2-495B-BCD1-26813B854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4" name="Back cover A4 - EMEIA">
            <a:extLst>
              <a:ext uri="{FF2B5EF4-FFF2-40B4-BE49-F238E27FC236}">
                <a16:creationId xmlns:a16="http://schemas.microsoft.com/office/drawing/2014/main" id="{C99EBA48-C5B3-4735-97C3-3274F70A3B66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-1" y="0"/>
            <a:ext cx="10691813" cy="7559675"/>
            <a:chOff x="-1" y="0"/>
            <a:chExt cx="10691813" cy="755967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39BCC4-189B-40A6-BA10-76EA6B923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6"/>
            <a:stretch/>
          </p:blipFill>
          <p:spPr>
            <a:xfrm>
              <a:off x="-1" y="0"/>
              <a:ext cx="10691813" cy="7559675"/>
            </a:xfrm>
            <a:prstGeom prst="rect">
              <a:avLst/>
            </a:prstGeom>
          </p:spPr>
        </p:pic>
        <p:grpSp>
          <p:nvGrpSpPr>
            <p:cNvPr id="16" name="Logo">
              <a:extLst>
                <a:ext uri="{FF2B5EF4-FFF2-40B4-BE49-F238E27FC236}">
                  <a16:creationId xmlns:a16="http://schemas.microsoft.com/office/drawing/2014/main" id="{7BD8DA88-C40F-4234-B44A-A9669A7E62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18096" y="5844919"/>
              <a:ext cx="1080001" cy="1265788"/>
              <a:chOff x="4857" y="3364"/>
              <a:chExt cx="622" cy="729"/>
            </a:xfrm>
          </p:grpSpPr>
          <p:sp>
            <p:nvSpPr>
              <p:cNvPr id="17" name="Logo Beam">
                <a:extLst>
                  <a:ext uri="{FF2B5EF4-FFF2-40B4-BE49-F238E27FC236}">
                    <a16:creationId xmlns:a16="http://schemas.microsoft.com/office/drawing/2014/main" id="{89FA7AC0-3CA9-4D1A-87B0-E8B3F24DA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" y="3364"/>
                <a:ext cx="498" cy="182"/>
              </a:xfrm>
              <a:custGeom>
                <a:avLst/>
                <a:gdLst>
                  <a:gd name="T0" fmla="*/ 2491 w 2491"/>
                  <a:gd name="T1" fmla="*/ 0 h 910"/>
                  <a:gd name="T2" fmla="*/ 0 w 2491"/>
                  <a:gd name="T3" fmla="*/ 910 h 910"/>
                  <a:gd name="T4" fmla="*/ 2491 w 2491"/>
                  <a:gd name="T5" fmla="*/ 469 h 910"/>
                  <a:gd name="T6" fmla="*/ 2491 w 2491"/>
                  <a:gd name="T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1" h="910">
                    <a:moveTo>
                      <a:pt x="2491" y="0"/>
                    </a:moveTo>
                    <a:lnTo>
                      <a:pt x="0" y="910"/>
                    </a:lnTo>
                    <a:lnTo>
                      <a:pt x="2491" y="469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  <p:sp>
            <p:nvSpPr>
              <p:cNvPr id="18" name="Logo Text">
                <a:extLst>
                  <a:ext uri="{FF2B5EF4-FFF2-40B4-BE49-F238E27FC236}">
                    <a16:creationId xmlns:a16="http://schemas.microsoft.com/office/drawing/2014/main" id="{487F120E-598B-4462-9318-91BB354172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" y="3622"/>
                <a:ext cx="622" cy="471"/>
              </a:xfrm>
              <a:custGeom>
                <a:avLst/>
                <a:gdLst>
                  <a:gd name="T0" fmla="*/ 235 w 3110"/>
                  <a:gd name="T1" fmla="*/ 1600 h 2357"/>
                  <a:gd name="T2" fmla="*/ 255 w 3110"/>
                  <a:gd name="T3" fmla="*/ 1809 h 2357"/>
                  <a:gd name="T4" fmla="*/ 152 w 3110"/>
                  <a:gd name="T5" fmla="*/ 1823 h 2357"/>
                  <a:gd name="T6" fmla="*/ 353 w 3110"/>
                  <a:gd name="T7" fmla="*/ 1774 h 2357"/>
                  <a:gd name="T8" fmla="*/ 419 w 3110"/>
                  <a:gd name="T9" fmla="*/ 1871 h 2357"/>
                  <a:gd name="T10" fmla="*/ 1148 w 3110"/>
                  <a:gd name="T11" fmla="*/ 1664 h 2357"/>
                  <a:gd name="T12" fmla="*/ 1225 w 3110"/>
                  <a:gd name="T13" fmla="*/ 1751 h 2357"/>
                  <a:gd name="T14" fmla="*/ 701 w 3110"/>
                  <a:gd name="T15" fmla="*/ 1558 h 2357"/>
                  <a:gd name="T16" fmla="*/ 744 w 3110"/>
                  <a:gd name="T17" fmla="*/ 1723 h 2357"/>
                  <a:gd name="T18" fmla="*/ 866 w 3110"/>
                  <a:gd name="T19" fmla="*/ 1868 h 2357"/>
                  <a:gd name="T20" fmla="*/ 838 w 3110"/>
                  <a:gd name="T21" fmla="*/ 1696 h 2357"/>
                  <a:gd name="T22" fmla="*/ 2035 w 3110"/>
                  <a:gd name="T23" fmla="*/ 1874 h 2357"/>
                  <a:gd name="T24" fmla="*/ 2173 w 3110"/>
                  <a:gd name="T25" fmla="*/ 1760 h 2357"/>
                  <a:gd name="T26" fmla="*/ 2115 w 3110"/>
                  <a:gd name="T27" fmla="*/ 1743 h 2357"/>
                  <a:gd name="T28" fmla="*/ 2074 w 3110"/>
                  <a:gd name="T29" fmla="*/ 1696 h 2357"/>
                  <a:gd name="T30" fmla="*/ 1318 w 3110"/>
                  <a:gd name="T31" fmla="*/ 1748 h 2357"/>
                  <a:gd name="T32" fmla="*/ 1455 w 3110"/>
                  <a:gd name="T33" fmla="*/ 1858 h 2357"/>
                  <a:gd name="T34" fmla="*/ 1484 w 3110"/>
                  <a:gd name="T35" fmla="*/ 1938 h 2357"/>
                  <a:gd name="T36" fmla="*/ 1378 w 3110"/>
                  <a:gd name="T37" fmla="*/ 1794 h 2357"/>
                  <a:gd name="T38" fmla="*/ 1740 w 3110"/>
                  <a:gd name="T39" fmla="*/ 1690 h 2357"/>
                  <a:gd name="T40" fmla="*/ 1644 w 3110"/>
                  <a:gd name="T41" fmla="*/ 1791 h 2357"/>
                  <a:gd name="T42" fmla="*/ 1835 w 3110"/>
                  <a:gd name="T43" fmla="*/ 1723 h 2357"/>
                  <a:gd name="T44" fmla="*/ 1698 w 3110"/>
                  <a:gd name="T45" fmla="*/ 1800 h 2357"/>
                  <a:gd name="T46" fmla="*/ 1721 w 3110"/>
                  <a:gd name="T47" fmla="*/ 1831 h 2357"/>
                  <a:gd name="T48" fmla="*/ 2256 w 3110"/>
                  <a:gd name="T49" fmla="*/ 1780 h 2357"/>
                  <a:gd name="T50" fmla="*/ 2243 w 3110"/>
                  <a:gd name="T51" fmla="*/ 1665 h 2357"/>
                  <a:gd name="T52" fmla="*/ 2306 w 3110"/>
                  <a:gd name="T53" fmla="*/ 1880 h 2357"/>
                  <a:gd name="T54" fmla="*/ 2338 w 3110"/>
                  <a:gd name="T55" fmla="*/ 1722 h 2357"/>
                  <a:gd name="T56" fmla="*/ 2929 w 3110"/>
                  <a:gd name="T57" fmla="*/ 1763 h 2357"/>
                  <a:gd name="T58" fmla="*/ 2750 w 3110"/>
                  <a:gd name="T59" fmla="*/ 1695 h 2357"/>
                  <a:gd name="T60" fmla="*/ 2872 w 3110"/>
                  <a:gd name="T61" fmla="*/ 1874 h 2357"/>
                  <a:gd name="T62" fmla="*/ 2658 w 3110"/>
                  <a:gd name="T63" fmla="*/ 1797 h 2357"/>
                  <a:gd name="T64" fmla="*/ 2623 w 3110"/>
                  <a:gd name="T65" fmla="*/ 1867 h 2357"/>
                  <a:gd name="T66" fmla="*/ 2482 w 3110"/>
                  <a:gd name="T67" fmla="*/ 1876 h 2357"/>
                  <a:gd name="T68" fmla="*/ 2513 w 3110"/>
                  <a:gd name="T69" fmla="*/ 1825 h 2357"/>
                  <a:gd name="T70" fmla="*/ 3019 w 3110"/>
                  <a:gd name="T71" fmla="*/ 1651 h 2357"/>
                  <a:gd name="T72" fmla="*/ 981 w 3110"/>
                  <a:gd name="T73" fmla="*/ 1874 h 2357"/>
                  <a:gd name="T74" fmla="*/ 2433 w 3110"/>
                  <a:gd name="T75" fmla="*/ 2085 h 2357"/>
                  <a:gd name="T76" fmla="*/ 2528 w 3110"/>
                  <a:gd name="T77" fmla="*/ 2268 h 2357"/>
                  <a:gd name="T78" fmla="*/ 2503 w 3110"/>
                  <a:gd name="T79" fmla="*/ 2090 h 2357"/>
                  <a:gd name="T80" fmla="*/ 631 w 3110"/>
                  <a:gd name="T81" fmla="*/ 2093 h 2357"/>
                  <a:gd name="T82" fmla="*/ 677 w 3110"/>
                  <a:gd name="T83" fmla="*/ 2105 h 2357"/>
                  <a:gd name="T84" fmla="*/ 203 w 3110"/>
                  <a:gd name="T85" fmla="*/ 2151 h 2357"/>
                  <a:gd name="T86" fmla="*/ 312 w 3110"/>
                  <a:gd name="T87" fmla="*/ 2190 h 2357"/>
                  <a:gd name="T88" fmla="*/ 507 w 3110"/>
                  <a:gd name="T89" fmla="*/ 2190 h 2357"/>
                  <a:gd name="T90" fmla="*/ 377 w 3110"/>
                  <a:gd name="T91" fmla="*/ 2201 h 2357"/>
                  <a:gd name="T92" fmla="*/ 442 w 3110"/>
                  <a:gd name="T93" fmla="*/ 2201 h 2357"/>
                  <a:gd name="T94" fmla="*/ 2213 w 3110"/>
                  <a:gd name="T95" fmla="*/ 2056 h 2357"/>
                  <a:gd name="T96" fmla="*/ 1608 w 3110"/>
                  <a:gd name="T97" fmla="*/ 2042 h 2357"/>
                  <a:gd name="T98" fmla="*/ 1951 w 3110"/>
                  <a:gd name="T99" fmla="*/ 2062 h 2357"/>
                  <a:gd name="T100" fmla="*/ 2016 w 3110"/>
                  <a:gd name="T101" fmla="*/ 2271 h 2357"/>
                  <a:gd name="T102" fmla="*/ 2075 w 3110"/>
                  <a:gd name="T103" fmla="*/ 2057 h 2357"/>
                  <a:gd name="T104" fmla="*/ 2016 w 3110"/>
                  <a:gd name="T105" fmla="*/ 2089 h 2357"/>
                  <a:gd name="T106" fmla="*/ 772 w 3110"/>
                  <a:gd name="T107" fmla="*/ 1949 h 2357"/>
                  <a:gd name="T108" fmla="*/ 1210 w 3110"/>
                  <a:gd name="T109" fmla="*/ 2052 h 2357"/>
                  <a:gd name="T110" fmla="*/ 1116 w 3110"/>
                  <a:gd name="T111" fmla="*/ 2102 h 2357"/>
                  <a:gd name="T112" fmla="*/ 1289 w 3110"/>
                  <a:gd name="T113" fmla="*/ 2093 h 2357"/>
                  <a:gd name="T114" fmla="*/ 1395 w 3110"/>
                  <a:gd name="T115" fmla="*/ 2266 h 2357"/>
                  <a:gd name="T116" fmla="*/ 1413 w 3110"/>
                  <a:gd name="T117" fmla="*/ 2350 h 2357"/>
                  <a:gd name="T118" fmla="*/ 1364 w 3110"/>
                  <a:gd name="T119" fmla="*/ 2217 h 2357"/>
                  <a:gd name="T120" fmla="*/ 1000 w 3110"/>
                  <a:gd name="T121" fmla="*/ 2139 h 2357"/>
                  <a:gd name="T122" fmla="*/ 400 w 3110"/>
                  <a:gd name="T123" fmla="*/ 970 h 2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0" h="2357">
                    <a:moveTo>
                      <a:pt x="259" y="1777"/>
                    </a:moveTo>
                    <a:lnTo>
                      <a:pt x="259" y="1777"/>
                    </a:lnTo>
                    <a:lnTo>
                      <a:pt x="259" y="1769"/>
                    </a:lnTo>
                    <a:lnTo>
                      <a:pt x="258" y="1762"/>
                    </a:lnTo>
                    <a:lnTo>
                      <a:pt x="255" y="1749"/>
                    </a:lnTo>
                    <a:lnTo>
                      <a:pt x="249" y="1738"/>
                    </a:lnTo>
                    <a:lnTo>
                      <a:pt x="242" y="1729"/>
                    </a:lnTo>
                    <a:lnTo>
                      <a:pt x="235" y="1722"/>
                    </a:lnTo>
                    <a:lnTo>
                      <a:pt x="227" y="1717"/>
                    </a:lnTo>
                    <a:lnTo>
                      <a:pt x="220" y="1712"/>
                    </a:lnTo>
                    <a:lnTo>
                      <a:pt x="213" y="1709"/>
                    </a:lnTo>
                    <a:lnTo>
                      <a:pt x="213" y="1709"/>
                    </a:lnTo>
                    <a:lnTo>
                      <a:pt x="221" y="1703"/>
                    </a:lnTo>
                    <a:lnTo>
                      <a:pt x="228" y="1698"/>
                    </a:lnTo>
                    <a:lnTo>
                      <a:pt x="233" y="1691"/>
                    </a:lnTo>
                    <a:lnTo>
                      <a:pt x="239" y="1683"/>
                    </a:lnTo>
                    <a:lnTo>
                      <a:pt x="243" y="1675"/>
                    </a:lnTo>
                    <a:lnTo>
                      <a:pt x="246" y="1666"/>
                    </a:lnTo>
                    <a:lnTo>
                      <a:pt x="248" y="1658"/>
                    </a:lnTo>
                    <a:lnTo>
                      <a:pt x="248" y="1648"/>
                    </a:lnTo>
                    <a:lnTo>
                      <a:pt x="248" y="1648"/>
                    </a:lnTo>
                    <a:lnTo>
                      <a:pt x="248" y="1639"/>
                    </a:lnTo>
                    <a:lnTo>
                      <a:pt x="247" y="1630"/>
                    </a:lnTo>
                    <a:lnTo>
                      <a:pt x="245" y="1622"/>
                    </a:lnTo>
                    <a:lnTo>
                      <a:pt x="242" y="1614"/>
                    </a:lnTo>
                    <a:lnTo>
                      <a:pt x="239" y="1606"/>
                    </a:lnTo>
                    <a:lnTo>
                      <a:pt x="235" y="1600"/>
                    </a:lnTo>
                    <a:lnTo>
                      <a:pt x="229" y="1594"/>
                    </a:lnTo>
                    <a:lnTo>
                      <a:pt x="223" y="1589"/>
                    </a:lnTo>
                    <a:lnTo>
                      <a:pt x="217" y="1584"/>
                    </a:lnTo>
                    <a:lnTo>
                      <a:pt x="210" y="1580"/>
                    </a:lnTo>
                    <a:lnTo>
                      <a:pt x="202" y="1576"/>
                    </a:lnTo>
                    <a:lnTo>
                      <a:pt x="193" y="1573"/>
                    </a:lnTo>
                    <a:lnTo>
                      <a:pt x="185" y="1571"/>
                    </a:lnTo>
                    <a:lnTo>
                      <a:pt x="175" y="1569"/>
                    </a:lnTo>
                    <a:lnTo>
                      <a:pt x="165" y="1569"/>
                    </a:lnTo>
                    <a:lnTo>
                      <a:pt x="153" y="1568"/>
                    </a:lnTo>
                    <a:lnTo>
                      <a:pt x="22" y="1568"/>
                    </a:lnTo>
                    <a:lnTo>
                      <a:pt x="22" y="1874"/>
                    </a:lnTo>
                    <a:lnTo>
                      <a:pt x="152" y="1874"/>
                    </a:lnTo>
                    <a:lnTo>
                      <a:pt x="152" y="1874"/>
                    </a:lnTo>
                    <a:lnTo>
                      <a:pt x="165" y="1874"/>
                    </a:lnTo>
                    <a:lnTo>
                      <a:pt x="176" y="1873"/>
                    </a:lnTo>
                    <a:lnTo>
                      <a:pt x="187" y="1871"/>
                    </a:lnTo>
                    <a:lnTo>
                      <a:pt x="197" y="1868"/>
                    </a:lnTo>
                    <a:lnTo>
                      <a:pt x="207" y="1864"/>
                    </a:lnTo>
                    <a:lnTo>
                      <a:pt x="216" y="1860"/>
                    </a:lnTo>
                    <a:lnTo>
                      <a:pt x="223" y="1854"/>
                    </a:lnTo>
                    <a:lnTo>
                      <a:pt x="230" y="1849"/>
                    </a:lnTo>
                    <a:lnTo>
                      <a:pt x="237" y="1842"/>
                    </a:lnTo>
                    <a:lnTo>
                      <a:pt x="242" y="1834"/>
                    </a:lnTo>
                    <a:lnTo>
                      <a:pt x="248" y="1827"/>
                    </a:lnTo>
                    <a:lnTo>
                      <a:pt x="251" y="1818"/>
                    </a:lnTo>
                    <a:lnTo>
                      <a:pt x="255" y="1809"/>
                    </a:lnTo>
                    <a:lnTo>
                      <a:pt x="257" y="1799"/>
                    </a:lnTo>
                    <a:lnTo>
                      <a:pt x="258" y="1788"/>
                    </a:lnTo>
                    <a:lnTo>
                      <a:pt x="259" y="1777"/>
                    </a:lnTo>
                    <a:lnTo>
                      <a:pt x="259" y="1777"/>
                    </a:lnTo>
                    <a:close/>
                    <a:moveTo>
                      <a:pt x="152" y="1823"/>
                    </a:moveTo>
                    <a:lnTo>
                      <a:pt x="79" y="1823"/>
                    </a:lnTo>
                    <a:lnTo>
                      <a:pt x="79" y="1735"/>
                    </a:lnTo>
                    <a:lnTo>
                      <a:pt x="152" y="1735"/>
                    </a:lnTo>
                    <a:lnTo>
                      <a:pt x="152" y="1735"/>
                    </a:lnTo>
                    <a:lnTo>
                      <a:pt x="163" y="1737"/>
                    </a:lnTo>
                    <a:lnTo>
                      <a:pt x="172" y="1738"/>
                    </a:lnTo>
                    <a:lnTo>
                      <a:pt x="180" y="1741"/>
                    </a:lnTo>
                    <a:lnTo>
                      <a:pt x="187" y="1747"/>
                    </a:lnTo>
                    <a:lnTo>
                      <a:pt x="192" y="1752"/>
                    </a:lnTo>
                    <a:lnTo>
                      <a:pt x="196" y="1760"/>
                    </a:lnTo>
                    <a:lnTo>
                      <a:pt x="198" y="1769"/>
                    </a:lnTo>
                    <a:lnTo>
                      <a:pt x="199" y="1779"/>
                    </a:lnTo>
                    <a:lnTo>
                      <a:pt x="199" y="1779"/>
                    </a:lnTo>
                    <a:lnTo>
                      <a:pt x="198" y="1789"/>
                    </a:lnTo>
                    <a:lnTo>
                      <a:pt x="196" y="1798"/>
                    </a:lnTo>
                    <a:lnTo>
                      <a:pt x="191" y="1805"/>
                    </a:lnTo>
                    <a:lnTo>
                      <a:pt x="187" y="1811"/>
                    </a:lnTo>
                    <a:lnTo>
                      <a:pt x="180" y="1817"/>
                    </a:lnTo>
                    <a:lnTo>
                      <a:pt x="172" y="1820"/>
                    </a:lnTo>
                    <a:lnTo>
                      <a:pt x="162" y="1822"/>
                    </a:lnTo>
                    <a:lnTo>
                      <a:pt x="152" y="1823"/>
                    </a:lnTo>
                    <a:lnTo>
                      <a:pt x="152" y="1823"/>
                    </a:lnTo>
                    <a:close/>
                    <a:moveTo>
                      <a:pt x="151" y="1685"/>
                    </a:moveTo>
                    <a:lnTo>
                      <a:pt x="79" y="1685"/>
                    </a:lnTo>
                    <a:lnTo>
                      <a:pt x="79" y="1620"/>
                    </a:lnTo>
                    <a:lnTo>
                      <a:pt x="149" y="1620"/>
                    </a:lnTo>
                    <a:lnTo>
                      <a:pt x="149" y="1620"/>
                    </a:lnTo>
                    <a:lnTo>
                      <a:pt x="158" y="1621"/>
                    </a:lnTo>
                    <a:lnTo>
                      <a:pt x="167" y="1622"/>
                    </a:lnTo>
                    <a:lnTo>
                      <a:pt x="173" y="1624"/>
                    </a:lnTo>
                    <a:lnTo>
                      <a:pt x="179" y="1628"/>
                    </a:lnTo>
                    <a:lnTo>
                      <a:pt x="183" y="1633"/>
                    </a:lnTo>
                    <a:lnTo>
                      <a:pt x="187" y="1639"/>
                    </a:lnTo>
                    <a:lnTo>
                      <a:pt x="188" y="1645"/>
                    </a:lnTo>
                    <a:lnTo>
                      <a:pt x="189" y="1653"/>
                    </a:lnTo>
                    <a:lnTo>
                      <a:pt x="189" y="1653"/>
                    </a:lnTo>
                    <a:lnTo>
                      <a:pt x="189" y="1659"/>
                    </a:lnTo>
                    <a:lnTo>
                      <a:pt x="188" y="1664"/>
                    </a:lnTo>
                    <a:lnTo>
                      <a:pt x="186" y="1670"/>
                    </a:lnTo>
                    <a:lnTo>
                      <a:pt x="182" y="1674"/>
                    </a:lnTo>
                    <a:lnTo>
                      <a:pt x="177" y="1679"/>
                    </a:lnTo>
                    <a:lnTo>
                      <a:pt x="170" y="1682"/>
                    </a:lnTo>
                    <a:lnTo>
                      <a:pt x="162" y="1684"/>
                    </a:lnTo>
                    <a:lnTo>
                      <a:pt x="151" y="1685"/>
                    </a:lnTo>
                    <a:lnTo>
                      <a:pt x="151" y="1685"/>
                    </a:lnTo>
                    <a:close/>
                    <a:moveTo>
                      <a:pt x="298" y="1778"/>
                    </a:moveTo>
                    <a:lnTo>
                      <a:pt x="298" y="1651"/>
                    </a:lnTo>
                    <a:lnTo>
                      <a:pt x="353" y="1651"/>
                    </a:lnTo>
                    <a:lnTo>
                      <a:pt x="353" y="1774"/>
                    </a:lnTo>
                    <a:lnTo>
                      <a:pt x="353" y="1774"/>
                    </a:lnTo>
                    <a:lnTo>
                      <a:pt x="353" y="1787"/>
                    </a:lnTo>
                    <a:lnTo>
                      <a:pt x="356" y="1799"/>
                    </a:lnTo>
                    <a:lnTo>
                      <a:pt x="359" y="1808"/>
                    </a:lnTo>
                    <a:lnTo>
                      <a:pt x="363" y="1815"/>
                    </a:lnTo>
                    <a:lnTo>
                      <a:pt x="369" y="1821"/>
                    </a:lnTo>
                    <a:lnTo>
                      <a:pt x="376" y="1825"/>
                    </a:lnTo>
                    <a:lnTo>
                      <a:pt x="385" y="1828"/>
                    </a:lnTo>
                    <a:lnTo>
                      <a:pt x="395" y="1829"/>
                    </a:lnTo>
                    <a:lnTo>
                      <a:pt x="395" y="1829"/>
                    </a:lnTo>
                    <a:lnTo>
                      <a:pt x="405" y="1828"/>
                    </a:lnTo>
                    <a:lnTo>
                      <a:pt x="412" y="1825"/>
                    </a:lnTo>
                    <a:lnTo>
                      <a:pt x="420" y="1821"/>
                    </a:lnTo>
                    <a:lnTo>
                      <a:pt x="426" y="1815"/>
                    </a:lnTo>
                    <a:lnTo>
                      <a:pt x="430" y="1808"/>
                    </a:lnTo>
                    <a:lnTo>
                      <a:pt x="433" y="1798"/>
                    </a:lnTo>
                    <a:lnTo>
                      <a:pt x="436" y="1787"/>
                    </a:lnTo>
                    <a:lnTo>
                      <a:pt x="436" y="1774"/>
                    </a:lnTo>
                    <a:lnTo>
                      <a:pt x="436" y="1651"/>
                    </a:lnTo>
                    <a:lnTo>
                      <a:pt x="491" y="1651"/>
                    </a:lnTo>
                    <a:lnTo>
                      <a:pt x="491" y="1874"/>
                    </a:lnTo>
                    <a:lnTo>
                      <a:pt x="436" y="1874"/>
                    </a:lnTo>
                    <a:lnTo>
                      <a:pt x="436" y="1857"/>
                    </a:lnTo>
                    <a:lnTo>
                      <a:pt x="436" y="1857"/>
                    </a:lnTo>
                    <a:lnTo>
                      <a:pt x="431" y="1862"/>
                    </a:lnTo>
                    <a:lnTo>
                      <a:pt x="425" y="1867"/>
                    </a:lnTo>
                    <a:lnTo>
                      <a:pt x="419" y="1871"/>
                    </a:lnTo>
                    <a:lnTo>
                      <a:pt x="412" y="1873"/>
                    </a:lnTo>
                    <a:lnTo>
                      <a:pt x="406" y="1877"/>
                    </a:lnTo>
                    <a:lnTo>
                      <a:pt x="398" y="1878"/>
                    </a:lnTo>
                    <a:lnTo>
                      <a:pt x="390" y="1879"/>
                    </a:lnTo>
                    <a:lnTo>
                      <a:pt x="382" y="1880"/>
                    </a:lnTo>
                    <a:lnTo>
                      <a:pt x="382" y="1880"/>
                    </a:lnTo>
                    <a:lnTo>
                      <a:pt x="369" y="1879"/>
                    </a:lnTo>
                    <a:lnTo>
                      <a:pt x="358" y="1877"/>
                    </a:lnTo>
                    <a:lnTo>
                      <a:pt x="348" y="1873"/>
                    </a:lnTo>
                    <a:lnTo>
                      <a:pt x="338" y="1869"/>
                    </a:lnTo>
                    <a:lnTo>
                      <a:pt x="330" y="1863"/>
                    </a:lnTo>
                    <a:lnTo>
                      <a:pt x="323" y="1858"/>
                    </a:lnTo>
                    <a:lnTo>
                      <a:pt x="318" y="1850"/>
                    </a:lnTo>
                    <a:lnTo>
                      <a:pt x="312" y="1842"/>
                    </a:lnTo>
                    <a:lnTo>
                      <a:pt x="309" y="1834"/>
                    </a:lnTo>
                    <a:lnTo>
                      <a:pt x="306" y="1827"/>
                    </a:lnTo>
                    <a:lnTo>
                      <a:pt x="301" y="1809"/>
                    </a:lnTo>
                    <a:lnTo>
                      <a:pt x="299" y="1792"/>
                    </a:lnTo>
                    <a:lnTo>
                      <a:pt x="298" y="1778"/>
                    </a:lnTo>
                    <a:lnTo>
                      <a:pt x="298" y="1778"/>
                    </a:lnTo>
                    <a:close/>
                    <a:moveTo>
                      <a:pt x="1143" y="1874"/>
                    </a:moveTo>
                    <a:lnTo>
                      <a:pt x="1087" y="1874"/>
                    </a:lnTo>
                    <a:lnTo>
                      <a:pt x="1087" y="1651"/>
                    </a:lnTo>
                    <a:lnTo>
                      <a:pt x="1143" y="1651"/>
                    </a:lnTo>
                    <a:lnTo>
                      <a:pt x="1143" y="1670"/>
                    </a:lnTo>
                    <a:lnTo>
                      <a:pt x="1143" y="1670"/>
                    </a:lnTo>
                    <a:lnTo>
                      <a:pt x="1148" y="1664"/>
                    </a:lnTo>
                    <a:lnTo>
                      <a:pt x="1154" y="1659"/>
                    </a:lnTo>
                    <a:lnTo>
                      <a:pt x="1160" y="1655"/>
                    </a:lnTo>
                    <a:lnTo>
                      <a:pt x="1167" y="1652"/>
                    </a:lnTo>
                    <a:lnTo>
                      <a:pt x="1175" y="1649"/>
                    </a:lnTo>
                    <a:lnTo>
                      <a:pt x="1182" y="1648"/>
                    </a:lnTo>
                    <a:lnTo>
                      <a:pt x="1190" y="1646"/>
                    </a:lnTo>
                    <a:lnTo>
                      <a:pt x="1198" y="1645"/>
                    </a:lnTo>
                    <a:lnTo>
                      <a:pt x="1198" y="1645"/>
                    </a:lnTo>
                    <a:lnTo>
                      <a:pt x="1208" y="1646"/>
                    </a:lnTo>
                    <a:lnTo>
                      <a:pt x="1217" y="1648"/>
                    </a:lnTo>
                    <a:lnTo>
                      <a:pt x="1226" y="1650"/>
                    </a:lnTo>
                    <a:lnTo>
                      <a:pt x="1234" y="1652"/>
                    </a:lnTo>
                    <a:lnTo>
                      <a:pt x="1242" y="1655"/>
                    </a:lnTo>
                    <a:lnTo>
                      <a:pt x="1248" y="1661"/>
                    </a:lnTo>
                    <a:lnTo>
                      <a:pt x="1254" y="1665"/>
                    </a:lnTo>
                    <a:lnTo>
                      <a:pt x="1259" y="1672"/>
                    </a:lnTo>
                    <a:lnTo>
                      <a:pt x="1265" y="1679"/>
                    </a:lnTo>
                    <a:lnTo>
                      <a:pt x="1268" y="1686"/>
                    </a:lnTo>
                    <a:lnTo>
                      <a:pt x="1273" y="1694"/>
                    </a:lnTo>
                    <a:lnTo>
                      <a:pt x="1275" y="1703"/>
                    </a:lnTo>
                    <a:lnTo>
                      <a:pt x="1277" y="1713"/>
                    </a:lnTo>
                    <a:lnTo>
                      <a:pt x="1279" y="1724"/>
                    </a:lnTo>
                    <a:lnTo>
                      <a:pt x="1280" y="1735"/>
                    </a:lnTo>
                    <a:lnTo>
                      <a:pt x="1280" y="1748"/>
                    </a:lnTo>
                    <a:lnTo>
                      <a:pt x="1280" y="1874"/>
                    </a:lnTo>
                    <a:lnTo>
                      <a:pt x="1225" y="1874"/>
                    </a:lnTo>
                    <a:lnTo>
                      <a:pt x="1225" y="1751"/>
                    </a:lnTo>
                    <a:lnTo>
                      <a:pt x="1225" y="1751"/>
                    </a:lnTo>
                    <a:lnTo>
                      <a:pt x="1225" y="1738"/>
                    </a:lnTo>
                    <a:lnTo>
                      <a:pt x="1223" y="1727"/>
                    </a:lnTo>
                    <a:lnTo>
                      <a:pt x="1219" y="1718"/>
                    </a:lnTo>
                    <a:lnTo>
                      <a:pt x="1215" y="1710"/>
                    </a:lnTo>
                    <a:lnTo>
                      <a:pt x="1209" y="1704"/>
                    </a:lnTo>
                    <a:lnTo>
                      <a:pt x="1203" y="1700"/>
                    </a:lnTo>
                    <a:lnTo>
                      <a:pt x="1195" y="1698"/>
                    </a:lnTo>
                    <a:lnTo>
                      <a:pt x="1185" y="1696"/>
                    </a:lnTo>
                    <a:lnTo>
                      <a:pt x="1185" y="1696"/>
                    </a:lnTo>
                    <a:lnTo>
                      <a:pt x="1175" y="1698"/>
                    </a:lnTo>
                    <a:lnTo>
                      <a:pt x="1166" y="1700"/>
                    </a:lnTo>
                    <a:lnTo>
                      <a:pt x="1159" y="1704"/>
                    </a:lnTo>
                    <a:lnTo>
                      <a:pt x="1154" y="1710"/>
                    </a:lnTo>
                    <a:lnTo>
                      <a:pt x="1148" y="1718"/>
                    </a:lnTo>
                    <a:lnTo>
                      <a:pt x="1145" y="1728"/>
                    </a:lnTo>
                    <a:lnTo>
                      <a:pt x="1143" y="1739"/>
                    </a:lnTo>
                    <a:lnTo>
                      <a:pt x="1143" y="1751"/>
                    </a:lnTo>
                    <a:lnTo>
                      <a:pt x="1143" y="1874"/>
                    </a:lnTo>
                    <a:close/>
                    <a:moveTo>
                      <a:pt x="597" y="1755"/>
                    </a:moveTo>
                    <a:lnTo>
                      <a:pt x="597" y="1874"/>
                    </a:lnTo>
                    <a:lnTo>
                      <a:pt x="541" y="1874"/>
                    </a:lnTo>
                    <a:lnTo>
                      <a:pt x="541" y="1651"/>
                    </a:lnTo>
                    <a:lnTo>
                      <a:pt x="597" y="1651"/>
                    </a:lnTo>
                    <a:lnTo>
                      <a:pt x="597" y="1755"/>
                    </a:lnTo>
                    <a:close/>
                    <a:moveTo>
                      <a:pt x="646" y="1585"/>
                    </a:moveTo>
                    <a:lnTo>
                      <a:pt x="701" y="1558"/>
                    </a:lnTo>
                    <a:lnTo>
                      <a:pt x="701" y="1760"/>
                    </a:lnTo>
                    <a:lnTo>
                      <a:pt x="701" y="1874"/>
                    </a:lnTo>
                    <a:lnTo>
                      <a:pt x="646" y="1874"/>
                    </a:lnTo>
                    <a:lnTo>
                      <a:pt x="646" y="1585"/>
                    </a:lnTo>
                    <a:close/>
                    <a:moveTo>
                      <a:pt x="877" y="1666"/>
                    </a:moveTo>
                    <a:lnTo>
                      <a:pt x="877" y="1666"/>
                    </a:lnTo>
                    <a:lnTo>
                      <a:pt x="873" y="1661"/>
                    </a:lnTo>
                    <a:lnTo>
                      <a:pt x="867" y="1658"/>
                    </a:lnTo>
                    <a:lnTo>
                      <a:pt x="860" y="1653"/>
                    </a:lnTo>
                    <a:lnTo>
                      <a:pt x="855" y="1651"/>
                    </a:lnTo>
                    <a:lnTo>
                      <a:pt x="848" y="1649"/>
                    </a:lnTo>
                    <a:lnTo>
                      <a:pt x="841" y="1646"/>
                    </a:lnTo>
                    <a:lnTo>
                      <a:pt x="828" y="1645"/>
                    </a:lnTo>
                    <a:lnTo>
                      <a:pt x="828" y="1645"/>
                    </a:lnTo>
                    <a:lnTo>
                      <a:pt x="818" y="1646"/>
                    </a:lnTo>
                    <a:lnTo>
                      <a:pt x="808" y="1648"/>
                    </a:lnTo>
                    <a:lnTo>
                      <a:pt x="799" y="1650"/>
                    </a:lnTo>
                    <a:lnTo>
                      <a:pt x="791" y="1653"/>
                    </a:lnTo>
                    <a:lnTo>
                      <a:pt x="784" y="1658"/>
                    </a:lnTo>
                    <a:lnTo>
                      <a:pt x="776" y="1663"/>
                    </a:lnTo>
                    <a:lnTo>
                      <a:pt x="769" y="1670"/>
                    </a:lnTo>
                    <a:lnTo>
                      <a:pt x="764" y="1676"/>
                    </a:lnTo>
                    <a:lnTo>
                      <a:pt x="758" y="1684"/>
                    </a:lnTo>
                    <a:lnTo>
                      <a:pt x="754" y="1693"/>
                    </a:lnTo>
                    <a:lnTo>
                      <a:pt x="749" y="1702"/>
                    </a:lnTo>
                    <a:lnTo>
                      <a:pt x="746" y="1712"/>
                    </a:lnTo>
                    <a:lnTo>
                      <a:pt x="744" y="1723"/>
                    </a:lnTo>
                    <a:lnTo>
                      <a:pt x="741" y="1735"/>
                    </a:lnTo>
                    <a:lnTo>
                      <a:pt x="740" y="1748"/>
                    </a:lnTo>
                    <a:lnTo>
                      <a:pt x="740" y="1760"/>
                    </a:lnTo>
                    <a:lnTo>
                      <a:pt x="740" y="1760"/>
                    </a:lnTo>
                    <a:lnTo>
                      <a:pt x="740" y="1774"/>
                    </a:lnTo>
                    <a:lnTo>
                      <a:pt x="741" y="1787"/>
                    </a:lnTo>
                    <a:lnTo>
                      <a:pt x="744" y="1799"/>
                    </a:lnTo>
                    <a:lnTo>
                      <a:pt x="746" y="1810"/>
                    </a:lnTo>
                    <a:lnTo>
                      <a:pt x="749" y="1821"/>
                    </a:lnTo>
                    <a:lnTo>
                      <a:pt x="752" y="1831"/>
                    </a:lnTo>
                    <a:lnTo>
                      <a:pt x="757" y="1840"/>
                    </a:lnTo>
                    <a:lnTo>
                      <a:pt x="762" y="1848"/>
                    </a:lnTo>
                    <a:lnTo>
                      <a:pt x="769" y="1856"/>
                    </a:lnTo>
                    <a:lnTo>
                      <a:pt x="775" y="1861"/>
                    </a:lnTo>
                    <a:lnTo>
                      <a:pt x="783" y="1867"/>
                    </a:lnTo>
                    <a:lnTo>
                      <a:pt x="790" y="1871"/>
                    </a:lnTo>
                    <a:lnTo>
                      <a:pt x="798" y="1874"/>
                    </a:lnTo>
                    <a:lnTo>
                      <a:pt x="807" y="1878"/>
                    </a:lnTo>
                    <a:lnTo>
                      <a:pt x="817" y="1879"/>
                    </a:lnTo>
                    <a:lnTo>
                      <a:pt x="827" y="1880"/>
                    </a:lnTo>
                    <a:lnTo>
                      <a:pt x="827" y="1880"/>
                    </a:lnTo>
                    <a:lnTo>
                      <a:pt x="834" y="1879"/>
                    </a:lnTo>
                    <a:lnTo>
                      <a:pt x="840" y="1878"/>
                    </a:lnTo>
                    <a:lnTo>
                      <a:pt x="847" y="1877"/>
                    </a:lnTo>
                    <a:lnTo>
                      <a:pt x="854" y="1874"/>
                    </a:lnTo>
                    <a:lnTo>
                      <a:pt x="859" y="1871"/>
                    </a:lnTo>
                    <a:lnTo>
                      <a:pt x="866" y="1868"/>
                    </a:lnTo>
                    <a:lnTo>
                      <a:pt x="871" y="1863"/>
                    </a:lnTo>
                    <a:lnTo>
                      <a:pt x="877" y="1858"/>
                    </a:lnTo>
                    <a:lnTo>
                      <a:pt x="877" y="1874"/>
                    </a:lnTo>
                    <a:lnTo>
                      <a:pt x="933" y="1874"/>
                    </a:lnTo>
                    <a:lnTo>
                      <a:pt x="933" y="1558"/>
                    </a:lnTo>
                    <a:lnTo>
                      <a:pt x="877" y="1585"/>
                    </a:lnTo>
                    <a:lnTo>
                      <a:pt x="877" y="1666"/>
                    </a:lnTo>
                    <a:close/>
                    <a:moveTo>
                      <a:pt x="838" y="1829"/>
                    </a:moveTo>
                    <a:lnTo>
                      <a:pt x="838" y="1829"/>
                    </a:lnTo>
                    <a:lnTo>
                      <a:pt x="831" y="1828"/>
                    </a:lnTo>
                    <a:lnTo>
                      <a:pt x="824" y="1825"/>
                    </a:lnTo>
                    <a:lnTo>
                      <a:pt x="817" y="1822"/>
                    </a:lnTo>
                    <a:lnTo>
                      <a:pt x="810" y="1815"/>
                    </a:lnTo>
                    <a:lnTo>
                      <a:pt x="805" y="1807"/>
                    </a:lnTo>
                    <a:lnTo>
                      <a:pt x="800" y="1794"/>
                    </a:lnTo>
                    <a:lnTo>
                      <a:pt x="797" y="1779"/>
                    </a:lnTo>
                    <a:lnTo>
                      <a:pt x="796" y="1759"/>
                    </a:lnTo>
                    <a:lnTo>
                      <a:pt x="796" y="1759"/>
                    </a:lnTo>
                    <a:lnTo>
                      <a:pt x="797" y="1741"/>
                    </a:lnTo>
                    <a:lnTo>
                      <a:pt x="800" y="1728"/>
                    </a:lnTo>
                    <a:lnTo>
                      <a:pt x="805" y="1717"/>
                    </a:lnTo>
                    <a:lnTo>
                      <a:pt x="810" y="1709"/>
                    </a:lnTo>
                    <a:lnTo>
                      <a:pt x="816" y="1702"/>
                    </a:lnTo>
                    <a:lnTo>
                      <a:pt x="824" y="1699"/>
                    </a:lnTo>
                    <a:lnTo>
                      <a:pt x="830" y="1696"/>
                    </a:lnTo>
                    <a:lnTo>
                      <a:pt x="838" y="1696"/>
                    </a:lnTo>
                    <a:lnTo>
                      <a:pt x="838" y="1696"/>
                    </a:lnTo>
                    <a:lnTo>
                      <a:pt x="845" y="1696"/>
                    </a:lnTo>
                    <a:lnTo>
                      <a:pt x="851" y="1699"/>
                    </a:lnTo>
                    <a:lnTo>
                      <a:pt x="858" y="1701"/>
                    </a:lnTo>
                    <a:lnTo>
                      <a:pt x="863" y="1704"/>
                    </a:lnTo>
                    <a:lnTo>
                      <a:pt x="867" y="1708"/>
                    </a:lnTo>
                    <a:lnTo>
                      <a:pt x="871" y="1711"/>
                    </a:lnTo>
                    <a:lnTo>
                      <a:pt x="877" y="1719"/>
                    </a:lnTo>
                    <a:lnTo>
                      <a:pt x="877" y="1807"/>
                    </a:lnTo>
                    <a:lnTo>
                      <a:pt x="877" y="1807"/>
                    </a:lnTo>
                    <a:lnTo>
                      <a:pt x="870" y="1814"/>
                    </a:lnTo>
                    <a:lnTo>
                      <a:pt x="863" y="1821"/>
                    </a:lnTo>
                    <a:lnTo>
                      <a:pt x="858" y="1824"/>
                    </a:lnTo>
                    <a:lnTo>
                      <a:pt x="851" y="1827"/>
                    </a:lnTo>
                    <a:lnTo>
                      <a:pt x="846" y="1828"/>
                    </a:lnTo>
                    <a:lnTo>
                      <a:pt x="838" y="1829"/>
                    </a:lnTo>
                    <a:lnTo>
                      <a:pt x="838" y="1829"/>
                    </a:lnTo>
                    <a:close/>
                    <a:moveTo>
                      <a:pt x="2084" y="1645"/>
                    </a:moveTo>
                    <a:lnTo>
                      <a:pt x="2084" y="1645"/>
                    </a:lnTo>
                    <a:lnTo>
                      <a:pt x="2079" y="1646"/>
                    </a:lnTo>
                    <a:lnTo>
                      <a:pt x="2072" y="1648"/>
                    </a:lnTo>
                    <a:lnTo>
                      <a:pt x="2059" y="1651"/>
                    </a:lnTo>
                    <a:lnTo>
                      <a:pt x="2046" y="1658"/>
                    </a:lnTo>
                    <a:lnTo>
                      <a:pt x="2035" y="1666"/>
                    </a:lnTo>
                    <a:lnTo>
                      <a:pt x="2035" y="1563"/>
                    </a:lnTo>
                    <a:lnTo>
                      <a:pt x="1980" y="1591"/>
                    </a:lnTo>
                    <a:lnTo>
                      <a:pt x="1980" y="1874"/>
                    </a:lnTo>
                    <a:lnTo>
                      <a:pt x="2035" y="1874"/>
                    </a:lnTo>
                    <a:lnTo>
                      <a:pt x="2035" y="1858"/>
                    </a:lnTo>
                    <a:lnTo>
                      <a:pt x="2035" y="1858"/>
                    </a:lnTo>
                    <a:lnTo>
                      <a:pt x="2040" y="1863"/>
                    </a:lnTo>
                    <a:lnTo>
                      <a:pt x="2046" y="1868"/>
                    </a:lnTo>
                    <a:lnTo>
                      <a:pt x="2052" y="1871"/>
                    </a:lnTo>
                    <a:lnTo>
                      <a:pt x="2059" y="1874"/>
                    </a:lnTo>
                    <a:lnTo>
                      <a:pt x="2064" y="1877"/>
                    </a:lnTo>
                    <a:lnTo>
                      <a:pt x="2072" y="1878"/>
                    </a:lnTo>
                    <a:lnTo>
                      <a:pt x="2079" y="1879"/>
                    </a:lnTo>
                    <a:lnTo>
                      <a:pt x="2085" y="1880"/>
                    </a:lnTo>
                    <a:lnTo>
                      <a:pt x="2085" y="1880"/>
                    </a:lnTo>
                    <a:lnTo>
                      <a:pt x="2095" y="1879"/>
                    </a:lnTo>
                    <a:lnTo>
                      <a:pt x="2105" y="1878"/>
                    </a:lnTo>
                    <a:lnTo>
                      <a:pt x="2114" y="1876"/>
                    </a:lnTo>
                    <a:lnTo>
                      <a:pt x="2123" y="1871"/>
                    </a:lnTo>
                    <a:lnTo>
                      <a:pt x="2131" y="1867"/>
                    </a:lnTo>
                    <a:lnTo>
                      <a:pt x="2137" y="1862"/>
                    </a:lnTo>
                    <a:lnTo>
                      <a:pt x="2144" y="1856"/>
                    </a:lnTo>
                    <a:lnTo>
                      <a:pt x="2150" y="1849"/>
                    </a:lnTo>
                    <a:lnTo>
                      <a:pt x="2155" y="1840"/>
                    </a:lnTo>
                    <a:lnTo>
                      <a:pt x="2160" y="1831"/>
                    </a:lnTo>
                    <a:lnTo>
                      <a:pt x="2163" y="1821"/>
                    </a:lnTo>
                    <a:lnTo>
                      <a:pt x="2166" y="1811"/>
                    </a:lnTo>
                    <a:lnTo>
                      <a:pt x="2170" y="1800"/>
                    </a:lnTo>
                    <a:lnTo>
                      <a:pt x="2171" y="1788"/>
                    </a:lnTo>
                    <a:lnTo>
                      <a:pt x="2172" y="1774"/>
                    </a:lnTo>
                    <a:lnTo>
                      <a:pt x="2173" y="1760"/>
                    </a:lnTo>
                    <a:lnTo>
                      <a:pt x="2173" y="1760"/>
                    </a:lnTo>
                    <a:lnTo>
                      <a:pt x="2172" y="1748"/>
                    </a:lnTo>
                    <a:lnTo>
                      <a:pt x="2171" y="1735"/>
                    </a:lnTo>
                    <a:lnTo>
                      <a:pt x="2169" y="1723"/>
                    </a:lnTo>
                    <a:lnTo>
                      <a:pt x="2166" y="1712"/>
                    </a:lnTo>
                    <a:lnTo>
                      <a:pt x="2163" y="1702"/>
                    </a:lnTo>
                    <a:lnTo>
                      <a:pt x="2159" y="1693"/>
                    </a:lnTo>
                    <a:lnTo>
                      <a:pt x="2154" y="1684"/>
                    </a:lnTo>
                    <a:lnTo>
                      <a:pt x="2149" y="1676"/>
                    </a:lnTo>
                    <a:lnTo>
                      <a:pt x="2143" y="1670"/>
                    </a:lnTo>
                    <a:lnTo>
                      <a:pt x="2136" y="1663"/>
                    </a:lnTo>
                    <a:lnTo>
                      <a:pt x="2129" y="1658"/>
                    </a:lnTo>
                    <a:lnTo>
                      <a:pt x="2121" y="1653"/>
                    </a:lnTo>
                    <a:lnTo>
                      <a:pt x="2113" y="1650"/>
                    </a:lnTo>
                    <a:lnTo>
                      <a:pt x="2104" y="1648"/>
                    </a:lnTo>
                    <a:lnTo>
                      <a:pt x="2094" y="1646"/>
                    </a:lnTo>
                    <a:lnTo>
                      <a:pt x="2084" y="1645"/>
                    </a:lnTo>
                    <a:lnTo>
                      <a:pt x="2084" y="1645"/>
                    </a:lnTo>
                    <a:close/>
                    <a:moveTo>
                      <a:pt x="2074" y="1696"/>
                    </a:moveTo>
                    <a:lnTo>
                      <a:pt x="2074" y="1696"/>
                    </a:lnTo>
                    <a:lnTo>
                      <a:pt x="2082" y="1698"/>
                    </a:lnTo>
                    <a:lnTo>
                      <a:pt x="2090" y="1700"/>
                    </a:lnTo>
                    <a:lnTo>
                      <a:pt x="2096" y="1704"/>
                    </a:lnTo>
                    <a:lnTo>
                      <a:pt x="2103" y="1711"/>
                    </a:lnTo>
                    <a:lnTo>
                      <a:pt x="2109" y="1719"/>
                    </a:lnTo>
                    <a:lnTo>
                      <a:pt x="2112" y="1730"/>
                    </a:lnTo>
                    <a:lnTo>
                      <a:pt x="2115" y="1743"/>
                    </a:lnTo>
                    <a:lnTo>
                      <a:pt x="2116" y="1759"/>
                    </a:lnTo>
                    <a:lnTo>
                      <a:pt x="2116" y="1759"/>
                    </a:lnTo>
                    <a:lnTo>
                      <a:pt x="2115" y="1775"/>
                    </a:lnTo>
                    <a:lnTo>
                      <a:pt x="2113" y="1790"/>
                    </a:lnTo>
                    <a:lnTo>
                      <a:pt x="2111" y="1801"/>
                    </a:lnTo>
                    <a:lnTo>
                      <a:pt x="2106" y="1811"/>
                    </a:lnTo>
                    <a:lnTo>
                      <a:pt x="2100" y="1819"/>
                    </a:lnTo>
                    <a:lnTo>
                      <a:pt x="2093" y="1824"/>
                    </a:lnTo>
                    <a:lnTo>
                      <a:pt x="2085" y="1828"/>
                    </a:lnTo>
                    <a:lnTo>
                      <a:pt x="2075" y="1829"/>
                    </a:lnTo>
                    <a:lnTo>
                      <a:pt x="2075" y="1829"/>
                    </a:lnTo>
                    <a:lnTo>
                      <a:pt x="2067" y="1828"/>
                    </a:lnTo>
                    <a:lnTo>
                      <a:pt x="2061" y="1827"/>
                    </a:lnTo>
                    <a:lnTo>
                      <a:pt x="2055" y="1823"/>
                    </a:lnTo>
                    <a:lnTo>
                      <a:pt x="2050" y="1821"/>
                    </a:lnTo>
                    <a:lnTo>
                      <a:pt x="2041" y="1813"/>
                    </a:lnTo>
                    <a:lnTo>
                      <a:pt x="2035" y="1808"/>
                    </a:lnTo>
                    <a:lnTo>
                      <a:pt x="2035" y="1719"/>
                    </a:lnTo>
                    <a:lnTo>
                      <a:pt x="2035" y="1719"/>
                    </a:lnTo>
                    <a:lnTo>
                      <a:pt x="2039" y="1714"/>
                    </a:lnTo>
                    <a:lnTo>
                      <a:pt x="2043" y="1710"/>
                    </a:lnTo>
                    <a:lnTo>
                      <a:pt x="2047" y="1705"/>
                    </a:lnTo>
                    <a:lnTo>
                      <a:pt x="2052" y="1702"/>
                    </a:lnTo>
                    <a:lnTo>
                      <a:pt x="2057" y="1700"/>
                    </a:lnTo>
                    <a:lnTo>
                      <a:pt x="2063" y="1698"/>
                    </a:lnTo>
                    <a:lnTo>
                      <a:pt x="2069" y="1696"/>
                    </a:lnTo>
                    <a:lnTo>
                      <a:pt x="2074" y="1696"/>
                    </a:lnTo>
                    <a:lnTo>
                      <a:pt x="2074" y="1696"/>
                    </a:lnTo>
                    <a:close/>
                    <a:moveTo>
                      <a:pt x="1455" y="1666"/>
                    </a:moveTo>
                    <a:lnTo>
                      <a:pt x="1455" y="1666"/>
                    </a:lnTo>
                    <a:lnTo>
                      <a:pt x="1451" y="1662"/>
                    </a:lnTo>
                    <a:lnTo>
                      <a:pt x="1445" y="1658"/>
                    </a:lnTo>
                    <a:lnTo>
                      <a:pt x="1438" y="1654"/>
                    </a:lnTo>
                    <a:lnTo>
                      <a:pt x="1433" y="1651"/>
                    </a:lnTo>
                    <a:lnTo>
                      <a:pt x="1426" y="1649"/>
                    </a:lnTo>
                    <a:lnTo>
                      <a:pt x="1419" y="1646"/>
                    </a:lnTo>
                    <a:lnTo>
                      <a:pt x="1413" y="1646"/>
                    </a:lnTo>
                    <a:lnTo>
                      <a:pt x="1406" y="1645"/>
                    </a:lnTo>
                    <a:lnTo>
                      <a:pt x="1406" y="1645"/>
                    </a:lnTo>
                    <a:lnTo>
                      <a:pt x="1396" y="1646"/>
                    </a:lnTo>
                    <a:lnTo>
                      <a:pt x="1386" y="1648"/>
                    </a:lnTo>
                    <a:lnTo>
                      <a:pt x="1377" y="1650"/>
                    </a:lnTo>
                    <a:lnTo>
                      <a:pt x="1369" y="1653"/>
                    </a:lnTo>
                    <a:lnTo>
                      <a:pt x="1362" y="1658"/>
                    </a:lnTo>
                    <a:lnTo>
                      <a:pt x="1354" y="1663"/>
                    </a:lnTo>
                    <a:lnTo>
                      <a:pt x="1347" y="1670"/>
                    </a:lnTo>
                    <a:lnTo>
                      <a:pt x="1342" y="1676"/>
                    </a:lnTo>
                    <a:lnTo>
                      <a:pt x="1336" y="1684"/>
                    </a:lnTo>
                    <a:lnTo>
                      <a:pt x="1332" y="1693"/>
                    </a:lnTo>
                    <a:lnTo>
                      <a:pt x="1327" y="1702"/>
                    </a:lnTo>
                    <a:lnTo>
                      <a:pt x="1324" y="1712"/>
                    </a:lnTo>
                    <a:lnTo>
                      <a:pt x="1322" y="1723"/>
                    </a:lnTo>
                    <a:lnTo>
                      <a:pt x="1319" y="1735"/>
                    </a:lnTo>
                    <a:lnTo>
                      <a:pt x="1318" y="1748"/>
                    </a:lnTo>
                    <a:lnTo>
                      <a:pt x="1318" y="1760"/>
                    </a:lnTo>
                    <a:lnTo>
                      <a:pt x="1318" y="1760"/>
                    </a:lnTo>
                    <a:lnTo>
                      <a:pt x="1318" y="1774"/>
                    </a:lnTo>
                    <a:lnTo>
                      <a:pt x="1319" y="1787"/>
                    </a:lnTo>
                    <a:lnTo>
                      <a:pt x="1322" y="1799"/>
                    </a:lnTo>
                    <a:lnTo>
                      <a:pt x="1324" y="1810"/>
                    </a:lnTo>
                    <a:lnTo>
                      <a:pt x="1327" y="1821"/>
                    </a:lnTo>
                    <a:lnTo>
                      <a:pt x="1330" y="1831"/>
                    </a:lnTo>
                    <a:lnTo>
                      <a:pt x="1336" y="1840"/>
                    </a:lnTo>
                    <a:lnTo>
                      <a:pt x="1340" y="1848"/>
                    </a:lnTo>
                    <a:lnTo>
                      <a:pt x="1347" y="1856"/>
                    </a:lnTo>
                    <a:lnTo>
                      <a:pt x="1353" y="1861"/>
                    </a:lnTo>
                    <a:lnTo>
                      <a:pt x="1360" y="1867"/>
                    </a:lnTo>
                    <a:lnTo>
                      <a:pt x="1368" y="1871"/>
                    </a:lnTo>
                    <a:lnTo>
                      <a:pt x="1376" y="1874"/>
                    </a:lnTo>
                    <a:lnTo>
                      <a:pt x="1385" y="1878"/>
                    </a:lnTo>
                    <a:lnTo>
                      <a:pt x="1395" y="1879"/>
                    </a:lnTo>
                    <a:lnTo>
                      <a:pt x="1405" y="1879"/>
                    </a:lnTo>
                    <a:lnTo>
                      <a:pt x="1405" y="1879"/>
                    </a:lnTo>
                    <a:lnTo>
                      <a:pt x="1412" y="1879"/>
                    </a:lnTo>
                    <a:lnTo>
                      <a:pt x="1418" y="1878"/>
                    </a:lnTo>
                    <a:lnTo>
                      <a:pt x="1425" y="1877"/>
                    </a:lnTo>
                    <a:lnTo>
                      <a:pt x="1432" y="1874"/>
                    </a:lnTo>
                    <a:lnTo>
                      <a:pt x="1438" y="1871"/>
                    </a:lnTo>
                    <a:lnTo>
                      <a:pt x="1444" y="1867"/>
                    </a:lnTo>
                    <a:lnTo>
                      <a:pt x="1449" y="1863"/>
                    </a:lnTo>
                    <a:lnTo>
                      <a:pt x="1455" y="1858"/>
                    </a:lnTo>
                    <a:lnTo>
                      <a:pt x="1455" y="1863"/>
                    </a:lnTo>
                    <a:lnTo>
                      <a:pt x="1455" y="1863"/>
                    </a:lnTo>
                    <a:lnTo>
                      <a:pt x="1455" y="1872"/>
                    </a:lnTo>
                    <a:lnTo>
                      <a:pt x="1454" y="1882"/>
                    </a:lnTo>
                    <a:lnTo>
                      <a:pt x="1452" y="1892"/>
                    </a:lnTo>
                    <a:lnTo>
                      <a:pt x="1449" y="1897"/>
                    </a:lnTo>
                    <a:lnTo>
                      <a:pt x="1446" y="1901"/>
                    </a:lnTo>
                    <a:lnTo>
                      <a:pt x="1443" y="1906"/>
                    </a:lnTo>
                    <a:lnTo>
                      <a:pt x="1438" y="1910"/>
                    </a:lnTo>
                    <a:lnTo>
                      <a:pt x="1432" y="1913"/>
                    </a:lnTo>
                    <a:lnTo>
                      <a:pt x="1425" y="1916"/>
                    </a:lnTo>
                    <a:lnTo>
                      <a:pt x="1417" y="1919"/>
                    </a:lnTo>
                    <a:lnTo>
                      <a:pt x="1407" y="1920"/>
                    </a:lnTo>
                    <a:lnTo>
                      <a:pt x="1396" y="1922"/>
                    </a:lnTo>
                    <a:lnTo>
                      <a:pt x="1384" y="1922"/>
                    </a:lnTo>
                    <a:lnTo>
                      <a:pt x="1382" y="1922"/>
                    </a:lnTo>
                    <a:lnTo>
                      <a:pt x="1401" y="1966"/>
                    </a:lnTo>
                    <a:lnTo>
                      <a:pt x="1402" y="1966"/>
                    </a:lnTo>
                    <a:lnTo>
                      <a:pt x="1402" y="1966"/>
                    </a:lnTo>
                    <a:lnTo>
                      <a:pt x="1415" y="1966"/>
                    </a:lnTo>
                    <a:lnTo>
                      <a:pt x="1427" y="1963"/>
                    </a:lnTo>
                    <a:lnTo>
                      <a:pt x="1439" y="1961"/>
                    </a:lnTo>
                    <a:lnTo>
                      <a:pt x="1449" y="1958"/>
                    </a:lnTo>
                    <a:lnTo>
                      <a:pt x="1459" y="1954"/>
                    </a:lnTo>
                    <a:lnTo>
                      <a:pt x="1468" y="1950"/>
                    </a:lnTo>
                    <a:lnTo>
                      <a:pt x="1476" y="1943"/>
                    </a:lnTo>
                    <a:lnTo>
                      <a:pt x="1484" y="1938"/>
                    </a:lnTo>
                    <a:lnTo>
                      <a:pt x="1491" y="1930"/>
                    </a:lnTo>
                    <a:lnTo>
                      <a:pt x="1495" y="1921"/>
                    </a:lnTo>
                    <a:lnTo>
                      <a:pt x="1501" y="1912"/>
                    </a:lnTo>
                    <a:lnTo>
                      <a:pt x="1504" y="1902"/>
                    </a:lnTo>
                    <a:lnTo>
                      <a:pt x="1507" y="1891"/>
                    </a:lnTo>
                    <a:lnTo>
                      <a:pt x="1509" y="1880"/>
                    </a:lnTo>
                    <a:lnTo>
                      <a:pt x="1511" y="1868"/>
                    </a:lnTo>
                    <a:lnTo>
                      <a:pt x="1511" y="1853"/>
                    </a:lnTo>
                    <a:lnTo>
                      <a:pt x="1511" y="1651"/>
                    </a:lnTo>
                    <a:lnTo>
                      <a:pt x="1455" y="1651"/>
                    </a:lnTo>
                    <a:lnTo>
                      <a:pt x="1455" y="1666"/>
                    </a:lnTo>
                    <a:close/>
                    <a:moveTo>
                      <a:pt x="1455" y="1719"/>
                    </a:moveTo>
                    <a:lnTo>
                      <a:pt x="1455" y="1807"/>
                    </a:lnTo>
                    <a:lnTo>
                      <a:pt x="1455" y="1807"/>
                    </a:lnTo>
                    <a:lnTo>
                      <a:pt x="1448" y="1814"/>
                    </a:lnTo>
                    <a:lnTo>
                      <a:pt x="1439" y="1822"/>
                    </a:lnTo>
                    <a:lnTo>
                      <a:pt x="1435" y="1824"/>
                    </a:lnTo>
                    <a:lnTo>
                      <a:pt x="1429" y="1827"/>
                    </a:lnTo>
                    <a:lnTo>
                      <a:pt x="1423" y="1828"/>
                    </a:lnTo>
                    <a:lnTo>
                      <a:pt x="1416" y="1829"/>
                    </a:lnTo>
                    <a:lnTo>
                      <a:pt x="1416" y="1829"/>
                    </a:lnTo>
                    <a:lnTo>
                      <a:pt x="1408" y="1828"/>
                    </a:lnTo>
                    <a:lnTo>
                      <a:pt x="1402" y="1825"/>
                    </a:lnTo>
                    <a:lnTo>
                      <a:pt x="1394" y="1821"/>
                    </a:lnTo>
                    <a:lnTo>
                      <a:pt x="1388" y="1815"/>
                    </a:lnTo>
                    <a:lnTo>
                      <a:pt x="1383" y="1807"/>
                    </a:lnTo>
                    <a:lnTo>
                      <a:pt x="1378" y="1794"/>
                    </a:lnTo>
                    <a:lnTo>
                      <a:pt x="1375" y="1779"/>
                    </a:lnTo>
                    <a:lnTo>
                      <a:pt x="1374" y="1759"/>
                    </a:lnTo>
                    <a:lnTo>
                      <a:pt x="1374" y="1759"/>
                    </a:lnTo>
                    <a:lnTo>
                      <a:pt x="1375" y="1741"/>
                    </a:lnTo>
                    <a:lnTo>
                      <a:pt x="1378" y="1728"/>
                    </a:lnTo>
                    <a:lnTo>
                      <a:pt x="1383" y="1717"/>
                    </a:lnTo>
                    <a:lnTo>
                      <a:pt x="1388" y="1709"/>
                    </a:lnTo>
                    <a:lnTo>
                      <a:pt x="1394" y="1702"/>
                    </a:lnTo>
                    <a:lnTo>
                      <a:pt x="1402" y="1699"/>
                    </a:lnTo>
                    <a:lnTo>
                      <a:pt x="1408" y="1696"/>
                    </a:lnTo>
                    <a:lnTo>
                      <a:pt x="1416" y="1696"/>
                    </a:lnTo>
                    <a:lnTo>
                      <a:pt x="1416" y="1696"/>
                    </a:lnTo>
                    <a:lnTo>
                      <a:pt x="1423" y="1696"/>
                    </a:lnTo>
                    <a:lnTo>
                      <a:pt x="1429" y="1699"/>
                    </a:lnTo>
                    <a:lnTo>
                      <a:pt x="1436" y="1701"/>
                    </a:lnTo>
                    <a:lnTo>
                      <a:pt x="1441" y="1703"/>
                    </a:lnTo>
                    <a:lnTo>
                      <a:pt x="1445" y="1708"/>
                    </a:lnTo>
                    <a:lnTo>
                      <a:pt x="1449" y="1711"/>
                    </a:lnTo>
                    <a:lnTo>
                      <a:pt x="1455" y="1719"/>
                    </a:lnTo>
                    <a:lnTo>
                      <a:pt x="1455" y="1719"/>
                    </a:lnTo>
                    <a:close/>
                    <a:moveTo>
                      <a:pt x="1683" y="1705"/>
                    </a:moveTo>
                    <a:lnTo>
                      <a:pt x="1683" y="1705"/>
                    </a:lnTo>
                    <a:lnTo>
                      <a:pt x="1696" y="1699"/>
                    </a:lnTo>
                    <a:lnTo>
                      <a:pt x="1709" y="1694"/>
                    </a:lnTo>
                    <a:lnTo>
                      <a:pt x="1724" y="1691"/>
                    </a:lnTo>
                    <a:lnTo>
                      <a:pt x="1740" y="1690"/>
                    </a:lnTo>
                    <a:lnTo>
                      <a:pt x="1740" y="1690"/>
                    </a:lnTo>
                    <a:lnTo>
                      <a:pt x="1750" y="1691"/>
                    </a:lnTo>
                    <a:lnTo>
                      <a:pt x="1757" y="1692"/>
                    </a:lnTo>
                    <a:lnTo>
                      <a:pt x="1764" y="1694"/>
                    </a:lnTo>
                    <a:lnTo>
                      <a:pt x="1770" y="1699"/>
                    </a:lnTo>
                    <a:lnTo>
                      <a:pt x="1774" y="1703"/>
                    </a:lnTo>
                    <a:lnTo>
                      <a:pt x="1777" y="1709"/>
                    </a:lnTo>
                    <a:lnTo>
                      <a:pt x="1780" y="1714"/>
                    </a:lnTo>
                    <a:lnTo>
                      <a:pt x="1780" y="1722"/>
                    </a:lnTo>
                    <a:lnTo>
                      <a:pt x="1780" y="1738"/>
                    </a:lnTo>
                    <a:lnTo>
                      <a:pt x="1780" y="1738"/>
                    </a:lnTo>
                    <a:lnTo>
                      <a:pt x="1770" y="1733"/>
                    </a:lnTo>
                    <a:lnTo>
                      <a:pt x="1757" y="1730"/>
                    </a:lnTo>
                    <a:lnTo>
                      <a:pt x="1745" y="1728"/>
                    </a:lnTo>
                    <a:lnTo>
                      <a:pt x="1732" y="1727"/>
                    </a:lnTo>
                    <a:lnTo>
                      <a:pt x="1732" y="1727"/>
                    </a:lnTo>
                    <a:lnTo>
                      <a:pt x="1716" y="1728"/>
                    </a:lnTo>
                    <a:lnTo>
                      <a:pt x="1701" y="1731"/>
                    </a:lnTo>
                    <a:lnTo>
                      <a:pt x="1686" y="1735"/>
                    </a:lnTo>
                    <a:lnTo>
                      <a:pt x="1678" y="1739"/>
                    </a:lnTo>
                    <a:lnTo>
                      <a:pt x="1672" y="1743"/>
                    </a:lnTo>
                    <a:lnTo>
                      <a:pt x="1666" y="1748"/>
                    </a:lnTo>
                    <a:lnTo>
                      <a:pt x="1661" y="1753"/>
                    </a:lnTo>
                    <a:lnTo>
                      <a:pt x="1655" y="1759"/>
                    </a:lnTo>
                    <a:lnTo>
                      <a:pt x="1651" y="1765"/>
                    </a:lnTo>
                    <a:lnTo>
                      <a:pt x="1647" y="1773"/>
                    </a:lnTo>
                    <a:lnTo>
                      <a:pt x="1645" y="1782"/>
                    </a:lnTo>
                    <a:lnTo>
                      <a:pt x="1644" y="1791"/>
                    </a:lnTo>
                    <a:lnTo>
                      <a:pt x="1643" y="1800"/>
                    </a:lnTo>
                    <a:lnTo>
                      <a:pt x="1643" y="1800"/>
                    </a:lnTo>
                    <a:lnTo>
                      <a:pt x="1644" y="1811"/>
                    </a:lnTo>
                    <a:lnTo>
                      <a:pt x="1645" y="1821"/>
                    </a:lnTo>
                    <a:lnTo>
                      <a:pt x="1647" y="1829"/>
                    </a:lnTo>
                    <a:lnTo>
                      <a:pt x="1651" y="1838"/>
                    </a:lnTo>
                    <a:lnTo>
                      <a:pt x="1654" y="1844"/>
                    </a:lnTo>
                    <a:lnTo>
                      <a:pt x="1659" y="1851"/>
                    </a:lnTo>
                    <a:lnTo>
                      <a:pt x="1664" y="1857"/>
                    </a:lnTo>
                    <a:lnTo>
                      <a:pt x="1671" y="1862"/>
                    </a:lnTo>
                    <a:lnTo>
                      <a:pt x="1676" y="1867"/>
                    </a:lnTo>
                    <a:lnTo>
                      <a:pt x="1683" y="1870"/>
                    </a:lnTo>
                    <a:lnTo>
                      <a:pt x="1697" y="1876"/>
                    </a:lnTo>
                    <a:lnTo>
                      <a:pt x="1712" y="1879"/>
                    </a:lnTo>
                    <a:lnTo>
                      <a:pt x="1726" y="1880"/>
                    </a:lnTo>
                    <a:lnTo>
                      <a:pt x="1726" y="1880"/>
                    </a:lnTo>
                    <a:lnTo>
                      <a:pt x="1738" y="1878"/>
                    </a:lnTo>
                    <a:lnTo>
                      <a:pt x="1746" y="1877"/>
                    </a:lnTo>
                    <a:lnTo>
                      <a:pt x="1753" y="1874"/>
                    </a:lnTo>
                    <a:lnTo>
                      <a:pt x="1761" y="1871"/>
                    </a:lnTo>
                    <a:lnTo>
                      <a:pt x="1767" y="1867"/>
                    </a:lnTo>
                    <a:lnTo>
                      <a:pt x="1774" y="1862"/>
                    </a:lnTo>
                    <a:lnTo>
                      <a:pt x="1780" y="1857"/>
                    </a:lnTo>
                    <a:lnTo>
                      <a:pt x="1780" y="1874"/>
                    </a:lnTo>
                    <a:lnTo>
                      <a:pt x="1835" y="1874"/>
                    </a:lnTo>
                    <a:lnTo>
                      <a:pt x="1835" y="1723"/>
                    </a:lnTo>
                    <a:lnTo>
                      <a:pt x="1835" y="1723"/>
                    </a:lnTo>
                    <a:lnTo>
                      <a:pt x="1835" y="1714"/>
                    </a:lnTo>
                    <a:lnTo>
                      <a:pt x="1834" y="1707"/>
                    </a:lnTo>
                    <a:lnTo>
                      <a:pt x="1832" y="1699"/>
                    </a:lnTo>
                    <a:lnTo>
                      <a:pt x="1830" y="1691"/>
                    </a:lnTo>
                    <a:lnTo>
                      <a:pt x="1825" y="1684"/>
                    </a:lnTo>
                    <a:lnTo>
                      <a:pt x="1822" y="1678"/>
                    </a:lnTo>
                    <a:lnTo>
                      <a:pt x="1816" y="1672"/>
                    </a:lnTo>
                    <a:lnTo>
                      <a:pt x="1811" y="1666"/>
                    </a:lnTo>
                    <a:lnTo>
                      <a:pt x="1805" y="1662"/>
                    </a:lnTo>
                    <a:lnTo>
                      <a:pt x="1798" y="1658"/>
                    </a:lnTo>
                    <a:lnTo>
                      <a:pt x="1791" y="1654"/>
                    </a:lnTo>
                    <a:lnTo>
                      <a:pt x="1783" y="1651"/>
                    </a:lnTo>
                    <a:lnTo>
                      <a:pt x="1774" y="1649"/>
                    </a:lnTo>
                    <a:lnTo>
                      <a:pt x="1765" y="1648"/>
                    </a:lnTo>
                    <a:lnTo>
                      <a:pt x="1755" y="1646"/>
                    </a:lnTo>
                    <a:lnTo>
                      <a:pt x="1745" y="1645"/>
                    </a:lnTo>
                    <a:lnTo>
                      <a:pt x="1745" y="1645"/>
                    </a:lnTo>
                    <a:lnTo>
                      <a:pt x="1733" y="1646"/>
                    </a:lnTo>
                    <a:lnTo>
                      <a:pt x="1723" y="1646"/>
                    </a:lnTo>
                    <a:lnTo>
                      <a:pt x="1712" y="1649"/>
                    </a:lnTo>
                    <a:lnTo>
                      <a:pt x="1701" y="1651"/>
                    </a:lnTo>
                    <a:lnTo>
                      <a:pt x="1691" y="1654"/>
                    </a:lnTo>
                    <a:lnTo>
                      <a:pt x="1681" y="1658"/>
                    </a:lnTo>
                    <a:lnTo>
                      <a:pt x="1671" y="1662"/>
                    </a:lnTo>
                    <a:lnTo>
                      <a:pt x="1661" y="1668"/>
                    </a:lnTo>
                    <a:lnTo>
                      <a:pt x="1683" y="1705"/>
                    </a:lnTo>
                    <a:close/>
                    <a:moveTo>
                      <a:pt x="1698" y="1800"/>
                    </a:moveTo>
                    <a:lnTo>
                      <a:pt x="1698" y="1800"/>
                    </a:lnTo>
                    <a:lnTo>
                      <a:pt x="1698" y="1793"/>
                    </a:lnTo>
                    <a:lnTo>
                      <a:pt x="1701" y="1787"/>
                    </a:lnTo>
                    <a:lnTo>
                      <a:pt x="1704" y="1781"/>
                    </a:lnTo>
                    <a:lnTo>
                      <a:pt x="1708" y="1777"/>
                    </a:lnTo>
                    <a:lnTo>
                      <a:pt x="1714" y="1773"/>
                    </a:lnTo>
                    <a:lnTo>
                      <a:pt x="1721" y="1771"/>
                    </a:lnTo>
                    <a:lnTo>
                      <a:pt x="1728" y="1769"/>
                    </a:lnTo>
                    <a:lnTo>
                      <a:pt x="1736" y="1769"/>
                    </a:lnTo>
                    <a:lnTo>
                      <a:pt x="1736" y="1769"/>
                    </a:lnTo>
                    <a:lnTo>
                      <a:pt x="1748" y="1769"/>
                    </a:lnTo>
                    <a:lnTo>
                      <a:pt x="1760" y="1771"/>
                    </a:lnTo>
                    <a:lnTo>
                      <a:pt x="1770" y="1774"/>
                    </a:lnTo>
                    <a:lnTo>
                      <a:pt x="1780" y="1780"/>
                    </a:lnTo>
                    <a:lnTo>
                      <a:pt x="1780" y="1810"/>
                    </a:lnTo>
                    <a:lnTo>
                      <a:pt x="1780" y="1810"/>
                    </a:lnTo>
                    <a:lnTo>
                      <a:pt x="1777" y="1814"/>
                    </a:lnTo>
                    <a:lnTo>
                      <a:pt x="1773" y="1819"/>
                    </a:lnTo>
                    <a:lnTo>
                      <a:pt x="1768" y="1823"/>
                    </a:lnTo>
                    <a:lnTo>
                      <a:pt x="1763" y="1827"/>
                    </a:lnTo>
                    <a:lnTo>
                      <a:pt x="1757" y="1830"/>
                    </a:lnTo>
                    <a:lnTo>
                      <a:pt x="1751" y="1832"/>
                    </a:lnTo>
                    <a:lnTo>
                      <a:pt x="1744" y="1833"/>
                    </a:lnTo>
                    <a:lnTo>
                      <a:pt x="1736" y="1834"/>
                    </a:lnTo>
                    <a:lnTo>
                      <a:pt x="1736" y="1834"/>
                    </a:lnTo>
                    <a:lnTo>
                      <a:pt x="1728" y="1833"/>
                    </a:lnTo>
                    <a:lnTo>
                      <a:pt x="1721" y="1831"/>
                    </a:lnTo>
                    <a:lnTo>
                      <a:pt x="1714" y="1829"/>
                    </a:lnTo>
                    <a:lnTo>
                      <a:pt x="1708" y="1824"/>
                    </a:lnTo>
                    <a:lnTo>
                      <a:pt x="1704" y="1820"/>
                    </a:lnTo>
                    <a:lnTo>
                      <a:pt x="1701" y="1814"/>
                    </a:lnTo>
                    <a:lnTo>
                      <a:pt x="1699" y="1808"/>
                    </a:lnTo>
                    <a:lnTo>
                      <a:pt x="1698" y="1800"/>
                    </a:lnTo>
                    <a:lnTo>
                      <a:pt x="1698" y="1800"/>
                    </a:lnTo>
                    <a:close/>
                    <a:moveTo>
                      <a:pt x="2350" y="1810"/>
                    </a:moveTo>
                    <a:lnTo>
                      <a:pt x="2350" y="1810"/>
                    </a:lnTo>
                    <a:lnTo>
                      <a:pt x="2342" y="1817"/>
                    </a:lnTo>
                    <a:lnTo>
                      <a:pt x="2332" y="1822"/>
                    </a:lnTo>
                    <a:lnTo>
                      <a:pt x="2326" y="1824"/>
                    </a:lnTo>
                    <a:lnTo>
                      <a:pt x="2320" y="1827"/>
                    </a:lnTo>
                    <a:lnTo>
                      <a:pt x="2313" y="1828"/>
                    </a:lnTo>
                    <a:lnTo>
                      <a:pt x="2306" y="1829"/>
                    </a:lnTo>
                    <a:lnTo>
                      <a:pt x="2306" y="1829"/>
                    </a:lnTo>
                    <a:lnTo>
                      <a:pt x="2301" y="1828"/>
                    </a:lnTo>
                    <a:lnTo>
                      <a:pt x="2294" y="1828"/>
                    </a:lnTo>
                    <a:lnTo>
                      <a:pt x="2286" y="1825"/>
                    </a:lnTo>
                    <a:lnTo>
                      <a:pt x="2277" y="1821"/>
                    </a:lnTo>
                    <a:lnTo>
                      <a:pt x="2270" y="1815"/>
                    </a:lnTo>
                    <a:lnTo>
                      <a:pt x="2266" y="1811"/>
                    </a:lnTo>
                    <a:lnTo>
                      <a:pt x="2263" y="1807"/>
                    </a:lnTo>
                    <a:lnTo>
                      <a:pt x="2261" y="1801"/>
                    </a:lnTo>
                    <a:lnTo>
                      <a:pt x="2259" y="1794"/>
                    </a:lnTo>
                    <a:lnTo>
                      <a:pt x="2257" y="1788"/>
                    </a:lnTo>
                    <a:lnTo>
                      <a:pt x="2256" y="1780"/>
                    </a:lnTo>
                    <a:lnTo>
                      <a:pt x="2393" y="1780"/>
                    </a:lnTo>
                    <a:lnTo>
                      <a:pt x="2393" y="1780"/>
                    </a:lnTo>
                    <a:lnTo>
                      <a:pt x="2394" y="1763"/>
                    </a:lnTo>
                    <a:lnTo>
                      <a:pt x="2394" y="1763"/>
                    </a:lnTo>
                    <a:lnTo>
                      <a:pt x="2394" y="1750"/>
                    </a:lnTo>
                    <a:lnTo>
                      <a:pt x="2392" y="1738"/>
                    </a:lnTo>
                    <a:lnTo>
                      <a:pt x="2391" y="1725"/>
                    </a:lnTo>
                    <a:lnTo>
                      <a:pt x="2388" y="1714"/>
                    </a:lnTo>
                    <a:lnTo>
                      <a:pt x="2384" y="1704"/>
                    </a:lnTo>
                    <a:lnTo>
                      <a:pt x="2380" y="1694"/>
                    </a:lnTo>
                    <a:lnTo>
                      <a:pt x="2374" y="1685"/>
                    </a:lnTo>
                    <a:lnTo>
                      <a:pt x="2369" y="1678"/>
                    </a:lnTo>
                    <a:lnTo>
                      <a:pt x="2362" y="1670"/>
                    </a:lnTo>
                    <a:lnTo>
                      <a:pt x="2355" y="1664"/>
                    </a:lnTo>
                    <a:lnTo>
                      <a:pt x="2348" y="1659"/>
                    </a:lnTo>
                    <a:lnTo>
                      <a:pt x="2339" y="1654"/>
                    </a:lnTo>
                    <a:lnTo>
                      <a:pt x="2330" y="1651"/>
                    </a:lnTo>
                    <a:lnTo>
                      <a:pt x="2321" y="1648"/>
                    </a:lnTo>
                    <a:lnTo>
                      <a:pt x="2311" y="1646"/>
                    </a:lnTo>
                    <a:lnTo>
                      <a:pt x="2300" y="1645"/>
                    </a:lnTo>
                    <a:lnTo>
                      <a:pt x="2300" y="1645"/>
                    </a:lnTo>
                    <a:lnTo>
                      <a:pt x="2290" y="1646"/>
                    </a:lnTo>
                    <a:lnTo>
                      <a:pt x="2280" y="1648"/>
                    </a:lnTo>
                    <a:lnTo>
                      <a:pt x="2270" y="1651"/>
                    </a:lnTo>
                    <a:lnTo>
                      <a:pt x="2260" y="1654"/>
                    </a:lnTo>
                    <a:lnTo>
                      <a:pt x="2251" y="1659"/>
                    </a:lnTo>
                    <a:lnTo>
                      <a:pt x="2243" y="1665"/>
                    </a:lnTo>
                    <a:lnTo>
                      <a:pt x="2235" y="1671"/>
                    </a:lnTo>
                    <a:lnTo>
                      <a:pt x="2229" y="1679"/>
                    </a:lnTo>
                    <a:lnTo>
                      <a:pt x="2222" y="1686"/>
                    </a:lnTo>
                    <a:lnTo>
                      <a:pt x="2216" y="1695"/>
                    </a:lnTo>
                    <a:lnTo>
                      <a:pt x="2212" y="1705"/>
                    </a:lnTo>
                    <a:lnTo>
                      <a:pt x="2207" y="1715"/>
                    </a:lnTo>
                    <a:lnTo>
                      <a:pt x="2204" y="1727"/>
                    </a:lnTo>
                    <a:lnTo>
                      <a:pt x="2202" y="1739"/>
                    </a:lnTo>
                    <a:lnTo>
                      <a:pt x="2201" y="1750"/>
                    </a:lnTo>
                    <a:lnTo>
                      <a:pt x="2200" y="1763"/>
                    </a:lnTo>
                    <a:lnTo>
                      <a:pt x="2200" y="1763"/>
                    </a:lnTo>
                    <a:lnTo>
                      <a:pt x="2201" y="1775"/>
                    </a:lnTo>
                    <a:lnTo>
                      <a:pt x="2202" y="1788"/>
                    </a:lnTo>
                    <a:lnTo>
                      <a:pt x="2204" y="1800"/>
                    </a:lnTo>
                    <a:lnTo>
                      <a:pt x="2207" y="1811"/>
                    </a:lnTo>
                    <a:lnTo>
                      <a:pt x="2212" y="1821"/>
                    </a:lnTo>
                    <a:lnTo>
                      <a:pt x="2216" y="1831"/>
                    </a:lnTo>
                    <a:lnTo>
                      <a:pt x="2222" y="1840"/>
                    </a:lnTo>
                    <a:lnTo>
                      <a:pt x="2229" y="1848"/>
                    </a:lnTo>
                    <a:lnTo>
                      <a:pt x="2236" y="1854"/>
                    </a:lnTo>
                    <a:lnTo>
                      <a:pt x="2244" y="1861"/>
                    </a:lnTo>
                    <a:lnTo>
                      <a:pt x="2253" y="1867"/>
                    </a:lnTo>
                    <a:lnTo>
                      <a:pt x="2262" y="1871"/>
                    </a:lnTo>
                    <a:lnTo>
                      <a:pt x="2272" y="1874"/>
                    </a:lnTo>
                    <a:lnTo>
                      <a:pt x="2283" y="1878"/>
                    </a:lnTo>
                    <a:lnTo>
                      <a:pt x="2294" y="1879"/>
                    </a:lnTo>
                    <a:lnTo>
                      <a:pt x="2306" y="1880"/>
                    </a:lnTo>
                    <a:lnTo>
                      <a:pt x="2306" y="1880"/>
                    </a:lnTo>
                    <a:lnTo>
                      <a:pt x="2317" y="1879"/>
                    </a:lnTo>
                    <a:lnTo>
                      <a:pt x="2327" y="1878"/>
                    </a:lnTo>
                    <a:lnTo>
                      <a:pt x="2339" y="1874"/>
                    </a:lnTo>
                    <a:lnTo>
                      <a:pt x="2349" y="1871"/>
                    </a:lnTo>
                    <a:lnTo>
                      <a:pt x="2359" y="1866"/>
                    </a:lnTo>
                    <a:lnTo>
                      <a:pt x="2368" y="1860"/>
                    </a:lnTo>
                    <a:lnTo>
                      <a:pt x="2376" y="1852"/>
                    </a:lnTo>
                    <a:lnTo>
                      <a:pt x="2385" y="1844"/>
                    </a:lnTo>
                    <a:lnTo>
                      <a:pt x="2350" y="1810"/>
                    </a:lnTo>
                    <a:close/>
                    <a:moveTo>
                      <a:pt x="2257" y="1739"/>
                    </a:moveTo>
                    <a:lnTo>
                      <a:pt x="2257" y="1739"/>
                    </a:lnTo>
                    <a:lnTo>
                      <a:pt x="2259" y="1729"/>
                    </a:lnTo>
                    <a:lnTo>
                      <a:pt x="2261" y="1720"/>
                    </a:lnTo>
                    <a:lnTo>
                      <a:pt x="2264" y="1712"/>
                    </a:lnTo>
                    <a:lnTo>
                      <a:pt x="2270" y="1705"/>
                    </a:lnTo>
                    <a:lnTo>
                      <a:pt x="2275" y="1700"/>
                    </a:lnTo>
                    <a:lnTo>
                      <a:pt x="2282" y="1696"/>
                    </a:lnTo>
                    <a:lnTo>
                      <a:pt x="2290" y="1693"/>
                    </a:lnTo>
                    <a:lnTo>
                      <a:pt x="2299" y="1693"/>
                    </a:lnTo>
                    <a:lnTo>
                      <a:pt x="2299" y="1693"/>
                    </a:lnTo>
                    <a:lnTo>
                      <a:pt x="2309" y="1694"/>
                    </a:lnTo>
                    <a:lnTo>
                      <a:pt x="2317" y="1696"/>
                    </a:lnTo>
                    <a:lnTo>
                      <a:pt x="2324" y="1701"/>
                    </a:lnTo>
                    <a:lnTo>
                      <a:pt x="2330" y="1708"/>
                    </a:lnTo>
                    <a:lnTo>
                      <a:pt x="2334" y="1714"/>
                    </a:lnTo>
                    <a:lnTo>
                      <a:pt x="2338" y="1722"/>
                    </a:lnTo>
                    <a:lnTo>
                      <a:pt x="2340" y="1731"/>
                    </a:lnTo>
                    <a:lnTo>
                      <a:pt x="2341" y="1739"/>
                    </a:lnTo>
                    <a:lnTo>
                      <a:pt x="2257" y="1739"/>
                    </a:lnTo>
                    <a:close/>
                    <a:moveTo>
                      <a:pt x="2884" y="1810"/>
                    </a:moveTo>
                    <a:lnTo>
                      <a:pt x="2884" y="1810"/>
                    </a:lnTo>
                    <a:lnTo>
                      <a:pt x="2875" y="1817"/>
                    </a:lnTo>
                    <a:lnTo>
                      <a:pt x="2867" y="1822"/>
                    </a:lnTo>
                    <a:lnTo>
                      <a:pt x="2860" y="1824"/>
                    </a:lnTo>
                    <a:lnTo>
                      <a:pt x="2854" y="1827"/>
                    </a:lnTo>
                    <a:lnTo>
                      <a:pt x="2848" y="1828"/>
                    </a:lnTo>
                    <a:lnTo>
                      <a:pt x="2840" y="1829"/>
                    </a:lnTo>
                    <a:lnTo>
                      <a:pt x="2840" y="1829"/>
                    </a:lnTo>
                    <a:lnTo>
                      <a:pt x="2834" y="1828"/>
                    </a:lnTo>
                    <a:lnTo>
                      <a:pt x="2828" y="1828"/>
                    </a:lnTo>
                    <a:lnTo>
                      <a:pt x="2820" y="1825"/>
                    </a:lnTo>
                    <a:lnTo>
                      <a:pt x="2812" y="1821"/>
                    </a:lnTo>
                    <a:lnTo>
                      <a:pt x="2804" y="1815"/>
                    </a:lnTo>
                    <a:lnTo>
                      <a:pt x="2801" y="1811"/>
                    </a:lnTo>
                    <a:lnTo>
                      <a:pt x="2798" y="1807"/>
                    </a:lnTo>
                    <a:lnTo>
                      <a:pt x="2795" y="1801"/>
                    </a:lnTo>
                    <a:lnTo>
                      <a:pt x="2793" y="1794"/>
                    </a:lnTo>
                    <a:lnTo>
                      <a:pt x="2791" y="1788"/>
                    </a:lnTo>
                    <a:lnTo>
                      <a:pt x="2790" y="1780"/>
                    </a:lnTo>
                    <a:lnTo>
                      <a:pt x="2928" y="1780"/>
                    </a:lnTo>
                    <a:lnTo>
                      <a:pt x="2928" y="1780"/>
                    </a:lnTo>
                    <a:lnTo>
                      <a:pt x="2929" y="1763"/>
                    </a:lnTo>
                    <a:lnTo>
                      <a:pt x="2929" y="1763"/>
                    </a:lnTo>
                    <a:lnTo>
                      <a:pt x="2928" y="1750"/>
                    </a:lnTo>
                    <a:lnTo>
                      <a:pt x="2927" y="1738"/>
                    </a:lnTo>
                    <a:lnTo>
                      <a:pt x="2924" y="1725"/>
                    </a:lnTo>
                    <a:lnTo>
                      <a:pt x="2922" y="1714"/>
                    </a:lnTo>
                    <a:lnTo>
                      <a:pt x="2918" y="1704"/>
                    </a:lnTo>
                    <a:lnTo>
                      <a:pt x="2913" y="1694"/>
                    </a:lnTo>
                    <a:lnTo>
                      <a:pt x="2909" y="1685"/>
                    </a:lnTo>
                    <a:lnTo>
                      <a:pt x="2903" y="1678"/>
                    </a:lnTo>
                    <a:lnTo>
                      <a:pt x="2897" y="1670"/>
                    </a:lnTo>
                    <a:lnTo>
                      <a:pt x="2889" y="1664"/>
                    </a:lnTo>
                    <a:lnTo>
                      <a:pt x="2881" y="1659"/>
                    </a:lnTo>
                    <a:lnTo>
                      <a:pt x="2873" y="1654"/>
                    </a:lnTo>
                    <a:lnTo>
                      <a:pt x="2864" y="1651"/>
                    </a:lnTo>
                    <a:lnTo>
                      <a:pt x="2854" y="1648"/>
                    </a:lnTo>
                    <a:lnTo>
                      <a:pt x="2844" y="1646"/>
                    </a:lnTo>
                    <a:lnTo>
                      <a:pt x="2834" y="1645"/>
                    </a:lnTo>
                    <a:lnTo>
                      <a:pt x="2834" y="1645"/>
                    </a:lnTo>
                    <a:lnTo>
                      <a:pt x="2823" y="1646"/>
                    </a:lnTo>
                    <a:lnTo>
                      <a:pt x="2813" y="1648"/>
                    </a:lnTo>
                    <a:lnTo>
                      <a:pt x="2803" y="1651"/>
                    </a:lnTo>
                    <a:lnTo>
                      <a:pt x="2794" y="1654"/>
                    </a:lnTo>
                    <a:lnTo>
                      <a:pt x="2785" y="1659"/>
                    </a:lnTo>
                    <a:lnTo>
                      <a:pt x="2777" y="1665"/>
                    </a:lnTo>
                    <a:lnTo>
                      <a:pt x="2770" y="1671"/>
                    </a:lnTo>
                    <a:lnTo>
                      <a:pt x="2762" y="1679"/>
                    </a:lnTo>
                    <a:lnTo>
                      <a:pt x="2755" y="1686"/>
                    </a:lnTo>
                    <a:lnTo>
                      <a:pt x="2750" y="1695"/>
                    </a:lnTo>
                    <a:lnTo>
                      <a:pt x="2745" y="1705"/>
                    </a:lnTo>
                    <a:lnTo>
                      <a:pt x="2741" y="1715"/>
                    </a:lnTo>
                    <a:lnTo>
                      <a:pt x="2739" y="1727"/>
                    </a:lnTo>
                    <a:lnTo>
                      <a:pt x="2735" y="1739"/>
                    </a:lnTo>
                    <a:lnTo>
                      <a:pt x="2734" y="1750"/>
                    </a:lnTo>
                    <a:lnTo>
                      <a:pt x="2734" y="1763"/>
                    </a:lnTo>
                    <a:lnTo>
                      <a:pt x="2734" y="1763"/>
                    </a:lnTo>
                    <a:lnTo>
                      <a:pt x="2734" y="1775"/>
                    </a:lnTo>
                    <a:lnTo>
                      <a:pt x="2735" y="1788"/>
                    </a:lnTo>
                    <a:lnTo>
                      <a:pt x="2738" y="1800"/>
                    </a:lnTo>
                    <a:lnTo>
                      <a:pt x="2741" y="1811"/>
                    </a:lnTo>
                    <a:lnTo>
                      <a:pt x="2745" y="1821"/>
                    </a:lnTo>
                    <a:lnTo>
                      <a:pt x="2751" y="1831"/>
                    </a:lnTo>
                    <a:lnTo>
                      <a:pt x="2757" y="1840"/>
                    </a:lnTo>
                    <a:lnTo>
                      <a:pt x="2763" y="1848"/>
                    </a:lnTo>
                    <a:lnTo>
                      <a:pt x="2770" y="1854"/>
                    </a:lnTo>
                    <a:lnTo>
                      <a:pt x="2778" y="1861"/>
                    </a:lnTo>
                    <a:lnTo>
                      <a:pt x="2787" y="1867"/>
                    </a:lnTo>
                    <a:lnTo>
                      <a:pt x="2797" y="1871"/>
                    </a:lnTo>
                    <a:lnTo>
                      <a:pt x="2807" y="1874"/>
                    </a:lnTo>
                    <a:lnTo>
                      <a:pt x="2817" y="1878"/>
                    </a:lnTo>
                    <a:lnTo>
                      <a:pt x="2829" y="1879"/>
                    </a:lnTo>
                    <a:lnTo>
                      <a:pt x="2840" y="1880"/>
                    </a:lnTo>
                    <a:lnTo>
                      <a:pt x="2840" y="1880"/>
                    </a:lnTo>
                    <a:lnTo>
                      <a:pt x="2851" y="1879"/>
                    </a:lnTo>
                    <a:lnTo>
                      <a:pt x="2862" y="1878"/>
                    </a:lnTo>
                    <a:lnTo>
                      <a:pt x="2872" y="1874"/>
                    </a:lnTo>
                    <a:lnTo>
                      <a:pt x="2882" y="1871"/>
                    </a:lnTo>
                    <a:lnTo>
                      <a:pt x="2892" y="1866"/>
                    </a:lnTo>
                    <a:lnTo>
                      <a:pt x="2902" y="1860"/>
                    </a:lnTo>
                    <a:lnTo>
                      <a:pt x="2911" y="1852"/>
                    </a:lnTo>
                    <a:lnTo>
                      <a:pt x="2919" y="1844"/>
                    </a:lnTo>
                    <a:lnTo>
                      <a:pt x="2884" y="1810"/>
                    </a:lnTo>
                    <a:close/>
                    <a:moveTo>
                      <a:pt x="2791" y="1739"/>
                    </a:moveTo>
                    <a:lnTo>
                      <a:pt x="2791" y="1739"/>
                    </a:lnTo>
                    <a:lnTo>
                      <a:pt x="2792" y="1729"/>
                    </a:lnTo>
                    <a:lnTo>
                      <a:pt x="2795" y="1720"/>
                    </a:lnTo>
                    <a:lnTo>
                      <a:pt x="2799" y="1712"/>
                    </a:lnTo>
                    <a:lnTo>
                      <a:pt x="2803" y="1705"/>
                    </a:lnTo>
                    <a:lnTo>
                      <a:pt x="2810" y="1700"/>
                    </a:lnTo>
                    <a:lnTo>
                      <a:pt x="2817" y="1696"/>
                    </a:lnTo>
                    <a:lnTo>
                      <a:pt x="2824" y="1693"/>
                    </a:lnTo>
                    <a:lnTo>
                      <a:pt x="2833" y="1693"/>
                    </a:lnTo>
                    <a:lnTo>
                      <a:pt x="2833" y="1693"/>
                    </a:lnTo>
                    <a:lnTo>
                      <a:pt x="2843" y="1694"/>
                    </a:lnTo>
                    <a:lnTo>
                      <a:pt x="2851" y="1696"/>
                    </a:lnTo>
                    <a:lnTo>
                      <a:pt x="2859" y="1701"/>
                    </a:lnTo>
                    <a:lnTo>
                      <a:pt x="2864" y="1708"/>
                    </a:lnTo>
                    <a:lnTo>
                      <a:pt x="2869" y="1714"/>
                    </a:lnTo>
                    <a:lnTo>
                      <a:pt x="2872" y="1722"/>
                    </a:lnTo>
                    <a:lnTo>
                      <a:pt x="2874" y="1731"/>
                    </a:lnTo>
                    <a:lnTo>
                      <a:pt x="2875" y="1739"/>
                    </a:lnTo>
                    <a:lnTo>
                      <a:pt x="2791" y="1739"/>
                    </a:lnTo>
                    <a:close/>
                    <a:moveTo>
                      <a:pt x="2658" y="1797"/>
                    </a:moveTo>
                    <a:lnTo>
                      <a:pt x="2658" y="1797"/>
                    </a:lnTo>
                    <a:lnTo>
                      <a:pt x="2658" y="1804"/>
                    </a:lnTo>
                    <a:lnTo>
                      <a:pt x="2659" y="1810"/>
                    </a:lnTo>
                    <a:lnTo>
                      <a:pt x="2661" y="1815"/>
                    </a:lnTo>
                    <a:lnTo>
                      <a:pt x="2663" y="1820"/>
                    </a:lnTo>
                    <a:lnTo>
                      <a:pt x="2667" y="1823"/>
                    </a:lnTo>
                    <a:lnTo>
                      <a:pt x="2671" y="1825"/>
                    </a:lnTo>
                    <a:lnTo>
                      <a:pt x="2675" y="1827"/>
                    </a:lnTo>
                    <a:lnTo>
                      <a:pt x="2682" y="1827"/>
                    </a:lnTo>
                    <a:lnTo>
                      <a:pt x="2682" y="1827"/>
                    </a:lnTo>
                    <a:lnTo>
                      <a:pt x="2690" y="1827"/>
                    </a:lnTo>
                    <a:lnTo>
                      <a:pt x="2699" y="1824"/>
                    </a:lnTo>
                    <a:lnTo>
                      <a:pt x="2708" y="1821"/>
                    </a:lnTo>
                    <a:lnTo>
                      <a:pt x="2715" y="1817"/>
                    </a:lnTo>
                    <a:lnTo>
                      <a:pt x="2709" y="1869"/>
                    </a:lnTo>
                    <a:lnTo>
                      <a:pt x="2709" y="1869"/>
                    </a:lnTo>
                    <a:lnTo>
                      <a:pt x="2699" y="1873"/>
                    </a:lnTo>
                    <a:lnTo>
                      <a:pt x="2687" y="1877"/>
                    </a:lnTo>
                    <a:lnTo>
                      <a:pt x="2674" y="1879"/>
                    </a:lnTo>
                    <a:lnTo>
                      <a:pt x="2662" y="1880"/>
                    </a:lnTo>
                    <a:lnTo>
                      <a:pt x="2662" y="1880"/>
                    </a:lnTo>
                    <a:lnTo>
                      <a:pt x="2654" y="1879"/>
                    </a:lnTo>
                    <a:lnTo>
                      <a:pt x="2647" y="1878"/>
                    </a:lnTo>
                    <a:lnTo>
                      <a:pt x="2640" y="1876"/>
                    </a:lnTo>
                    <a:lnTo>
                      <a:pt x="2634" y="1873"/>
                    </a:lnTo>
                    <a:lnTo>
                      <a:pt x="2629" y="1870"/>
                    </a:lnTo>
                    <a:lnTo>
                      <a:pt x="2623" y="1867"/>
                    </a:lnTo>
                    <a:lnTo>
                      <a:pt x="2620" y="1862"/>
                    </a:lnTo>
                    <a:lnTo>
                      <a:pt x="2615" y="1857"/>
                    </a:lnTo>
                    <a:lnTo>
                      <a:pt x="2610" y="1847"/>
                    </a:lnTo>
                    <a:lnTo>
                      <a:pt x="2605" y="1834"/>
                    </a:lnTo>
                    <a:lnTo>
                      <a:pt x="2603" y="1823"/>
                    </a:lnTo>
                    <a:lnTo>
                      <a:pt x="2602" y="1811"/>
                    </a:lnTo>
                    <a:lnTo>
                      <a:pt x="2602" y="1702"/>
                    </a:lnTo>
                    <a:lnTo>
                      <a:pt x="2568" y="1702"/>
                    </a:lnTo>
                    <a:lnTo>
                      <a:pt x="2568" y="1651"/>
                    </a:lnTo>
                    <a:lnTo>
                      <a:pt x="2602" y="1651"/>
                    </a:lnTo>
                    <a:lnTo>
                      <a:pt x="2602" y="1593"/>
                    </a:lnTo>
                    <a:lnTo>
                      <a:pt x="2658" y="1565"/>
                    </a:lnTo>
                    <a:lnTo>
                      <a:pt x="2658" y="1651"/>
                    </a:lnTo>
                    <a:lnTo>
                      <a:pt x="2708" y="1651"/>
                    </a:lnTo>
                    <a:lnTo>
                      <a:pt x="2708" y="1702"/>
                    </a:lnTo>
                    <a:lnTo>
                      <a:pt x="2658" y="1702"/>
                    </a:lnTo>
                    <a:lnTo>
                      <a:pt x="2658" y="1797"/>
                    </a:lnTo>
                    <a:close/>
                    <a:moveTo>
                      <a:pt x="2550" y="1869"/>
                    </a:moveTo>
                    <a:lnTo>
                      <a:pt x="2550" y="1869"/>
                    </a:lnTo>
                    <a:lnTo>
                      <a:pt x="2540" y="1873"/>
                    </a:lnTo>
                    <a:lnTo>
                      <a:pt x="2529" y="1877"/>
                    </a:lnTo>
                    <a:lnTo>
                      <a:pt x="2516" y="1879"/>
                    </a:lnTo>
                    <a:lnTo>
                      <a:pt x="2504" y="1880"/>
                    </a:lnTo>
                    <a:lnTo>
                      <a:pt x="2504" y="1880"/>
                    </a:lnTo>
                    <a:lnTo>
                      <a:pt x="2495" y="1879"/>
                    </a:lnTo>
                    <a:lnTo>
                      <a:pt x="2489" y="1878"/>
                    </a:lnTo>
                    <a:lnTo>
                      <a:pt x="2482" y="1876"/>
                    </a:lnTo>
                    <a:lnTo>
                      <a:pt x="2475" y="1873"/>
                    </a:lnTo>
                    <a:lnTo>
                      <a:pt x="2471" y="1870"/>
                    </a:lnTo>
                    <a:lnTo>
                      <a:pt x="2465" y="1867"/>
                    </a:lnTo>
                    <a:lnTo>
                      <a:pt x="2461" y="1862"/>
                    </a:lnTo>
                    <a:lnTo>
                      <a:pt x="2458" y="1857"/>
                    </a:lnTo>
                    <a:lnTo>
                      <a:pt x="2451" y="1847"/>
                    </a:lnTo>
                    <a:lnTo>
                      <a:pt x="2448" y="1834"/>
                    </a:lnTo>
                    <a:lnTo>
                      <a:pt x="2444" y="1823"/>
                    </a:lnTo>
                    <a:lnTo>
                      <a:pt x="2444" y="1811"/>
                    </a:lnTo>
                    <a:lnTo>
                      <a:pt x="2444" y="1702"/>
                    </a:lnTo>
                    <a:lnTo>
                      <a:pt x="2410" y="1702"/>
                    </a:lnTo>
                    <a:lnTo>
                      <a:pt x="2410" y="1651"/>
                    </a:lnTo>
                    <a:lnTo>
                      <a:pt x="2444" y="1651"/>
                    </a:lnTo>
                    <a:lnTo>
                      <a:pt x="2444" y="1593"/>
                    </a:lnTo>
                    <a:lnTo>
                      <a:pt x="2500" y="1565"/>
                    </a:lnTo>
                    <a:lnTo>
                      <a:pt x="2500" y="1651"/>
                    </a:lnTo>
                    <a:lnTo>
                      <a:pt x="2546" y="1651"/>
                    </a:lnTo>
                    <a:lnTo>
                      <a:pt x="2546" y="1702"/>
                    </a:lnTo>
                    <a:lnTo>
                      <a:pt x="2500" y="1702"/>
                    </a:lnTo>
                    <a:lnTo>
                      <a:pt x="2500" y="1797"/>
                    </a:lnTo>
                    <a:lnTo>
                      <a:pt x="2500" y="1797"/>
                    </a:lnTo>
                    <a:lnTo>
                      <a:pt x="2500" y="1804"/>
                    </a:lnTo>
                    <a:lnTo>
                      <a:pt x="2501" y="1810"/>
                    </a:lnTo>
                    <a:lnTo>
                      <a:pt x="2503" y="1815"/>
                    </a:lnTo>
                    <a:lnTo>
                      <a:pt x="2505" y="1820"/>
                    </a:lnTo>
                    <a:lnTo>
                      <a:pt x="2509" y="1823"/>
                    </a:lnTo>
                    <a:lnTo>
                      <a:pt x="2513" y="1825"/>
                    </a:lnTo>
                    <a:lnTo>
                      <a:pt x="2518" y="1827"/>
                    </a:lnTo>
                    <a:lnTo>
                      <a:pt x="2523" y="1827"/>
                    </a:lnTo>
                    <a:lnTo>
                      <a:pt x="2523" y="1827"/>
                    </a:lnTo>
                    <a:lnTo>
                      <a:pt x="2532" y="1827"/>
                    </a:lnTo>
                    <a:lnTo>
                      <a:pt x="2541" y="1824"/>
                    </a:lnTo>
                    <a:lnTo>
                      <a:pt x="2549" y="1821"/>
                    </a:lnTo>
                    <a:lnTo>
                      <a:pt x="2556" y="1817"/>
                    </a:lnTo>
                    <a:lnTo>
                      <a:pt x="2550" y="1869"/>
                    </a:lnTo>
                    <a:close/>
                    <a:moveTo>
                      <a:pt x="3096" y="1713"/>
                    </a:moveTo>
                    <a:lnTo>
                      <a:pt x="3096" y="1713"/>
                    </a:lnTo>
                    <a:lnTo>
                      <a:pt x="3088" y="1708"/>
                    </a:lnTo>
                    <a:lnTo>
                      <a:pt x="3079" y="1704"/>
                    </a:lnTo>
                    <a:lnTo>
                      <a:pt x="3069" y="1702"/>
                    </a:lnTo>
                    <a:lnTo>
                      <a:pt x="3059" y="1701"/>
                    </a:lnTo>
                    <a:lnTo>
                      <a:pt x="3059" y="1701"/>
                    </a:lnTo>
                    <a:lnTo>
                      <a:pt x="3050" y="1702"/>
                    </a:lnTo>
                    <a:lnTo>
                      <a:pt x="3041" y="1704"/>
                    </a:lnTo>
                    <a:lnTo>
                      <a:pt x="3034" y="1709"/>
                    </a:lnTo>
                    <a:lnTo>
                      <a:pt x="3029" y="1714"/>
                    </a:lnTo>
                    <a:lnTo>
                      <a:pt x="3024" y="1721"/>
                    </a:lnTo>
                    <a:lnTo>
                      <a:pt x="3022" y="1730"/>
                    </a:lnTo>
                    <a:lnTo>
                      <a:pt x="3020" y="1741"/>
                    </a:lnTo>
                    <a:lnTo>
                      <a:pt x="3019" y="1753"/>
                    </a:lnTo>
                    <a:lnTo>
                      <a:pt x="3019" y="1874"/>
                    </a:lnTo>
                    <a:lnTo>
                      <a:pt x="2964" y="1874"/>
                    </a:lnTo>
                    <a:lnTo>
                      <a:pt x="2964" y="1651"/>
                    </a:lnTo>
                    <a:lnTo>
                      <a:pt x="3019" y="1651"/>
                    </a:lnTo>
                    <a:lnTo>
                      <a:pt x="3019" y="1670"/>
                    </a:lnTo>
                    <a:lnTo>
                      <a:pt x="3019" y="1670"/>
                    </a:lnTo>
                    <a:lnTo>
                      <a:pt x="3024" y="1664"/>
                    </a:lnTo>
                    <a:lnTo>
                      <a:pt x="3030" y="1659"/>
                    </a:lnTo>
                    <a:lnTo>
                      <a:pt x="3036" y="1655"/>
                    </a:lnTo>
                    <a:lnTo>
                      <a:pt x="3042" y="1652"/>
                    </a:lnTo>
                    <a:lnTo>
                      <a:pt x="3048" y="1649"/>
                    </a:lnTo>
                    <a:lnTo>
                      <a:pt x="3054" y="1648"/>
                    </a:lnTo>
                    <a:lnTo>
                      <a:pt x="3061" y="1646"/>
                    </a:lnTo>
                    <a:lnTo>
                      <a:pt x="3069" y="1645"/>
                    </a:lnTo>
                    <a:lnTo>
                      <a:pt x="3069" y="1645"/>
                    </a:lnTo>
                    <a:lnTo>
                      <a:pt x="3080" y="1646"/>
                    </a:lnTo>
                    <a:lnTo>
                      <a:pt x="3091" y="1650"/>
                    </a:lnTo>
                    <a:lnTo>
                      <a:pt x="3101" y="1653"/>
                    </a:lnTo>
                    <a:lnTo>
                      <a:pt x="3110" y="1659"/>
                    </a:lnTo>
                    <a:lnTo>
                      <a:pt x="3096" y="1713"/>
                    </a:lnTo>
                    <a:close/>
                    <a:moveTo>
                      <a:pt x="597" y="1591"/>
                    </a:moveTo>
                    <a:lnTo>
                      <a:pt x="597" y="1619"/>
                    </a:lnTo>
                    <a:lnTo>
                      <a:pt x="541" y="1619"/>
                    </a:lnTo>
                    <a:lnTo>
                      <a:pt x="541" y="1563"/>
                    </a:lnTo>
                    <a:lnTo>
                      <a:pt x="597" y="1563"/>
                    </a:lnTo>
                    <a:lnTo>
                      <a:pt x="597" y="1591"/>
                    </a:lnTo>
                    <a:close/>
                    <a:moveTo>
                      <a:pt x="981" y="1651"/>
                    </a:moveTo>
                    <a:lnTo>
                      <a:pt x="1037" y="1651"/>
                    </a:lnTo>
                    <a:lnTo>
                      <a:pt x="1037" y="1751"/>
                    </a:lnTo>
                    <a:lnTo>
                      <a:pt x="1037" y="1874"/>
                    </a:lnTo>
                    <a:lnTo>
                      <a:pt x="981" y="1874"/>
                    </a:lnTo>
                    <a:lnTo>
                      <a:pt x="981" y="1651"/>
                    </a:lnTo>
                    <a:close/>
                    <a:moveTo>
                      <a:pt x="1037" y="1591"/>
                    </a:moveTo>
                    <a:lnTo>
                      <a:pt x="1037" y="1619"/>
                    </a:lnTo>
                    <a:lnTo>
                      <a:pt x="981" y="1619"/>
                    </a:lnTo>
                    <a:lnTo>
                      <a:pt x="981" y="1563"/>
                    </a:lnTo>
                    <a:lnTo>
                      <a:pt x="1037" y="1563"/>
                    </a:lnTo>
                    <a:lnTo>
                      <a:pt x="1037" y="1591"/>
                    </a:lnTo>
                    <a:close/>
                    <a:moveTo>
                      <a:pt x="2558" y="2058"/>
                    </a:moveTo>
                    <a:lnTo>
                      <a:pt x="2558" y="2058"/>
                    </a:lnTo>
                    <a:lnTo>
                      <a:pt x="2552" y="2053"/>
                    </a:lnTo>
                    <a:lnTo>
                      <a:pt x="2546" y="2049"/>
                    </a:lnTo>
                    <a:lnTo>
                      <a:pt x="2541" y="2046"/>
                    </a:lnTo>
                    <a:lnTo>
                      <a:pt x="2534" y="2042"/>
                    </a:lnTo>
                    <a:lnTo>
                      <a:pt x="2529" y="2040"/>
                    </a:lnTo>
                    <a:lnTo>
                      <a:pt x="2522" y="2039"/>
                    </a:lnTo>
                    <a:lnTo>
                      <a:pt x="2508" y="2037"/>
                    </a:lnTo>
                    <a:lnTo>
                      <a:pt x="2508" y="2037"/>
                    </a:lnTo>
                    <a:lnTo>
                      <a:pt x="2498" y="2038"/>
                    </a:lnTo>
                    <a:lnTo>
                      <a:pt x="2489" y="2039"/>
                    </a:lnTo>
                    <a:lnTo>
                      <a:pt x="2480" y="2042"/>
                    </a:lnTo>
                    <a:lnTo>
                      <a:pt x="2471" y="2046"/>
                    </a:lnTo>
                    <a:lnTo>
                      <a:pt x="2463" y="2050"/>
                    </a:lnTo>
                    <a:lnTo>
                      <a:pt x="2456" y="2055"/>
                    </a:lnTo>
                    <a:lnTo>
                      <a:pt x="2450" y="2061"/>
                    </a:lnTo>
                    <a:lnTo>
                      <a:pt x="2443" y="2068"/>
                    </a:lnTo>
                    <a:lnTo>
                      <a:pt x="2439" y="2076"/>
                    </a:lnTo>
                    <a:lnTo>
                      <a:pt x="2433" y="2085"/>
                    </a:lnTo>
                    <a:lnTo>
                      <a:pt x="2430" y="2093"/>
                    </a:lnTo>
                    <a:lnTo>
                      <a:pt x="2426" y="2105"/>
                    </a:lnTo>
                    <a:lnTo>
                      <a:pt x="2423" y="2115"/>
                    </a:lnTo>
                    <a:lnTo>
                      <a:pt x="2422" y="2127"/>
                    </a:lnTo>
                    <a:lnTo>
                      <a:pt x="2421" y="2139"/>
                    </a:lnTo>
                    <a:lnTo>
                      <a:pt x="2420" y="2152"/>
                    </a:lnTo>
                    <a:lnTo>
                      <a:pt x="2420" y="2152"/>
                    </a:lnTo>
                    <a:lnTo>
                      <a:pt x="2421" y="2166"/>
                    </a:lnTo>
                    <a:lnTo>
                      <a:pt x="2422" y="2178"/>
                    </a:lnTo>
                    <a:lnTo>
                      <a:pt x="2423" y="2190"/>
                    </a:lnTo>
                    <a:lnTo>
                      <a:pt x="2426" y="2202"/>
                    </a:lnTo>
                    <a:lnTo>
                      <a:pt x="2429" y="2212"/>
                    </a:lnTo>
                    <a:lnTo>
                      <a:pt x="2433" y="2222"/>
                    </a:lnTo>
                    <a:lnTo>
                      <a:pt x="2438" y="2231"/>
                    </a:lnTo>
                    <a:lnTo>
                      <a:pt x="2443" y="2239"/>
                    </a:lnTo>
                    <a:lnTo>
                      <a:pt x="2449" y="2247"/>
                    </a:lnTo>
                    <a:lnTo>
                      <a:pt x="2455" y="2252"/>
                    </a:lnTo>
                    <a:lnTo>
                      <a:pt x="2462" y="2258"/>
                    </a:lnTo>
                    <a:lnTo>
                      <a:pt x="2470" y="2262"/>
                    </a:lnTo>
                    <a:lnTo>
                      <a:pt x="2479" y="2267"/>
                    </a:lnTo>
                    <a:lnTo>
                      <a:pt x="2488" y="2269"/>
                    </a:lnTo>
                    <a:lnTo>
                      <a:pt x="2496" y="2270"/>
                    </a:lnTo>
                    <a:lnTo>
                      <a:pt x="2506" y="2271"/>
                    </a:lnTo>
                    <a:lnTo>
                      <a:pt x="2506" y="2271"/>
                    </a:lnTo>
                    <a:lnTo>
                      <a:pt x="2513" y="2270"/>
                    </a:lnTo>
                    <a:lnTo>
                      <a:pt x="2521" y="2269"/>
                    </a:lnTo>
                    <a:lnTo>
                      <a:pt x="2528" y="2268"/>
                    </a:lnTo>
                    <a:lnTo>
                      <a:pt x="2533" y="2266"/>
                    </a:lnTo>
                    <a:lnTo>
                      <a:pt x="2540" y="2262"/>
                    </a:lnTo>
                    <a:lnTo>
                      <a:pt x="2546" y="2259"/>
                    </a:lnTo>
                    <a:lnTo>
                      <a:pt x="2552" y="2255"/>
                    </a:lnTo>
                    <a:lnTo>
                      <a:pt x="2558" y="2249"/>
                    </a:lnTo>
                    <a:lnTo>
                      <a:pt x="2558" y="2266"/>
                    </a:lnTo>
                    <a:lnTo>
                      <a:pt x="2613" y="2266"/>
                    </a:lnTo>
                    <a:lnTo>
                      <a:pt x="2613" y="1949"/>
                    </a:lnTo>
                    <a:lnTo>
                      <a:pt x="2558" y="1977"/>
                    </a:lnTo>
                    <a:lnTo>
                      <a:pt x="2558" y="2058"/>
                    </a:lnTo>
                    <a:close/>
                    <a:moveTo>
                      <a:pt x="2519" y="2220"/>
                    </a:moveTo>
                    <a:lnTo>
                      <a:pt x="2519" y="2220"/>
                    </a:lnTo>
                    <a:lnTo>
                      <a:pt x="2511" y="2219"/>
                    </a:lnTo>
                    <a:lnTo>
                      <a:pt x="2504" y="2217"/>
                    </a:lnTo>
                    <a:lnTo>
                      <a:pt x="2496" y="2214"/>
                    </a:lnTo>
                    <a:lnTo>
                      <a:pt x="2490" y="2207"/>
                    </a:lnTo>
                    <a:lnTo>
                      <a:pt x="2484" y="2198"/>
                    </a:lnTo>
                    <a:lnTo>
                      <a:pt x="2480" y="2186"/>
                    </a:lnTo>
                    <a:lnTo>
                      <a:pt x="2478" y="2170"/>
                    </a:lnTo>
                    <a:lnTo>
                      <a:pt x="2476" y="2150"/>
                    </a:lnTo>
                    <a:lnTo>
                      <a:pt x="2476" y="2150"/>
                    </a:lnTo>
                    <a:lnTo>
                      <a:pt x="2478" y="2133"/>
                    </a:lnTo>
                    <a:lnTo>
                      <a:pt x="2480" y="2119"/>
                    </a:lnTo>
                    <a:lnTo>
                      <a:pt x="2484" y="2108"/>
                    </a:lnTo>
                    <a:lnTo>
                      <a:pt x="2490" y="2100"/>
                    </a:lnTo>
                    <a:lnTo>
                      <a:pt x="2496" y="2095"/>
                    </a:lnTo>
                    <a:lnTo>
                      <a:pt x="2503" y="2090"/>
                    </a:lnTo>
                    <a:lnTo>
                      <a:pt x="2511" y="2089"/>
                    </a:lnTo>
                    <a:lnTo>
                      <a:pt x="2518" y="2088"/>
                    </a:lnTo>
                    <a:lnTo>
                      <a:pt x="2518" y="2088"/>
                    </a:lnTo>
                    <a:lnTo>
                      <a:pt x="2525" y="2089"/>
                    </a:lnTo>
                    <a:lnTo>
                      <a:pt x="2532" y="2090"/>
                    </a:lnTo>
                    <a:lnTo>
                      <a:pt x="2538" y="2092"/>
                    </a:lnTo>
                    <a:lnTo>
                      <a:pt x="2543" y="2096"/>
                    </a:lnTo>
                    <a:lnTo>
                      <a:pt x="2548" y="2099"/>
                    </a:lnTo>
                    <a:lnTo>
                      <a:pt x="2552" y="2102"/>
                    </a:lnTo>
                    <a:lnTo>
                      <a:pt x="2558" y="2110"/>
                    </a:lnTo>
                    <a:lnTo>
                      <a:pt x="2558" y="2198"/>
                    </a:lnTo>
                    <a:lnTo>
                      <a:pt x="2558" y="2198"/>
                    </a:lnTo>
                    <a:lnTo>
                      <a:pt x="2551" y="2206"/>
                    </a:lnTo>
                    <a:lnTo>
                      <a:pt x="2543" y="2212"/>
                    </a:lnTo>
                    <a:lnTo>
                      <a:pt x="2538" y="2216"/>
                    </a:lnTo>
                    <a:lnTo>
                      <a:pt x="2532" y="2218"/>
                    </a:lnTo>
                    <a:lnTo>
                      <a:pt x="2525" y="2219"/>
                    </a:lnTo>
                    <a:lnTo>
                      <a:pt x="2519" y="2220"/>
                    </a:lnTo>
                    <a:lnTo>
                      <a:pt x="2519" y="2220"/>
                    </a:lnTo>
                    <a:close/>
                    <a:moveTo>
                      <a:pt x="677" y="2105"/>
                    </a:moveTo>
                    <a:lnTo>
                      <a:pt x="677" y="2105"/>
                    </a:lnTo>
                    <a:lnTo>
                      <a:pt x="669" y="2100"/>
                    </a:lnTo>
                    <a:lnTo>
                      <a:pt x="660" y="2096"/>
                    </a:lnTo>
                    <a:lnTo>
                      <a:pt x="650" y="2093"/>
                    </a:lnTo>
                    <a:lnTo>
                      <a:pt x="640" y="2092"/>
                    </a:lnTo>
                    <a:lnTo>
                      <a:pt x="640" y="2092"/>
                    </a:lnTo>
                    <a:lnTo>
                      <a:pt x="631" y="2093"/>
                    </a:lnTo>
                    <a:lnTo>
                      <a:pt x="622" y="2096"/>
                    </a:lnTo>
                    <a:lnTo>
                      <a:pt x="616" y="2100"/>
                    </a:lnTo>
                    <a:lnTo>
                      <a:pt x="610" y="2106"/>
                    </a:lnTo>
                    <a:lnTo>
                      <a:pt x="606" y="2112"/>
                    </a:lnTo>
                    <a:lnTo>
                      <a:pt x="604" y="2121"/>
                    </a:lnTo>
                    <a:lnTo>
                      <a:pt x="601" y="2132"/>
                    </a:lnTo>
                    <a:lnTo>
                      <a:pt x="600" y="2145"/>
                    </a:lnTo>
                    <a:lnTo>
                      <a:pt x="600" y="2266"/>
                    </a:lnTo>
                    <a:lnTo>
                      <a:pt x="546" y="2266"/>
                    </a:lnTo>
                    <a:lnTo>
                      <a:pt x="546" y="2042"/>
                    </a:lnTo>
                    <a:lnTo>
                      <a:pt x="600" y="2042"/>
                    </a:lnTo>
                    <a:lnTo>
                      <a:pt x="600" y="2061"/>
                    </a:lnTo>
                    <a:lnTo>
                      <a:pt x="600" y="2061"/>
                    </a:lnTo>
                    <a:lnTo>
                      <a:pt x="606" y="2056"/>
                    </a:lnTo>
                    <a:lnTo>
                      <a:pt x="611" y="2050"/>
                    </a:lnTo>
                    <a:lnTo>
                      <a:pt x="617" y="2047"/>
                    </a:lnTo>
                    <a:lnTo>
                      <a:pt x="624" y="2043"/>
                    </a:lnTo>
                    <a:lnTo>
                      <a:pt x="629" y="2040"/>
                    </a:lnTo>
                    <a:lnTo>
                      <a:pt x="636" y="2039"/>
                    </a:lnTo>
                    <a:lnTo>
                      <a:pt x="644" y="2038"/>
                    </a:lnTo>
                    <a:lnTo>
                      <a:pt x="650" y="2037"/>
                    </a:lnTo>
                    <a:lnTo>
                      <a:pt x="650" y="2037"/>
                    </a:lnTo>
                    <a:lnTo>
                      <a:pt x="661" y="2038"/>
                    </a:lnTo>
                    <a:lnTo>
                      <a:pt x="672" y="2041"/>
                    </a:lnTo>
                    <a:lnTo>
                      <a:pt x="684" y="2046"/>
                    </a:lnTo>
                    <a:lnTo>
                      <a:pt x="692" y="2051"/>
                    </a:lnTo>
                    <a:lnTo>
                      <a:pt x="677" y="2105"/>
                    </a:lnTo>
                    <a:close/>
                    <a:moveTo>
                      <a:pt x="242" y="2042"/>
                    </a:moveTo>
                    <a:lnTo>
                      <a:pt x="297" y="2042"/>
                    </a:lnTo>
                    <a:lnTo>
                      <a:pt x="233" y="2266"/>
                    </a:lnTo>
                    <a:lnTo>
                      <a:pt x="186" y="2266"/>
                    </a:lnTo>
                    <a:lnTo>
                      <a:pt x="161" y="2174"/>
                    </a:lnTo>
                    <a:lnTo>
                      <a:pt x="161" y="2174"/>
                    </a:lnTo>
                    <a:lnTo>
                      <a:pt x="149" y="2125"/>
                    </a:lnTo>
                    <a:lnTo>
                      <a:pt x="149" y="2125"/>
                    </a:lnTo>
                    <a:lnTo>
                      <a:pt x="143" y="2148"/>
                    </a:lnTo>
                    <a:lnTo>
                      <a:pt x="137" y="2175"/>
                    </a:lnTo>
                    <a:lnTo>
                      <a:pt x="111" y="2266"/>
                    </a:lnTo>
                    <a:lnTo>
                      <a:pt x="63" y="2266"/>
                    </a:lnTo>
                    <a:lnTo>
                      <a:pt x="63" y="2265"/>
                    </a:lnTo>
                    <a:lnTo>
                      <a:pt x="0" y="2042"/>
                    </a:lnTo>
                    <a:lnTo>
                      <a:pt x="58" y="2042"/>
                    </a:lnTo>
                    <a:lnTo>
                      <a:pt x="78" y="2126"/>
                    </a:lnTo>
                    <a:lnTo>
                      <a:pt x="78" y="2126"/>
                    </a:lnTo>
                    <a:lnTo>
                      <a:pt x="83" y="2152"/>
                    </a:lnTo>
                    <a:lnTo>
                      <a:pt x="89" y="2180"/>
                    </a:lnTo>
                    <a:lnTo>
                      <a:pt x="89" y="2180"/>
                    </a:lnTo>
                    <a:lnTo>
                      <a:pt x="96" y="2152"/>
                    </a:lnTo>
                    <a:lnTo>
                      <a:pt x="102" y="2125"/>
                    </a:lnTo>
                    <a:lnTo>
                      <a:pt x="126" y="2042"/>
                    </a:lnTo>
                    <a:lnTo>
                      <a:pt x="173" y="2042"/>
                    </a:lnTo>
                    <a:lnTo>
                      <a:pt x="197" y="2125"/>
                    </a:lnTo>
                    <a:lnTo>
                      <a:pt x="197" y="2125"/>
                    </a:lnTo>
                    <a:lnTo>
                      <a:pt x="203" y="2151"/>
                    </a:lnTo>
                    <a:lnTo>
                      <a:pt x="210" y="2181"/>
                    </a:lnTo>
                    <a:lnTo>
                      <a:pt x="210" y="2181"/>
                    </a:lnTo>
                    <a:lnTo>
                      <a:pt x="215" y="2156"/>
                    </a:lnTo>
                    <a:lnTo>
                      <a:pt x="221" y="2125"/>
                    </a:lnTo>
                    <a:lnTo>
                      <a:pt x="242" y="2042"/>
                    </a:lnTo>
                    <a:close/>
                    <a:moveTo>
                      <a:pt x="409" y="2037"/>
                    </a:moveTo>
                    <a:lnTo>
                      <a:pt x="409" y="2037"/>
                    </a:lnTo>
                    <a:lnTo>
                      <a:pt x="399" y="2038"/>
                    </a:lnTo>
                    <a:lnTo>
                      <a:pt x="388" y="2039"/>
                    </a:lnTo>
                    <a:lnTo>
                      <a:pt x="378" y="2042"/>
                    </a:lnTo>
                    <a:lnTo>
                      <a:pt x="369" y="2046"/>
                    </a:lnTo>
                    <a:lnTo>
                      <a:pt x="360" y="2050"/>
                    </a:lnTo>
                    <a:lnTo>
                      <a:pt x="351" y="2056"/>
                    </a:lnTo>
                    <a:lnTo>
                      <a:pt x="343" y="2062"/>
                    </a:lnTo>
                    <a:lnTo>
                      <a:pt x="337" y="2070"/>
                    </a:lnTo>
                    <a:lnTo>
                      <a:pt x="330" y="2078"/>
                    </a:lnTo>
                    <a:lnTo>
                      <a:pt x="325" y="2087"/>
                    </a:lnTo>
                    <a:lnTo>
                      <a:pt x="319" y="2097"/>
                    </a:lnTo>
                    <a:lnTo>
                      <a:pt x="316" y="2107"/>
                    </a:lnTo>
                    <a:lnTo>
                      <a:pt x="312" y="2118"/>
                    </a:lnTo>
                    <a:lnTo>
                      <a:pt x="310" y="2129"/>
                    </a:lnTo>
                    <a:lnTo>
                      <a:pt x="308" y="2141"/>
                    </a:lnTo>
                    <a:lnTo>
                      <a:pt x="308" y="2155"/>
                    </a:lnTo>
                    <a:lnTo>
                      <a:pt x="308" y="2155"/>
                    </a:lnTo>
                    <a:lnTo>
                      <a:pt x="308" y="2167"/>
                    </a:lnTo>
                    <a:lnTo>
                      <a:pt x="310" y="2179"/>
                    </a:lnTo>
                    <a:lnTo>
                      <a:pt x="312" y="2190"/>
                    </a:lnTo>
                    <a:lnTo>
                      <a:pt x="316" y="2201"/>
                    </a:lnTo>
                    <a:lnTo>
                      <a:pt x="319" y="2211"/>
                    </a:lnTo>
                    <a:lnTo>
                      <a:pt x="325" y="2221"/>
                    </a:lnTo>
                    <a:lnTo>
                      <a:pt x="330" y="2230"/>
                    </a:lnTo>
                    <a:lnTo>
                      <a:pt x="337" y="2238"/>
                    </a:lnTo>
                    <a:lnTo>
                      <a:pt x="343" y="2246"/>
                    </a:lnTo>
                    <a:lnTo>
                      <a:pt x="351" y="2252"/>
                    </a:lnTo>
                    <a:lnTo>
                      <a:pt x="360" y="2258"/>
                    </a:lnTo>
                    <a:lnTo>
                      <a:pt x="369" y="2262"/>
                    </a:lnTo>
                    <a:lnTo>
                      <a:pt x="378" y="2266"/>
                    </a:lnTo>
                    <a:lnTo>
                      <a:pt x="388" y="2269"/>
                    </a:lnTo>
                    <a:lnTo>
                      <a:pt x="399" y="2270"/>
                    </a:lnTo>
                    <a:lnTo>
                      <a:pt x="409" y="2271"/>
                    </a:lnTo>
                    <a:lnTo>
                      <a:pt x="409" y="2271"/>
                    </a:lnTo>
                    <a:lnTo>
                      <a:pt x="420" y="2270"/>
                    </a:lnTo>
                    <a:lnTo>
                      <a:pt x="431" y="2269"/>
                    </a:lnTo>
                    <a:lnTo>
                      <a:pt x="441" y="2266"/>
                    </a:lnTo>
                    <a:lnTo>
                      <a:pt x="450" y="2262"/>
                    </a:lnTo>
                    <a:lnTo>
                      <a:pt x="459" y="2258"/>
                    </a:lnTo>
                    <a:lnTo>
                      <a:pt x="468" y="2252"/>
                    </a:lnTo>
                    <a:lnTo>
                      <a:pt x="476" y="2246"/>
                    </a:lnTo>
                    <a:lnTo>
                      <a:pt x="482" y="2238"/>
                    </a:lnTo>
                    <a:lnTo>
                      <a:pt x="489" y="2230"/>
                    </a:lnTo>
                    <a:lnTo>
                      <a:pt x="495" y="2221"/>
                    </a:lnTo>
                    <a:lnTo>
                      <a:pt x="499" y="2211"/>
                    </a:lnTo>
                    <a:lnTo>
                      <a:pt x="504" y="2201"/>
                    </a:lnTo>
                    <a:lnTo>
                      <a:pt x="507" y="2190"/>
                    </a:lnTo>
                    <a:lnTo>
                      <a:pt x="509" y="2179"/>
                    </a:lnTo>
                    <a:lnTo>
                      <a:pt x="511" y="2167"/>
                    </a:lnTo>
                    <a:lnTo>
                      <a:pt x="511" y="2155"/>
                    </a:lnTo>
                    <a:lnTo>
                      <a:pt x="511" y="2155"/>
                    </a:lnTo>
                    <a:lnTo>
                      <a:pt x="511" y="2141"/>
                    </a:lnTo>
                    <a:lnTo>
                      <a:pt x="509" y="2129"/>
                    </a:lnTo>
                    <a:lnTo>
                      <a:pt x="507" y="2118"/>
                    </a:lnTo>
                    <a:lnTo>
                      <a:pt x="504" y="2107"/>
                    </a:lnTo>
                    <a:lnTo>
                      <a:pt x="499" y="2097"/>
                    </a:lnTo>
                    <a:lnTo>
                      <a:pt x="495" y="2087"/>
                    </a:lnTo>
                    <a:lnTo>
                      <a:pt x="489" y="2078"/>
                    </a:lnTo>
                    <a:lnTo>
                      <a:pt x="482" y="2070"/>
                    </a:lnTo>
                    <a:lnTo>
                      <a:pt x="476" y="2062"/>
                    </a:lnTo>
                    <a:lnTo>
                      <a:pt x="468" y="2056"/>
                    </a:lnTo>
                    <a:lnTo>
                      <a:pt x="459" y="2050"/>
                    </a:lnTo>
                    <a:lnTo>
                      <a:pt x="450" y="2046"/>
                    </a:lnTo>
                    <a:lnTo>
                      <a:pt x="441" y="2042"/>
                    </a:lnTo>
                    <a:lnTo>
                      <a:pt x="431" y="2039"/>
                    </a:lnTo>
                    <a:lnTo>
                      <a:pt x="420" y="2038"/>
                    </a:lnTo>
                    <a:lnTo>
                      <a:pt x="409" y="2037"/>
                    </a:lnTo>
                    <a:lnTo>
                      <a:pt x="409" y="2037"/>
                    </a:lnTo>
                    <a:close/>
                    <a:moveTo>
                      <a:pt x="409" y="2219"/>
                    </a:moveTo>
                    <a:lnTo>
                      <a:pt x="409" y="2219"/>
                    </a:lnTo>
                    <a:lnTo>
                      <a:pt x="399" y="2218"/>
                    </a:lnTo>
                    <a:lnTo>
                      <a:pt x="390" y="2215"/>
                    </a:lnTo>
                    <a:lnTo>
                      <a:pt x="383" y="2209"/>
                    </a:lnTo>
                    <a:lnTo>
                      <a:pt x="377" y="2201"/>
                    </a:lnTo>
                    <a:lnTo>
                      <a:pt x="371" y="2192"/>
                    </a:lnTo>
                    <a:lnTo>
                      <a:pt x="367" y="2181"/>
                    </a:lnTo>
                    <a:lnTo>
                      <a:pt x="365" y="2168"/>
                    </a:lnTo>
                    <a:lnTo>
                      <a:pt x="365" y="2155"/>
                    </a:lnTo>
                    <a:lnTo>
                      <a:pt x="365" y="2155"/>
                    </a:lnTo>
                    <a:lnTo>
                      <a:pt x="365" y="2140"/>
                    </a:lnTo>
                    <a:lnTo>
                      <a:pt x="367" y="2127"/>
                    </a:lnTo>
                    <a:lnTo>
                      <a:pt x="371" y="2117"/>
                    </a:lnTo>
                    <a:lnTo>
                      <a:pt x="377" y="2107"/>
                    </a:lnTo>
                    <a:lnTo>
                      <a:pt x="383" y="2099"/>
                    </a:lnTo>
                    <a:lnTo>
                      <a:pt x="390" y="2093"/>
                    </a:lnTo>
                    <a:lnTo>
                      <a:pt x="399" y="2090"/>
                    </a:lnTo>
                    <a:lnTo>
                      <a:pt x="409" y="2089"/>
                    </a:lnTo>
                    <a:lnTo>
                      <a:pt x="409" y="2089"/>
                    </a:lnTo>
                    <a:lnTo>
                      <a:pt x="419" y="2090"/>
                    </a:lnTo>
                    <a:lnTo>
                      <a:pt x="428" y="2093"/>
                    </a:lnTo>
                    <a:lnTo>
                      <a:pt x="436" y="2099"/>
                    </a:lnTo>
                    <a:lnTo>
                      <a:pt x="442" y="2107"/>
                    </a:lnTo>
                    <a:lnTo>
                      <a:pt x="448" y="2117"/>
                    </a:lnTo>
                    <a:lnTo>
                      <a:pt x="451" y="2127"/>
                    </a:lnTo>
                    <a:lnTo>
                      <a:pt x="453" y="2140"/>
                    </a:lnTo>
                    <a:lnTo>
                      <a:pt x="455" y="2155"/>
                    </a:lnTo>
                    <a:lnTo>
                      <a:pt x="455" y="2155"/>
                    </a:lnTo>
                    <a:lnTo>
                      <a:pt x="453" y="2168"/>
                    </a:lnTo>
                    <a:lnTo>
                      <a:pt x="451" y="2181"/>
                    </a:lnTo>
                    <a:lnTo>
                      <a:pt x="448" y="2192"/>
                    </a:lnTo>
                    <a:lnTo>
                      <a:pt x="442" y="2201"/>
                    </a:lnTo>
                    <a:lnTo>
                      <a:pt x="436" y="2209"/>
                    </a:lnTo>
                    <a:lnTo>
                      <a:pt x="428" y="2215"/>
                    </a:lnTo>
                    <a:lnTo>
                      <a:pt x="419" y="2218"/>
                    </a:lnTo>
                    <a:lnTo>
                      <a:pt x="409" y="2219"/>
                    </a:lnTo>
                    <a:lnTo>
                      <a:pt x="409" y="2219"/>
                    </a:lnTo>
                    <a:close/>
                    <a:moveTo>
                      <a:pt x="2285" y="2105"/>
                    </a:moveTo>
                    <a:lnTo>
                      <a:pt x="2285" y="2105"/>
                    </a:lnTo>
                    <a:lnTo>
                      <a:pt x="2276" y="2100"/>
                    </a:lnTo>
                    <a:lnTo>
                      <a:pt x="2267" y="2096"/>
                    </a:lnTo>
                    <a:lnTo>
                      <a:pt x="2257" y="2093"/>
                    </a:lnTo>
                    <a:lnTo>
                      <a:pt x="2249" y="2092"/>
                    </a:lnTo>
                    <a:lnTo>
                      <a:pt x="2249" y="2092"/>
                    </a:lnTo>
                    <a:lnTo>
                      <a:pt x="2239" y="2093"/>
                    </a:lnTo>
                    <a:lnTo>
                      <a:pt x="2231" y="2096"/>
                    </a:lnTo>
                    <a:lnTo>
                      <a:pt x="2224" y="2100"/>
                    </a:lnTo>
                    <a:lnTo>
                      <a:pt x="2219" y="2106"/>
                    </a:lnTo>
                    <a:lnTo>
                      <a:pt x="2214" y="2112"/>
                    </a:lnTo>
                    <a:lnTo>
                      <a:pt x="2211" y="2121"/>
                    </a:lnTo>
                    <a:lnTo>
                      <a:pt x="2209" y="2132"/>
                    </a:lnTo>
                    <a:lnTo>
                      <a:pt x="2209" y="2145"/>
                    </a:lnTo>
                    <a:lnTo>
                      <a:pt x="2209" y="2266"/>
                    </a:lnTo>
                    <a:lnTo>
                      <a:pt x="2153" y="2266"/>
                    </a:lnTo>
                    <a:lnTo>
                      <a:pt x="2153" y="2042"/>
                    </a:lnTo>
                    <a:lnTo>
                      <a:pt x="2209" y="2042"/>
                    </a:lnTo>
                    <a:lnTo>
                      <a:pt x="2209" y="2061"/>
                    </a:lnTo>
                    <a:lnTo>
                      <a:pt x="2209" y="2061"/>
                    </a:lnTo>
                    <a:lnTo>
                      <a:pt x="2213" y="2056"/>
                    </a:lnTo>
                    <a:lnTo>
                      <a:pt x="2219" y="2050"/>
                    </a:lnTo>
                    <a:lnTo>
                      <a:pt x="2224" y="2047"/>
                    </a:lnTo>
                    <a:lnTo>
                      <a:pt x="2231" y="2043"/>
                    </a:lnTo>
                    <a:lnTo>
                      <a:pt x="2237" y="2040"/>
                    </a:lnTo>
                    <a:lnTo>
                      <a:pt x="2244" y="2039"/>
                    </a:lnTo>
                    <a:lnTo>
                      <a:pt x="2251" y="2038"/>
                    </a:lnTo>
                    <a:lnTo>
                      <a:pt x="2257" y="2037"/>
                    </a:lnTo>
                    <a:lnTo>
                      <a:pt x="2257" y="2037"/>
                    </a:lnTo>
                    <a:lnTo>
                      <a:pt x="2269" y="2038"/>
                    </a:lnTo>
                    <a:lnTo>
                      <a:pt x="2280" y="2041"/>
                    </a:lnTo>
                    <a:lnTo>
                      <a:pt x="2291" y="2046"/>
                    </a:lnTo>
                    <a:lnTo>
                      <a:pt x="2300" y="2051"/>
                    </a:lnTo>
                    <a:lnTo>
                      <a:pt x="2285" y="2105"/>
                    </a:lnTo>
                    <a:close/>
                    <a:moveTo>
                      <a:pt x="1850" y="2042"/>
                    </a:moveTo>
                    <a:lnTo>
                      <a:pt x="1904" y="2042"/>
                    </a:lnTo>
                    <a:lnTo>
                      <a:pt x="1841" y="2266"/>
                    </a:lnTo>
                    <a:lnTo>
                      <a:pt x="1793" y="2266"/>
                    </a:lnTo>
                    <a:lnTo>
                      <a:pt x="1768" y="2174"/>
                    </a:lnTo>
                    <a:lnTo>
                      <a:pt x="1768" y="2174"/>
                    </a:lnTo>
                    <a:lnTo>
                      <a:pt x="1756" y="2125"/>
                    </a:lnTo>
                    <a:lnTo>
                      <a:pt x="1756" y="2125"/>
                    </a:lnTo>
                    <a:lnTo>
                      <a:pt x="1751" y="2148"/>
                    </a:lnTo>
                    <a:lnTo>
                      <a:pt x="1744" y="2175"/>
                    </a:lnTo>
                    <a:lnTo>
                      <a:pt x="1720" y="2266"/>
                    </a:lnTo>
                    <a:lnTo>
                      <a:pt x="1672" y="2266"/>
                    </a:lnTo>
                    <a:lnTo>
                      <a:pt x="1671" y="2265"/>
                    </a:lnTo>
                    <a:lnTo>
                      <a:pt x="1608" y="2042"/>
                    </a:lnTo>
                    <a:lnTo>
                      <a:pt x="1665" y="2042"/>
                    </a:lnTo>
                    <a:lnTo>
                      <a:pt x="1686" y="2126"/>
                    </a:lnTo>
                    <a:lnTo>
                      <a:pt x="1686" y="2126"/>
                    </a:lnTo>
                    <a:lnTo>
                      <a:pt x="1692" y="2152"/>
                    </a:lnTo>
                    <a:lnTo>
                      <a:pt x="1697" y="2180"/>
                    </a:lnTo>
                    <a:lnTo>
                      <a:pt x="1697" y="2180"/>
                    </a:lnTo>
                    <a:lnTo>
                      <a:pt x="1703" y="2152"/>
                    </a:lnTo>
                    <a:lnTo>
                      <a:pt x="1711" y="2125"/>
                    </a:lnTo>
                    <a:lnTo>
                      <a:pt x="1734" y="2042"/>
                    </a:lnTo>
                    <a:lnTo>
                      <a:pt x="1781" y="2042"/>
                    </a:lnTo>
                    <a:lnTo>
                      <a:pt x="1804" y="2125"/>
                    </a:lnTo>
                    <a:lnTo>
                      <a:pt x="1804" y="2125"/>
                    </a:lnTo>
                    <a:lnTo>
                      <a:pt x="1811" y="2151"/>
                    </a:lnTo>
                    <a:lnTo>
                      <a:pt x="1817" y="2181"/>
                    </a:lnTo>
                    <a:lnTo>
                      <a:pt x="1817" y="2181"/>
                    </a:lnTo>
                    <a:lnTo>
                      <a:pt x="1823" y="2156"/>
                    </a:lnTo>
                    <a:lnTo>
                      <a:pt x="1830" y="2125"/>
                    </a:lnTo>
                    <a:lnTo>
                      <a:pt x="1850" y="2042"/>
                    </a:lnTo>
                    <a:close/>
                    <a:moveTo>
                      <a:pt x="2016" y="2037"/>
                    </a:moveTo>
                    <a:lnTo>
                      <a:pt x="2016" y="2037"/>
                    </a:lnTo>
                    <a:lnTo>
                      <a:pt x="2006" y="2038"/>
                    </a:lnTo>
                    <a:lnTo>
                      <a:pt x="1995" y="2039"/>
                    </a:lnTo>
                    <a:lnTo>
                      <a:pt x="1985" y="2042"/>
                    </a:lnTo>
                    <a:lnTo>
                      <a:pt x="1976" y="2046"/>
                    </a:lnTo>
                    <a:lnTo>
                      <a:pt x="1967" y="2050"/>
                    </a:lnTo>
                    <a:lnTo>
                      <a:pt x="1958" y="2057"/>
                    </a:lnTo>
                    <a:lnTo>
                      <a:pt x="1951" y="2062"/>
                    </a:lnTo>
                    <a:lnTo>
                      <a:pt x="1944" y="2070"/>
                    </a:lnTo>
                    <a:lnTo>
                      <a:pt x="1937" y="2078"/>
                    </a:lnTo>
                    <a:lnTo>
                      <a:pt x="1932" y="2087"/>
                    </a:lnTo>
                    <a:lnTo>
                      <a:pt x="1926" y="2097"/>
                    </a:lnTo>
                    <a:lnTo>
                      <a:pt x="1923" y="2107"/>
                    </a:lnTo>
                    <a:lnTo>
                      <a:pt x="1920" y="2118"/>
                    </a:lnTo>
                    <a:lnTo>
                      <a:pt x="1916" y="2130"/>
                    </a:lnTo>
                    <a:lnTo>
                      <a:pt x="1915" y="2141"/>
                    </a:lnTo>
                    <a:lnTo>
                      <a:pt x="1915" y="2155"/>
                    </a:lnTo>
                    <a:lnTo>
                      <a:pt x="1915" y="2155"/>
                    </a:lnTo>
                    <a:lnTo>
                      <a:pt x="1915" y="2167"/>
                    </a:lnTo>
                    <a:lnTo>
                      <a:pt x="1916" y="2179"/>
                    </a:lnTo>
                    <a:lnTo>
                      <a:pt x="1920" y="2190"/>
                    </a:lnTo>
                    <a:lnTo>
                      <a:pt x="1923" y="2201"/>
                    </a:lnTo>
                    <a:lnTo>
                      <a:pt x="1926" y="2211"/>
                    </a:lnTo>
                    <a:lnTo>
                      <a:pt x="1932" y="2221"/>
                    </a:lnTo>
                    <a:lnTo>
                      <a:pt x="1937" y="2230"/>
                    </a:lnTo>
                    <a:lnTo>
                      <a:pt x="1944" y="2238"/>
                    </a:lnTo>
                    <a:lnTo>
                      <a:pt x="1951" y="2246"/>
                    </a:lnTo>
                    <a:lnTo>
                      <a:pt x="1958" y="2252"/>
                    </a:lnTo>
                    <a:lnTo>
                      <a:pt x="1967" y="2258"/>
                    </a:lnTo>
                    <a:lnTo>
                      <a:pt x="1976" y="2262"/>
                    </a:lnTo>
                    <a:lnTo>
                      <a:pt x="1985" y="2266"/>
                    </a:lnTo>
                    <a:lnTo>
                      <a:pt x="1995" y="2269"/>
                    </a:lnTo>
                    <a:lnTo>
                      <a:pt x="2006" y="2270"/>
                    </a:lnTo>
                    <a:lnTo>
                      <a:pt x="2016" y="2271"/>
                    </a:lnTo>
                    <a:lnTo>
                      <a:pt x="2016" y="2271"/>
                    </a:lnTo>
                    <a:lnTo>
                      <a:pt x="2027" y="2270"/>
                    </a:lnTo>
                    <a:lnTo>
                      <a:pt x="2039" y="2269"/>
                    </a:lnTo>
                    <a:lnTo>
                      <a:pt x="2049" y="2266"/>
                    </a:lnTo>
                    <a:lnTo>
                      <a:pt x="2057" y="2262"/>
                    </a:lnTo>
                    <a:lnTo>
                      <a:pt x="2066" y="2258"/>
                    </a:lnTo>
                    <a:lnTo>
                      <a:pt x="2075" y="2252"/>
                    </a:lnTo>
                    <a:lnTo>
                      <a:pt x="2083" y="2246"/>
                    </a:lnTo>
                    <a:lnTo>
                      <a:pt x="2090" y="2238"/>
                    </a:lnTo>
                    <a:lnTo>
                      <a:pt x="2096" y="2230"/>
                    </a:lnTo>
                    <a:lnTo>
                      <a:pt x="2102" y="2221"/>
                    </a:lnTo>
                    <a:lnTo>
                      <a:pt x="2106" y="2211"/>
                    </a:lnTo>
                    <a:lnTo>
                      <a:pt x="2111" y="2201"/>
                    </a:lnTo>
                    <a:lnTo>
                      <a:pt x="2114" y="2190"/>
                    </a:lnTo>
                    <a:lnTo>
                      <a:pt x="2116" y="2179"/>
                    </a:lnTo>
                    <a:lnTo>
                      <a:pt x="2119" y="2167"/>
                    </a:lnTo>
                    <a:lnTo>
                      <a:pt x="2119" y="2155"/>
                    </a:lnTo>
                    <a:lnTo>
                      <a:pt x="2119" y="2155"/>
                    </a:lnTo>
                    <a:lnTo>
                      <a:pt x="2119" y="2141"/>
                    </a:lnTo>
                    <a:lnTo>
                      <a:pt x="2116" y="2130"/>
                    </a:lnTo>
                    <a:lnTo>
                      <a:pt x="2114" y="2118"/>
                    </a:lnTo>
                    <a:lnTo>
                      <a:pt x="2111" y="2107"/>
                    </a:lnTo>
                    <a:lnTo>
                      <a:pt x="2106" y="2097"/>
                    </a:lnTo>
                    <a:lnTo>
                      <a:pt x="2102" y="2087"/>
                    </a:lnTo>
                    <a:lnTo>
                      <a:pt x="2096" y="2078"/>
                    </a:lnTo>
                    <a:lnTo>
                      <a:pt x="2090" y="2070"/>
                    </a:lnTo>
                    <a:lnTo>
                      <a:pt x="2083" y="2062"/>
                    </a:lnTo>
                    <a:lnTo>
                      <a:pt x="2075" y="2057"/>
                    </a:lnTo>
                    <a:lnTo>
                      <a:pt x="2066" y="2050"/>
                    </a:lnTo>
                    <a:lnTo>
                      <a:pt x="2057" y="2046"/>
                    </a:lnTo>
                    <a:lnTo>
                      <a:pt x="2049" y="2042"/>
                    </a:lnTo>
                    <a:lnTo>
                      <a:pt x="2039" y="2039"/>
                    </a:lnTo>
                    <a:lnTo>
                      <a:pt x="2027" y="2038"/>
                    </a:lnTo>
                    <a:lnTo>
                      <a:pt x="2016" y="2037"/>
                    </a:lnTo>
                    <a:lnTo>
                      <a:pt x="2016" y="2037"/>
                    </a:lnTo>
                    <a:close/>
                    <a:moveTo>
                      <a:pt x="2016" y="2219"/>
                    </a:moveTo>
                    <a:lnTo>
                      <a:pt x="2016" y="2219"/>
                    </a:lnTo>
                    <a:lnTo>
                      <a:pt x="2006" y="2218"/>
                    </a:lnTo>
                    <a:lnTo>
                      <a:pt x="1998" y="2215"/>
                    </a:lnTo>
                    <a:lnTo>
                      <a:pt x="1991" y="2209"/>
                    </a:lnTo>
                    <a:lnTo>
                      <a:pt x="1984" y="2201"/>
                    </a:lnTo>
                    <a:lnTo>
                      <a:pt x="1978" y="2192"/>
                    </a:lnTo>
                    <a:lnTo>
                      <a:pt x="1974" y="2181"/>
                    </a:lnTo>
                    <a:lnTo>
                      <a:pt x="1972" y="2168"/>
                    </a:lnTo>
                    <a:lnTo>
                      <a:pt x="1972" y="2155"/>
                    </a:lnTo>
                    <a:lnTo>
                      <a:pt x="1972" y="2155"/>
                    </a:lnTo>
                    <a:lnTo>
                      <a:pt x="1972" y="2140"/>
                    </a:lnTo>
                    <a:lnTo>
                      <a:pt x="1974" y="2128"/>
                    </a:lnTo>
                    <a:lnTo>
                      <a:pt x="1978" y="2117"/>
                    </a:lnTo>
                    <a:lnTo>
                      <a:pt x="1984" y="2107"/>
                    </a:lnTo>
                    <a:lnTo>
                      <a:pt x="1991" y="2099"/>
                    </a:lnTo>
                    <a:lnTo>
                      <a:pt x="1998" y="2093"/>
                    </a:lnTo>
                    <a:lnTo>
                      <a:pt x="2006" y="2090"/>
                    </a:lnTo>
                    <a:lnTo>
                      <a:pt x="2016" y="2089"/>
                    </a:lnTo>
                    <a:lnTo>
                      <a:pt x="2016" y="2089"/>
                    </a:lnTo>
                    <a:lnTo>
                      <a:pt x="2026" y="2090"/>
                    </a:lnTo>
                    <a:lnTo>
                      <a:pt x="2035" y="2093"/>
                    </a:lnTo>
                    <a:lnTo>
                      <a:pt x="2043" y="2099"/>
                    </a:lnTo>
                    <a:lnTo>
                      <a:pt x="2050" y="2107"/>
                    </a:lnTo>
                    <a:lnTo>
                      <a:pt x="2055" y="2117"/>
                    </a:lnTo>
                    <a:lnTo>
                      <a:pt x="2059" y="2128"/>
                    </a:lnTo>
                    <a:lnTo>
                      <a:pt x="2061" y="2140"/>
                    </a:lnTo>
                    <a:lnTo>
                      <a:pt x="2062" y="2155"/>
                    </a:lnTo>
                    <a:lnTo>
                      <a:pt x="2062" y="2155"/>
                    </a:lnTo>
                    <a:lnTo>
                      <a:pt x="2061" y="2168"/>
                    </a:lnTo>
                    <a:lnTo>
                      <a:pt x="2059" y="2181"/>
                    </a:lnTo>
                    <a:lnTo>
                      <a:pt x="2055" y="2192"/>
                    </a:lnTo>
                    <a:lnTo>
                      <a:pt x="2050" y="2201"/>
                    </a:lnTo>
                    <a:lnTo>
                      <a:pt x="2043" y="2209"/>
                    </a:lnTo>
                    <a:lnTo>
                      <a:pt x="2035" y="2215"/>
                    </a:lnTo>
                    <a:lnTo>
                      <a:pt x="2026" y="2218"/>
                    </a:lnTo>
                    <a:lnTo>
                      <a:pt x="2016" y="2219"/>
                    </a:lnTo>
                    <a:lnTo>
                      <a:pt x="2016" y="2219"/>
                    </a:lnTo>
                    <a:close/>
                    <a:moveTo>
                      <a:pt x="843" y="2116"/>
                    </a:moveTo>
                    <a:lnTo>
                      <a:pt x="910" y="2266"/>
                    </a:lnTo>
                    <a:lnTo>
                      <a:pt x="849" y="2266"/>
                    </a:lnTo>
                    <a:lnTo>
                      <a:pt x="803" y="2162"/>
                    </a:lnTo>
                    <a:lnTo>
                      <a:pt x="772" y="2199"/>
                    </a:lnTo>
                    <a:lnTo>
                      <a:pt x="772" y="2266"/>
                    </a:lnTo>
                    <a:lnTo>
                      <a:pt x="718" y="2266"/>
                    </a:lnTo>
                    <a:lnTo>
                      <a:pt x="718" y="1977"/>
                    </a:lnTo>
                    <a:lnTo>
                      <a:pt x="772" y="1949"/>
                    </a:lnTo>
                    <a:lnTo>
                      <a:pt x="772" y="2128"/>
                    </a:lnTo>
                    <a:lnTo>
                      <a:pt x="772" y="2128"/>
                    </a:lnTo>
                    <a:lnTo>
                      <a:pt x="794" y="2099"/>
                    </a:lnTo>
                    <a:lnTo>
                      <a:pt x="838" y="2042"/>
                    </a:lnTo>
                    <a:lnTo>
                      <a:pt x="903" y="2042"/>
                    </a:lnTo>
                    <a:lnTo>
                      <a:pt x="843" y="2116"/>
                    </a:lnTo>
                    <a:close/>
                    <a:moveTo>
                      <a:pt x="1105" y="2266"/>
                    </a:moveTo>
                    <a:lnTo>
                      <a:pt x="1049" y="2266"/>
                    </a:lnTo>
                    <a:lnTo>
                      <a:pt x="1049" y="2042"/>
                    </a:lnTo>
                    <a:lnTo>
                      <a:pt x="1105" y="2042"/>
                    </a:lnTo>
                    <a:lnTo>
                      <a:pt x="1105" y="2061"/>
                    </a:lnTo>
                    <a:lnTo>
                      <a:pt x="1105" y="2061"/>
                    </a:lnTo>
                    <a:lnTo>
                      <a:pt x="1110" y="2056"/>
                    </a:lnTo>
                    <a:lnTo>
                      <a:pt x="1116" y="2051"/>
                    </a:lnTo>
                    <a:lnTo>
                      <a:pt x="1123" y="2047"/>
                    </a:lnTo>
                    <a:lnTo>
                      <a:pt x="1129" y="2043"/>
                    </a:lnTo>
                    <a:lnTo>
                      <a:pt x="1137" y="2041"/>
                    </a:lnTo>
                    <a:lnTo>
                      <a:pt x="1145" y="2039"/>
                    </a:lnTo>
                    <a:lnTo>
                      <a:pt x="1153" y="2038"/>
                    </a:lnTo>
                    <a:lnTo>
                      <a:pt x="1162" y="2037"/>
                    </a:lnTo>
                    <a:lnTo>
                      <a:pt x="1162" y="2037"/>
                    </a:lnTo>
                    <a:lnTo>
                      <a:pt x="1172" y="2038"/>
                    </a:lnTo>
                    <a:lnTo>
                      <a:pt x="1180" y="2039"/>
                    </a:lnTo>
                    <a:lnTo>
                      <a:pt x="1188" y="2041"/>
                    </a:lnTo>
                    <a:lnTo>
                      <a:pt x="1197" y="2043"/>
                    </a:lnTo>
                    <a:lnTo>
                      <a:pt x="1204" y="2048"/>
                    </a:lnTo>
                    <a:lnTo>
                      <a:pt x="1210" y="2052"/>
                    </a:lnTo>
                    <a:lnTo>
                      <a:pt x="1217" y="2057"/>
                    </a:lnTo>
                    <a:lnTo>
                      <a:pt x="1223" y="2063"/>
                    </a:lnTo>
                    <a:lnTo>
                      <a:pt x="1227" y="2070"/>
                    </a:lnTo>
                    <a:lnTo>
                      <a:pt x="1232" y="2078"/>
                    </a:lnTo>
                    <a:lnTo>
                      <a:pt x="1235" y="2086"/>
                    </a:lnTo>
                    <a:lnTo>
                      <a:pt x="1238" y="2096"/>
                    </a:lnTo>
                    <a:lnTo>
                      <a:pt x="1240" y="2106"/>
                    </a:lnTo>
                    <a:lnTo>
                      <a:pt x="1242" y="2116"/>
                    </a:lnTo>
                    <a:lnTo>
                      <a:pt x="1243" y="2127"/>
                    </a:lnTo>
                    <a:lnTo>
                      <a:pt x="1244" y="2139"/>
                    </a:lnTo>
                    <a:lnTo>
                      <a:pt x="1244" y="2266"/>
                    </a:lnTo>
                    <a:lnTo>
                      <a:pt x="1188" y="2266"/>
                    </a:lnTo>
                    <a:lnTo>
                      <a:pt x="1188" y="2142"/>
                    </a:lnTo>
                    <a:lnTo>
                      <a:pt x="1188" y="2142"/>
                    </a:lnTo>
                    <a:lnTo>
                      <a:pt x="1187" y="2130"/>
                    </a:lnTo>
                    <a:lnTo>
                      <a:pt x="1186" y="2118"/>
                    </a:lnTo>
                    <a:lnTo>
                      <a:pt x="1183" y="2109"/>
                    </a:lnTo>
                    <a:lnTo>
                      <a:pt x="1178" y="2101"/>
                    </a:lnTo>
                    <a:lnTo>
                      <a:pt x="1173" y="2096"/>
                    </a:lnTo>
                    <a:lnTo>
                      <a:pt x="1166" y="2091"/>
                    </a:lnTo>
                    <a:lnTo>
                      <a:pt x="1157" y="2089"/>
                    </a:lnTo>
                    <a:lnTo>
                      <a:pt x="1147" y="2088"/>
                    </a:lnTo>
                    <a:lnTo>
                      <a:pt x="1147" y="2088"/>
                    </a:lnTo>
                    <a:lnTo>
                      <a:pt x="1138" y="2089"/>
                    </a:lnTo>
                    <a:lnTo>
                      <a:pt x="1129" y="2091"/>
                    </a:lnTo>
                    <a:lnTo>
                      <a:pt x="1122" y="2096"/>
                    </a:lnTo>
                    <a:lnTo>
                      <a:pt x="1116" y="2102"/>
                    </a:lnTo>
                    <a:lnTo>
                      <a:pt x="1112" y="2109"/>
                    </a:lnTo>
                    <a:lnTo>
                      <a:pt x="1108" y="2119"/>
                    </a:lnTo>
                    <a:lnTo>
                      <a:pt x="1106" y="2130"/>
                    </a:lnTo>
                    <a:lnTo>
                      <a:pt x="1105" y="2142"/>
                    </a:lnTo>
                    <a:lnTo>
                      <a:pt x="1105" y="2266"/>
                    </a:lnTo>
                    <a:close/>
                    <a:moveTo>
                      <a:pt x="1418" y="2058"/>
                    </a:moveTo>
                    <a:lnTo>
                      <a:pt x="1418" y="2058"/>
                    </a:lnTo>
                    <a:lnTo>
                      <a:pt x="1413" y="2053"/>
                    </a:lnTo>
                    <a:lnTo>
                      <a:pt x="1407" y="2049"/>
                    </a:lnTo>
                    <a:lnTo>
                      <a:pt x="1402" y="2046"/>
                    </a:lnTo>
                    <a:lnTo>
                      <a:pt x="1395" y="2042"/>
                    </a:lnTo>
                    <a:lnTo>
                      <a:pt x="1388" y="2040"/>
                    </a:lnTo>
                    <a:lnTo>
                      <a:pt x="1382" y="2039"/>
                    </a:lnTo>
                    <a:lnTo>
                      <a:pt x="1375" y="2038"/>
                    </a:lnTo>
                    <a:lnTo>
                      <a:pt x="1368" y="2037"/>
                    </a:lnTo>
                    <a:lnTo>
                      <a:pt x="1368" y="2037"/>
                    </a:lnTo>
                    <a:lnTo>
                      <a:pt x="1358" y="2038"/>
                    </a:lnTo>
                    <a:lnTo>
                      <a:pt x="1349" y="2039"/>
                    </a:lnTo>
                    <a:lnTo>
                      <a:pt x="1340" y="2041"/>
                    </a:lnTo>
                    <a:lnTo>
                      <a:pt x="1332" y="2046"/>
                    </a:lnTo>
                    <a:lnTo>
                      <a:pt x="1324" y="2049"/>
                    </a:lnTo>
                    <a:lnTo>
                      <a:pt x="1317" y="2055"/>
                    </a:lnTo>
                    <a:lnTo>
                      <a:pt x="1310" y="2061"/>
                    </a:lnTo>
                    <a:lnTo>
                      <a:pt x="1304" y="2068"/>
                    </a:lnTo>
                    <a:lnTo>
                      <a:pt x="1298" y="2076"/>
                    </a:lnTo>
                    <a:lnTo>
                      <a:pt x="1294" y="2085"/>
                    </a:lnTo>
                    <a:lnTo>
                      <a:pt x="1289" y="2093"/>
                    </a:lnTo>
                    <a:lnTo>
                      <a:pt x="1286" y="2105"/>
                    </a:lnTo>
                    <a:lnTo>
                      <a:pt x="1284" y="2115"/>
                    </a:lnTo>
                    <a:lnTo>
                      <a:pt x="1282" y="2127"/>
                    </a:lnTo>
                    <a:lnTo>
                      <a:pt x="1280" y="2139"/>
                    </a:lnTo>
                    <a:lnTo>
                      <a:pt x="1280" y="2151"/>
                    </a:lnTo>
                    <a:lnTo>
                      <a:pt x="1280" y="2151"/>
                    </a:lnTo>
                    <a:lnTo>
                      <a:pt x="1280" y="2166"/>
                    </a:lnTo>
                    <a:lnTo>
                      <a:pt x="1282" y="2178"/>
                    </a:lnTo>
                    <a:lnTo>
                      <a:pt x="1284" y="2190"/>
                    </a:lnTo>
                    <a:lnTo>
                      <a:pt x="1286" y="2202"/>
                    </a:lnTo>
                    <a:lnTo>
                      <a:pt x="1289" y="2212"/>
                    </a:lnTo>
                    <a:lnTo>
                      <a:pt x="1294" y="2222"/>
                    </a:lnTo>
                    <a:lnTo>
                      <a:pt x="1298" y="2231"/>
                    </a:lnTo>
                    <a:lnTo>
                      <a:pt x="1304" y="2239"/>
                    </a:lnTo>
                    <a:lnTo>
                      <a:pt x="1309" y="2247"/>
                    </a:lnTo>
                    <a:lnTo>
                      <a:pt x="1316" y="2252"/>
                    </a:lnTo>
                    <a:lnTo>
                      <a:pt x="1323" y="2258"/>
                    </a:lnTo>
                    <a:lnTo>
                      <a:pt x="1330" y="2262"/>
                    </a:lnTo>
                    <a:lnTo>
                      <a:pt x="1339" y="2266"/>
                    </a:lnTo>
                    <a:lnTo>
                      <a:pt x="1348" y="2269"/>
                    </a:lnTo>
                    <a:lnTo>
                      <a:pt x="1357" y="2270"/>
                    </a:lnTo>
                    <a:lnTo>
                      <a:pt x="1367" y="2271"/>
                    </a:lnTo>
                    <a:lnTo>
                      <a:pt x="1367" y="2271"/>
                    </a:lnTo>
                    <a:lnTo>
                      <a:pt x="1374" y="2270"/>
                    </a:lnTo>
                    <a:lnTo>
                      <a:pt x="1382" y="2269"/>
                    </a:lnTo>
                    <a:lnTo>
                      <a:pt x="1388" y="2268"/>
                    </a:lnTo>
                    <a:lnTo>
                      <a:pt x="1395" y="2266"/>
                    </a:lnTo>
                    <a:lnTo>
                      <a:pt x="1401" y="2262"/>
                    </a:lnTo>
                    <a:lnTo>
                      <a:pt x="1407" y="2259"/>
                    </a:lnTo>
                    <a:lnTo>
                      <a:pt x="1413" y="2255"/>
                    </a:lnTo>
                    <a:lnTo>
                      <a:pt x="1418" y="2249"/>
                    </a:lnTo>
                    <a:lnTo>
                      <a:pt x="1418" y="2255"/>
                    </a:lnTo>
                    <a:lnTo>
                      <a:pt x="1418" y="2255"/>
                    </a:lnTo>
                    <a:lnTo>
                      <a:pt x="1418" y="2264"/>
                    </a:lnTo>
                    <a:lnTo>
                      <a:pt x="1417" y="2274"/>
                    </a:lnTo>
                    <a:lnTo>
                      <a:pt x="1414" y="2284"/>
                    </a:lnTo>
                    <a:lnTo>
                      <a:pt x="1412" y="2288"/>
                    </a:lnTo>
                    <a:lnTo>
                      <a:pt x="1409" y="2293"/>
                    </a:lnTo>
                    <a:lnTo>
                      <a:pt x="1405" y="2297"/>
                    </a:lnTo>
                    <a:lnTo>
                      <a:pt x="1401" y="2301"/>
                    </a:lnTo>
                    <a:lnTo>
                      <a:pt x="1395" y="2305"/>
                    </a:lnTo>
                    <a:lnTo>
                      <a:pt x="1388" y="2308"/>
                    </a:lnTo>
                    <a:lnTo>
                      <a:pt x="1379" y="2310"/>
                    </a:lnTo>
                    <a:lnTo>
                      <a:pt x="1370" y="2313"/>
                    </a:lnTo>
                    <a:lnTo>
                      <a:pt x="1359" y="2314"/>
                    </a:lnTo>
                    <a:lnTo>
                      <a:pt x="1346" y="2314"/>
                    </a:lnTo>
                    <a:lnTo>
                      <a:pt x="1344" y="2314"/>
                    </a:lnTo>
                    <a:lnTo>
                      <a:pt x="1364" y="2357"/>
                    </a:lnTo>
                    <a:lnTo>
                      <a:pt x="1365" y="2357"/>
                    </a:lnTo>
                    <a:lnTo>
                      <a:pt x="1365" y="2357"/>
                    </a:lnTo>
                    <a:lnTo>
                      <a:pt x="1378" y="2357"/>
                    </a:lnTo>
                    <a:lnTo>
                      <a:pt x="1390" y="2356"/>
                    </a:lnTo>
                    <a:lnTo>
                      <a:pt x="1402" y="2353"/>
                    </a:lnTo>
                    <a:lnTo>
                      <a:pt x="1413" y="2350"/>
                    </a:lnTo>
                    <a:lnTo>
                      <a:pt x="1423" y="2346"/>
                    </a:lnTo>
                    <a:lnTo>
                      <a:pt x="1432" y="2341"/>
                    </a:lnTo>
                    <a:lnTo>
                      <a:pt x="1439" y="2336"/>
                    </a:lnTo>
                    <a:lnTo>
                      <a:pt x="1446" y="2329"/>
                    </a:lnTo>
                    <a:lnTo>
                      <a:pt x="1453" y="2321"/>
                    </a:lnTo>
                    <a:lnTo>
                      <a:pt x="1458" y="2314"/>
                    </a:lnTo>
                    <a:lnTo>
                      <a:pt x="1463" y="2304"/>
                    </a:lnTo>
                    <a:lnTo>
                      <a:pt x="1466" y="2294"/>
                    </a:lnTo>
                    <a:lnTo>
                      <a:pt x="1469" y="2284"/>
                    </a:lnTo>
                    <a:lnTo>
                      <a:pt x="1472" y="2271"/>
                    </a:lnTo>
                    <a:lnTo>
                      <a:pt x="1473" y="2259"/>
                    </a:lnTo>
                    <a:lnTo>
                      <a:pt x="1473" y="2246"/>
                    </a:lnTo>
                    <a:lnTo>
                      <a:pt x="1473" y="2042"/>
                    </a:lnTo>
                    <a:lnTo>
                      <a:pt x="1418" y="2042"/>
                    </a:lnTo>
                    <a:lnTo>
                      <a:pt x="1418" y="2058"/>
                    </a:lnTo>
                    <a:close/>
                    <a:moveTo>
                      <a:pt x="1418" y="2110"/>
                    </a:moveTo>
                    <a:lnTo>
                      <a:pt x="1418" y="2198"/>
                    </a:lnTo>
                    <a:lnTo>
                      <a:pt x="1418" y="2198"/>
                    </a:lnTo>
                    <a:lnTo>
                      <a:pt x="1411" y="2206"/>
                    </a:lnTo>
                    <a:lnTo>
                      <a:pt x="1403" y="2214"/>
                    </a:lnTo>
                    <a:lnTo>
                      <a:pt x="1397" y="2216"/>
                    </a:lnTo>
                    <a:lnTo>
                      <a:pt x="1392" y="2218"/>
                    </a:lnTo>
                    <a:lnTo>
                      <a:pt x="1386" y="2219"/>
                    </a:lnTo>
                    <a:lnTo>
                      <a:pt x="1378" y="2220"/>
                    </a:lnTo>
                    <a:lnTo>
                      <a:pt x="1378" y="2220"/>
                    </a:lnTo>
                    <a:lnTo>
                      <a:pt x="1372" y="2219"/>
                    </a:lnTo>
                    <a:lnTo>
                      <a:pt x="1364" y="2217"/>
                    </a:lnTo>
                    <a:lnTo>
                      <a:pt x="1357" y="2214"/>
                    </a:lnTo>
                    <a:lnTo>
                      <a:pt x="1350" y="2207"/>
                    </a:lnTo>
                    <a:lnTo>
                      <a:pt x="1345" y="2198"/>
                    </a:lnTo>
                    <a:lnTo>
                      <a:pt x="1340" y="2186"/>
                    </a:lnTo>
                    <a:lnTo>
                      <a:pt x="1338" y="2170"/>
                    </a:lnTo>
                    <a:lnTo>
                      <a:pt x="1337" y="2150"/>
                    </a:lnTo>
                    <a:lnTo>
                      <a:pt x="1337" y="2150"/>
                    </a:lnTo>
                    <a:lnTo>
                      <a:pt x="1338" y="2133"/>
                    </a:lnTo>
                    <a:lnTo>
                      <a:pt x="1340" y="2119"/>
                    </a:lnTo>
                    <a:lnTo>
                      <a:pt x="1345" y="2108"/>
                    </a:lnTo>
                    <a:lnTo>
                      <a:pt x="1350" y="2100"/>
                    </a:lnTo>
                    <a:lnTo>
                      <a:pt x="1357" y="2095"/>
                    </a:lnTo>
                    <a:lnTo>
                      <a:pt x="1364" y="2090"/>
                    </a:lnTo>
                    <a:lnTo>
                      <a:pt x="1372" y="2089"/>
                    </a:lnTo>
                    <a:lnTo>
                      <a:pt x="1378" y="2088"/>
                    </a:lnTo>
                    <a:lnTo>
                      <a:pt x="1378" y="2088"/>
                    </a:lnTo>
                    <a:lnTo>
                      <a:pt x="1386" y="2089"/>
                    </a:lnTo>
                    <a:lnTo>
                      <a:pt x="1393" y="2090"/>
                    </a:lnTo>
                    <a:lnTo>
                      <a:pt x="1398" y="2092"/>
                    </a:lnTo>
                    <a:lnTo>
                      <a:pt x="1404" y="2096"/>
                    </a:lnTo>
                    <a:lnTo>
                      <a:pt x="1408" y="2099"/>
                    </a:lnTo>
                    <a:lnTo>
                      <a:pt x="1412" y="2102"/>
                    </a:lnTo>
                    <a:lnTo>
                      <a:pt x="1418" y="2110"/>
                    </a:lnTo>
                    <a:lnTo>
                      <a:pt x="1418" y="2110"/>
                    </a:lnTo>
                    <a:close/>
                    <a:moveTo>
                      <a:pt x="945" y="2042"/>
                    </a:moveTo>
                    <a:lnTo>
                      <a:pt x="1000" y="2042"/>
                    </a:lnTo>
                    <a:lnTo>
                      <a:pt x="1000" y="2139"/>
                    </a:lnTo>
                    <a:lnTo>
                      <a:pt x="1000" y="2266"/>
                    </a:lnTo>
                    <a:lnTo>
                      <a:pt x="945" y="2266"/>
                    </a:lnTo>
                    <a:lnTo>
                      <a:pt x="945" y="2042"/>
                    </a:lnTo>
                    <a:close/>
                    <a:moveTo>
                      <a:pt x="1000" y="1982"/>
                    </a:moveTo>
                    <a:lnTo>
                      <a:pt x="1000" y="2010"/>
                    </a:lnTo>
                    <a:lnTo>
                      <a:pt x="945" y="2010"/>
                    </a:lnTo>
                    <a:lnTo>
                      <a:pt x="945" y="1954"/>
                    </a:lnTo>
                    <a:lnTo>
                      <a:pt x="1000" y="1954"/>
                    </a:lnTo>
                    <a:lnTo>
                      <a:pt x="1000" y="1982"/>
                    </a:lnTo>
                    <a:close/>
                    <a:moveTo>
                      <a:pt x="2325" y="1977"/>
                    </a:moveTo>
                    <a:lnTo>
                      <a:pt x="2381" y="1949"/>
                    </a:lnTo>
                    <a:lnTo>
                      <a:pt x="2381" y="2144"/>
                    </a:lnTo>
                    <a:lnTo>
                      <a:pt x="2381" y="2266"/>
                    </a:lnTo>
                    <a:lnTo>
                      <a:pt x="2325" y="2266"/>
                    </a:lnTo>
                    <a:lnTo>
                      <a:pt x="2325" y="1977"/>
                    </a:lnTo>
                    <a:close/>
                    <a:moveTo>
                      <a:pt x="400" y="762"/>
                    </a:moveTo>
                    <a:lnTo>
                      <a:pt x="856" y="762"/>
                    </a:lnTo>
                    <a:lnTo>
                      <a:pt x="856" y="498"/>
                    </a:lnTo>
                    <a:lnTo>
                      <a:pt x="400" y="498"/>
                    </a:lnTo>
                    <a:lnTo>
                      <a:pt x="400" y="290"/>
                    </a:lnTo>
                    <a:lnTo>
                      <a:pt x="905" y="290"/>
                    </a:lnTo>
                    <a:lnTo>
                      <a:pt x="737" y="0"/>
                    </a:lnTo>
                    <a:lnTo>
                      <a:pt x="22" y="0"/>
                    </a:lnTo>
                    <a:lnTo>
                      <a:pt x="22" y="1261"/>
                    </a:lnTo>
                    <a:lnTo>
                      <a:pt x="1030" y="1261"/>
                    </a:lnTo>
                    <a:lnTo>
                      <a:pt x="1030" y="970"/>
                    </a:lnTo>
                    <a:lnTo>
                      <a:pt x="400" y="970"/>
                    </a:lnTo>
                    <a:lnTo>
                      <a:pt x="400" y="762"/>
                    </a:lnTo>
                    <a:close/>
                    <a:moveTo>
                      <a:pt x="1702" y="0"/>
                    </a:moveTo>
                    <a:lnTo>
                      <a:pt x="1487" y="411"/>
                    </a:lnTo>
                    <a:lnTo>
                      <a:pt x="1274" y="0"/>
                    </a:lnTo>
                    <a:lnTo>
                      <a:pt x="856" y="0"/>
                    </a:lnTo>
                    <a:lnTo>
                      <a:pt x="1296" y="762"/>
                    </a:lnTo>
                    <a:lnTo>
                      <a:pt x="1296" y="1261"/>
                    </a:lnTo>
                    <a:lnTo>
                      <a:pt x="1673" y="1261"/>
                    </a:lnTo>
                    <a:lnTo>
                      <a:pt x="1673" y="762"/>
                    </a:lnTo>
                    <a:lnTo>
                      <a:pt x="2114" y="0"/>
                    </a:lnTo>
                    <a:lnTo>
                      <a:pt x="1702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noProof="0"/>
              </a:p>
            </p:txBody>
          </p:sp>
        </p:grpSp>
      </p:grpSp>
      <p:sp>
        <p:nvSpPr>
          <p:cNvPr id="7" name="UpSlide Options" descr="{&#10;  &quot;NoBreadcrumb&quot;: true,&#10;  &quot;NoBreadcrumbNorReminder&quot;: true,&#10;  &quot;MinimumUpSlideVersion&quot;: &quot;0.0.0.0&quot;&#10;}" hidden="1">
            <a:extLst>
              <a:ext uri="{FF2B5EF4-FFF2-40B4-BE49-F238E27FC236}">
                <a16:creationId xmlns:a16="http://schemas.microsoft.com/office/drawing/2014/main" id="{BF981192-9F43-5147-A912-B9F6F7249F8F}"/>
              </a:ext>
            </a:extLst>
          </p:cNvPr>
          <p:cNvSpPr/>
          <p:nvPr userDrawn="1"/>
        </p:nvSpPr>
        <p:spPr>
          <a:xfrm>
            <a:off x="10691813" y="7559675"/>
            <a:ext cx="0" cy="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131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 | TMT Enabler Update V4+ |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34590" y="1254346"/>
            <a:ext cx="7235305" cy="5452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 lang="en-US" noProof="0" dirty="0" smtClean="0"/>
            </a:lvl1pPr>
            <a:lvl2pPr marL="237937" marR="0" indent="-237937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2pPr>
            <a:lvl3pPr marL="448045" marR="0" indent="-204543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3pPr>
            <a:lvl4pPr marL="653979" marR="0" indent="-203151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4pPr>
            <a:lvl5pPr marL="827909" marR="0" indent="-176714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5pPr>
          </a:lstStyle>
          <a:p>
            <a:pPr marL="0" marR="0" lvl="0" indent="0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Click to edit Master text styles</a:t>
            </a:r>
          </a:p>
          <a:p>
            <a:pPr marL="237937" marR="0" lvl="1" indent="-237937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753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Second level</a:t>
            </a:r>
          </a:p>
          <a:p>
            <a:pPr marL="448045" marR="0" lvl="2" indent="-204543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57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Third level</a:t>
            </a:r>
          </a:p>
          <a:p>
            <a:pPr marL="653979" marR="0" lvl="3" indent="-203151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Fourth level</a:t>
            </a:r>
          </a:p>
          <a:p>
            <a:pPr marL="827909" marR="0" lvl="4" indent="-176714" algn="l" defTabSz="8014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26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2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55287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8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Storag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88378C-0B11-4281-8D58-8B1068777AE4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17C064-C2BC-48FA-A33F-E4B41439E8B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795322" y="2097551"/>
            <a:ext cx="701700" cy="220060"/>
          </a:xfrm>
          <a:prstGeom prst="rect">
            <a:avLst/>
          </a:prstGeom>
          <a:noFill/>
        </p:spPr>
        <p:txBody>
          <a:bodyPr wrap="square" lIns="0" tIns="36576" rIns="0" bIns="0" rtlCol="0" anchor="b">
            <a:spAutoFit/>
          </a:bodyPr>
          <a:lstStyle/>
          <a:p>
            <a:pPr algn="r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GB" sz="1400">
                <a:solidFill>
                  <a:schemeClr val="bg1"/>
                </a:solidFill>
              </a:rPr>
              <a:t>2</a:t>
            </a:r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EB948-550A-473A-9A12-9754DAA66C38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93723" y="4472149"/>
            <a:ext cx="9504364" cy="54000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60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591CF0-7B6D-42AB-99D2-FD1868F0E4BD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>
          <a:xfrm>
            <a:off x="593724" y="1366838"/>
            <a:ext cx="9504365" cy="565308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19" name="TextBox 34">
            <a:hlinkClick r:id="" action="ppaction://noaction"/>
            <a:extLst>
              <a:ext uri="{FF2B5EF4-FFF2-40B4-BE49-F238E27FC236}">
                <a16:creationId xmlns:a16="http://schemas.microsoft.com/office/drawing/2014/main" id="{56F2F4F3-6632-4901-9A7C-4B998448CF25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593724" y="1763713"/>
            <a:ext cx="904914" cy="553998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>
                <a:solidFill>
                  <a:schemeClr val="bg1"/>
                </a:solidFill>
                <a:latin typeface="+mj-lt"/>
              </a:rPr>
              <a:t>11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36CCBEF7-179C-4122-BF4E-49FDED6C6154}"/>
              </a:ext>
            </a:extLst>
          </p:cNvPr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593724" y="2692084"/>
            <a:ext cx="64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>
                <a:noFill/>
                <a:latin typeface="Garamond" pitchFamily="18" charset="0"/>
              </a:rPr>
              <a:t>1.1</a:t>
            </a:r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E681E22C-28F9-4932-8F1F-5AA30782F680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10098434" y="1763613"/>
            <a:ext cx="36000" cy="553998"/>
          </a:xfrm>
          <a:prstGeom prst="rect">
            <a:avLst/>
          </a:prstGeom>
          <a:noFill/>
        </p:spPr>
        <p:txBody>
          <a:bodyPr wrap="none" lIns="0" tIns="0" rIns="10800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>
                <a:schemeClr val="accent2"/>
              </a:buClr>
              <a:buSzPct val="70000"/>
            </a:pPr>
            <a:r>
              <a:rPr lang="en-GB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A63E7758-C9CA-44F6-BA27-B3F566723D4A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1477511" y="1763613"/>
            <a:ext cx="8568000" cy="553998"/>
          </a:xfrm>
          <a:prstGeom prst="rect">
            <a:avLst/>
          </a:prstGeom>
          <a:noFill/>
        </p:spPr>
        <p:txBody>
          <a:bodyPr wrap="square" lIns="144000" tIns="0" rIns="75600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633A7-8D14-43D7-8E77-F61E82A4FF4E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477513" y="3491805"/>
            <a:ext cx="8260882" cy="180020"/>
          </a:xfrm>
          <a:prstGeom prst="rect">
            <a:avLst/>
          </a:prstGeom>
          <a:noFill/>
        </p:spPr>
        <p:txBody>
          <a:bodyPr vert="horz" wrap="square" lIns="144000" tIns="0" rIns="756000" bIns="0" rtlCol="0">
            <a:noAutofit/>
          </a:bodyPr>
          <a:lstStyle>
            <a:defPPr>
              <a:defRPr lang="en-US"/>
            </a:defPPr>
            <a:lvl1pPr lv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sz="1200">
                <a:solidFill>
                  <a:schemeClr val="bg1"/>
                </a:solidFill>
              </a:rPr>
              <a:t>A</a:t>
            </a:r>
            <a:endParaRPr lang="en-GB" sz="11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BE3C8-73C4-4098-B34A-F1AEA0B4EBE2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0098434" y="3491805"/>
            <a:ext cx="36000" cy="180020"/>
          </a:xfrm>
          <a:prstGeom prst="rect">
            <a:avLst/>
          </a:prstGeom>
          <a:noFill/>
        </p:spPr>
        <p:txBody>
          <a:bodyPr wrap="none" lIns="0" tIns="0" rIns="108000" bIns="0" rtlCol="0" anchor="t">
            <a:noAutofit/>
          </a:bodyPr>
          <a:lstStyle>
            <a:defPPr>
              <a:defRPr lang="en-US"/>
            </a:defPPr>
            <a:lvl1pPr lvl="0" algn="r">
              <a:buClr>
                <a:schemeClr val="accent2"/>
              </a:buClr>
              <a:buSzPct val="70000"/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en-GB" sz="12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4F3CAF-29A6-AB96-B529-CE133E143C4B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8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torage Layou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506B3D-2B5F-43DE-96E3-1C3A356F0E6A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A84CC-BB7A-4CE9-A56A-CA1D12DDD29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593724" y="3852888"/>
            <a:ext cx="9504364" cy="327532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17" name="Slide title">
            <a:extLst>
              <a:ext uri="{FF2B5EF4-FFF2-40B4-BE49-F238E27FC236}">
                <a16:creationId xmlns:a16="http://schemas.microsoft.com/office/drawing/2014/main" id="{336A6FD8-F7D5-4CF5-98A9-3942D0773A66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/>
          <a:p>
            <a:pPr algn="l"/>
            <a:r>
              <a:rPr lang="en-GB" sz="1400"/>
              <a:t>A</a:t>
            </a:r>
          </a:p>
        </p:txBody>
      </p:sp>
      <p:sp>
        <p:nvSpPr>
          <p:cNvPr id="24" name="Slide page number">
            <a:extLst>
              <a:ext uri="{FF2B5EF4-FFF2-40B4-BE49-F238E27FC236}">
                <a16:creationId xmlns:a16="http://schemas.microsoft.com/office/drawing/2014/main" id="{952DE640-3D64-4CCD-A316-E0D9EAF5D76E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square" lIns="0" tIns="0" rIns="108000" bIns="0" rtlCol="0">
            <a:noAutofit/>
          </a:bodyPr>
          <a:lstStyle/>
          <a:p>
            <a:pPr algn="r"/>
            <a:r>
              <a:rPr lang="en-GB" sz="1400"/>
              <a:t>4</a:t>
            </a:r>
          </a:p>
        </p:txBody>
      </p:sp>
      <p:sp>
        <p:nvSpPr>
          <p:cNvPr id="25" name="Zone de tracé">
            <a:extLst>
              <a:ext uri="{FF2B5EF4-FFF2-40B4-BE49-F238E27FC236}">
                <a16:creationId xmlns:a16="http://schemas.microsoft.com/office/drawing/2014/main" id="{E455527E-A4BC-484D-A81F-FAD3EB8D751E}"/>
              </a:ext>
            </a:extLst>
          </p:cNvPr>
          <p:cNvSpPr>
            <a:spLocks/>
          </p:cNvSpPr>
          <p:nvPr userDrawn="1">
            <p:custDataLst>
              <p:tags r:id="rId4"/>
            </p:custDataLst>
          </p:nvPr>
        </p:nvSpPr>
        <p:spPr>
          <a:xfrm>
            <a:off x="593724" y="3852888"/>
            <a:ext cx="9504364" cy="32693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26" name="Section page number">
            <a:extLst>
              <a:ext uri="{FF2B5EF4-FFF2-40B4-BE49-F238E27FC236}">
                <a16:creationId xmlns:a16="http://schemas.microsoft.com/office/drawing/2014/main" id="{DCB2BDA0-D65D-4D09-9CF8-BA2B15CE0162}"/>
              </a:ext>
            </a:extLst>
          </p:cNvPr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10098088" y="38528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">
                <a:noFill/>
              </a:rPr>
              <a:t>4</a:t>
            </a:r>
          </a:p>
        </p:txBody>
      </p:sp>
      <p:sp>
        <p:nvSpPr>
          <p:cNvPr id="27" name="Section num">
            <a:hlinkClick r:id="" action="ppaction://noaction"/>
            <a:extLst>
              <a:ext uri="{FF2B5EF4-FFF2-40B4-BE49-F238E27FC236}">
                <a16:creationId xmlns:a16="http://schemas.microsoft.com/office/drawing/2014/main" id="{4667D5FC-8E20-4327-832D-2BC4E0D0FF0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90400" y="38528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5940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0">
                <a:solidFill>
                  <a:srgbClr val="747480">
                    <a:alpha val="84000"/>
                  </a:srgbClr>
                </a:solidFill>
              </a:rPr>
              <a:t>1</a:t>
            </a:r>
          </a:p>
        </p:txBody>
      </p:sp>
      <p:sp>
        <p:nvSpPr>
          <p:cNvPr id="28" name="Section name">
            <a:extLst>
              <a:ext uri="{FF2B5EF4-FFF2-40B4-BE49-F238E27FC236}">
                <a16:creationId xmlns:a16="http://schemas.microsoft.com/office/drawing/2014/main" id="{5998218C-3B21-4FBD-B632-D2888E36AF11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593724" y="3852888"/>
            <a:ext cx="9504364" cy="0"/>
          </a:xfrm>
          <a:prstGeom prst="rect">
            <a:avLst/>
          </a:prstGeom>
          <a:noFill/>
        </p:spPr>
        <p:txBody>
          <a:bodyPr vert="horz" wrap="none" lIns="0" tIns="0" rIns="0" bIns="12600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/>
              <a:t>A</a:t>
            </a:r>
          </a:p>
        </p:txBody>
      </p:sp>
      <p:sp>
        <p:nvSpPr>
          <p:cNvPr id="30" name="Subsection index">
            <a:extLst>
              <a:ext uri="{FF2B5EF4-FFF2-40B4-BE49-F238E27FC236}">
                <a16:creationId xmlns:a16="http://schemas.microsoft.com/office/drawing/2014/main" id="{3F2820DF-AEBC-43AD-BB3A-485D6F86413F}"/>
              </a:ext>
            </a:extLst>
          </p:cNvPr>
          <p:cNvSpPr txBox="1"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593724" y="3852888"/>
            <a:ext cx="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>
                <a:noFill/>
                <a:latin typeface="+mn-lt"/>
              </a:rPr>
              <a:t>1.1</a:t>
            </a:r>
          </a:p>
        </p:txBody>
      </p:sp>
      <p:sp>
        <p:nvSpPr>
          <p:cNvPr id="31" name="Subsection page number">
            <a:extLst>
              <a:ext uri="{FF2B5EF4-FFF2-40B4-BE49-F238E27FC236}">
                <a16:creationId xmlns:a16="http://schemas.microsoft.com/office/drawing/2014/main" id="{71308BC8-AD29-4F67-AB59-69065E6302FD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none" lIns="0" tIns="0" rIns="108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A</a:t>
            </a:r>
          </a:p>
        </p:txBody>
      </p:sp>
      <p:sp>
        <p:nvSpPr>
          <p:cNvPr id="32" name="Subsection name">
            <a:extLst>
              <a:ext uri="{FF2B5EF4-FFF2-40B4-BE49-F238E27FC236}">
                <a16:creationId xmlns:a16="http://schemas.microsoft.com/office/drawing/2014/main" id="{AB49274D-3C71-4A37-8A5D-BCE1AA32E291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43C920-C7BA-ACF6-B6B2-F67DCA4C442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07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Divider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AA2A83-0961-49D8-BD15-0A012085E612}"/>
              </a:ext>
            </a:extLst>
          </p:cNvPr>
          <p:cNvSpPr/>
          <p:nvPr userDrawn="1"/>
        </p:nvSpPr>
        <p:spPr>
          <a:xfrm>
            <a:off x="-1" y="-1"/>
            <a:ext cx="10691813" cy="755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GB"/>
          </a:p>
        </p:txBody>
      </p:sp>
      <p:sp>
        <p:nvSpPr>
          <p:cNvPr id="14" name="Zone de tracé">
            <a:extLst>
              <a:ext uri="{FF2B5EF4-FFF2-40B4-BE49-F238E27FC236}">
                <a16:creationId xmlns:a16="http://schemas.microsoft.com/office/drawing/2014/main" id="{2F503CBF-23C5-4C74-BE2C-42EE98FFE4A6}"/>
              </a:ext>
            </a:extLst>
          </p:cNvPr>
          <p:cNvSpPr>
            <a:spLocks/>
          </p:cNvSpPr>
          <p:nvPr userDrawn="1">
            <p:custDataLst>
              <p:tags r:id="rId1"/>
            </p:custDataLst>
          </p:nvPr>
        </p:nvSpPr>
        <p:spPr>
          <a:xfrm>
            <a:off x="593724" y="3852888"/>
            <a:ext cx="9504364" cy="326934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endParaRPr lang="en-GB" sz="1000">
              <a:solidFill>
                <a:schemeClr val="bg1"/>
              </a:solidFill>
            </a:endParaRPr>
          </a:p>
        </p:txBody>
      </p:sp>
      <p:sp>
        <p:nvSpPr>
          <p:cNvPr id="15" name="Section number">
            <a:extLst>
              <a:ext uri="{FF2B5EF4-FFF2-40B4-BE49-F238E27FC236}">
                <a16:creationId xmlns:a16="http://schemas.microsoft.com/office/drawing/2014/main" id="{8FBF30B0-A03B-4E79-BF59-945C05E06C4C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593724" y="38528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>
                <a:noFill/>
                <a:latin typeface="+mj-lt"/>
              </a:rPr>
              <a:t>1</a:t>
            </a:r>
          </a:p>
        </p:txBody>
      </p:sp>
      <p:sp>
        <p:nvSpPr>
          <p:cNvPr id="16" name="Section name">
            <a:extLst>
              <a:ext uri="{FF2B5EF4-FFF2-40B4-BE49-F238E27FC236}">
                <a16:creationId xmlns:a16="http://schemas.microsoft.com/office/drawing/2014/main" id="{CB038292-B2CE-47AA-8142-6967A4C383D5}"/>
              </a:ext>
            </a:extLst>
          </p:cNvPr>
          <p:cNvSpPr txBox="1">
            <a:spLocks/>
          </p:cNvSpPr>
          <p:nvPr userDrawn="1">
            <p:custDataLst>
              <p:tags r:id="rId3"/>
            </p:custDataLst>
          </p:nvPr>
        </p:nvSpPr>
        <p:spPr>
          <a:xfrm flipH="1">
            <a:off x="593376" y="3784478"/>
            <a:ext cx="9506847" cy="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" b="1">
                <a:noFill/>
                <a:latin typeface="+mj-lt"/>
              </a:rPr>
              <a:t>A</a:t>
            </a:r>
          </a:p>
        </p:txBody>
      </p:sp>
      <p:sp>
        <p:nvSpPr>
          <p:cNvPr id="17" name="Slide page number">
            <a:extLst>
              <a:ext uri="{FF2B5EF4-FFF2-40B4-BE49-F238E27FC236}">
                <a16:creationId xmlns:a16="http://schemas.microsoft.com/office/drawing/2014/main" id="{E2359BE7-7148-4D15-88E2-89C61B3B6940}"/>
              </a:ext>
            </a:extLst>
          </p:cNvPr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10044088" y="3852888"/>
            <a:ext cx="54000" cy="324000"/>
          </a:xfrm>
          <a:prstGeom prst="rect">
            <a:avLst/>
          </a:prstGeom>
          <a:noFill/>
        </p:spPr>
        <p:txBody>
          <a:bodyPr vert="horz" wrap="none" lIns="0" tIns="0" rIns="108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4</a:t>
            </a:r>
          </a:p>
        </p:txBody>
      </p:sp>
      <p:sp>
        <p:nvSpPr>
          <p:cNvPr id="18" name="Subsection index">
            <a:hlinkClick r:id="" action="ppaction://noaction"/>
            <a:extLst>
              <a:ext uri="{FF2B5EF4-FFF2-40B4-BE49-F238E27FC236}">
                <a16:creationId xmlns:a16="http://schemas.microsoft.com/office/drawing/2014/main" id="{1E182D62-5062-4078-85BD-8DAC8EEF9F5C}"/>
              </a:ext>
            </a:extLst>
          </p:cNvPr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591238" y="3784992"/>
            <a:ext cx="0" cy="0"/>
          </a:xfrm>
          <a:prstGeom prst="rect">
            <a:avLst/>
          </a:prstGeom>
          <a:noFill/>
        </p:spPr>
        <p:txBody>
          <a:bodyPr vert="horz" wrap="none" lIns="0" tIns="0" rIns="0" bIns="594000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0">
                <a:solidFill>
                  <a:srgbClr val="747480">
                    <a:alpha val="84000"/>
                  </a:srgbClr>
                </a:solidFill>
              </a:rPr>
              <a:t>1.1</a:t>
            </a:r>
          </a:p>
        </p:txBody>
      </p:sp>
      <p:sp>
        <p:nvSpPr>
          <p:cNvPr id="19" name="Subsection name">
            <a:hlinkClick r:id="" action="ppaction://noaction"/>
            <a:extLst>
              <a:ext uri="{FF2B5EF4-FFF2-40B4-BE49-F238E27FC236}">
                <a16:creationId xmlns:a16="http://schemas.microsoft.com/office/drawing/2014/main" id="{0912199B-F3FA-4468-A0F8-EAAF0F7A6A9C}"/>
              </a:ext>
            </a:extLst>
          </p:cNvPr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593378" y="3795470"/>
            <a:ext cx="9504364" cy="0"/>
          </a:xfrm>
          <a:prstGeom prst="rect">
            <a:avLst/>
          </a:prstGeom>
          <a:noFill/>
        </p:spPr>
        <p:txBody>
          <a:bodyPr vert="horz" wrap="none" lIns="0" tIns="0" rIns="0" bIns="12600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/>
              <a:t>A</a:t>
            </a:r>
          </a:p>
        </p:txBody>
      </p:sp>
      <p:sp>
        <p:nvSpPr>
          <p:cNvPr id="20" name="Section  page number">
            <a:extLst>
              <a:ext uri="{FF2B5EF4-FFF2-40B4-BE49-F238E27FC236}">
                <a16:creationId xmlns:a16="http://schemas.microsoft.com/office/drawing/2014/main" id="{509906C5-365B-4024-9E89-BC86D78649A2}"/>
              </a:ext>
            </a:extLst>
          </p:cNvPr>
          <p:cNvSpPr txBox="1"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0098088" y="38528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0" b="1">
                <a:noFill/>
                <a:latin typeface="+mn-lt"/>
              </a:rPr>
              <a:t>1.1</a:t>
            </a:r>
          </a:p>
        </p:txBody>
      </p:sp>
      <p:sp>
        <p:nvSpPr>
          <p:cNvPr id="21" name="Subsection number page">
            <a:extLst>
              <a:ext uri="{FF2B5EF4-FFF2-40B4-BE49-F238E27FC236}">
                <a16:creationId xmlns:a16="http://schemas.microsoft.com/office/drawing/2014/main" id="{0A698E57-09FC-450F-B973-E8C0FBF9FE5B}"/>
              </a:ext>
            </a:extLst>
          </p:cNvPr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10044088" y="3852888"/>
            <a:ext cx="54000" cy="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" b="1">
                <a:noFill/>
                <a:latin typeface="+mj-lt"/>
              </a:rPr>
              <a:t>1</a:t>
            </a:r>
          </a:p>
        </p:txBody>
      </p:sp>
      <p:sp>
        <p:nvSpPr>
          <p:cNvPr id="22" name="Slide title">
            <a:extLst>
              <a:ext uri="{FF2B5EF4-FFF2-40B4-BE49-F238E27FC236}">
                <a16:creationId xmlns:a16="http://schemas.microsoft.com/office/drawing/2014/main" id="{B4A83DB4-2B96-4270-8297-8A781AEE65BE}"/>
              </a:ext>
            </a:extLst>
          </p:cNvPr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593724" y="3852888"/>
            <a:ext cx="9396000" cy="324000"/>
          </a:xfrm>
          <a:prstGeom prst="rect">
            <a:avLst/>
          </a:prstGeom>
          <a:noFill/>
        </p:spPr>
        <p:txBody>
          <a:bodyPr vert="horz" wrap="square" lIns="0" tIns="0" rIns="75600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69E349-D824-B5CA-D9F5-6244DDCEC865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7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inder shapes Stor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2AF90A-5467-4FD7-81C7-3FF6097B735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599440" y="291356"/>
            <a:ext cx="6295072" cy="153888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GB" sz="1000" b="1">
                <a:solidFill>
                  <a:schemeClr val="bg1"/>
                </a:solidFill>
                <a:latin typeface="+mj-lt"/>
              </a:rPr>
              <a:t>&lt;%SUBSECNUMELSESECNUM%&gt;&lt;%DOTIFSUBSECORSECNUM%&gt;&lt;%SPACEIFSUBSECORSECNUM%&gt;&lt;%SUBSECNAMEELSESECNAME%&gt;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C30C1-A6C1-2F22-198B-1793B6AA4B3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4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Slide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her Sections" descr="{ &quot;DisplayMode&quot; : &quot;SectionsOnly&quot; , &quot;TrimTitles&quot; : &quot;True&quot; }">
            <a:extLst>
              <a:ext uri="{FF2B5EF4-FFF2-40B4-BE49-F238E27FC236}">
                <a16:creationId xmlns:a16="http://schemas.microsoft.com/office/drawing/2014/main" id="{18E6468C-D0C4-461D-A3D3-7D0CDE22F54C}"/>
              </a:ext>
            </a:extLst>
          </p:cNvPr>
          <p:cNvSpPr txBox="1"/>
          <p:nvPr userDrawn="1"/>
        </p:nvSpPr>
        <p:spPr>
          <a:xfrm>
            <a:off x="594000" y="179388"/>
            <a:ext cx="792000" cy="320400"/>
          </a:xfrm>
          <a:prstGeom prst="round2SameRect">
            <a:avLst/>
          </a:prstGeom>
          <a:solidFill>
            <a:srgbClr val="C4C4CD"/>
          </a:solidFill>
          <a:ln w="3175">
            <a:solidFill>
              <a:schemeClr val="tx1"/>
            </a:solidFill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GB" sz="700">
                <a:solidFill>
                  <a:schemeClr val="bg1"/>
                </a:solidFill>
              </a:rPr>
              <a:t>Other Sections</a:t>
            </a:r>
          </a:p>
        </p:txBody>
      </p:sp>
      <p:sp>
        <p:nvSpPr>
          <p:cNvPr id="5" name="Current Section">
            <a:extLst>
              <a:ext uri="{FF2B5EF4-FFF2-40B4-BE49-F238E27FC236}">
                <a16:creationId xmlns:a16="http://schemas.microsoft.com/office/drawing/2014/main" id="{C41EC61E-26A4-424C-8C59-3FD6CA01EF14}"/>
              </a:ext>
            </a:extLst>
          </p:cNvPr>
          <p:cNvSpPr txBox="1"/>
          <p:nvPr userDrawn="1"/>
        </p:nvSpPr>
        <p:spPr>
          <a:xfrm>
            <a:off x="1385466" y="179389"/>
            <a:ext cx="792000" cy="320400"/>
          </a:xfrm>
          <a:prstGeom prst="round2Same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txBody>
          <a:bodyPr vert="horz" wrap="square" lIns="0" tIns="0" rIns="0" bIns="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GB" sz="700">
                <a:solidFill>
                  <a:schemeClr val="bg1"/>
                </a:solidFill>
              </a:rPr>
              <a:t>Current 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784AB8-65DB-8103-69BD-F582DB1343F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0691813" cy="7559675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06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3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  <a:noFill/>
        </p:spPr>
        <p:txBody>
          <a:bodyPr numCol="2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nner page – full-p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3725" y="1476375"/>
            <a:ext cx="9504364" cy="5543550"/>
          </a:xfrm>
        </p:spPr>
        <p:txBody>
          <a:bodyPr numCol="3" spcCol="108000"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4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F-FCB5-44A2-BD87-547CA9CB10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3057" y="1476375"/>
            <a:ext cx="4695032" cy="55435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5" y="1476375"/>
            <a:ext cx="4694400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51333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ner page – 50-50 with left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52B3-6DB6-4F45-BF95-A2DB5BE7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_Sub Headline 1">
            <a:extLst>
              <a:ext uri="{FF2B5EF4-FFF2-40B4-BE49-F238E27FC236}">
                <a16:creationId xmlns:a16="http://schemas.microsoft.com/office/drawing/2014/main" id="{271AA63A-7CDA-4449-AB9F-441F42DF385D}"/>
              </a:ext>
            </a:extLst>
          </p:cNvPr>
          <p:cNvCxnSpPr>
            <a:cxnSpLocks/>
          </p:cNvCxnSpPr>
          <p:nvPr userDrawn="1"/>
        </p:nvCxnSpPr>
        <p:spPr>
          <a:xfrm>
            <a:off x="593725" y="1366838"/>
            <a:ext cx="9505156" cy="1520"/>
          </a:xfrm>
          <a:prstGeom prst="line">
            <a:avLst/>
          </a:prstGeom>
          <a:ln w="571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339F3D6-C8CE-40AE-A7FC-2511E845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86CE53-3565-4971-91F1-5FF135FF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EC3494-5802-4B2A-86C1-FDF7012BDF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99088" y="1476375"/>
            <a:ext cx="4699001" cy="5543550"/>
          </a:xfrm>
        </p:spPr>
        <p:txBody>
          <a:bodyPr/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</p:spTree>
    <p:extLst>
      <p:ext uri="{BB962C8B-B14F-4D97-AF65-F5344CB8AC3E}">
        <p14:creationId xmlns:p14="http://schemas.microsoft.com/office/powerpoint/2010/main" val="99775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3C6A3-D2B2-4B1D-8A39-1D2DC24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593725"/>
            <a:ext cx="9504363" cy="611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E365-832B-4F6D-9ABD-89AD58A4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725" y="1476376"/>
            <a:ext cx="9504364" cy="55435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SAT Body text style: use Alt + Shift + Right arrow key to switch to heading, bullet and number options</a:t>
            </a:r>
          </a:p>
          <a:p>
            <a:pPr lvl="1"/>
            <a:r>
              <a:rPr lang="en-GB"/>
              <a:t>Second level (SAT Bullet 1)</a:t>
            </a:r>
          </a:p>
          <a:p>
            <a:pPr lvl="2"/>
            <a:r>
              <a:rPr lang="en-GB"/>
              <a:t>Third level (SAT Bullet 2)</a:t>
            </a:r>
          </a:p>
          <a:p>
            <a:pPr lvl="3"/>
            <a:r>
              <a:rPr lang="en-GB"/>
              <a:t>Fourth level (SAT Bullet number)</a:t>
            </a:r>
          </a:p>
          <a:p>
            <a:pPr lvl="4"/>
            <a:r>
              <a:rPr lang="en-GB"/>
              <a:t>Fifth level (SAT Bullet letter)</a:t>
            </a:r>
          </a:p>
          <a:p>
            <a:pPr lvl="5"/>
            <a:r>
              <a:rPr lang="en-GB"/>
              <a:t>Sixth level (SAT Text heading 1)</a:t>
            </a:r>
          </a:p>
          <a:p>
            <a:pPr lvl="6"/>
            <a:r>
              <a:rPr lang="en-GB"/>
              <a:t>Seventh level (SAT Text heading 2)</a:t>
            </a:r>
          </a:p>
          <a:p>
            <a:pPr lvl="7"/>
            <a:r>
              <a:rPr lang="en-GB"/>
              <a:t>Eighth (SAT Text heading 3)</a:t>
            </a:r>
          </a:p>
          <a:p>
            <a:pPr lvl="8"/>
            <a:r>
              <a:rPr lang="en-GB"/>
              <a:t>Ninth level (SAT Text heading 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1486D-FF2C-425C-B43A-EFC6BEA9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724" y="7272341"/>
            <a:ext cx="7632502" cy="10794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D336-E89F-403B-AF0B-7DBF4A7C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4317" y="7272339"/>
            <a:ext cx="1046287" cy="1074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8C29C4A1-CE0C-4FD0-B3D5-EFCC21BC8E61}"/>
              </a:ext>
            </a:extLst>
          </p:cNvPr>
          <p:cNvCxnSpPr>
            <a:cxnSpLocks/>
          </p:cNvCxnSpPr>
          <p:nvPr userDrawn="1"/>
        </p:nvCxnSpPr>
        <p:spPr>
          <a:xfrm>
            <a:off x="593725" y="7200900"/>
            <a:ext cx="9504892" cy="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2" r:id="rId4"/>
    <p:sldLayoutId id="2147483650" r:id="rId5"/>
    <p:sldLayoutId id="2147483653" r:id="rId6"/>
    <p:sldLayoutId id="2147483654" r:id="rId7"/>
    <p:sldLayoutId id="2147483684" r:id="rId8"/>
    <p:sldLayoutId id="2147483697" r:id="rId9"/>
    <p:sldLayoutId id="2147483685" r:id="rId10"/>
    <p:sldLayoutId id="2147483696" r:id="rId11"/>
    <p:sldLayoutId id="2147483686" r:id="rId12"/>
    <p:sldLayoutId id="2147483698" r:id="rId13"/>
    <p:sldLayoutId id="2147483687" r:id="rId14"/>
    <p:sldLayoutId id="2147483659" r:id="rId15"/>
    <p:sldLayoutId id="2147483662" r:id="rId16"/>
    <p:sldLayoutId id="2147483695" r:id="rId17"/>
    <p:sldLayoutId id="2147483651" r:id="rId18"/>
    <p:sldLayoutId id="2147483655" r:id="rId19"/>
    <p:sldLayoutId id="2147483656" r:id="rId20"/>
    <p:sldLayoutId id="2147483657" r:id="rId21"/>
    <p:sldLayoutId id="2147483658" r:id="rId22"/>
    <p:sldLayoutId id="2147483660" r:id="rId23"/>
    <p:sldLayoutId id="2147483674" r:id="rId24"/>
    <p:sldLayoutId id="2147483682" r:id="rId25"/>
    <p:sldLayoutId id="2147483683" r:id="rId26"/>
    <p:sldLayoutId id="2147483675" r:id="rId27"/>
    <p:sldLayoutId id="2147483678" r:id="rId28"/>
    <p:sldLayoutId id="2147483688" r:id="rId29"/>
    <p:sldLayoutId id="2147483679" r:id="rId30"/>
    <p:sldLayoutId id="2147483689" r:id="rId31"/>
    <p:sldLayoutId id="2147483672" r:id="rId32"/>
    <p:sldLayoutId id="2147483673" r:id="rId33"/>
    <p:sldLayoutId id="2147483670" r:id="rId34"/>
    <p:sldLayoutId id="2147483694" r:id="rId35"/>
    <p:sldLayoutId id="2147483693" r:id="rId36"/>
    <p:sldLayoutId id="2147483681" r:id="rId37"/>
    <p:sldLayoutId id="2147483671" r:id="rId38"/>
    <p:sldLayoutId id="2147483661" r:id="rId39"/>
    <p:sldLayoutId id="2147483690" r:id="rId40"/>
    <p:sldLayoutId id="2147483691" r:id="rId41"/>
    <p:sldLayoutId id="2147483692" r:id="rId42"/>
    <p:sldLayoutId id="2147483699" r:id="rId43"/>
    <p:sldLayoutId id="2147483700" r:id="rId44"/>
  </p:sldLayoutIdLst>
  <p:hf hdr="0"/>
  <p:txStyles>
    <p:titleStyle>
      <a:lvl1pPr algn="l" defTabSz="1007943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1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kern="1200">
          <a:solidFill>
            <a:schemeClr val="bg1"/>
          </a:solidFill>
          <a:latin typeface="+mn-lt"/>
          <a:ea typeface="+mn-ea"/>
          <a:cs typeface="+mn-cs"/>
        </a:defRPr>
      </a:lvl1pPr>
      <a:lvl2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70000"/>
        <a:buFont typeface="Arial" panose="020B0604020202020204" pitchFamily="34" charset="0"/>
        <a:buChar char="►"/>
        <a:defRPr sz="1000" kern="1200">
          <a:solidFill>
            <a:schemeClr val="bg1"/>
          </a:solidFill>
          <a:latin typeface="+mj-lt"/>
          <a:ea typeface="+mn-ea"/>
          <a:cs typeface="+mn-cs"/>
        </a:defRPr>
      </a:lvl2pPr>
      <a:lvl3pPr marL="36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70000"/>
        <a:buFont typeface="Arial" panose="020B0604020202020204" pitchFamily="34" charset="0"/>
        <a:buChar char="►"/>
        <a:defRPr sz="1000" kern="1200">
          <a:solidFill>
            <a:schemeClr val="bg1"/>
          </a:solidFill>
          <a:latin typeface="+mn-lt"/>
          <a:ea typeface="+mn-ea"/>
          <a:cs typeface="+mn-cs"/>
        </a:defRPr>
      </a:lvl3pPr>
      <a:lvl4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+mj-lt"/>
        <a:buAutoNum type="arabicPeriod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80000" indent="-18000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+mj-lt"/>
        <a:buAutoNum type="alphaUcPeriod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None/>
        <a:defRPr sz="1400" b="0" i="0" kern="1200">
          <a:solidFill>
            <a:schemeClr val="bg1"/>
          </a:solidFill>
          <a:latin typeface="+mj-lt"/>
          <a:ea typeface="+mn-ea"/>
          <a:cs typeface="+mn-cs"/>
        </a:defRPr>
      </a:lvl6pPr>
      <a:lvl7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100" b="1" i="0" kern="1200">
          <a:solidFill>
            <a:schemeClr val="bg1"/>
          </a:solidFill>
          <a:latin typeface="+mj-lt"/>
          <a:ea typeface="+mn-ea"/>
          <a:cs typeface="+mn-cs"/>
        </a:defRPr>
      </a:lvl7pPr>
      <a:lvl8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i="0" kern="1200">
          <a:solidFill>
            <a:schemeClr val="bg1"/>
          </a:solidFill>
          <a:latin typeface="+mj-lt"/>
          <a:ea typeface="+mn-ea"/>
          <a:cs typeface="+mn-cs"/>
        </a:defRPr>
      </a:lvl8pPr>
      <a:lvl9pPr marL="0" indent="0" algn="l" defTabSz="1007943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+mj-lt"/>
        <a:buNone/>
        <a:defRPr sz="1000" b="0" i="1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" userDrawn="1">
          <p15:clr>
            <a:srgbClr val="A4A3A4"/>
          </p15:clr>
        </p15:guide>
        <p15:guide id="2" pos="374" userDrawn="1">
          <p15:clr>
            <a:srgbClr val="A4A3A4"/>
          </p15:clr>
        </p15:guide>
        <p15:guide id="3" pos="6361" userDrawn="1">
          <p15:clr>
            <a:srgbClr val="A4A3A4"/>
          </p15:clr>
        </p15:guide>
        <p15:guide id="4" orient="horz" pos="317" userDrawn="1">
          <p15:clr>
            <a:srgbClr val="A4A3A4"/>
          </p15:clr>
        </p15:guide>
        <p15:guide id="5" orient="horz" pos="861" userDrawn="1">
          <p15:clr>
            <a:srgbClr val="A4A3A4"/>
          </p15:clr>
        </p15:guide>
        <p15:guide id="7" orient="horz" pos="2676" userDrawn="1">
          <p15:clr>
            <a:srgbClr val="A4A3A4"/>
          </p15:clr>
        </p15:guide>
        <p15:guide id="8" orient="horz" pos="4422" userDrawn="1">
          <p15:clr>
            <a:srgbClr val="A4A3A4"/>
          </p15:clr>
        </p15:guide>
        <p15:guide id="9" orient="horz" pos="4581" userDrawn="1">
          <p15:clr>
            <a:srgbClr val="A4A3A4"/>
          </p15:clr>
        </p15:guide>
        <p15:guide id="11" orient="horz" pos="4649" userDrawn="1">
          <p15:clr>
            <a:srgbClr val="A4A3A4"/>
          </p15:clr>
        </p15:guide>
        <p15:guide id="12" orient="horz" pos="374" userDrawn="1">
          <p15:clr>
            <a:srgbClr val="A4A3A4"/>
          </p15:clr>
        </p15:guide>
        <p15:guide id="13" orient="horz" pos="759" userDrawn="1">
          <p15:clr>
            <a:srgbClr val="A4A3A4"/>
          </p15:clr>
        </p15:guide>
        <p15:guide id="14" pos="805" userDrawn="1">
          <p15:clr>
            <a:srgbClr val="A4A3A4"/>
          </p15:clr>
        </p15:guide>
        <p15:guide id="15" pos="873" userDrawn="1">
          <p15:clr>
            <a:srgbClr val="A4A3A4"/>
          </p15:clr>
        </p15:guide>
        <p15:guide id="16" pos="1314" userDrawn="1">
          <p15:clr>
            <a:srgbClr val="A4A3A4"/>
          </p15:clr>
        </p15:guide>
        <p15:guide id="17" pos="1382" userDrawn="1">
          <p15:clr>
            <a:srgbClr val="A4A3A4"/>
          </p15:clr>
        </p15:guide>
        <p15:guide id="18" pos="1825" userDrawn="1">
          <p15:clr>
            <a:srgbClr val="A4A3A4"/>
          </p15:clr>
        </p15:guide>
        <p15:guide id="19" pos="1893" userDrawn="1">
          <p15:clr>
            <a:srgbClr val="A4A3A4"/>
          </p15:clr>
        </p15:guide>
        <p15:guide id="20" pos="2324" userDrawn="1">
          <p15:clr>
            <a:srgbClr val="A4A3A4"/>
          </p15:clr>
        </p15:guide>
        <p15:guide id="21" pos="2392" userDrawn="1">
          <p15:clr>
            <a:srgbClr val="A4A3A4"/>
          </p15:clr>
        </p15:guide>
        <p15:guide id="22" pos="2823" userDrawn="1">
          <p15:clr>
            <a:srgbClr val="A4A3A4"/>
          </p15:clr>
        </p15:guide>
        <p15:guide id="23" pos="2891" userDrawn="1">
          <p15:clr>
            <a:srgbClr val="A4A3A4"/>
          </p15:clr>
        </p15:guide>
        <p15:guide id="24" pos="3333" userDrawn="1">
          <p15:clr>
            <a:srgbClr val="A4A3A4"/>
          </p15:clr>
        </p15:guide>
        <p15:guide id="25" pos="3401" userDrawn="1">
          <p15:clr>
            <a:srgbClr val="A4A3A4"/>
          </p15:clr>
        </p15:guide>
        <p15:guide id="26" pos="3844" userDrawn="1">
          <p15:clr>
            <a:srgbClr val="A4A3A4"/>
          </p15:clr>
        </p15:guide>
        <p15:guide id="27" pos="3912" userDrawn="1">
          <p15:clr>
            <a:srgbClr val="A4A3A4"/>
          </p15:clr>
        </p15:guide>
        <p15:guide id="28" pos="4343" userDrawn="1">
          <p15:clr>
            <a:srgbClr val="A4A3A4"/>
          </p15:clr>
        </p15:guide>
        <p15:guide id="29" pos="4411" userDrawn="1">
          <p15:clr>
            <a:srgbClr val="A4A3A4"/>
          </p15:clr>
        </p15:guide>
        <p15:guide id="30" pos="4842" userDrawn="1">
          <p15:clr>
            <a:srgbClr val="A4A3A4"/>
          </p15:clr>
        </p15:guide>
        <p15:guide id="31" pos="4910" userDrawn="1">
          <p15:clr>
            <a:srgbClr val="A4A3A4"/>
          </p15:clr>
        </p15:guide>
        <p15:guide id="32" pos="5420" userDrawn="1">
          <p15:clr>
            <a:srgbClr val="A4A3A4"/>
          </p15:clr>
        </p15:guide>
        <p15:guide id="33" pos="5352" userDrawn="1">
          <p15:clr>
            <a:srgbClr val="A4A3A4"/>
          </p15:clr>
        </p15:guide>
        <p15:guide id="34" pos="5862" userDrawn="1">
          <p15:clr>
            <a:srgbClr val="A4A3A4"/>
          </p15:clr>
        </p15:guide>
        <p15:guide id="35" pos="5930" userDrawn="1">
          <p15:clr>
            <a:srgbClr val="A4A3A4"/>
          </p15:clr>
        </p15:guide>
        <p15:guide id="36" orient="horz" pos="930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3"/>
          <p:cNvSpPr txBox="1">
            <a:spLocks/>
          </p:cNvSpPr>
          <p:nvPr userDrawn="1"/>
        </p:nvSpPr>
        <p:spPr>
          <a:xfrm>
            <a:off x="408457" y="5016447"/>
            <a:ext cx="9559582" cy="2142766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all" spc="0" normalizeH="0" baseline="0" noProof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UpSlide Table Of Content Master </a:t>
            </a:r>
          </a:p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 not edit</a:t>
            </a:r>
          </a:p>
          <a:p>
            <a:pPr marL="0" marR="0" lvl="0" indent="0" algn="l" defTabSz="903129" rtl="0" eaLnBrk="1" fontAlgn="auto" latinLnBrk="0" hangingPunct="1">
              <a:lnSpc>
                <a:spcPct val="90000"/>
              </a:lnSpc>
              <a:spcBef>
                <a:spcPts val="23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all" spc="0" normalizeH="0" baseline="0" noProof="0">
                <a:ln>
                  <a:noFill/>
                </a:ln>
                <a:solidFill>
                  <a:srgbClr val="FF4648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Do not delete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03FB5-2337-480C-BDAF-26D0E4BEC4A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56" y="1225434"/>
            <a:ext cx="3389277" cy="338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80" r:id="rId5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370" b="1" kern="120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5pPr>
      <a:lvl6pPr marL="451565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6pPr>
      <a:lvl7pPr marL="903129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7pPr>
      <a:lvl8pPr marL="1354693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8pPr>
      <a:lvl9pPr marL="1806257" algn="l" rtl="0" fontAlgn="base">
        <a:spcBef>
          <a:spcPct val="0"/>
        </a:spcBef>
        <a:spcAft>
          <a:spcPct val="0"/>
        </a:spcAft>
        <a:defRPr sz="2370" b="1">
          <a:solidFill>
            <a:srgbClr val="376092"/>
          </a:solidFill>
          <a:latin typeface="Garamond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376092"/>
        </a:buClr>
        <a:buSzPct val="80000"/>
        <a:defRPr lang="en-US" sz="1383" b="1" kern="1200" dirty="0">
          <a:solidFill>
            <a:srgbClr val="376092"/>
          </a:solidFill>
          <a:latin typeface="Garamond" pitchFamily="18" charset="0"/>
          <a:ea typeface="+mj-ea"/>
          <a:cs typeface="+mj-cs"/>
        </a:defRPr>
      </a:lvl1pPr>
      <a:lvl2pPr algn="l" rtl="0" fontAlgn="base">
        <a:spcBef>
          <a:spcPct val="20000"/>
        </a:spcBef>
        <a:spcAft>
          <a:spcPct val="0"/>
        </a:spcAft>
        <a:buClr>
          <a:srgbClr val="376092"/>
        </a:buClr>
        <a:buFont typeface="Arial" charset="0"/>
        <a:defRPr lang="en-US" sz="1383" kern="1200" dirty="0">
          <a:solidFill>
            <a:schemeClr val="tx1"/>
          </a:solidFill>
          <a:latin typeface="Garamond" pitchFamily="18" charset="0"/>
          <a:ea typeface="+mn-ea"/>
          <a:cs typeface="+mn-cs"/>
        </a:defRPr>
      </a:lvl2pPr>
      <a:lvl3pPr marL="261846" indent="-261846" algn="l" rtl="0" fontAlgn="base">
        <a:spcBef>
          <a:spcPct val="20000"/>
        </a:spcBef>
        <a:spcAft>
          <a:spcPct val="0"/>
        </a:spcAft>
        <a:buClr>
          <a:srgbClr val="376092"/>
        </a:buClr>
        <a:buBlip>
          <a:blip r:embed="rId8"/>
        </a:buBlip>
        <a:defRPr lang="en-US" sz="1383" kern="1200">
          <a:solidFill>
            <a:schemeClr val="tx1"/>
          </a:solidFill>
          <a:latin typeface="Garamond" pitchFamily="18" charset="0"/>
          <a:ea typeface="+mn-ea"/>
          <a:cs typeface="+mn-cs"/>
        </a:defRPr>
      </a:lvl3pPr>
      <a:lvl4pPr marL="440589" indent="-178745" algn="l" rtl="0" fontAlgn="base">
        <a:spcBef>
          <a:spcPct val="20000"/>
        </a:spcBef>
        <a:spcAft>
          <a:spcPct val="0"/>
        </a:spcAft>
        <a:buFont typeface="Arial" charset="0"/>
        <a:buChar char="–"/>
        <a:defRPr lang="en-US" sz="1383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4pPr>
      <a:lvl5pPr marL="619334" indent="-178745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383" kern="1200" dirty="0">
          <a:solidFill>
            <a:schemeClr val="tx1"/>
          </a:solidFill>
          <a:latin typeface="Garamond" pitchFamily="18" charset="0"/>
          <a:ea typeface="+mj-ea"/>
          <a:cs typeface="+mj-cs"/>
        </a:defRPr>
      </a:lvl5pPr>
      <a:lvl6pPr marL="619334" marR="0" indent="178745" algn="l" defTabSz="90312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383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976822" marR="0" indent="-178745" algn="l" defTabSz="90312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2"/>
        </a:buClr>
        <a:buSzTx/>
        <a:buFont typeface="Garamond" pitchFamily="18" charset="0"/>
        <a:buChar char="−"/>
        <a:tabLst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7pPr>
      <a:lvl8pPr marL="1155565" indent="-178745" algn="l" defTabSz="903129" rtl="0" eaLnBrk="1" latinLnBrk="0" hangingPunct="1">
        <a:spcBef>
          <a:spcPct val="20000"/>
        </a:spcBef>
        <a:buFont typeface="Garamond" pitchFamily="18" charset="0"/>
        <a:buChar char="−"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8pPr>
      <a:lvl9pPr marL="1323333" indent="-167769" algn="l" defTabSz="903129" rtl="0" eaLnBrk="1" latinLnBrk="0" hangingPunct="1">
        <a:spcBef>
          <a:spcPct val="20000"/>
        </a:spcBef>
        <a:buFont typeface="Garamond" pitchFamily="18" charset="0"/>
        <a:buChar char="−"/>
        <a:defRPr lang="en-US" sz="1383" kern="1200" baseline="0" dirty="0" smtClean="0">
          <a:solidFill>
            <a:schemeClr val="tx1"/>
          </a:solidFill>
          <a:latin typeface="Garamond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51565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2pPr>
      <a:lvl3pPr marL="903129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3pPr>
      <a:lvl4pPr marL="1354693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4pPr>
      <a:lvl5pPr marL="1806257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5pPr>
      <a:lvl6pPr marL="2257821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6pPr>
      <a:lvl7pPr marL="2709385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7pPr>
      <a:lvl8pPr marL="3160949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8pPr>
      <a:lvl9pPr marL="3612513" algn="l" defTabSz="903129" rtl="0" eaLnBrk="1" latinLnBrk="0" hangingPunct="1">
        <a:defRPr sz="17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3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snowflake.com/odbc/" TargetMode="External"/><Relationship Id="rId13" Type="http://schemas.openxmlformats.org/officeDocument/2006/relationships/image" Target="../media/image14.svg"/><Relationship Id="rId3" Type="http://schemas.openxmlformats.org/officeDocument/2006/relationships/slideLayout" Target="../slideLayouts/slideLayout35.xml"/><Relationship Id="rId7" Type="http://schemas.openxmlformats.org/officeDocument/2006/relationships/hyperlink" Target="https://forms.office.com/pages/responsepage.aspx?id=mT-XW99360uyfaoMcLhILE1fL2kr4XhKrueodIVb5t5UNDFBQlRBVFJOSjBCN081QjVZWk9MSklOMyQlQCN0PWcu" TargetMode="External"/><Relationship Id="rId12" Type="http://schemas.openxmlformats.org/officeDocument/2006/relationships/image" Target="../media/image13.png"/><Relationship Id="rId2" Type="http://schemas.openxmlformats.org/officeDocument/2006/relationships/tags" Target="../tags/tag45.xml"/><Relationship Id="rId16" Type="http://schemas.openxmlformats.org/officeDocument/2006/relationships/image" Target="../media/image17.png"/><Relationship Id="rId1" Type="http://schemas.openxmlformats.org/officeDocument/2006/relationships/tags" Target="../tags/tag44.xml"/><Relationship Id="rId6" Type="http://schemas.openxmlformats.org/officeDocument/2006/relationships/image" Target="../media/image11.emf"/><Relationship Id="rId11" Type="http://schemas.openxmlformats.org/officeDocument/2006/relationships/hyperlink" Target="https://eyus.sharepoint.com/:u:/r/sites/TDAnalytics-TechSector/Shared%20Documents/General/V4.1%20TMT%20-%20Development/In-DB%20(Snowflake)/Power%20BI%20Dashboard%20In-DB%20(Snowflake)/TMT%20Enabler%20GDS%20Final_4.1_V_2023.11.06.pbix?csf=1&amp;web=1&amp;e=RdZcRS" TargetMode="External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6.png"/><Relationship Id="rId10" Type="http://schemas.openxmlformats.org/officeDocument/2006/relationships/hyperlink" Target="https://eyus.sharepoint.com/:u:/r/sites/TDAnalytics-TechSector/Shared%20Documents/General/V4.1%20TMT%20-%20Development/In-DB%20(Snowflake)/Alteryx%20In-DB%20(Snowflake)/Workflows/Step%202%20-%20InDB%20Tech%20Enabler%20-%20Retention%20Calcs%20-%20OG.yxmd?csf=1&amp;web=1&amp;e=mTCmbX" TargetMode="External"/><Relationship Id="rId4" Type="http://schemas.openxmlformats.org/officeDocument/2006/relationships/image" Target="../media/image12.jpeg"/><Relationship Id="rId9" Type="http://schemas.openxmlformats.org/officeDocument/2006/relationships/hyperlink" Target="https://eyus.sharepoint.com/:u:/r/sites/TDAnalytics-TechSector/Shared%20Documents/General/V4.1%20TMT%20-%20Development/In-DB%20(Snowflake)/Alteryx%20In-DB%20(Snowflake)/Workflows/Step%201%20-%20InDB%20Tech%20Enabler%20-%20Data%20Cleanse.yxmd?csf=1&amp;web=1&amp;e=gQeT6Z" TargetMode="External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Logo">
            <a:extLst>
              <a:ext uri="{FF2B5EF4-FFF2-40B4-BE49-F238E27FC236}">
                <a16:creationId xmlns:a16="http://schemas.microsoft.com/office/drawing/2014/main" id="{44A032B4-2D35-4EB5-96F7-66FA67F9C2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18088" y="5844919"/>
            <a:ext cx="1080000" cy="1265788"/>
            <a:chOff x="4857" y="3364"/>
            <a:chExt cx="622" cy="729"/>
          </a:xfrm>
        </p:grpSpPr>
        <p:sp>
          <p:nvSpPr>
            <p:cNvPr id="9" name="Logo Beam">
              <a:extLst>
                <a:ext uri="{FF2B5EF4-FFF2-40B4-BE49-F238E27FC236}">
                  <a16:creationId xmlns:a16="http://schemas.microsoft.com/office/drawing/2014/main" id="{17A00841-1F51-44B0-B358-1C2F6A7246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" name="Logo Text">
              <a:extLst>
                <a:ext uri="{FF2B5EF4-FFF2-40B4-BE49-F238E27FC236}">
                  <a16:creationId xmlns:a16="http://schemas.microsoft.com/office/drawing/2014/main" id="{D7DCE460-7A1F-45ED-BCD2-BCE055DAB0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close/>
                  <a:moveTo>
                    <a:pt x="152" y="1823"/>
                  </a:move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close/>
                  <a:moveTo>
                    <a:pt x="151" y="1685"/>
                  </a:move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close/>
                  <a:moveTo>
                    <a:pt x="298" y="1778"/>
                  </a:move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close/>
                  <a:moveTo>
                    <a:pt x="1143" y="1874"/>
                  </a:move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close/>
                  <a:moveTo>
                    <a:pt x="597" y="1755"/>
                  </a:move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close/>
                  <a:moveTo>
                    <a:pt x="646" y="1585"/>
                  </a:move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close/>
                  <a:moveTo>
                    <a:pt x="877" y="1666"/>
                  </a:move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close/>
                  <a:moveTo>
                    <a:pt x="838" y="1829"/>
                  </a:move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close/>
                  <a:moveTo>
                    <a:pt x="2084" y="1645"/>
                  </a:move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close/>
                  <a:moveTo>
                    <a:pt x="2074" y="1696"/>
                  </a:move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close/>
                  <a:moveTo>
                    <a:pt x="1455" y="1666"/>
                  </a:move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close/>
                  <a:moveTo>
                    <a:pt x="1455" y="1719"/>
                  </a:move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close/>
                  <a:moveTo>
                    <a:pt x="1683" y="1705"/>
                  </a:move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close/>
                  <a:moveTo>
                    <a:pt x="1698" y="1800"/>
                  </a:move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close/>
                  <a:moveTo>
                    <a:pt x="2350" y="1810"/>
                  </a:move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close/>
                  <a:moveTo>
                    <a:pt x="2257" y="1739"/>
                  </a:move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close/>
                  <a:moveTo>
                    <a:pt x="2884" y="1810"/>
                  </a:move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close/>
                  <a:moveTo>
                    <a:pt x="2791" y="1739"/>
                  </a:move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close/>
                  <a:moveTo>
                    <a:pt x="2658" y="1797"/>
                  </a:move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close/>
                  <a:moveTo>
                    <a:pt x="2550" y="1869"/>
                  </a:move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close/>
                  <a:moveTo>
                    <a:pt x="3096" y="1713"/>
                  </a:move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close/>
                  <a:moveTo>
                    <a:pt x="597" y="1591"/>
                  </a:move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close/>
                  <a:moveTo>
                    <a:pt x="981" y="1651"/>
                  </a:move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close/>
                  <a:moveTo>
                    <a:pt x="1037" y="1591"/>
                  </a:move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close/>
                  <a:moveTo>
                    <a:pt x="2558" y="2058"/>
                  </a:move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close/>
                  <a:moveTo>
                    <a:pt x="2519" y="2220"/>
                  </a:move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close/>
                  <a:moveTo>
                    <a:pt x="677" y="2105"/>
                  </a:move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close/>
                  <a:moveTo>
                    <a:pt x="242" y="2042"/>
                  </a:move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close/>
                  <a:moveTo>
                    <a:pt x="409" y="2037"/>
                  </a:move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close/>
                  <a:moveTo>
                    <a:pt x="409" y="2219"/>
                  </a:move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close/>
                  <a:moveTo>
                    <a:pt x="2285" y="2105"/>
                  </a:move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close/>
                  <a:moveTo>
                    <a:pt x="1850" y="2042"/>
                  </a:move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close/>
                  <a:moveTo>
                    <a:pt x="2016" y="2037"/>
                  </a:move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close/>
                  <a:moveTo>
                    <a:pt x="2016" y="2219"/>
                  </a:move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close/>
                  <a:moveTo>
                    <a:pt x="843" y="2116"/>
                  </a:move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close/>
                  <a:moveTo>
                    <a:pt x="1105" y="2266"/>
                  </a:move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close/>
                  <a:moveTo>
                    <a:pt x="1418" y="2058"/>
                  </a:move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close/>
                  <a:moveTo>
                    <a:pt x="1418" y="2110"/>
                  </a:move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close/>
                  <a:moveTo>
                    <a:pt x="945" y="2042"/>
                  </a:move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close/>
                  <a:moveTo>
                    <a:pt x="1000" y="1982"/>
                  </a:move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close/>
                  <a:moveTo>
                    <a:pt x="2325" y="1977"/>
                  </a:move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close/>
                  <a:moveTo>
                    <a:pt x="400" y="762"/>
                  </a:move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close/>
                  <a:moveTo>
                    <a:pt x="1702" y="0"/>
                  </a:move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11" name="EY Panel">
            <a:extLst>
              <a:ext uri="{FF2B5EF4-FFF2-40B4-BE49-F238E27FC236}">
                <a16:creationId xmlns:a16="http://schemas.microsoft.com/office/drawing/2014/main" id="{CA8BA1A5-2540-4C01-BDA2-ABA1DCCF8124}"/>
              </a:ext>
            </a:extLst>
          </p:cNvPr>
          <p:cNvSpPr>
            <a:spLocks noChangeAspect="1"/>
          </p:cNvSpPr>
          <p:nvPr/>
        </p:nvSpPr>
        <p:spPr bwMode="gray">
          <a:xfrm rot="10800000">
            <a:off x="717728" y="1250780"/>
            <a:ext cx="5508626" cy="4594139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181E3C7-BFED-4233-AE29-DB09236BD43A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GB"/>
              <a:t>4.2 TMT Enabler Bootcamp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E3864-A971-4FDC-8529-0DA23D0296F9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GB"/>
              <a:t>23 October 2024 | Version 1.0 (Draft)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4F57D-896A-4D26-955C-399FA7B341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23 October 2024 | Version 1.0 (Draft) | 4.2 TMT Enabler Bootcamp | </a:t>
            </a:r>
            <a:endParaRPr lang="en-GB"/>
          </a:p>
        </p:txBody>
      </p:sp>
      <p:sp>
        <p:nvSpPr>
          <p:cNvPr id="19" name="Reliance Restricted">
            <a:extLst>
              <a:ext uri="{FF2B5EF4-FFF2-40B4-BE49-F238E27FC236}">
                <a16:creationId xmlns:a16="http://schemas.microsoft.com/office/drawing/2014/main" id="{4FC40781-04A7-66BB-1DAF-B72B0A0EAAF7}"/>
              </a:ext>
            </a:extLst>
          </p:cNvPr>
          <p:cNvSpPr txBox="1">
            <a:spLocks/>
          </p:cNvSpPr>
          <p:nvPr/>
        </p:nvSpPr>
        <p:spPr>
          <a:xfrm>
            <a:off x="846138" y="3929240"/>
            <a:ext cx="483076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808080"/>
              </a:buClr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Reliance Restricted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A3130DF-CFB3-747C-EE0C-1EED5822F2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GB"/>
              <a:t> Page </a:t>
            </a:r>
            <a:fld id="{B4B94DC2-E9C9-4818-A9D7-181F2AB896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8">
            <a:extLst>
              <a:ext uri="{FF2B5EF4-FFF2-40B4-BE49-F238E27FC236}">
                <a16:creationId xmlns:a16="http://schemas.microsoft.com/office/drawing/2014/main" id="{E6645B23-383C-2305-9C9E-774B525CA2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816" b="1719"/>
          <a:stretch/>
        </p:blipFill>
        <p:spPr>
          <a:xfrm>
            <a:off x="1" y="0"/>
            <a:ext cx="10691812" cy="7559675"/>
          </a:xfrm>
          <a:prstGeom prst="rect">
            <a:avLst/>
          </a:prstGeom>
        </p:spPr>
      </p:pic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31AAB596-E4AB-47B8-89DA-9FF2689AAE5A}"/>
              </a:ext>
            </a:extLst>
          </p:cNvPr>
          <p:cNvSpPr/>
          <p:nvPr/>
        </p:nvSpPr>
        <p:spPr bwMode="gray">
          <a:xfrm>
            <a:off x="700669" y="427037"/>
            <a:ext cx="6196345" cy="7015654"/>
          </a:xfrm>
          <a:custGeom>
            <a:avLst/>
            <a:gdLst>
              <a:gd name="connsiteX0" fmla="*/ 0 w 4876800"/>
              <a:gd name="connsiteY0" fmla="*/ 0 h 3613499"/>
              <a:gd name="connsiteX1" fmla="*/ 4876800 w 4876800"/>
              <a:gd name="connsiteY1" fmla="*/ 0 h 3613499"/>
              <a:gd name="connsiteX2" fmla="*/ 4876800 w 4876800"/>
              <a:gd name="connsiteY2" fmla="*/ 2753587 h 3613499"/>
              <a:gd name="connsiteX3" fmla="*/ 0 w 4876800"/>
              <a:gd name="connsiteY3" fmla="*/ 3613499 h 3613499"/>
              <a:gd name="connsiteX0" fmla="*/ 0 w 4876800"/>
              <a:gd name="connsiteY0" fmla="*/ 0 h 3613499"/>
              <a:gd name="connsiteX1" fmla="*/ 4876800 w 4876800"/>
              <a:gd name="connsiteY1" fmla="*/ 0 h 3613499"/>
              <a:gd name="connsiteX2" fmla="*/ 4876800 w 4876800"/>
              <a:gd name="connsiteY2" fmla="*/ 2930225 h 3613499"/>
              <a:gd name="connsiteX3" fmla="*/ 0 w 4876800"/>
              <a:gd name="connsiteY3" fmla="*/ 3613499 h 3613499"/>
              <a:gd name="connsiteX4" fmla="*/ 0 w 4876800"/>
              <a:gd name="connsiteY4" fmla="*/ 0 h 3613499"/>
              <a:gd name="connsiteX0" fmla="*/ 0 w 4876800"/>
              <a:gd name="connsiteY0" fmla="*/ 0 h 3568078"/>
              <a:gd name="connsiteX1" fmla="*/ 4876800 w 4876800"/>
              <a:gd name="connsiteY1" fmla="*/ 0 h 3568078"/>
              <a:gd name="connsiteX2" fmla="*/ 4876800 w 4876800"/>
              <a:gd name="connsiteY2" fmla="*/ 2930225 h 3568078"/>
              <a:gd name="connsiteX3" fmla="*/ 0 w 4876800"/>
              <a:gd name="connsiteY3" fmla="*/ 3568078 h 3568078"/>
              <a:gd name="connsiteX4" fmla="*/ 0 w 4876800"/>
              <a:gd name="connsiteY4" fmla="*/ 0 h 3568078"/>
              <a:gd name="connsiteX0" fmla="*/ 0 w 4876800"/>
              <a:gd name="connsiteY0" fmla="*/ 0 h 3568078"/>
              <a:gd name="connsiteX1" fmla="*/ 4876800 w 4876800"/>
              <a:gd name="connsiteY1" fmla="*/ 0 h 3568078"/>
              <a:gd name="connsiteX2" fmla="*/ 4873059 w 4876800"/>
              <a:gd name="connsiteY2" fmla="*/ 3003307 h 3568078"/>
              <a:gd name="connsiteX3" fmla="*/ 0 w 4876800"/>
              <a:gd name="connsiteY3" fmla="*/ 3568078 h 3568078"/>
              <a:gd name="connsiteX4" fmla="*/ 0 w 4876800"/>
              <a:gd name="connsiteY4" fmla="*/ 0 h 356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800" h="3568078">
                <a:moveTo>
                  <a:pt x="0" y="0"/>
                </a:moveTo>
                <a:lnTo>
                  <a:pt x="4876800" y="0"/>
                </a:lnTo>
                <a:lnTo>
                  <a:pt x="4873059" y="3003307"/>
                </a:lnTo>
                <a:lnTo>
                  <a:pt x="0" y="3568078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>
              <a:alpha val="83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0111" tIns="40056" rIns="80111" bIns="4005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92949">
              <a:spcAft>
                <a:spcPts val="526"/>
              </a:spcAft>
              <a:defRPr/>
            </a:pPr>
            <a:endParaRPr lang="en-US" sz="1578" kern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extfeld 4">
            <a:extLst>
              <a:ext uri="{FF2B5EF4-FFF2-40B4-BE49-F238E27FC236}">
                <a16:creationId xmlns:a16="http://schemas.microsoft.com/office/drawing/2014/main" id="{F938F059-676D-4181-BC5F-2FA372216E94}"/>
              </a:ext>
            </a:extLst>
          </p:cNvPr>
          <p:cNvSpPr txBox="1"/>
          <p:nvPr/>
        </p:nvSpPr>
        <p:spPr bwMode="gray">
          <a:xfrm>
            <a:off x="1178544" y="617377"/>
            <a:ext cx="3161337" cy="404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b="1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Table of Contents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160AA540-7563-41CF-A011-8A8C1CF65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42007"/>
              </p:ext>
            </p:extLst>
          </p:nvPr>
        </p:nvGraphicFramePr>
        <p:xfrm>
          <a:off x="1604038" y="1120731"/>
          <a:ext cx="5037267" cy="2338691"/>
        </p:xfrm>
        <a:graphic>
          <a:graphicData uri="http://schemas.openxmlformats.org/drawingml/2006/table">
            <a:tbl>
              <a:tblPr firstRow="1" bandRow="1"/>
              <a:tblGrid>
                <a:gridCol w="3992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0306">
                <a:tc>
                  <a:txBody>
                    <a:bodyPr/>
                    <a:lstStyle>
                      <a:lvl1pPr marL="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21171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4234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56352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08469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605868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127040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648212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169389" algn="l" defTabSz="1042342" rtl="0" eaLnBrk="1" latinLnBrk="0" hangingPunct="1">
                        <a:defRPr sz="21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The Change Management Strategy</a:t>
                      </a:r>
                    </a:p>
                    <a:p>
                      <a:pPr marL="521171" lvl="1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- How the team plans to deploy the tool</a:t>
                      </a:r>
                      <a:b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</a:br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- Ongoing support</a:t>
                      </a:r>
                    </a:p>
                    <a:p>
                      <a:pPr marL="521171" lvl="1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- Feedback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endParaRPr lang="en-US" sz="1100" b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17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807">
                <a:tc>
                  <a:txBody>
                    <a:bodyPr/>
                    <a:lstStyle/>
                    <a:p>
                      <a:pPr marL="0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The Updated Process Guide</a:t>
                      </a:r>
                    </a:p>
                    <a:p>
                      <a:pPr marL="521171" lvl="1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- How everything fits together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5208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Detailed Process Walkthrough</a:t>
                      </a:r>
                    </a:p>
                    <a:p>
                      <a:pPr marL="521171" lvl="1" algn="l" defTabSz="1084046" rtl="0" eaLnBrk="1" fontAlgn="b" latinLnBrk="0" hangingPunct="1"/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- In depth walkthrough of the enabler</a:t>
                      </a:r>
                      <a:b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</a:br>
                      <a:r>
                        <a:rPr lang="en-US" sz="1100" kern="1200" noProof="0">
                          <a:solidFill>
                            <a:schemeClr val="bg2"/>
                          </a:solidFill>
                          <a:latin typeface="EYInterstate Light" panose="02000506000000020004" pitchFamily="2" charset="0"/>
                          <a:ea typeface="+mn-ea"/>
                          <a:cs typeface="+mn-cs"/>
                        </a:rPr>
                        <a:t>- Open platform for questions, feedback, etc.</a:t>
                      </a:r>
                    </a:p>
                  </a:txBody>
                  <a:tcPr marL="189323" marR="31554" marT="94662" marB="946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>
                        <a:solidFill>
                          <a:schemeClr val="bg2"/>
                        </a:solidFill>
                        <a:latin typeface="EYInterstate Light" panose="02000506000000020004" pitchFamily="2" charset="0"/>
                      </a:endParaRPr>
                    </a:p>
                  </a:txBody>
                  <a:tcPr marL="189323" marR="63108" marT="94662" marB="946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274798"/>
                  </a:ext>
                </a:extLst>
              </a:tr>
            </a:tbl>
          </a:graphicData>
        </a:graphic>
      </p:graphicFrame>
      <p:sp>
        <p:nvSpPr>
          <p:cNvPr id="14" name="Textfeld 19">
            <a:extLst>
              <a:ext uri="{FF2B5EF4-FFF2-40B4-BE49-F238E27FC236}">
                <a16:creationId xmlns:a16="http://schemas.microsoft.com/office/drawing/2014/main" id="{06B75771-A73B-473B-97CA-40A5F81E176F}"/>
              </a:ext>
            </a:extLst>
          </p:cNvPr>
          <p:cNvSpPr txBox="1"/>
          <p:nvPr/>
        </p:nvSpPr>
        <p:spPr bwMode="gray">
          <a:xfrm>
            <a:off x="1176787" y="1201619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01</a:t>
            </a:r>
          </a:p>
        </p:txBody>
      </p:sp>
      <p:sp>
        <p:nvSpPr>
          <p:cNvPr id="18" name="Textfeld 23">
            <a:extLst>
              <a:ext uri="{FF2B5EF4-FFF2-40B4-BE49-F238E27FC236}">
                <a16:creationId xmlns:a16="http://schemas.microsoft.com/office/drawing/2014/main" id="{5256C76F-6A56-4741-A3BC-1AFDB596B1A6}"/>
              </a:ext>
            </a:extLst>
          </p:cNvPr>
          <p:cNvSpPr txBox="1"/>
          <p:nvPr/>
        </p:nvSpPr>
        <p:spPr bwMode="gray">
          <a:xfrm>
            <a:off x="1176785" y="1992762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02</a:t>
            </a:r>
          </a:p>
        </p:txBody>
      </p:sp>
      <p:sp>
        <p:nvSpPr>
          <p:cNvPr id="19" name="Textfeld 16">
            <a:extLst>
              <a:ext uri="{FF2B5EF4-FFF2-40B4-BE49-F238E27FC236}">
                <a16:creationId xmlns:a16="http://schemas.microsoft.com/office/drawing/2014/main" id="{FE270D2E-0395-4DE5-A2CD-9485DA51BF56}"/>
              </a:ext>
            </a:extLst>
          </p:cNvPr>
          <p:cNvSpPr txBox="1"/>
          <p:nvPr/>
        </p:nvSpPr>
        <p:spPr bwMode="gray">
          <a:xfrm>
            <a:off x="1176786" y="2713037"/>
            <a:ext cx="416781" cy="404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801151">
              <a:defRPr/>
            </a:pPr>
            <a:r>
              <a:rPr lang="en-US" sz="2629" kern="0">
                <a:ln w="12700">
                  <a:noFill/>
                </a:ln>
                <a:solidFill>
                  <a:srgbClr val="2E2E38"/>
                </a:solidFill>
                <a:latin typeface="EYInterstate Light"/>
              </a:rPr>
              <a:t>03</a:t>
            </a:r>
          </a:p>
        </p:txBody>
      </p:sp>
      <p:grpSp>
        <p:nvGrpSpPr>
          <p:cNvPr id="42" name="Group 4">
            <a:extLst>
              <a:ext uri="{FF2B5EF4-FFF2-40B4-BE49-F238E27FC236}">
                <a16:creationId xmlns:a16="http://schemas.microsoft.com/office/drawing/2014/main" id="{78C3CAF5-7052-48C1-BA6D-D2AAFDF0CE8B}"/>
              </a:ext>
            </a:extLst>
          </p:cNvPr>
          <p:cNvGrpSpPr>
            <a:grpSpLocks noChangeAspect="1"/>
          </p:cNvGrpSpPr>
          <p:nvPr/>
        </p:nvGrpSpPr>
        <p:grpSpPr bwMode="invGray">
          <a:xfrm>
            <a:off x="9893127" y="6345649"/>
            <a:ext cx="265765" cy="272722"/>
            <a:chOff x="7110" y="4004"/>
            <a:chExt cx="191" cy="19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C018F23-D5B7-44B0-88C5-649CB44BC2A2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147" tIns="40073" rIns="80147" bIns="4007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0F22482-8293-430A-9862-D45EA985D14C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147" tIns="40073" rIns="80147" bIns="4007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8A88CC0-B267-413C-9B75-FE4C5980D39D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0147" tIns="40073" rIns="80147" bIns="40073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sz="1578"/>
            </a:p>
          </p:txBody>
        </p:sp>
      </p:grpSp>
    </p:spTree>
    <p:extLst>
      <p:ext uri="{BB962C8B-B14F-4D97-AF65-F5344CB8AC3E}">
        <p14:creationId xmlns:p14="http://schemas.microsoft.com/office/powerpoint/2010/main" val="368011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kt 40" hidden="1">
            <a:extLst>
              <a:ext uri="{FF2B5EF4-FFF2-40B4-BE49-F238E27FC236}">
                <a16:creationId xmlns:a16="http://schemas.microsoft.com/office/drawing/2014/main" id="{CDEC1AE4-11B8-43C2-A67E-69AD208D0C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392" y="775722"/>
          <a:ext cx="1392" cy="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41" name="Objekt 40" hidden="1">
                        <a:extLst>
                          <a:ext uri="{FF2B5EF4-FFF2-40B4-BE49-F238E27FC236}">
                            <a16:creationId xmlns:a16="http://schemas.microsoft.com/office/drawing/2014/main" id="{CDEC1AE4-11B8-43C2-A67E-69AD208D0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" y="775722"/>
                        <a:ext cx="1392" cy="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hteck 39" hidden="1">
            <a:extLst>
              <a:ext uri="{FF2B5EF4-FFF2-40B4-BE49-F238E27FC236}">
                <a16:creationId xmlns:a16="http://schemas.microsoft.com/office/drawing/2014/main" id="{541BD0F4-B202-4578-AE55-2B4B39AC36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774330"/>
            <a:ext cx="139144" cy="139144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1472"/>
            <a:endParaRPr lang="en-US" sz="2104" kern="0">
              <a:solidFill>
                <a:srgbClr val="2E2E38"/>
              </a:solidFill>
              <a:latin typeface="EYInterstate Light" panose="02000506000000020004" pitchFamily="2" charset="0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F3BFC9-56B5-4652-A0ED-C9287E16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90" y="549138"/>
            <a:ext cx="9622632" cy="650807"/>
          </a:xfrm>
        </p:spPr>
        <p:txBody>
          <a:bodyPr vert="horz"/>
          <a:lstStyle/>
          <a:p>
            <a:r>
              <a:rPr lang="en-US" sz="2000" b="1">
                <a:solidFill>
                  <a:schemeClr val="tx1"/>
                </a:solidFill>
                <a:latin typeface="EYInterstate Light"/>
                <a:cs typeface="Arial"/>
              </a:rPr>
              <a:t>Our change management strategy ensures smooth adoption through targeted training, support, usage tracking, and continuous feedback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42" name="Subtitle 4">
            <a:extLst>
              <a:ext uri="{FF2B5EF4-FFF2-40B4-BE49-F238E27FC236}">
                <a16:creationId xmlns:a16="http://schemas.microsoft.com/office/drawing/2014/main" id="{23216D13-3DD1-4D88-9214-CF3843D94549}"/>
              </a:ext>
            </a:extLst>
          </p:cNvPr>
          <p:cNvSpPr txBox="1">
            <a:spLocks/>
          </p:cNvSpPr>
          <p:nvPr/>
        </p:nvSpPr>
        <p:spPr>
          <a:xfrm>
            <a:off x="540992" y="1877012"/>
            <a:ext cx="2718998" cy="107426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402">
                <a:solidFill>
                  <a:srgbClr val="FFE600"/>
                </a:solidFill>
                <a:latin typeface="EYInterstate Light"/>
              </a:rPr>
              <a:t>Lunch &amp; Learn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Schedule a Lunch &amp; Learn to go over what the new Enablers is and how to leverage it on a deal. 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578">
              <a:solidFill>
                <a:srgbClr val="FFE600"/>
              </a:solidFill>
              <a:latin typeface="EYInterstate Light"/>
            </a:endParaRPr>
          </a:p>
        </p:txBody>
      </p:sp>
      <p:grpSp>
        <p:nvGrpSpPr>
          <p:cNvPr id="5" name="Gruppieren 40">
            <a:extLst>
              <a:ext uri="{FF2B5EF4-FFF2-40B4-BE49-F238E27FC236}">
                <a16:creationId xmlns:a16="http://schemas.microsoft.com/office/drawing/2014/main" id="{B40778EA-A2CA-428E-6D44-001028918F43}"/>
              </a:ext>
            </a:extLst>
          </p:cNvPr>
          <p:cNvGrpSpPr/>
          <p:nvPr/>
        </p:nvGrpSpPr>
        <p:grpSpPr>
          <a:xfrm>
            <a:off x="3249236" y="1739140"/>
            <a:ext cx="4037983" cy="3864950"/>
            <a:chOff x="3615425" y="1209052"/>
            <a:chExt cx="4965672" cy="4790548"/>
          </a:xfrm>
        </p:grpSpPr>
        <p:grpSp>
          <p:nvGrpSpPr>
            <p:cNvPr id="6" name="Gruppieren 39">
              <a:extLst>
                <a:ext uri="{FF2B5EF4-FFF2-40B4-BE49-F238E27FC236}">
                  <a16:creationId xmlns:a16="http://schemas.microsoft.com/office/drawing/2014/main" id="{CA8219F9-7EC2-778A-2C5C-E9BBBC225F7D}"/>
                </a:ext>
              </a:extLst>
            </p:cNvPr>
            <p:cNvGrpSpPr/>
            <p:nvPr/>
          </p:nvGrpSpPr>
          <p:grpSpPr>
            <a:xfrm>
              <a:off x="5379095" y="1209052"/>
              <a:ext cx="1922437" cy="1503496"/>
              <a:chOff x="5379095" y="1209052"/>
              <a:chExt cx="1922437" cy="1503496"/>
            </a:xfrm>
          </p:grpSpPr>
          <p:sp>
            <p:nvSpPr>
              <p:cNvPr id="33" name="Ellipse 9">
                <a:extLst>
                  <a:ext uri="{FF2B5EF4-FFF2-40B4-BE49-F238E27FC236}">
                    <a16:creationId xmlns:a16="http://schemas.microsoft.com/office/drawing/2014/main" id="{C6E7407A-91AD-2D94-C2D6-51102151738E}"/>
                  </a:ext>
                </a:extLst>
              </p:cNvPr>
              <p:cNvSpPr/>
              <p:nvPr/>
            </p:nvSpPr>
            <p:spPr>
              <a:xfrm>
                <a:off x="5379095" y="1209052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Lunch &amp; Learn</a:t>
                </a:r>
              </a:p>
            </p:txBody>
          </p:sp>
          <p:sp>
            <p:nvSpPr>
              <p:cNvPr id="34" name="Rechteck 10">
                <a:extLst>
                  <a:ext uri="{FF2B5EF4-FFF2-40B4-BE49-F238E27FC236}">
                    <a16:creationId xmlns:a16="http://schemas.microsoft.com/office/drawing/2014/main" id="{FA1FB9ED-2897-8400-BA89-AEC3C62B1786}"/>
                  </a:ext>
                </a:extLst>
              </p:cNvPr>
              <p:cNvSpPr/>
              <p:nvPr/>
            </p:nvSpPr>
            <p:spPr>
              <a:xfrm>
                <a:off x="6099175" y="2583960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53673" y="42863"/>
                      <a:pt x="1131979" y="66675"/>
                      <a:pt x="1089645" y="127001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7" name="Gruppieren 35">
              <a:extLst>
                <a:ext uri="{FF2B5EF4-FFF2-40B4-BE49-F238E27FC236}">
                  <a16:creationId xmlns:a16="http://schemas.microsoft.com/office/drawing/2014/main" id="{634C3DE3-C9A7-F3E4-B9D3-04418977BF4D}"/>
                </a:ext>
              </a:extLst>
            </p:cNvPr>
            <p:cNvGrpSpPr/>
            <p:nvPr/>
          </p:nvGrpSpPr>
          <p:grpSpPr>
            <a:xfrm>
              <a:off x="7141097" y="2473297"/>
              <a:ext cx="1440000" cy="2065936"/>
              <a:chOff x="7141097" y="2473297"/>
              <a:chExt cx="1440000" cy="2065936"/>
            </a:xfrm>
          </p:grpSpPr>
          <p:sp>
            <p:nvSpPr>
              <p:cNvPr id="31" name="Ellipse 20">
                <a:extLst>
                  <a:ext uri="{FF2B5EF4-FFF2-40B4-BE49-F238E27FC236}">
                    <a16:creationId xmlns:a16="http://schemas.microsoft.com/office/drawing/2014/main" id="{90B1B0A6-F41B-2D82-8093-0052CD70BC33}"/>
                  </a:ext>
                </a:extLst>
              </p:cNvPr>
              <p:cNvSpPr/>
              <p:nvPr/>
            </p:nvSpPr>
            <p:spPr>
              <a:xfrm>
                <a:off x="7141097" y="2473297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Office Hours</a:t>
                </a:r>
              </a:p>
            </p:txBody>
          </p:sp>
          <p:sp>
            <p:nvSpPr>
              <p:cNvPr id="32" name="Rechteck 10">
                <a:extLst>
                  <a:ext uri="{FF2B5EF4-FFF2-40B4-BE49-F238E27FC236}">
                    <a16:creationId xmlns:a16="http://schemas.microsoft.com/office/drawing/2014/main" id="{E4C1DC3E-F0A7-1041-4294-4D2113C2B020}"/>
                  </a:ext>
                </a:extLst>
              </p:cNvPr>
              <p:cNvSpPr/>
              <p:nvPr/>
            </p:nvSpPr>
            <p:spPr>
              <a:xfrm rot="4637424">
                <a:off x="6690621" y="3873761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2373 w 1202357"/>
                  <a:gd name="connsiteY2" fmla="*/ 127246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2373 w 1202357"/>
                  <a:gd name="connsiteY2" fmla="*/ 127246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2373 w 1202357"/>
                  <a:gd name="connsiteY2" fmla="*/ 127246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47782" y="54553"/>
                      <a:pt x="1140024" y="81509"/>
                      <a:pt x="1112373" y="127246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8" name="Gruppieren 37">
              <a:extLst>
                <a:ext uri="{FF2B5EF4-FFF2-40B4-BE49-F238E27FC236}">
                  <a16:creationId xmlns:a16="http://schemas.microsoft.com/office/drawing/2014/main" id="{3490403A-604A-D2BA-373C-834FE48F756E}"/>
                </a:ext>
              </a:extLst>
            </p:cNvPr>
            <p:cNvGrpSpPr/>
            <p:nvPr/>
          </p:nvGrpSpPr>
          <p:grpSpPr>
            <a:xfrm>
              <a:off x="4300501" y="4276365"/>
              <a:ext cx="1440000" cy="1722077"/>
              <a:chOff x="4300501" y="4276365"/>
              <a:chExt cx="1440000" cy="1722077"/>
            </a:xfrm>
          </p:grpSpPr>
          <p:sp>
            <p:nvSpPr>
              <p:cNvPr id="29" name="Ellipse 26">
                <a:extLst>
                  <a:ext uri="{FF2B5EF4-FFF2-40B4-BE49-F238E27FC236}">
                    <a16:creationId xmlns:a16="http://schemas.microsoft.com/office/drawing/2014/main" id="{729AA3D4-B241-C816-ECB7-937D9588E94D}"/>
                  </a:ext>
                </a:extLst>
              </p:cNvPr>
              <p:cNvSpPr/>
              <p:nvPr/>
            </p:nvSpPr>
            <p:spPr>
              <a:xfrm>
                <a:off x="4300501" y="4558442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Feedback Survey</a:t>
                </a:r>
              </a:p>
            </p:txBody>
          </p:sp>
          <p:sp>
            <p:nvSpPr>
              <p:cNvPr id="30" name="Rechteck 10">
                <a:extLst>
                  <a:ext uri="{FF2B5EF4-FFF2-40B4-BE49-F238E27FC236}">
                    <a16:creationId xmlns:a16="http://schemas.microsoft.com/office/drawing/2014/main" id="{DB28EE97-5E6F-2E78-636D-677F1F02D3BC}"/>
                  </a:ext>
                </a:extLst>
              </p:cNvPr>
              <p:cNvSpPr/>
              <p:nvPr/>
            </p:nvSpPr>
            <p:spPr>
              <a:xfrm rot="13278064">
                <a:off x="4442552" y="4276365"/>
                <a:ext cx="1202357" cy="129319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95"/>
                  <a:gd name="connsiteX1" fmla="*/ 1202357 w 1202357"/>
                  <a:gd name="connsiteY1" fmla="*/ 0 h 128595"/>
                  <a:gd name="connsiteX2" fmla="*/ 1114289 w 1202357"/>
                  <a:gd name="connsiteY2" fmla="*/ 128595 h 128595"/>
                  <a:gd name="connsiteX3" fmla="*/ 0 w 1202357"/>
                  <a:gd name="connsiteY3" fmla="*/ 128588 h 128595"/>
                  <a:gd name="connsiteX4" fmla="*/ 0 w 1202357"/>
                  <a:gd name="connsiteY4" fmla="*/ 1588 h 128595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119963 w 1202357"/>
                  <a:gd name="connsiteY2" fmla="*/ 127837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9319"/>
                  <a:gd name="connsiteX1" fmla="*/ 1202357 w 1202357"/>
                  <a:gd name="connsiteY1" fmla="*/ 0 h 129319"/>
                  <a:gd name="connsiteX2" fmla="*/ 1125491 w 1202357"/>
                  <a:gd name="connsiteY2" fmla="*/ 129319 h 129319"/>
                  <a:gd name="connsiteX3" fmla="*/ 0 w 1202357"/>
                  <a:gd name="connsiteY3" fmla="*/ 128588 h 129319"/>
                  <a:gd name="connsiteX4" fmla="*/ 0 w 1202357"/>
                  <a:gd name="connsiteY4" fmla="*/ 1588 h 129319"/>
                  <a:gd name="connsiteX0" fmla="*/ 0 w 1202357"/>
                  <a:gd name="connsiteY0" fmla="*/ 1588 h 129319"/>
                  <a:gd name="connsiteX1" fmla="*/ 1202357 w 1202357"/>
                  <a:gd name="connsiteY1" fmla="*/ 0 h 129319"/>
                  <a:gd name="connsiteX2" fmla="*/ 1125491 w 1202357"/>
                  <a:gd name="connsiteY2" fmla="*/ 129319 h 129319"/>
                  <a:gd name="connsiteX3" fmla="*/ 0 w 1202357"/>
                  <a:gd name="connsiteY3" fmla="*/ 128588 h 129319"/>
                  <a:gd name="connsiteX4" fmla="*/ 0 w 1202357"/>
                  <a:gd name="connsiteY4" fmla="*/ 1588 h 129319"/>
                  <a:gd name="connsiteX0" fmla="*/ 0 w 1202357"/>
                  <a:gd name="connsiteY0" fmla="*/ 1588 h 129319"/>
                  <a:gd name="connsiteX1" fmla="*/ 1202357 w 1202357"/>
                  <a:gd name="connsiteY1" fmla="*/ 0 h 129319"/>
                  <a:gd name="connsiteX2" fmla="*/ 1125491 w 1202357"/>
                  <a:gd name="connsiteY2" fmla="*/ 129319 h 129319"/>
                  <a:gd name="connsiteX3" fmla="*/ 0 w 1202357"/>
                  <a:gd name="connsiteY3" fmla="*/ 128588 h 129319"/>
                  <a:gd name="connsiteX4" fmla="*/ 0 w 1202357"/>
                  <a:gd name="connsiteY4" fmla="*/ 1588 h 129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9319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41023" y="64544"/>
                      <a:pt x="1145456" y="84420"/>
                      <a:pt x="1125491" y="129319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21" name="Gruppieren 38">
              <a:extLst>
                <a:ext uri="{FF2B5EF4-FFF2-40B4-BE49-F238E27FC236}">
                  <a16:creationId xmlns:a16="http://schemas.microsoft.com/office/drawing/2014/main" id="{1C9DD327-4088-1CBB-FE34-B8F45391BCD4}"/>
                </a:ext>
              </a:extLst>
            </p:cNvPr>
            <p:cNvGrpSpPr/>
            <p:nvPr/>
          </p:nvGrpSpPr>
          <p:grpSpPr>
            <a:xfrm>
              <a:off x="3615425" y="2254902"/>
              <a:ext cx="1657962" cy="1660985"/>
              <a:chOff x="3615425" y="2254902"/>
              <a:chExt cx="1657962" cy="1660985"/>
            </a:xfrm>
          </p:grpSpPr>
          <p:sp>
            <p:nvSpPr>
              <p:cNvPr id="27" name="Ellipse 29">
                <a:extLst>
                  <a:ext uri="{FF2B5EF4-FFF2-40B4-BE49-F238E27FC236}">
                    <a16:creationId xmlns:a16="http://schemas.microsoft.com/office/drawing/2014/main" id="{6CB0D2D6-056F-0A0A-933B-796F8E755A91}"/>
                  </a:ext>
                </a:extLst>
              </p:cNvPr>
              <p:cNvSpPr/>
              <p:nvPr/>
            </p:nvSpPr>
            <p:spPr>
              <a:xfrm>
                <a:off x="3615425" y="2475887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Office Champions</a:t>
                </a:r>
              </a:p>
            </p:txBody>
          </p:sp>
          <p:sp>
            <p:nvSpPr>
              <p:cNvPr id="28" name="Rechteck 10">
                <a:extLst>
                  <a:ext uri="{FF2B5EF4-FFF2-40B4-BE49-F238E27FC236}">
                    <a16:creationId xmlns:a16="http://schemas.microsoft.com/office/drawing/2014/main" id="{BBBB2B1D-EE82-DFF7-FA02-D2F5F72401A2}"/>
                  </a:ext>
                </a:extLst>
              </p:cNvPr>
              <p:cNvSpPr/>
              <p:nvPr/>
            </p:nvSpPr>
            <p:spPr>
              <a:xfrm rot="17318564">
                <a:off x="4607914" y="2791787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53673" y="42863"/>
                      <a:pt x="1131979" y="66675"/>
                      <a:pt x="1089645" y="127001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grpSp>
          <p:nvGrpSpPr>
            <p:cNvPr id="22" name="Gruppieren 36">
              <a:extLst>
                <a:ext uri="{FF2B5EF4-FFF2-40B4-BE49-F238E27FC236}">
                  <a16:creationId xmlns:a16="http://schemas.microsoft.com/office/drawing/2014/main" id="{009B032D-25E0-4774-CB31-7591BA14BA59}"/>
                </a:ext>
              </a:extLst>
            </p:cNvPr>
            <p:cNvGrpSpPr/>
            <p:nvPr/>
          </p:nvGrpSpPr>
          <p:grpSpPr>
            <a:xfrm>
              <a:off x="5667800" y="4559600"/>
              <a:ext cx="2232724" cy="1440000"/>
              <a:chOff x="5667800" y="4559600"/>
              <a:chExt cx="2232724" cy="1440000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5EA59AC8-E187-42CF-5754-79C1E526E8DB}"/>
                  </a:ext>
                </a:extLst>
              </p:cNvPr>
              <p:cNvSpPr/>
              <p:nvPr/>
            </p:nvSpPr>
            <p:spPr>
              <a:xfrm>
                <a:off x="6460524" y="4559600"/>
                <a:ext cx="1440000" cy="1440000"/>
              </a:xfrm>
              <a:prstGeom prst="ellipse">
                <a:avLst/>
              </a:prstGeom>
              <a:noFill/>
              <a:ln w="127000" cap="sq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r>
                  <a:rPr lang="en-US" sz="1052" b="1" kern="0">
                    <a:solidFill>
                      <a:srgbClr val="FFE600"/>
                    </a:solidFill>
                    <a:latin typeface="EYInterstate Light"/>
                  </a:rPr>
                  <a:t>Tracking Usage</a:t>
                </a:r>
              </a:p>
            </p:txBody>
          </p:sp>
          <p:sp>
            <p:nvSpPr>
              <p:cNvPr id="25" name="Rechteck 10">
                <a:extLst>
                  <a:ext uri="{FF2B5EF4-FFF2-40B4-BE49-F238E27FC236}">
                    <a16:creationId xmlns:a16="http://schemas.microsoft.com/office/drawing/2014/main" id="{A758E88E-ADF8-BDEB-9A0F-E48710FE6FC9}"/>
                  </a:ext>
                </a:extLst>
              </p:cNvPr>
              <p:cNvSpPr/>
              <p:nvPr/>
            </p:nvSpPr>
            <p:spPr>
              <a:xfrm rot="8603379">
                <a:off x="5667800" y="4996568"/>
                <a:ext cx="1202357" cy="128588"/>
              </a:xfrm>
              <a:custGeom>
                <a:avLst/>
                <a:gdLst>
                  <a:gd name="connsiteX0" fmla="*/ 0 w 1080120"/>
                  <a:gd name="connsiteY0" fmla="*/ 0 h 127000"/>
                  <a:gd name="connsiteX1" fmla="*/ 1080120 w 1080120"/>
                  <a:gd name="connsiteY1" fmla="*/ 0 h 127000"/>
                  <a:gd name="connsiteX2" fmla="*/ 1080120 w 1080120"/>
                  <a:gd name="connsiteY2" fmla="*/ 127000 h 127000"/>
                  <a:gd name="connsiteX3" fmla="*/ 0 w 1080120"/>
                  <a:gd name="connsiteY3" fmla="*/ 127000 h 127000"/>
                  <a:gd name="connsiteX4" fmla="*/ 0 w 1080120"/>
                  <a:gd name="connsiteY4" fmla="*/ 0 h 127000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0120 w 1202357"/>
                  <a:gd name="connsiteY2" fmla="*/ 128588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  <a:gd name="connsiteX0" fmla="*/ 0 w 1202357"/>
                  <a:gd name="connsiteY0" fmla="*/ 1588 h 128588"/>
                  <a:gd name="connsiteX1" fmla="*/ 1202357 w 1202357"/>
                  <a:gd name="connsiteY1" fmla="*/ 0 h 128588"/>
                  <a:gd name="connsiteX2" fmla="*/ 1089645 w 1202357"/>
                  <a:gd name="connsiteY2" fmla="*/ 127001 h 128588"/>
                  <a:gd name="connsiteX3" fmla="*/ 0 w 1202357"/>
                  <a:gd name="connsiteY3" fmla="*/ 128588 h 128588"/>
                  <a:gd name="connsiteX4" fmla="*/ 0 w 1202357"/>
                  <a:gd name="connsiteY4" fmla="*/ 1588 h 12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2357" h="128588">
                    <a:moveTo>
                      <a:pt x="0" y="1588"/>
                    </a:moveTo>
                    <a:lnTo>
                      <a:pt x="1202357" y="0"/>
                    </a:lnTo>
                    <a:cubicBezTo>
                      <a:pt x="1153673" y="42863"/>
                      <a:pt x="1131979" y="66675"/>
                      <a:pt x="1089645" y="127001"/>
                    </a:cubicBezTo>
                    <a:lnTo>
                      <a:pt x="0" y="128588"/>
                    </a:lnTo>
                    <a:lnTo>
                      <a:pt x="0" y="1588"/>
                    </a:lnTo>
                    <a:close/>
                  </a:path>
                </a:pathLst>
              </a:custGeom>
              <a:solidFill>
                <a:schemeClr val="tx1">
                  <a:lumMod val="60000"/>
                  <a:lumOff val="40000"/>
                </a:schemeClr>
              </a:solidFill>
              <a:ln w="12700" cap="sq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ot="0" spcFirstLastPara="0" vertOverflow="overflow" horzOverflow="overflow" vert="horz" wrap="square" lIns="80147" tIns="40073" rIns="80147" bIns="4007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01472"/>
                <a:endParaRPr lang="en-US" sz="1578" kern="0">
                  <a:solidFill>
                    <a:srgbClr val="2E2E38"/>
                  </a:solidFill>
                  <a:latin typeface="EYInterstate Light"/>
                </a:endParaRPr>
              </a:p>
            </p:txBody>
          </p:sp>
        </p:grpSp>
        <p:sp>
          <p:nvSpPr>
            <p:cNvPr id="23" name="Ellipse 32">
              <a:extLst>
                <a:ext uri="{FF2B5EF4-FFF2-40B4-BE49-F238E27FC236}">
                  <a16:creationId xmlns:a16="http://schemas.microsoft.com/office/drawing/2014/main" id="{515788FC-2FB2-BAD1-6395-E7CB2887BBAC}"/>
                </a:ext>
              </a:extLst>
            </p:cNvPr>
            <p:cNvSpPr/>
            <p:nvPr/>
          </p:nvSpPr>
          <p:spPr>
            <a:xfrm>
              <a:off x="5364094" y="3020754"/>
              <a:ext cx="1440001" cy="1440000"/>
            </a:xfrm>
            <a:prstGeom prst="ellipse">
              <a:avLst/>
            </a:prstGeom>
            <a:solidFill>
              <a:schemeClr val="tx2"/>
            </a:solidFill>
            <a:ln w="127000" cap="sq" cmpd="sng" algn="ctr">
              <a:noFill/>
              <a:prstDash val="solid"/>
              <a:miter lim="800000"/>
              <a:tailEnd type="none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1472"/>
              <a:r>
                <a:rPr lang="en-US" sz="1200" b="1" kern="0">
                  <a:solidFill>
                    <a:srgbClr val="2E2E38"/>
                  </a:solidFill>
                  <a:latin typeface="EYInterstate Light"/>
                </a:rPr>
                <a:t>Adoption Strategy</a:t>
              </a:r>
            </a:p>
          </p:txBody>
        </p:sp>
      </p:grpSp>
      <p:sp>
        <p:nvSpPr>
          <p:cNvPr id="60" name="Subtitle 4">
            <a:extLst>
              <a:ext uri="{FF2B5EF4-FFF2-40B4-BE49-F238E27FC236}">
                <a16:creationId xmlns:a16="http://schemas.microsoft.com/office/drawing/2014/main" id="{122BBAA7-B8A1-CC00-FB4E-394D324D07C7}"/>
              </a:ext>
            </a:extLst>
          </p:cNvPr>
          <p:cNvSpPr txBox="1">
            <a:spLocks/>
          </p:cNvSpPr>
          <p:nvPr/>
        </p:nvSpPr>
        <p:spPr>
          <a:xfrm>
            <a:off x="534591" y="3297662"/>
            <a:ext cx="2475766" cy="99281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402">
                <a:solidFill>
                  <a:srgbClr val="FFE600"/>
                </a:solidFill>
                <a:latin typeface="EYInterstate Light"/>
              </a:rPr>
              <a:t>Office Champions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Leverage and empower office champions to provide guidance and assist on any questions.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578">
              <a:solidFill>
                <a:srgbClr val="FFE600"/>
              </a:solidFill>
              <a:latin typeface="EYInterstate Light"/>
            </a:endParaRPr>
          </a:p>
        </p:txBody>
      </p:sp>
      <p:sp>
        <p:nvSpPr>
          <p:cNvPr id="61" name="Subtitle 4">
            <a:extLst>
              <a:ext uri="{FF2B5EF4-FFF2-40B4-BE49-F238E27FC236}">
                <a16:creationId xmlns:a16="http://schemas.microsoft.com/office/drawing/2014/main" id="{84361E1A-A84F-8890-282E-1D14E6B7B479}"/>
              </a:ext>
            </a:extLst>
          </p:cNvPr>
          <p:cNvSpPr txBox="1">
            <a:spLocks/>
          </p:cNvSpPr>
          <p:nvPr/>
        </p:nvSpPr>
        <p:spPr>
          <a:xfrm>
            <a:off x="540992" y="4777432"/>
            <a:ext cx="2718998" cy="107426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402">
                <a:solidFill>
                  <a:srgbClr val="FFE600"/>
                </a:solidFill>
                <a:latin typeface="EYInterstate Light"/>
              </a:rPr>
              <a:t>Tracking Usage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Actively track usage and reach out to deal leads where an enabler instance was not used to receive continuous feedback for future development</a:t>
            </a: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052">
              <a:solidFill>
                <a:prstClr val="white"/>
              </a:solidFill>
              <a:latin typeface="EYInterstate Light"/>
            </a:endParaRPr>
          </a:p>
          <a:p>
            <a:pPr defTabSz="801472">
              <a:lnSpc>
                <a:spcPct val="110000"/>
              </a:lnSpc>
              <a:spcBef>
                <a:spcPts val="526"/>
              </a:spcBef>
            </a:pPr>
            <a:endParaRPr lang="en-US" sz="1578">
              <a:solidFill>
                <a:srgbClr val="FFE600"/>
              </a:solidFill>
              <a:latin typeface="EYInterstate Ligh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1D00B8-D943-39A0-E0AE-B9568B781BBC}"/>
              </a:ext>
            </a:extLst>
          </p:cNvPr>
          <p:cNvSpPr txBox="1"/>
          <p:nvPr/>
        </p:nvSpPr>
        <p:spPr>
          <a:xfrm>
            <a:off x="7515380" y="2591654"/>
            <a:ext cx="2822945" cy="916085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Office Hours</a:t>
            </a:r>
          </a:p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Host an enabler office hours to answer any questions and solicit feedback on </a:t>
            </a:r>
            <a:r>
              <a:rPr lang="en-US" sz="1052">
                <a:solidFill>
                  <a:prstClr val="white"/>
                </a:solidFill>
                <a:latin typeface="EYInterstate Light"/>
              </a:rPr>
              <a:t>areas of improvement</a:t>
            </a:r>
            <a:r>
              <a:rPr kumimoji="0" lang="en-US" sz="1052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DD8570-3C04-72FB-47B1-4098DE39A7B4}"/>
              </a:ext>
            </a:extLst>
          </p:cNvPr>
          <p:cNvSpPr txBox="1"/>
          <p:nvPr/>
        </p:nvSpPr>
        <p:spPr>
          <a:xfrm>
            <a:off x="7515379" y="4085702"/>
            <a:ext cx="2822945" cy="109421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2" b="0" i="0" u="none" strike="noStrike" kern="1200" cap="none" spc="0" normalizeH="0" baseline="0" noProof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Feedback Survey</a:t>
            </a:r>
          </a:p>
          <a:p>
            <a:pPr marL="0" marR="0" lvl="0" indent="0" algn="l" defTabSz="801472" rtl="0" eaLnBrk="1" fontAlgn="auto" latinLnBrk="0" hangingPunct="1">
              <a:lnSpc>
                <a:spcPct val="110000"/>
              </a:lnSpc>
              <a:spcBef>
                <a:spcPts val="5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2">
                <a:solidFill>
                  <a:prstClr val="white"/>
                </a:solidFill>
                <a:latin typeface="EYInterstate Light"/>
              </a:rPr>
              <a:t>Deploy feedback surveys on a periodic basis to solicit anonymous feedback on efficacy of enabler and areas of opportunities</a:t>
            </a: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67DFB-ABF2-1824-FBE2-5B1929A3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5C35FA18-F19A-F0F5-3A0D-B95968807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170142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3" progId="TCLayout.ActiveDocument.1">
                  <p:embed/>
                </p:oleObj>
              </mc:Choice>
              <mc:Fallback>
                <p:oleObj name="think-cell Slide" r:id="rId4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5" y="576393"/>
            <a:ext cx="8866982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US" b="1">
                <a:solidFill>
                  <a:schemeClr val="tx1"/>
                </a:solidFill>
                <a:latin typeface="EYInterstate Light" panose="02000506000000020004" pitchFamily="2" charset="0"/>
              </a:rPr>
              <a:t>We have established clear steps for streamlining data processes, setting up Snowflake, and enhancing reporting to efficiently deliver insights to our clients.</a:t>
            </a:r>
            <a:endParaRPr lang="en-GB" b="1">
              <a:solidFill>
                <a:schemeClr val="tx1"/>
              </a:solidFill>
              <a:latin typeface="EYInterstate Light" panose="02000506000000020004" pitchFamily="2" charset="0"/>
            </a:endParaRPr>
          </a:p>
        </p:txBody>
      </p:sp>
      <p:grpSp>
        <p:nvGrpSpPr>
          <p:cNvPr id="68" name="Google Shape;3694;p51">
            <a:extLst>
              <a:ext uri="{FF2B5EF4-FFF2-40B4-BE49-F238E27FC236}">
                <a16:creationId xmlns:a16="http://schemas.microsoft.com/office/drawing/2014/main" id="{601C4A5A-A064-A779-AA30-E6FE8D068991}"/>
              </a:ext>
            </a:extLst>
          </p:cNvPr>
          <p:cNvGrpSpPr/>
          <p:nvPr/>
        </p:nvGrpSpPr>
        <p:grpSpPr>
          <a:xfrm>
            <a:off x="697706" y="2103437"/>
            <a:ext cx="9141893" cy="1852971"/>
            <a:chOff x="567075" y="2291313"/>
            <a:chExt cx="9123668" cy="1849278"/>
          </a:xfrm>
        </p:grpSpPr>
        <p:sp>
          <p:nvSpPr>
            <p:cNvPr id="69" name="Google Shape;3695;p51">
              <a:extLst>
                <a:ext uri="{FF2B5EF4-FFF2-40B4-BE49-F238E27FC236}">
                  <a16:creationId xmlns:a16="http://schemas.microsoft.com/office/drawing/2014/main" id="{E5AF659F-DB09-59C7-29AD-2F8DBA79C091}"/>
                </a:ext>
              </a:extLst>
            </p:cNvPr>
            <p:cNvSpPr txBox="1"/>
            <p:nvPr/>
          </p:nvSpPr>
          <p:spPr>
            <a:xfrm>
              <a:off x="567075" y="3420591"/>
              <a:ext cx="14204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Capture and obtain bookings, billings, and/or other recurring revenue data.</a:t>
              </a: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Clean data</a:t>
              </a: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 and reconcile it to the client's trial balances or other reports. 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696;p51">
              <a:extLst>
                <a:ext uri="{FF2B5EF4-FFF2-40B4-BE49-F238E27FC236}">
                  <a16:creationId xmlns:a16="http://schemas.microsoft.com/office/drawing/2014/main" id="{2CEED48E-1ECB-8BA6-96BD-6EFC92E901BD}"/>
                </a:ext>
              </a:extLst>
            </p:cNvPr>
            <p:cNvSpPr/>
            <p:nvPr/>
          </p:nvSpPr>
          <p:spPr>
            <a:xfrm>
              <a:off x="8299228" y="2291313"/>
              <a:ext cx="1362600" cy="9240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Deliver Insights to Client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697;p51">
              <a:extLst>
                <a:ext uri="{FF2B5EF4-FFF2-40B4-BE49-F238E27FC236}">
                  <a16:creationId xmlns:a16="http://schemas.microsoft.com/office/drawing/2014/main" id="{4E4154EA-ED1D-DEBB-2287-BFED473411B5}"/>
                </a:ext>
              </a:extLst>
            </p:cNvPr>
            <p:cNvSpPr/>
            <p:nvPr/>
          </p:nvSpPr>
          <p:spPr>
            <a:xfrm>
              <a:off x="2500113" y="2291313"/>
              <a:ext cx="1405974" cy="924030"/>
            </a:xfrm>
            <a:prstGeom prst="rect">
              <a:avLst/>
            </a:prstGeom>
            <a:solidFill>
              <a:srgbClr val="D2D2DA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Set up Snowflake &amp; Alteryx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698;p51">
              <a:extLst>
                <a:ext uri="{FF2B5EF4-FFF2-40B4-BE49-F238E27FC236}">
                  <a16:creationId xmlns:a16="http://schemas.microsoft.com/office/drawing/2014/main" id="{F01A6551-EAE3-0EDB-934E-732312EBE3E0}"/>
                </a:ext>
              </a:extLst>
            </p:cNvPr>
            <p:cNvSpPr/>
            <p:nvPr/>
          </p:nvSpPr>
          <p:spPr>
            <a:xfrm>
              <a:off x="567075" y="2291313"/>
              <a:ext cx="1420432" cy="92403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1200" b="1" kern="0">
                  <a:solidFill>
                    <a:srgbClr val="2E2E38"/>
                  </a:solidFill>
                  <a:latin typeface="+mj-lt"/>
                  <a:ea typeface="Arial"/>
                  <a:cs typeface="Arial"/>
                  <a:sym typeface="Arial"/>
                </a:rPr>
                <a:t>Raw Data From Client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699;p51">
              <a:extLst>
                <a:ext uri="{FF2B5EF4-FFF2-40B4-BE49-F238E27FC236}">
                  <a16:creationId xmlns:a16="http://schemas.microsoft.com/office/drawing/2014/main" id="{8D4AEBDB-6280-6FA3-9CDF-CD57E294E910}"/>
                </a:ext>
              </a:extLst>
            </p:cNvPr>
            <p:cNvSpPr/>
            <p:nvPr/>
          </p:nvSpPr>
          <p:spPr>
            <a:xfrm>
              <a:off x="6366189" y="2291313"/>
              <a:ext cx="1377058" cy="924030"/>
            </a:xfrm>
            <a:prstGeom prst="rect">
              <a:avLst/>
            </a:prstGeom>
            <a:solidFill>
              <a:srgbClr val="797991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&amp; Refresh </a:t>
              </a:r>
              <a:r>
                <a:rPr kumimoji="0" lang="en-GB" sz="12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PowerBI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700;p51">
              <a:extLst>
                <a:ext uri="{FF2B5EF4-FFF2-40B4-BE49-F238E27FC236}">
                  <a16:creationId xmlns:a16="http://schemas.microsoft.com/office/drawing/2014/main" id="{0CB52865-DA9E-A3C7-EA8C-8A8A5F22EDF1}"/>
                </a:ext>
              </a:extLst>
            </p:cNvPr>
            <p:cNvSpPr/>
            <p:nvPr/>
          </p:nvSpPr>
          <p:spPr>
            <a:xfrm>
              <a:off x="4433151" y="2291313"/>
              <a:ext cx="1391515" cy="924030"/>
            </a:xfrm>
            <a:prstGeom prst="rect">
              <a:avLst/>
            </a:prstGeom>
            <a:solidFill>
              <a:srgbClr val="A1A1B1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&amp; Refresh Databook from Snowflake 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701;p51">
              <a:extLst>
                <a:ext uri="{FF2B5EF4-FFF2-40B4-BE49-F238E27FC236}">
                  <a16:creationId xmlns:a16="http://schemas.microsoft.com/office/drawing/2014/main" id="{10594F93-89B2-090D-503D-195B86AC7937}"/>
                </a:ext>
              </a:extLst>
            </p:cNvPr>
            <p:cNvSpPr txBox="1"/>
            <p:nvPr/>
          </p:nvSpPr>
          <p:spPr>
            <a:xfrm>
              <a:off x="2500113" y="3420591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Setup a new Project Snowflake instance and connect it with Alteryx.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+mj-lt"/>
                <a:buAutoNum type="arabicPeriod"/>
                <a:tabLst/>
                <a:defRPr/>
              </a:pP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Run the In-DB Alteryx Enabler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+mj-lt"/>
                <a:buAutoNum type="arabicPeriod"/>
                <a:tabLst/>
                <a:defRPr/>
              </a:pP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Build Snowflake final output tables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lang="en-GB" sz="1200" kern="0">
                <a:latin typeface="+mj-lt"/>
                <a:ea typeface="Arial"/>
                <a:cs typeface="Arial"/>
                <a:sym typeface="Arial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702;p51">
              <a:extLst>
                <a:ext uri="{FF2B5EF4-FFF2-40B4-BE49-F238E27FC236}">
                  <a16:creationId xmlns:a16="http://schemas.microsoft.com/office/drawing/2014/main" id="{63A70B06-E643-4193-522C-781F1A92D848}"/>
                </a:ext>
              </a:extLst>
            </p:cNvPr>
            <p:cNvSpPr txBox="1"/>
            <p:nvPr/>
          </p:nvSpPr>
          <p:spPr>
            <a:xfrm>
              <a:off x="4433151" y="3420590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Snowflake to Excel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Refresh data in Excel and update Databook tabs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Make any changes in the Databook based on specific deal needs.</a:t>
              </a:r>
            </a:p>
          </p:txBody>
        </p:sp>
        <p:sp>
          <p:nvSpPr>
            <p:cNvPr id="77" name="Google Shape;3703;p51">
              <a:extLst>
                <a:ext uri="{FF2B5EF4-FFF2-40B4-BE49-F238E27FC236}">
                  <a16:creationId xmlns:a16="http://schemas.microsoft.com/office/drawing/2014/main" id="{1F8DF88B-164C-CCDE-D8BA-35D9E20CEAC0}"/>
                </a:ext>
              </a:extLst>
            </p:cNvPr>
            <p:cNvSpPr txBox="1"/>
            <p:nvPr/>
          </p:nvSpPr>
          <p:spPr>
            <a:xfrm>
              <a:off x="6366189" y="3420590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Connect Snowflake to PBI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Refresh data in PBI and update Dashboard tabs</a:t>
              </a:r>
            </a:p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lang="en-GB" sz="1200" kern="0">
                  <a:latin typeface="+mj-lt"/>
                  <a:ea typeface="Arial"/>
                  <a:cs typeface="Arial"/>
                  <a:sym typeface="Arial"/>
                </a:rPr>
                <a:t>Make any changes in the Dashboard based on specific deal needs.</a:t>
              </a:r>
            </a:p>
          </p:txBody>
        </p:sp>
        <p:sp>
          <p:nvSpPr>
            <p:cNvPr id="78" name="Google Shape;3704;p51">
              <a:extLst>
                <a:ext uri="{FF2B5EF4-FFF2-40B4-BE49-F238E27FC236}">
                  <a16:creationId xmlns:a16="http://schemas.microsoft.com/office/drawing/2014/main" id="{0EA4454C-71C7-9039-633F-D0ADC9E4A87B}"/>
                </a:ext>
              </a:extLst>
            </p:cNvPr>
            <p:cNvSpPr txBox="1"/>
            <p:nvPr/>
          </p:nvSpPr>
          <p:spPr>
            <a:xfrm>
              <a:off x="8299228" y="3420591"/>
              <a:ext cx="139151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78175" bIns="0" anchor="t" anchorCtr="0">
              <a:noAutofit/>
            </a:bodyPr>
            <a:lstStyle/>
            <a:p>
              <a:pPr marL="228600" marR="0" lvl="0" indent="-2286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1"/>
                </a:buClr>
                <a:buSzPts val="1200"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Arial"/>
                  <a:cs typeface="Arial"/>
                  <a:sym typeface="Arial"/>
                </a:rPr>
                <a:t>Leverage the outputs in the Databook and PBI to advice clients</a:t>
              </a:r>
            </a:p>
          </p:txBody>
        </p:sp>
        <p:cxnSp>
          <p:nvCxnSpPr>
            <p:cNvPr id="79" name="Google Shape;3705;p51">
              <a:extLst>
                <a:ext uri="{FF2B5EF4-FFF2-40B4-BE49-F238E27FC236}">
                  <a16:creationId xmlns:a16="http://schemas.microsoft.com/office/drawing/2014/main" id="{26AD603F-FD23-80A9-47EE-7D29072E6424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1987507" y="2753328"/>
              <a:ext cx="51260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0" name="Google Shape;3706;p51">
              <a:extLst>
                <a:ext uri="{FF2B5EF4-FFF2-40B4-BE49-F238E27FC236}">
                  <a16:creationId xmlns:a16="http://schemas.microsoft.com/office/drawing/2014/main" id="{0393B8D9-22DD-04E8-2690-7DD5F95D994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5824667" y="2753328"/>
              <a:ext cx="541522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1" name="Google Shape;3707;p51">
              <a:extLst>
                <a:ext uri="{FF2B5EF4-FFF2-40B4-BE49-F238E27FC236}">
                  <a16:creationId xmlns:a16="http://schemas.microsoft.com/office/drawing/2014/main" id="{5575D1E5-954A-D63A-2A8D-34C9C1AF2E1B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3906087" y="2753328"/>
              <a:ext cx="527064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2" name="Google Shape;3708;p51">
              <a:extLst>
                <a:ext uri="{FF2B5EF4-FFF2-40B4-BE49-F238E27FC236}">
                  <a16:creationId xmlns:a16="http://schemas.microsoft.com/office/drawing/2014/main" id="{2A1262CC-5138-E895-22F0-EF7E38B9BBD9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743247" y="2753328"/>
              <a:ext cx="555980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" name="Line 10">
            <a:extLst>
              <a:ext uri="{FF2B5EF4-FFF2-40B4-BE49-F238E27FC236}">
                <a16:creationId xmlns:a16="http://schemas.microsoft.com/office/drawing/2014/main" id="{A8CABBBC-0465-326A-F595-8F175EAF9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170142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547C28C-C72A-BAA8-2FCC-CD0C20DDDF05}"/>
              </a:ext>
            </a:extLst>
          </p:cNvPr>
          <p:cNvSpPr/>
          <p:nvPr/>
        </p:nvSpPr>
        <p:spPr>
          <a:xfrm>
            <a:off x="609643" y="1777307"/>
            <a:ext cx="9504364" cy="4536163"/>
          </a:xfrm>
          <a:prstGeom prst="rect">
            <a:avLst/>
          </a:prstGeom>
          <a:solidFill>
            <a:srgbClr val="2E2E38">
              <a:alpha val="77000"/>
            </a:srgbClr>
          </a:solidFill>
          <a:ln w="3175">
            <a:solidFill>
              <a:schemeClr val="tx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2E2E38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245E35-B8ED-F789-7441-76EC2520A9ED}"/>
              </a:ext>
            </a:extLst>
          </p:cNvPr>
          <p:cNvGrpSpPr/>
          <p:nvPr/>
        </p:nvGrpSpPr>
        <p:grpSpPr>
          <a:xfrm>
            <a:off x="625563" y="3006266"/>
            <a:ext cx="1055183" cy="768928"/>
            <a:chOff x="1233933" y="2642371"/>
            <a:chExt cx="1165566" cy="8416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CB9E2C-33E9-01CE-D78E-277091C0F9E8}"/>
                </a:ext>
              </a:extLst>
            </p:cNvPr>
            <p:cNvSpPr/>
            <p:nvPr/>
          </p:nvSpPr>
          <p:spPr>
            <a:xfrm>
              <a:off x="1233933" y="2732690"/>
              <a:ext cx="758687" cy="751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0FDD13BA-3477-B8C1-94F5-31785FE60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58" t="18131" r="9586"/>
            <a:stretch/>
          </p:blipFill>
          <p:spPr>
            <a:xfrm>
              <a:off x="1640811" y="2642371"/>
              <a:ext cx="758688" cy="703096"/>
            </a:xfrm>
            <a:prstGeom prst="rect">
              <a:avLst/>
            </a:prstGeom>
          </p:spPr>
        </p:pic>
      </p:grp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0E33E78-90AA-05FE-C167-7D24B1F4EC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3" progId="TCLayout.ActiveDocument.1">
                  <p:embed/>
                </p:oleObj>
              </mc:Choice>
              <mc:Fallback>
                <p:oleObj name="think-cell Slide" r:id="rId5" imgW="404" imgH="403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33E78-90AA-05FE-C167-7D24B1F4E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le 22">
            <a:extLst>
              <a:ext uri="{FF2B5EF4-FFF2-40B4-BE49-F238E27FC236}">
                <a16:creationId xmlns:a16="http://schemas.microsoft.com/office/drawing/2014/main" id="{39BF6F14-5DFA-05BB-7FA9-525A38185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724" y="858789"/>
            <a:ext cx="9504363" cy="611188"/>
          </a:xfrm>
        </p:spPr>
        <p:txBody>
          <a:bodyPr vert="horz"/>
          <a:lstStyle/>
          <a:p>
            <a:pPr>
              <a:buClr>
                <a:schemeClr val="lt2">
                  <a:lumMod val="100000"/>
                </a:schemeClr>
              </a:buClr>
            </a:pPr>
            <a:r>
              <a:rPr lang="en-GB" b="1">
                <a:solidFill>
                  <a:schemeClr val="tx1"/>
                </a:solidFill>
                <a:latin typeface="EYInterstate Light" panose="02000506000000020004" pitchFamily="2" charset="0"/>
              </a:rPr>
              <a:t>Process Overview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68470791-FA54-62C3-F8AA-30C72C4E3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724" y="1170142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2DFDA0-AC76-1DFA-72E3-90BDBD4B5A38}"/>
              </a:ext>
            </a:extLst>
          </p:cNvPr>
          <p:cNvGrpSpPr/>
          <p:nvPr/>
        </p:nvGrpSpPr>
        <p:grpSpPr>
          <a:xfrm>
            <a:off x="609643" y="-605928"/>
            <a:ext cx="5482637" cy="456774"/>
            <a:chOff x="2222499" y="2962275"/>
            <a:chExt cx="5482637" cy="456774"/>
          </a:xfrm>
        </p:grpSpPr>
        <p:cxnSp>
          <p:nvCxnSpPr>
            <p:cNvPr id="6" name="Google Shape;3705;p51">
              <a:extLst>
                <a:ext uri="{FF2B5EF4-FFF2-40B4-BE49-F238E27FC236}">
                  <a16:creationId xmlns:a16="http://schemas.microsoft.com/office/drawing/2014/main" id="{30BD1525-FC94-BB15-3EEC-D0634B650249}"/>
                </a:ext>
              </a:extLst>
            </p:cNvPr>
            <p:cNvCxnSpPr>
              <a:cxnSpLocks/>
            </p:cNvCxnSpPr>
            <p:nvPr/>
          </p:nvCxnSpPr>
          <p:spPr>
            <a:xfrm>
              <a:off x="3897998" y="3190662"/>
              <a:ext cx="25339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2" name="Google Shape;3697;p51">
              <a:extLst>
                <a:ext uri="{FF2B5EF4-FFF2-40B4-BE49-F238E27FC236}">
                  <a16:creationId xmlns:a16="http://schemas.microsoft.com/office/drawing/2014/main" id="{20BF968F-3B8E-7BCA-5231-67EFBF3BFF81}"/>
                </a:ext>
              </a:extLst>
            </p:cNvPr>
            <p:cNvSpPr/>
            <p:nvPr/>
          </p:nvSpPr>
          <p:spPr>
            <a:xfrm>
              <a:off x="3181542" y="2962275"/>
              <a:ext cx="695014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600" b="1" kern="0">
                  <a:solidFill>
                    <a:srgbClr val="2E2E38"/>
                  </a:solidFill>
                  <a:ea typeface="Arial"/>
                  <a:cs typeface="Arial"/>
                  <a:sym typeface="Arial"/>
                </a:rPr>
                <a:t>Raw Data From Client</a:t>
              </a:r>
              <a:endParaRPr kumimoji="0" lang="en-GB" sz="6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696;p51">
              <a:extLst>
                <a:ext uri="{FF2B5EF4-FFF2-40B4-BE49-F238E27FC236}">
                  <a16:creationId xmlns:a16="http://schemas.microsoft.com/office/drawing/2014/main" id="{AFE87CD7-3084-2C6F-2D3F-F2CC6940B0F4}"/>
                </a:ext>
              </a:extLst>
            </p:cNvPr>
            <p:cNvSpPr/>
            <p:nvPr/>
          </p:nvSpPr>
          <p:spPr>
            <a:xfrm>
              <a:off x="7031563" y="2962275"/>
              <a:ext cx="673573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Deliver Insights to Client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697;p51">
              <a:extLst>
                <a:ext uri="{FF2B5EF4-FFF2-40B4-BE49-F238E27FC236}">
                  <a16:creationId xmlns:a16="http://schemas.microsoft.com/office/drawing/2014/main" id="{59125070-4430-411D-080C-2787FC4C9A7D}"/>
                </a:ext>
              </a:extLst>
            </p:cNvPr>
            <p:cNvSpPr/>
            <p:nvPr/>
          </p:nvSpPr>
          <p:spPr>
            <a:xfrm>
              <a:off x="4172836" y="2962275"/>
              <a:ext cx="695014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Set up Snowflake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698;p51">
              <a:extLst>
                <a:ext uri="{FF2B5EF4-FFF2-40B4-BE49-F238E27FC236}">
                  <a16:creationId xmlns:a16="http://schemas.microsoft.com/office/drawing/2014/main" id="{96F39157-3F93-97B7-9362-C88E35F6D090}"/>
                </a:ext>
              </a:extLst>
            </p:cNvPr>
            <p:cNvSpPr/>
            <p:nvPr/>
          </p:nvSpPr>
          <p:spPr>
            <a:xfrm>
              <a:off x="2222499" y="2962275"/>
              <a:ext cx="702161" cy="4567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lang="en-GB" sz="600" b="1" kern="0">
                  <a:solidFill>
                    <a:srgbClr val="2E2E38"/>
                  </a:solidFill>
                  <a:ea typeface="Arial"/>
                  <a:cs typeface="Arial"/>
                  <a:sym typeface="Arial"/>
                </a:rPr>
                <a:t>Process Overview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699;p51">
              <a:extLst>
                <a:ext uri="{FF2B5EF4-FFF2-40B4-BE49-F238E27FC236}">
                  <a16:creationId xmlns:a16="http://schemas.microsoft.com/office/drawing/2014/main" id="{37076649-4A78-6D2A-7AEA-A52F2625AFF0}"/>
                </a:ext>
              </a:extLst>
            </p:cNvPr>
            <p:cNvSpPr/>
            <p:nvPr/>
          </p:nvSpPr>
          <p:spPr>
            <a:xfrm>
              <a:off x="6083950" y="2962275"/>
              <a:ext cx="680720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Connect &amp; Refresh </a:t>
              </a:r>
              <a:r>
                <a:rPr kumimoji="0" lang="en-GB" sz="600" b="1" i="0" u="none" strike="noStrike" kern="0" cap="none" spc="0" normalizeH="0" baseline="0" noProof="0" err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PowerBI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700;p51">
              <a:extLst>
                <a:ext uri="{FF2B5EF4-FFF2-40B4-BE49-F238E27FC236}">
                  <a16:creationId xmlns:a16="http://schemas.microsoft.com/office/drawing/2014/main" id="{719CFD91-188B-31D4-857D-E7B5E2BAD195}"/>
                </a:ext>
              </a:extLst>
            </p:cNvPr>
            <p:cNvSpPr/>
            <p:nvPr/>
          </p:nvSpPr>
          <p:spPr>
            <a:xfrm>
              <a:off x="5128393" y="2962275"/>
              <a:ext cx="687866" cy="45677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r>
                <a:rPr kumimoji="0" lang="en-GB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"/>
                  <a:cs typeface="Arial"/>
                  <a:sym typeface="Arial"/>
                </a:rPr>
                <a:t>Connect &amp; Refresh Databook from Snowflake </a:t>
              </a:r>
              <a:endParaRPr kumimoji="0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3705;p51">
              <a:extLst>
                <a:ext uri="{FF2B5EF4-FFF2-40B4-BE49-F238E27FC236}">
                  <a16:creationId xmlns:a16="http://schemas.microsoft.com/office/drawing/2014/main" id="{64D79B20-0E9D-C948-C675-01201AC4FE77}"/>
                </a:ext>
              </a:extLst>
            </p:cNvPr>
            <p:cNvCxnSpPr>
              <a:cxnSpLocks/>
            </p:cNvCxnSpPr>
            <p:nvPr/>
          </p:nvCxnSpPr>
          <p:spPr>
            <a:xfrm>
              <a:off x="2928146" y="3173414"/>
              <a:ext cx="253396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" name="Google Shape;3706;p51">
              <a:extLst>
                <a:ext uri="{FF2B5EF4-FFF2-40B4-BE49-F238E27FC236}">
                  <a16:creationId xmlns:a16="http://schemas.microsoft.com/office/drawing/2014/main" id="{F5B76CE3-FA51-0A8A-D697-7ECB49590F9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816260" y="3190662"/>
              <a:ext cx="267690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9" name="Google Shape;3707;p51">
              <a:extLst>
                <a:ext uri="{FF2B5EF4-FFF2-40B4-BE49-F238E27FC236}">
                  <a16:creationId xmlns:a16="http://schemas.microsoft.com/office/drawing/2014/main" id="{2DE127DD-6C0B-0C19-96C3-884740FF6DF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867850" y="3190662"/>
              <a:ext cx="260543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" name="Google Shape;3708;p51">
              <a:extLst>
                <a:ext uri="{FF2B5EF4-FFF2-40B4-BE49-F238E27FC236}">
                  <a16:creationId xmlns:a16="http://schemas.microsoft.com/office/drawing/2014/main" id="{63C2A58E-4AF3-7EB6-B60C-E492459EAA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756726" y="3190662"/>
              <a:ext cx="274837" cy="0"/>
            </a:xfrm>
            <a:prstGeom prst="straightConnector1">
              <a:avLst/>
            </a:prstGeom>
            <a:noFill/>
            <a:ln w="19050" cap="rnd" cmpd="sng">
              <a:solidFill>
                <a:srgbClr val="B1B1B1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</p:grpSp>
      <p:graphicFrame>
        <p:nvGraphicFramePr>
          <p:cNvPr id="22" name="Sheet1@@B3:E22#~#0#~#0" descr="#'Exculsion rule.xlsx, Sheet1">
            <a:extLst>
              <a:ext uri="{FF2B5EF4-FFF2-40B4-BE49-F238E27FC236}">
                <a16:creationId xmlns:a16="http://schemas.microsoft.com/office/drawing/2014/main" id="{8D28A86C-5A0D-42BE-2309-1A2413D031D8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4058580"/>
              </p:ext>
            </p:extLst>
          </p:nvPr>
        </p:nvGraphicFramePr>
        <p:xfrm>
          <a:off x="609644" y="2145000"/>
          <a:ext cx="9504364" cy="4000392"/>
        </p:xfrm>
        <a:graphic>
          <a:graphicData uri="http://schemas.openxmlformats.org/drawingml/2006/table">
            <a:tbl>
              <a:tblPr/>
              <a:tblGrid>
                <a:gridCol w="486700">
                  <a:extLst>
                    <a:ext uri="{9D8B030D-6E8A-4147-A177-3AD203B41FA5}">
                      <a16:colId xmlns:a16="http://schemas.microsoft.com/office/drawing/2014/main" val="2102864605"/>
                    </a:ext>
                  </a:extLst>
                </a:gridCol>
                <a:gridCol w="1258802">
                  <a:extLst>
                    <a:ext uri="{9D8B030D-6E8A-4147-A177-3AD203B41FA5}">
                      <a16:colId xmlns:a16="http://schemas.microsoft.com/office/drawing/2014/main" val="2806217002"/>
                    </a:ext>
                  </a:extLst>
                </a:gridCol>
                <a:gridCol w="1741665">
                  <a:extLst>
                    <a:ext uri="{9D8B030D-6E8A-4147-A177-3AD203B41FA5}">
                      <a16:colId xmlns:a16="http://schemas.microsoft.com/office/drawing/2014/main" val="4174844653"/>
                    </a:ext>
                  </a:extLst>
                </a:gridCol>
                <a:gridCol w="3070740">
                  <a:extLst>
                    <a:ext uri="{9D8B030D-6E8A-4147-A177-3AD203B41FA5}">
                      <a16:colId xmlns:a16="http://schemas.microsoft.com/office/drawing/2014/main" val="4239099536"/>
                    </a:ext>
                  </a:extLst>
                </a:gridCol>
                <a:gridCol w="2946457">
                  <a:extLst>
                    <a:ext uri="{9D8B030D-6E8A-4147-A177-3AD203B41FA5}">
                      <a16:colId xmlns:a16="http://schemas.microsoft.com/office/drawing/2014/main" val="303190841"/>
                    </a:ext>
                  </a:extLst>
                </a:gridCol>
              </a:tblGrid>
              <a:tr h="713704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1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TMT Enabler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Copy latest TMT enabler template folder into current project folder</a:t>
                      </a:r>
                      <a:endParaRPr lang="en-US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Transaction Analytics - Tech Sector - General\V4.2 Tech Enabler Template (Final)\IN-DB - AFP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787710"/>
                  </a:ext>
                </a:extLst>
              </a:tr>
              <a:tr h="872305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2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Snowflake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Request Snowflake project setup through 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AFP Access Form 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and install 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ODBC </a:t>
                      </a:r>
                      <a:r>
                        <a:rPr lang="en-IN" sz="1100">
                          <a:solidFill>
                            <a:schemeClr val="tx1"/>
                          </a:solidFill>
                          <a:latin typeface="EYInterstate Ligh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driver</a:t>
                      </a:r>
                      <a:endParaRPr lang="en-IN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Configure ODBC Data Sources to latest project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744571"/>
                  </a:ext>
                </a:extLst>
              </a:tr>
              <a:tr h="872305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3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Alteryx </a:t>
                      </a:r>
                      <a:r>
                        <a:rPr lang="en-US" sz="1200" b="1" i="0" u="none" strike="noStrike" err="1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inDB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EYInterstate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Configure Alteryx </a:t>
                      </a:r>
                      <a:r>
                        <a:rPr lang="en-IN" sz="1100" b="0" i="0" u="none" baseline="0" err="1">
                          <a:solidFill>
                            <a:schemeClr val="tx1"/>
                          </a:solidFill>
                          <a:latin typeface="EYInterstate Light"/>
                        </a:rPr>
                        <a:t>inDB</a:t>
                      </a: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 Connections</a:t>
                      </a:r>
                    </a:p>
                    <a:p>
                      <a:pPr marL="342900" marR="0" lvl="0" indent="-34290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Run Alteryx In-DB workflows, </a:t>
                      </a:r>
                      <a:br>
                        <a:rPr lang="en-IN" sz="1100" b="0" i="0" u="none" baseline="0">
                          <a:solidFill>
                            <a:srgbClr val="FFFFFF"/>
                          </a:solidFill>
                          <a:latin typeface="EYInterstate Light"/>
                        </a:rPr>
                      </a:b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Step 1, Step 2, and Step 3</a:t>
                      </a:r>
                      <a:endParaRPr lang="en-US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Options -&gt; Advanced Options -&gt; Manage </a:t>
                      </a:r>
                      <a:r>
                        <a:rPr lang="en-US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InDB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 Connections</a:t>
                      </a:r>
                    </a:p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EYInterstate Ligh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Step 1 Data Prep</a:t>
                      </a:r>
                      <a:endParaRPr lang="en-IN" sz="1100" b="0" i="0" u="none" strike="noStrike" kern="1200">
                        <a:solidFill>
                          <a:schemeClr val="tx1"/>
                        </a:solidFill>
                        <a:effectLst/>
                        <a:latin typeface="EYInterstate Ligh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>
                          <a:solidFill>
                            <a:schemeClr val="tx1"/>
                          </a:solidFill>
                          <a:effectLst/>
                          <a:latin typeface="EYInterstate Ligh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Step 2 Retention Calcs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</a:pPr>
                      <a:r>
                        <a:rPr lang="en-IN" sz="1100" b="0" i="0" u="sng" strike="noStrike" kern="1200">
                          <a:solidFill>
                            <a:schemeClr val="tx1"/>
                          </a:solidFill>
                          <a:effectLst/>
                          <a:latin typeface="EYInterstate Light"/>
                          <a:ea typeface="+mn-ea"/>
                          <a:cs typeface="+mn-cs"/>
                        </a:rPr>
                        <a:t>Step 3 Databook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908567"/>
                  </a:ext>
                </a:extLst>
              </a:tr>
              <a:tr h="713704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4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"/>
                        </a:rPr>
                        <a:t>Databook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Refresh the Excel dataset and adjust to fit your project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EYInterstate Light" panose="02000506000000020004" pitchFamily="2" charset="0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38347"/>
                  </a:ext>
                </a:extLst>
              </a:tr>
              <a:tr h="713704"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</a:rPr>
                        <a:t>5</a:t>
                      </a: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200" b="1" i="0" u="none" strike="noStrike" err="1">
                          <a:solidFill>
                            <a:schemeClr val="tx1"/>
                          </a:solidFill>
                          <a:effectLst/>
                          <a:latin typeface="EYInterstate" panose="02000503020000020004" pitchFamily="2" charset="0"/>
                        </a:rPr>
                        <a:t>PowerBI</a:t>
                      </a:r>
                      <a:endParaRPr lang="en-US" sz="1200" b="1" i="0" u="none" strike="noStrike">
                        <a:solidFill>
                          <a:schemeClr val="tx1"/>
                        </a:solidFill>
                        <a:effectLst/>
                        <a:latin typeface="EYInterstate" panose="02000503020000020004" pitchFamily="2" charset="0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baseline="0">
                          <a:solidFill>
                            <a:schemeClr val="tx1"/>
                          </a:solidFill>
                          <a:latin typeface="EYInterstate Light"/>
                        </a:rPr>
                        <a:t>Refresh the Power BI dataset and load the fresh data</a:t>
                      </a:r>
                      <a:endParaRPr lang="en-US" sz="1100" b="0" i="0" u="none" baseline="0">
                        <a:solidFill>
                          <a:schemeClr val="tx1"/>
                        </a:solidFill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7347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TMT </a:t>
                      </a:r>
                      <a:r>
                        <a:rPr lang="en-US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EYInterstate Ligh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Enabler_Retention</a:t>
                      </a: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EYInterstate Ligh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EYInterstate Light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Dashboard.pbix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EYInterstate Light"/>
                      </a:endParaRPr>
                    </a:p>
                  </a:txBody>
                  <a:tcPr marL="36000" marR="252000" anchor="ctr">
                    <a:lnL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chemeClr val="tx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464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597048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AB5BAA9-5D92-9F08-B362-F8ED53056F8C}"/>
              </a:ext>
            </a:extLst>
          </p:cNvPr>
          <p:cNvGrpSpPr/>
          <p:nvPr/>
        </p:nvGrpSpPr>
        <p:grpSpPr>
          <a:xfrm>
            <a:off x="1460765" y="1807622"/>
            <a:ext cx="1681313" cy="312151"/>
            <a:chOff x="566468" y="1883511"/>
            <a:chExt cx="1681313" cy="3121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D4A201-C329-BBCB-9426-B99A122672AF}"/>
                </a:ext>
              </a:extLst>
            </p:cNvPr>
            <p:cNvSpPr/>
            <p:nvPr/>
          </p:nvSpPr>
          <p:spPr>
            <a:xfrm>
              <a:off x="593724" y="1883511"/>
              <a:ext cx="1206502" cy="31215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  <a:latin typeface="EYInterstate" panose="02000503020000020004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017576-A356-8580-84D5-1FF77FD61224}"/>
                </a:ext>
              </a:extLst>
            </p:cNvPr>
            <p:cNvSpPr txBox="1"/>
            <p:nvPr/>
          </p:nvSpPr>
          <p:spPr>
            <a:xfrm>
              <a:off x="566468" y="1910858"/>
              <a:ext cx="16813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defTabSz="734731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None/>
              </a:pPr>
              <a:r>
                <a:rPr lang="en-US" sz="1200" b="1" i="0" u="none" strike="noStrike" baseline="0">
                  <a:solidFill>
                    <a:schemeClr val="bg2"/>
                  </a:solidFill>
                  <a:effectLst/>
                  <a:latin typeface="EYInterstate" panose="02000503020000020004" pitchFamily="2" charset="0"/>
                </a:rPr>
                <a:t>Workflow Steps</a:t>
              </a:r>
            </a:p>
          </p:txBody>
        </p:sp>
      </p:grpSp>
      <p:pic>
        <p:nvPicPr>
          <p:cNvPr id="27" name="Graphic 26" descr="Folder outline">
            <a:extLst>
              <a:ext uri="{FF2B5EF4-FFF2-40B4-BE49-F238E27FC236}">
                <a16:creationId xmlns:a16="http://schemas.microsoft.com/office/drawing/2014/main" id="{5050AD83-ACD7-40D4-F912-7B8791804C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5417" y="2119773"/>
            <a:ext cx="705329" cy="70532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A865AA3-1460-3B1A-6EAB-0AF66C97D534}"/>
              </a:ext>
            </a:extLst>
          </p:cNvPr>
          <p:cNvGrpSpPr/>
          <p:nvPr/>
        </p:nvGrpSpPr>
        <p:grpSpPr>
          <a:xfrm>
            <a:off x="856103" y="3758989"/>
            <a:ext cx="944431" cy="977859"/>
            <a:chOff x="1223447" y="3731634"/>
            <a:chExt cx="758687" cy="75134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A4F686-08FC-C9FE-5275-142CF1643B6D}"/>
                </a:ext>
              </a:extLst>
            </p:cNvPr>
            <p:cNvSpPr/>
            <p:nvPr/>
          </p:nvSpPr>
          <p:spPr>
            <a:xfrm>
              <a:off x="1223447" y="3731634"/>
              <a:ext cx="758687" cy="751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pic>
          <p:nvPicPr>
            <p:cNvPr id="33" name="Picture 3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B607F210-715B-606C-7847-1A9C6E581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468" y="3956576"/>
              <a:ext cx="618978" cy="288856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72E9EE-512C-9A0F-E4FB-C45BB3E5C5D1}"/>
              </a:ext>
            </a:extLst>
          </p:cNvPr>
          <p:cNvGrpSpPr/>
          <p:nvPr/>
        </p:nvGrpSpPr>
        <p:grpSpPr>
          <a:xfrm>
            <a:off x="985427" y="5578200"/>
            <a:ext cx="686837" cy="522170"/>
            <a:chOff x="1223447" y="4644011"/>
            <a:chExt cx="758687" cy="568651"/>
          </a:xfrm>
          <a:solidFill>
            <a:schemeClr val="tx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39BDA0-939C-A848-8704-68487F2429C3}"/>
                </a:ext>
              </a:extLst>
            </p:cNvPr>
            <p:cNvSpPr/>
            <p:nvPr/>
          </p:nvSpPr>
          <p:spPr>
            <a:xfrm>
              <a:off x="1223447" y="4644011"/>
              <a:ext cx="758687" cy="568651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373315F3-B07F-4434-E56C-45CBA1159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918" y="4687489"/>
              <a:ext cx="486719" cy="486719"/>
            </a:xfrm>
            <a:prstGeom prst="rect">
              <a:avLst/>
            </a:prstGeom>
            <a:grpFill/>
          </p:spPr>
        </p:pic>
      </p:grpSp>
      <p:pic>
        <p:nvPicPr>
          <p:cNvPr id="1026" name="Picture 2" descr="Download Microsoft Excel Logo PNG Transparent Background 4096 x 4096, SVG,  EPS for free">
            <a:extLst>
              <a:ext uri="{FF2B5EF4-FFF2-40B4-BE49-F238E27FC236}">
                <a16:creationId xmlns:a16="http://schemas.microsoft.com/office/drawing/2014/main" id="{7ACE6B42-9A3B-7D08-DA76-7F83B136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81" y="4781416"/>
            <a:ext cx="584373" cy="58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07EC9AD-52F7-1676-D1B1-5634E72E2584}"/>
              </a:ext>
            </a:extLst>
          </p:cNvPr>
          <p:cNvGrpSpPr/>
          <p:nvPr/>
        </p:nvGrpSpPr>
        <p:grpSpPr>
          <a:xfrm>
            <a:off x="3864031" y="1786827"/>
            <a:ext cx="1681313" cy="312151"/>
            <a:chOff x="356318" y="1883511"/>
            <a:chExt cx="1681313" cy="31215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5C0BACD-F437-9C24-D3E5-3DCF5FC17333}"/>
                </a:ext>
              </a:extLst>
            </p:cNvPr>
            <p:cNvSpPr/>
            <p:nvPr/>
          </p:nvSpPr>
          <p:spPr>
            <a:xfrm>
              <a:off x="593724" y="1883511"/>
              <a:ext cx="1206502" cy="31215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3F1A27-661E-F25A-B191-8F6A7DD6EC2A}"/>
                </a:ext>
              </a:extLst>
            </p:cNvPr>
            <p:cNvSpPr txBox="1"/>
            <p:nvPr/>
          </p:nvSpPr>
          <p:spPr>
            <a:xfrm>
              <a:off x="356318" y="1901086"/>
              <a:ext cx="16813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734731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None/>
              </a:pPr>
              <a:r>
                <a:rPr lang="en-US" sz="1200" b="1">
                  <a:solidFill>
                    <a:schemeClr val="bg2"/>
                  </a:solidFill>
                  <a:latin typeface="EYInterstate" panose="02000503020000020004" pitchFamily="2" charset="0"/>
                </a:rPr>
                <a:t>Description</a:t>
              </a:r>
              <a:endParaRPr lang="en-US" sz="1200" b="1" i="0" u="none" strike="noStrike" baseline="0">
                <a:solidFill>
                  <a:schemeClr val="bg2"/>
                </a:solidFill>
                <a:effectLst/>
                <a:latin typeface="EYInterstate" panose="02000503020000020004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C847B0-2146-F50D-F659-663DBE21DFFC}"/>
              </a:ext>
            </a:extLst>
          </p:cNvPr>
          <p:cNvGrpSpPr/>
          <p:nvPr/>
        </p:nvGrpSpPr>
        <p:grpSpPr>
          <a:xfrm>
            <a:off x="6944846" y="1786827"/>
            <a:ext cx="1910274" cy="312151"/>
            <a:chOff x="356318" y="1883511"/>
            <a:chExt cx="1681313" cy="31215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9AE3E1-D07C-1907-836C-D09230A155E2}"/>
                </a:ext>
              </a:extLst>
            </p:cNvPr>
            <p:cNvSpPr/>
            <p:nvPr/>
          </p:nvSpPr>
          <p:spPr>
            <a:xfrm>
              <a:off x="593724" y="1883511"/>
              <a:ext cx="1206502" cy="312151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FDA6D2-FCC5-9249-477A-C7D169FA774B}"/>
                </a:ext>
              </a:extLst>
            </p:cNvPr>
            <p:cNvSpPr txBox="1"/>
            <p:nvPr/>
          </p:nvSpPr>
          <p:spPr>
            <a:xfrm>
              <a:off x="356318" y="1901086"/>
              <a:ext cx="16813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734731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100000"/>
                <a:buNone/>
              </a:pPr>
              <a:r>
                <a:rPr lang="en-US" sz="1200" b="1">
                  <a:solidFill>
                    <a:schemeClr val="bg2"/>
                  </a:solidFill>
                  <a:latin typeface="EYInterstate" panose="02000503020000020004" pitchFamily="2" charset="0"/>
                </a:rPr>
                <a:t>File/Folder Name</a:t>
              </a:r>
              <a:endParaRPr lang="en-US" sz="1200" b="1" i="0" u="none" strike="noStrike" baseline="0">
                <a:solidFill>
                  <a:schemeClr val="bg2"/>
                </a:solidFill>
                <a:effectLst/>
                <a:latin typeface="EYInterstate" panose="0200050302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7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PRINTFACINGPAGESDESIGN" val="EY Global"/>
  <p:tag name="UPSLIDEPRINTFACINGPAGESLAYOUT" val="Title Slide"/>
  <p:tag name="UPSLIDETOCALGOID" val="Standard"/>
  <p:tag name="DATESCRIPT" val="&lt;%Date%&gt; | &lt;%Title%&gt; | &lt;%Subtitle%&gt;"/>
  <p:tag name="UPSLIDETOCMASTERID" val="EY SAT Global03 08 2022"/>
  <p:tag name="UPSLIDETOCMASTERNAME" val="EY SAT Global"/>
  <p:tag name="UPSLIDETOCMASTERLASTEDITIONDATE" val="637823519520457550"/>
  <p:tag name="TEMPLATESHORTNAMETAG" val="EY SAT Template Selector"/>
  <p:tag name="TEMPLATEFULLNAMETAG" val="EY SAT Template Selector"/>
  <p:tag name="TEMPLATEDETAILSTAG" val="Quickly choose the appropriate template and have basic information filled in automatically"/>
  <p:tag name="UPSLIDE" val="EYG02623_EY SAT Template Selector_03-18-2022"/>
  <p:tag name="UPSLIDEVERSION" val="6.8.25.1"/>
  <p:tag name="UPSLIDEFOOTNOTESHAPE" val="{&#10;  &quot;Data&quot;: &quot;UEsDBBQABgAIAAAAIQC75UiUBQEAAB4CAAATAAAAW0NvbnRlbnRfVHlwZXNdLnhtbKSRvU7DMBSFdyTewfKKEqcMCKEmHfgZgaE8wMW+SSwc27JvS/v23KTJgkoXFsu+P+c7Ol5vDoMTe0zZBl/LVVlJgV4HY31Xy4/tS3EvRSbwBlzwWMsjZrlprq/W22PELHjb51r2RPFBqax7HCCXIaLnThvSAMTP1KkI+gs6VLdVdad08ISeCho1ZLN+whZ2jsTzgcsnJwldluLxNDiyagkxOquB2Knae/OLUsyEkjenmdzbmG/YhlRnCWPnb8C898bRJGtQvEOiVxjYhtLOxs8AySiT4JuDystlVV4WPeM6tK3VaILeDZxIOSsuti/jidNGNZ3/J08yC1dNv9v8AAAA//8DAFBLAwQUAAYACAAAACEArTA/8cEAAAAyAQAACwAAAF9yZWxzLy5yZWxzhI/NCsIwEITvgu8Q9m7TehCRpr2I4FX0AdZk2wbbJGTj39ubi6AgeJtl2G9m6vYxjeJGka13CqqiBEFOe2Ndr+B03C3WIDihMzh6RwqexNA281l9oBFTfuLBBhaZ4ljBkFLYSMl6oAm58IFcdjofJ0z5jL0MqC/Yk1yW5UrGTwY0X0yxNwri3lQgjs+Qk/+zfddZTVuvrxO59CNCmoj3vCwjMfaUFOjRhrPHaN4Wv0VV5OYgm1p+LW1eAAAA//8DAFBLAwQUAAYACAAAACEAHi2AXH0EAADqEQAAHwAAAGNsaXBib2FyZC9kcmF3aW5ncy9kcmF3aW5nMS54bWzsWF9z2jgQf7+Z+w4ev9444D8Yw5R0AsG5zmTumJB+ACFk8EWWfJKgJJ1+9+7KMia06fTuHo8XWFur1U+/Xa139e79oeLenildSjHxw6u+7zFB5boUm4n/8TEPMt/Thog14VKwif/MtP/++tdf3pHxRpF6W1IPLAg9JhN/a0w97vU03bKK6CtZMwFjhVQVMfCoNr21Ip/AcsV7Ub+f9ipSCv+6M3VLDPF2qvwXprikT2w9I2JPNJjkdHz6xmHk9L9bJmOxv1P1sl4oRE7/2C+UV64nPjAnSAUU+T034NTgsXc2a9MZOBSqQn1ZFN7BWnnGX2uDHYxH4eVo0E/iNPY9CmNhFIdh6BbZ/tlMG4ziYZT4Hoyn2SjNwqRVmP/YBiBrEIBwgkrXiEnsv93moN3mI6CbyoOXWA/Cw702OAlBWx9+zvNoOpjnSZCDFCT9aRJM58koyKM4m0fDfBbF6RecHaZjqhgxEIMf1m08hek3zqpKqqSWhbmisuoBYyVlbUxBRIVJE1HWHZ+j0Ty7zcM4iNPbYRBOw2mQZ3k/mA7yeR7PZvOkn3xBlmDngLn9t7uAV9axuB8QkAXPHGC3QL+b0nGjXSicefItlyA/P3Dq0SFkXCtt7pisPBQmvmLUWK7JHkA2wFsV6y2Zl5w371tM5rC0nkTw62fUWsE/7AaOPJjcSvXie5/gIE98/feOKOZ7/IPQNg5NK6hWWLWCMnwmudUigoKVib+y0IS82RlZlA5esxguy7VZmmfOUF6zYtGcHpAeAAwnmG2YCD4uHbudCt/zEOmviLpvFuQbyFTc90DnkayWL3A+wiTpw/kDWFaFkXsxVU/oLLBtSuEeQWULS0EGWuwEhf2HFrRDocFSmKGdJ6YwGUKOsuNa8nKN3CJ4m93YjAOFBFYzhzYgXmnZVT3zXLOCUMgJv1Ui4KY5k4ycDTDSDFB9NkB1RwfwZEPU8WE53fOooyYZDBGwR/73/CApjp+446cNkgs/SIrjJ+n4CeNhmF4CaAwHDFlxBA1OCMqizKaHSwQhK46gtCMoijIIoEsKgghCVhxBwxOChkl8ydFQDOw5suIIyjqCkB37Jb8cMWTFETQ6ISgdDC9J2kYQstJURCelpS12HV0Pb5WLYb8/HCXQTn2vXiykMDe2hCJQyf5U/cjFsqboK13TBTVNYQiLYC5syvFTjSkrWl2jG91WDeZ3ozeFbafQZquHnm/re+rGVzuoRa1BtVkdy9JoHs3jzCkfVVa75csR4LDFR8aGrLqOogk7a1JB3f20q8pK/gU9OST2Y6F+N4VrAaiX7fdQG1U+QZEr5NJKrwpoj2JzIeDyAGbU0ICDGYFXArx8Yb/bxxXRjJd4u2DHFkrKwsrrUhnbDduDIPBXnDQ53L55VXfrN0l4pcaKApqpZs9kvLsXjwfgFSSs8p18XsLfqJJwZBTaxX9ewQOVONNc51IaIQ3zmnsR7D6b3rMJZghgfHNs13aaLesHANv4vennQAMb9N7ZLYed6m5l8Crl9Pn6KwAAAP//AwBQSwMEFAAGAAgAAAAhAPBt81IIBAAACQ8AABoAAABjbGlwYm9hcmQvdGhlbWUvdGhlbWUxLnhtbMxXyW7cOBC9DzD/QPA+aakX9QLLgWN3Yw4TBIgTDObI1h5TlCDScfz3U1xFdsvwAh/Sh4b0+FgsVhVfiRcff7UU/SwG3nQsxfGHCKOCZV3esCrF378d/tpgxAVhOaEdK1L8WHD88fLPPy7ILqNNf+zIkH+ri7ZAYIjxHUlxLUS/m814BjDhH7q+YDBWdkNLBLwO1SwfyAMs0NLZPIqSWUsahi/BopCG9hT+mOASyOhwK80UiJEWVt//p3j5XSxH+VAdr+mAfhKa4oP64dnlxYzsDIGKc958P98vNoZnCPndfMLePokiZ08RqDjnRern7CkCyTLYwcTaN5/Wq7XheiT9eG57vr66vroK+J79xZnP8WZzvV8FfEXS9pdn/MVNHG1C+4qk+asz/uGwjBdJYF+RND+Z4Cc3LoYeqaYNuztjy0AeDsa6o5Qd/XuSvgH6xiZoZEH2XdXIJcqOiakaasmPbjjAoCRRIhqGxGNflCSDOrsaGkKlJ2RXEA/XUMZPIFgzMNc27F1tj+ZgpXFDanttuLsvZdlkBVZDDaW34pEW/3C1Sd7RJj8AKAfV6Szc6elreDShD3jVQNQcNHTi30bUtzXpIUCxWqHixnTFUd/xFEcKnrQtF6X37ecu1+c1jmW+dUA5ESMerRwOSRGanawNCAFw5tVRr5RQWAfk3Nc44S0WOrGYcGJtwWecUDt7Fy+2E15spHmbKiWOkDoXCnDNZQWODSJSx1dLmAKTEM8ILXKZJ62TNrsyOfb5XTL9VDCDCohA/U0FjJneSl+f3J7cnS61F2Q6cMIrt9AJFRl11HlN8sJUp0Rf4sZrc70dUxq4J0NhYuG5sZYi92Qw3pprmFeeaANlvlJQhh5SnCxWUDIZ6VNcgkDCY9tD7XBWYURoBZ8LmRj0gX+LsvQDFzeE1zrgSnTkTkFKG1EMiDZtiuX2XQAoUxqifIvnIAi/rXNbkJXfzTlIepjkoiyLTPhp9xAZaf0KCq+1YnJUTX87Wc7s7iHdt3X+gI70fvhKoMRW61gGMG+4gFajo5k3gydkY/2dyJWRXf/LUNWQxgnta2I6ii/mmq5E1Lmj3lwMvDezZwioFxLTCI+VbLB+UINu6lqX9uHJrvv8JBk5TzTHnhmoiuya0/oRrPCu0u95ZUMMPdvv8Fq6TyV3a7Xu5DvBdQkIuIuf63evagiea+NigWvS43MZlppt0LB32A0+49pLmoSn+ok1exI31yMmlwPwTZ0f5p1WLUCl/a5UkZ66mH0mPTpWcYrhEoWR+AVPcO3CgM0lNpcYPMHdCtqFvhCl2DxYBMY14jgLiywsZ2mRpUVWFllZJLFIgpG6OcAtVF4aMLIXA+hh5iJh2ml4e738HwAA//8DAFBLAwQUAAYACAAAACEAnGZGQbsAAAAkAQAAKgAAAGNsaXBib2FyZC9kcmF3aW5ncy9fcmVscy9kcmF3aW5nMS54bWwucmVsc4SPzQrCMBCE74LvEPZu0noQkSa9iNCr1AcIyTYtNj8kUezbG+hFQfCyMLPsN7NN+7IzeWJMk3ccaloBQae8npzhcOsvuyOQlKXTcvYOOSyYoBXbTXPFWeZylMYpJFIoLnEYcw4nxpIa0cpEfUBXNoOPVuYio2FBqrs0yPZVdWDxkwHii0k6zSF2ugbSL6Ek/2f7YZgUnr16WHT5RwTLpRcWoIwGMwdKV2edNS1dgYmGff0m3gAAAP//AwBQSwECLQAUAAYACAAAACEAu+VIlAUBAAAeAgAAEwAAAAAAAAAAAAAAAAAAAAAAW0NvbnRlbnRfVHlwZXNdLnhtbFBLAQItABQABgAIAAAAIQCtMD/xwQAAADIBAAALAAAAAAAAAAAAAAAAADYBAABfcmVscy8ucmVsc1BLAQItABQABgAIAAAAIQAeLYBcfQQAAOoRAAAfAAAAAAAAAAAAAAAAACACAABjbGlwYm9hcmQvZHJhd2luZ3MvZHJhd2luZzEueG1sUEsBAi0AFAAGAAgAAAAhAPBt81IIBAAACQ8AABoAAAAAAAAAAAAAAAAA2gYAAGNsaXBib2FyZC90aGVtZS90aGVtZTEueG1sUEsBAi0AFAAGAAgAAAAhAJxmRkG7AAAAJAEAACoAAAAAAAAAAAAAAAAAGgsAAGNsaXBib2FyZC9kcmF3aW5ncy9fcmVscy9kcmF3aW5nMS54bWwucmVsc1BLBQYAAAAABQAFAGcBAAAdDAAAAAA=&quot;,&#10;  &quot;Left&quot;: 46.74992,&#10;  &quot;Top&quot;: 543.0562&#10;}"/>
  <p:tag name="UPSLIDEFOOTNOTEPREVIEW" val="{&#10;  &quot;Data&quot;: &quot;iVBORw0KGgoAAAANSUhEUgAABB4AAAAkCAYAAAAuCPnrAAAABGdBTUEAALGPC/xhBQAAAAlwSFlzAAAXEQAAFxEByibzPwAACMBJREFUeF7t3TGMFUUcx3EKi4sVjYmhOhOSI4EzEg13hQUlJSUlWlFSYkJBYkFlKLGjtCTRwtLSyhArSqINnTYEYrX+/zszb2fnzez8Z9+Dd+/2+0km4ebNb2b3zSr3333HXQAAAAAAAAAAAAAAAAAAAAAAAMAH0XXdp9KeSftJ2he+2+wM5Z9LO/XdZuR3nr8o7Sl58lvI3/TdZuS3kn9Cvvt1wzzvX9fd8t1m5HeeP5D2mDz5LeRv+24z8lvJPyLf/bZhfnnvnwRC8ddcvPtc8MJ3m0nmLOVf+W4zyZAf7CKv3/QES8+/lnbgXzKR8eQH5MnvW17/0g+Wnn8njXwDGb/r/P0+6ZCX78X9SyYynvyAPPl9y9/tk86y8jJYnzYETcW7jNc7HcGcbxzOUv5faeQbyPhd5+Nrd+l5/Q//on/JRMaTH5Anv+t861/8+mmTYOl5Rb6BjN91Pr7xppaev+JfMpHx5MfIN5Dx5Mc2zbc+uH/gYivLycvgFy7Te+27TWT8TWmvpGnRdN93m5EnT36n+VPyfV6Lnke+24z8xvkr0l6S7/OPfbcZefLkF50/JN/n1VPfbSYZ8pvl9dPyv/dp8s98t5lklpuXQFy83PPdAAAAAAAAAAAAAAAAAAAAAAAAcA4PDw+Oj0//unr15I7vWjk6uvHZ8fHJ35cvX//Ed6mPPv/89Gdp1Z9zPT6+8YOM6/Lt5E2YV8fJMfxx6dKXH/fBma5dO/lW5m49ruaf1y2xrt/qfc2rcvvv11vtlVwDz/1Lyrz/Kswfzxfv/T6xXqdcXwAAAAAwKBaRQ8G4XiRO3ayIuQLswxSZUYE7WUC5mymn/9SOvZV1/Vbva15vbf+jmw59n7xPX+vX8c0H6/6HbDy/cgX8yX9Xr351w3ftBcuNB64vAAAAAIhoYZgrpKKCUVr+xoEWqLUi7CzeeHDnvP2idx8Lw3T/w1rJJxz8zYjxPlr3PzemtM5ZZ7nxwPUFAAAAAF6p4AhPbLU/V3AGloLFeuMhLehc7vQXafo0Xp+294Xc+IbIcFMkOubJmyV+3lU+XjN60h/a2nmVxuTWPzq6fkn+3H+aIF43XjNomTecl+V4p+T2r/S0XtdKi2nD/vefpsidb0nrHpQK/Mo8q0951PYlfV3W+3HqfLi+AAAAACBieTLrio/yjQMteOqFWDkfpPNEhdSq2MkUxaPC1vrkNnfebv2hLyrIVnPVxmTWDwVuF445jJF5Vk/6Z8zb70vteGss+x+4/VjfR3fs5f3XNfT8p8YElnNKx+SuT8NemvclV4jXzoXrCwAAAAA8V5BMF1G5wi6WFigpV7yNnpr6lisWh2NxufEYV8SWjyVXQOWkhWGpqIrPzTKmVBjG56Xic50z71Rm6v1JWfZfuXn7fRutp+Lj9F1r3L4Ne58bbzmnXFHd8t5E65r3JRT0geU94/oCAAAAACdbtKRqxUYoKtMCLdAiyFKspAVdrsCLCqLsepnCLCstDNOvg7CermUZUy4Mx/+OQXxuc+a1ZHzXFNP+61oyTm8WjM4hCK8b14z3aHQDwnJOlvOzzCNfVvclLsz9yz3XX3/PWs/NMmbPri8AAAAA50jXdXek3ZV24LtMskVLqnbjoVaMaBG0rRsPXn/c0lZP0MPamcIsKy2sLIWWZcyHKgzdngznnzbN9JNMq+5/tE7x/dygGPX76K4NyzlZ1pLXLEVzdV9K1732hzG+a016DJZjsozZs+sLAAAAwDnRdd0TacHkPYSUL1qmi6hSARZoYTNVjGgRtOUbDzFfvLr1t33jIT43y5htFoZT85YyjSb33+1bX2hW38twnL5rpXajID4PyznV5lOlebQ/Os7qvrgbDOvzbPPGQ3xMljF7dn0BAAAAOCe6rnvh7jn03vluG1dcTt8UqN14KBVogWUNFRdLua9LKk+Es9LCKsyR5uJzs4yZUxjOmbeUaS0YS3vj9jx/MyE1tf/huNPzD9w6bn3LORXmG73HlvdTvjTvS/oeWK5Lri8AAAAA50nXdQ/cPYfeT767TAZ9Ku2ZDn748PtvaoVEXBz6rpFaIVYqblPpPLl5c4VPpTDLys3j1hv6QvElfauirjZmTmE4fN0071omjEnXmpJ7H0pFZ0l6LildQ+Za+00Qob/1nOL91q9n7uWsfSmdS2rmMVXH7Nv1BQAAAOD86LruVNot/+U0GfhcWu/t27d/pgVHaurGQyhGpNAqPhnXAmZbNx6UO57h583j4kgNr5fXzBWGKp1b2tr7UhsTr390dP2S/LlaGKqWecN5pZnWojBXcGaOI55/9J5Z9l9F6xTnCiznFI+xziMtfj9NBbty12+Y4+SNzPtdOibF9QUAAABg0brxz2a81iIpLjZaaGFSK8JwtrH/AAAAAICt6rruprRX0v6Vdk+6+qe/0taevk6xPu3Gmcf+AwAAAADer1wR2bnfz/mbtAe+K1YtViv5qnOQ199xuhf5wv5P5S37r/nfC/kqn1/E+58T5R9Ja/o9uYr8xvnb0n4lT37D/GPye5m/Rb7//yfv32Z5/bVzF323GfmN8/qAVX+snDz5XeafLjE/iyz0hbTYbf+SiYwnP0a+gYw/dLGVpefv+pdMZDz5sda8/gO87/qks/T8ff+SiYwnT578YGn5A2nkB02fJpXx5DfPv+6TztLzT/xLJjKePPnZ+dlkIX1aENMfyTCT8eTHlp5v/Ytb/7XU2NLzTZ+akPHkx1rz6Y2zpecf+5dMZDz5MfINZDz5sV3nW79x1RsXsaXnn/qXTGQ8+bE5+fjGxdLz9V93GJHx5MnPzm9EFtOPOSn9uPycj2osPa+/slSRlwvZd5tJhrxDnvw+5vUjemrp+ZfSDn23mWTIO7vK60fs9Zsv8l13xXebkSdPfq/z+iOG5DfP67+neOq7zfY9DwAAAAAAAAAAAAAAAAAAAAAAAAAAAAAAAAAAAAAAAAAAAAAAAAAAAAAAAAAAAAAAAOyfCxf+BwH885g52kCoAAAAAElFTkSuQmCC&quot;&#10;}"/>
  <p:tag name="UPSLIDEFOOTNOTEOPTIONS" val="{&#10;  &quot;Multiline&quot;: false,&#10;  &quot;Enabled&quot;: true&#10;}"/>
  <p:tag name="UPSLIDETOCOPTIONS" val="&lt;?xml version=&quot;1.0&quot; encoding=&quot;utf-16&quot;?&gt;&#10;&lt;TocContentOptions xmlns:xsd=&quot;http://www.w3.org/2001/XMLSchema&quot; xmlns:xsi=&quot;http://www.w3.org/2001/XMLSchema-instance&quot;&gt;&#10;  &lt;TocSlidesOptions&gt;&#10;    &lt;ContainsSubSectionTitles&gt;true&lt;/ContainsSubSectionTitles&gt;&#10;    &lt;ContainsSlideTitles&gt;false&lt;/ContainsSlideTitles&gt;&#10;    &lt;ContainsParentLessSlidesTitles&gt;false&lt;/ContainsParentLessSlidesTitles&gt;&#10;    &lt;ContainsPrentLessSubsections&gt;false&lt;/ContainsPrentLessSubsections&gt;&#10;    &lt;ContainsAppendix&gt;true&lt;/ContainsAppendix&gt;&#10;    &lt;ContainsUnNumberedSections&gt;true&lt;/ContainsUnNumberedSections&gt;&#10;    &lt;SlideTitle&gt;Table of contents&lt;/SlideTitle&gt;&#10;  &lt;/TocSlidesOptions&gt;&#10;  &lt;SectionSlideOptions&gt;&#10;    &lt;ContainsOwnSubSection&gt;true&lt;/ContainsOwnSubSection&gt;&#10;    &lt;ContainsOwnSlide&gt;true&lt;/ContainsOwnSlide&gt;&#10;    &lt;ContainsOtherSections&gt;false&lt;/ContainsOtherSections&gt;&#10;    &lt;ContainsOthersSubsection&gt;false&lt;/ContainsOthersSubsection&gt;&#10;    &lt;containsAppendix&gt;false&lt;/containsAppendix&gt;&#10;    &lt;containsUnnumberedSections&gt;true&lt;/containsUnnumberedSections&gt;&#10;    &lt;SlideTitle&gt;Section&lt;/SlideTitle&gt;&#10;  &lt;/SectionSlideOptions&gt;&#10;  &lt;SubSectionSlideOptions&gt;&#10;    &lt;ContainsOtherSubsections&gt;false&lt;/ContainsOtherSubsections&gt;&#10;    &lt;ContainsOwnSlides&gt;true&lt;/ContainsOwnSlides&gt;&#10;    &lt;ContainsParentSection&gt;false&lt;/ContainsParentSection&gt;&#10;    &lt;ContainsOtherSections&gt;false&lt;/ContainsOtherSections&gt;&#10;    &lt;containsAppendix&gt;false&lt;/containsAppendix&gt;&#10;    &lt;containsUnnumberedSections&gt;false&lt;/containsUnnumberedSections&gt;&#10;    &lt;SlideTitle&gt;Subsection&lt;/SlideTitle&gt;&#10;  &lt;/SubSectionSlideOptions&gt;&#10;  &lt;UsedSlideLayouts&gt;&#10;    &lt;TocSlidesLayout&gt;&#10;      &lt;DesignName&gt;EY Global&lt;/DesignName&gt;&#10;      &lt;LayoutName&gt;Agenda&lt;/LayoutName&gt;&#10;    &lt;/TocSlidesLayout&gt;&#10;    &lt;SectionLayout&gt;&#10;      &lt;DesignName&gt;EY Global&lt;/DesignName&gt;&#10;      &lt;LayoutName&gt;Section divider&lt;/LayoutName&gt;&#10;    &lt;/SectionLayout&gt;&#10;    &lt;SubsectionLayout&gt;&#10;      &lt;DesignName&gt;EY Global&lt;/DesignName&gt;&#10;      &lt;LayoutName&gt;Subsection divider&lt;/LayoutName&gt;&#10;    &lt;/SubsectionLayout&gt;&#10;    &lt;AppendixLayout&gt;&#10;      &lt;DesignName&gt;EY Global&lt;/DesignName&gt;&#10;      &lt;LayoutName&gt;Appendix divider&lt;/LayoutName&gt;&#10;    &lt;/AppendixLayout&gt;&#10;    &lt;TitleSliLayout&gt;&#10;      &lt;DesignName&gt;EY Global&lt;/DesignName&gt;&#10;      &lt;LayoutName&gt;Title Slide&lt;/LayoutName&gt;&#10;    &lt;/TitleSliLayout&gt;&#10;  &lt;/UsedSlideLayouts&gt;&#10;  &lt;ActiveReminders&gt;&#10;    &lt;ReminderScriptList&gt;&#10;      &lt;ReminderScript&gt;&#10;        &lt;Key xsi:type=&quot;xsd:string&quot;&gt;Reminder08/03/2022 15:04:59361322441&lt;/Key&gt;&#10;        &lt;Value xsi:type=&quot;xsd:string&quot;&gt;&amp;lt;%SubSecNumElseSecNum%&amp;gt;&amp;lt;%DotIfSubSecOrSecNum%&amp;gt;&amp;lt;%SpaceIfSubSecOrSecNum%&amp;gt;&amp;lt;%SubSecNameElseSecName%&amp;gt;&lt;/Value&gt;&#10;      &lt;/ReminderScript&gt;&#10;    &lt;/ReminderScriptList&gt;&#10;    &lt;MigrationVersion&gt;6.8.8.1&lt;/MigrationVersion&gt;&#10;  &lt;/ActiveReminders&gt;&#10;  &lt;HardRefreshRequired&gt;false&lt;/HardRefreshRequired&gt;&#10;  &lt;CustomAlgoOptions&gt;&#10;    &lt;CustomBaseAlgoOptions&gt;&#10;      &lt;UseSlideTitleAsSubSectionMarker&gt;false&lt;/UseSlideTitleAsSubSectionMarker&gt;&#10;      &lt;SlideTitleAsSectionMarker&gt;&#10;        &lt;UseTitleAsReminder&gt;false&lt;/UseTitleAsReminder&gt;&#10;      &lt;/SlideTitleAsSectionMarker&gt;&#10;      &lt;ShowSectionNums&gt;true&lt;/ShowSectionNums&gt;&#10;      &lt;ShowSlideIndex&gt;true&lt;/ShowSlideIndex&gt;&#10;      &lt;myColorOfNonCurrentItems&gt;&#10;        &lt;UseFixedColor&gt;false&lt;/UseFixedColor&gt;&#10;        &lt;R&gt;0&lt;/R&gt;&#10;        &lt;G&gt;0&lt;/G&gt;&#10;        &lt;B&gt;0&lt;/B&gt;&#10;      &lt;/myColorOfNonCurrentItems&gt;&#10;      &lt;currentItemFormat&gt;&#10;        &lt;UseBanner&gt;false&lt;/UseBanner&gt;&#10;        &lt;BannerFillR&gt;0&lt;/BannerFillR&gt;&#10;        &lt;BannerFillG&gt;0&lt;/BannerFillG&gt;&#10;        &lt;BannerFillB&gt;0&lt;/BannerFillB&gt;&#10;        &lt;ForceBold&gt;false&lt;/ForceBold&gt;&#10;        &lt;ApplyToSubSections&gt;true&lt;/ApplyToSubSections&gt;&#10;        &lt;ApplyToSectionsOnSubSectionDividers&gt;false&lt;/ApplyToSectionsOnSubSectionDividers&gt;&#10;        &lt;UseSubSecSpecificBanner&gt;false&lt;/UseSubSecSpecificBanner&gt;&#10;        &lt;SubSecBannerFillR&gt;0&lt;/SubSecBannerFillR&gt;&#10;        &lt;SubSecBannerFillG&gt;0&lt;/SubSecBannerFillG&gt;&#10;        &lt;SubSecBannerFillB&gt;0&lt;/SubSecBannerFillB&gt;&#10;      &lt;/currentItemFormat&gt;&#10;      &lt;nonCurrentItemAttenuation&gt;&#10;        &lt;Shading&gt;0.6&lt;/Shading&gt;&#10;      &lt;/nonCurrentItemAttenuation&gt;&#10;      &lt;ForceDisplayTOCOnTwocolumns&gt;true&lt;/ForceDisplayTOCOnTwocolumns&gt;&#10;      &lt;DisplayTOCOnTwocolumns&gt;true&lt;/DisplayTOCOnTwocolumns&gt;&#10;      &lt;Scripts&gt;&#10;        &lt;BeforeSubSecTitle /&gt;&#10;        &lt;BeforeSlideIndex /&gt;&#10;        &lt;AfterSecNum /&gt;&#10;        &lt;BeforeSecNum /&gt;&#10;        &lt;ZeroBeforeSecNum&gt;false&lt;/ZeroBeforeSecNum&gt;&#10;        &lt;AfterSubSecNum /&gt;&#10;        &lt;BeforeSubSecNum /&gt;&#10;      &lt;/Scripts&gt;&#10;      &lt;Lines&gt;&#10;        &lt;UseLineBelowSections&gt;false&lt;/UseLineBelowSections&gt;&#10;        &lt;LineBelowSection&gt;&#10;          &lt;XOffset&gt;0&lt;/XOffset&gt;&#10;          &lt;YOffset&gt;0&lt;/YOffset&gt;&#10;          &lt;Weight&gt;0&lt;/Weight&gt;&#10;          &lt;R&gt;0&lt;/R&gt;&#10;          &lt;G&gt;0&lt;/G&gt;&#10;          &lt;B&gt;0&lt;/B&gt;&#10;          &lt;LineStyle&gt;1&lt;/LineStyle&gt;&#10;        &lt;/LineBelowSection&gt;&#10;      &lt;/Lines&gt;&#10;      &lt;ManVerticalSpacing&gt;&#10;        &lt;UseManualSpacing&gt;true&lt;/UseManualSpacing&gt;&#10;        &lt;ManualSpacing&gt;&#10;          &lt;SpaceBeforeSections&gt;27&lt;/SpaceBeforeSections&gt;&#10;          &lt;SpaceBeforeSubSections&gt;0&lt;/SpaceBeforeSubSections&gt;&#10;          &lt;SpaceBeforeSlides&gt;0&lt;/SpaceBeforeSlides&gt;&#10;        &lt;/ManualSpacing&gt;&#10;        &lt;ManualSpacingSections&gt;&#10;          &lt;SpaceBeforeSections&gt;26.1731358&lt;/SpaceBeforeSections&gt;&#10;          &lt;SpaceBeforeSubSections&gt;0&lt;/SpaceBeforeSubSections&gt;&#10;          &lt;SpaceBeforeSlides&gt;0&lt;/SpaceBeforeSlides&gt;&#10;        &lt;/ManualSpacingSections&gt;&#10;        &lt;ManualSpacingSubSections&gt;&#10;          &lt;SpaceBeforeSections&gt;26.1731358&lt;/SpaceBeforeSections&gt;&#10;          &lt;SpaceBeforeSubSections&gt;0&lt;/SpaceBeforeSubSections&gt;&#10;          &lt;SpaceBeforeSlides&gt;0&lt;/SpaceBeforeSlides&gt;&#10;        &lt;/ManualSpacingSubSections&gt;&#10;        &lt;UseSpecificSpacingForSecDivider&gt;true&lt;/UseSpecificSpacingForSecDivider&gt;&#10;        &lt;UseSpecificSpacingForSubSecDivider&gt;true&lt;/UseSpecificSpacingForSubSecDivider&gt;&#10;      &lt;/ManVerticalSpacing&gt;&#10;    &lt;/CustomBaseAlgoOptions&gt;&#10;  &lt;/CustomAlgoOptions&gt;&#10;  &lt;UserPresentationOptions&gt;&#10;    &lt;SubSectionsHaveSlide&gt;true&lt;/SubSectionsHaveSlide&gt;&#10;    &lt;SectionDividersContainOwnSubSections&gt;true&lt;/SectionDividersContainOwnSubSections&gt;&#10;    &lt;SectionDividersContainOwnSlideTitles&gt;false&lt;/SectionDividersContainOwnSlideTitles&gt;&#10;    &lt;SubSectionDividersContainOwnSlideTitles&gt;false&lt;/SubSectionDividersContainOwnSlideTitles&gt;&#10;    &lt;TOCSlidesContainSubsectionTitles&gt;false&lt;/TOCSlidesContainSubsectionTitles&gt;&#10;    &lt;TOCSlidesContainSlideTitles xsi:nil=&quot;true&quot; /&gt;&#10;    &lt;DisplayRemindersOnSlides&gt;false&lt;/DisplayRemindersOnSlides&gt;&#10;    &lt;SectionsHaveSlide&gt;true&lt;/SectionsHaveSlide&gt;&#10;    &lt;DoNotCountHiddenSlidesInPagination&gt;false&lt;/DoNotCountHiddenSlidesInPagination&gt;&#10;  &lt;/UserPresentationOptions&gt;&#10;  &lt;XmlSubSectionsHaveSlide&gt;true&lt;/XmlSubSectionsHaveSlide&gt;&#10;  &lt;AllowDuplicateTitleSlides&gt;false&lt;/AllowDuplicateTitleSlides&gt;&#10;  &lt;ShowEmptySlideTitles&gt;false&lt;/ShowEmptySlideTitles&gt;&#10;  &lt;NumberingOption&gt;&#10;    &lt;NumType&gt;FullArabic&lt;/NumType&gt;&#10;  &lt;/NumberingOption&gt;&#10;  &lt;NumberingOptionForAppendix&gt;&#10;    &lt;NumType&gt;FullArabic&lt;/NumType&gt;&#10;  &lt;/NumberingOptionForAppendix&gt;&#10;&lt;/TocContentOptions&gt;"/>
  <p:tag name="CUSTOMLAYOUT" val="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89f89d8d-4be6-41f3-8c01-4b2e1818ca07"/>
  <p:tag name="UPSLIDESHAPELIBITEMEDITIONDATE" val="637830448839542822"/>
  <p:tag name="UPSLIDESHAPELIBITEMLASTCREATOR" val="browning"/>
  <p:tag name="UPSLIDESHAPELIBITEMNAME" val="Back cover A4 - Americas"/>
  <p:tag name="UPSLIDESTOREDSHAPELOCATION" val="c:\customization\libraries\Report Library\01. A4 template\A4 back covers.lib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UM"/>
  <p:tag name="TOCTEMPLATESHAPENAME" val="Index des sous-section"/>
  <p:tag name="TOCTEMPLATESHAPEDESCRIPTION" val="Définit le format de la forme contenant les numéros des sou-section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UBSECTIONTITLE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UM"/>
  <p:tag name="TOCTEMPLATESHAPENAME" val="Numéro de section"/>
  <p:tag name="TOCTEMPLATESHAPEDESCRIPTION" val="Définit le format de la forme contenant les numéros de section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SECTIONTITLE"/>
  <p:tag name="NAME" val="SECTIONTITLE"/>
  <p:tag name="TOCTEMPLATESHAPENAME" val="Titre de section"/>
  <p:tag name="TOCTEMPLATESHAPEDESCRIPTION" val="Définit le format de la forme contenant les titres de secti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ad8880f8-a26a-4d47-b68c-9145f7f0ff50"/>
  <p:tag name="UPSLIDESHAPELIBITEMEDITIONDATE" val="637830448842966319"/>
  <p:tag name="UPSLIDESHAPELIBITEMLASTCREATOR" val="browning"/>
  <p:tag name="UPSLIDESHAPELIBITEMNAME" val="Back cover A4 - APAC"/>
  <p:tag name="UPSLIDESTOREDSHAPELOCATION" val="c:\customization\libraries\Report Library\01. A4 template\A4 back covers.li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UBSECTIONUM"/>
  <p:tag name="TOCTEMPLATESHAPENAME" val="Index des sous-section"/>
  <p:tag name="TOCTEMPLATESHAPEDESCRIPTION" val="Définit le format de la forme contenant les numéros des sou-section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SHAPETYPE" val="SUBSECTIONTITLE"/>
  <p:tag name="NAME" val="SUBSECTIONTITLE"/>
  <p:tag name="TOCTEMPLATESHAPENAME" val="Titre des sous-sections"/>
  <p:tag name="TOCTEMPLATESHAPEDESCRIPTION" val="Définit le format de la forme contenant les titres des sous-sections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ECTIONINDEX"/>
  <p:tag name="TOCTEMPLATESHAPENAME" val="Numéro de slide des sections"/>
  <p:tag name="TOCTEMPLATESHAPEDESCRIPTION" val="Définit le format de la forme contenant les numéros de slides pour les sections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INDEX"/>
  <p:tag name="TOCTEMPLATESHAPENAME" val="Numéro de slide des sous-sections"/>
  <p:tag name="TOCTEMPLATESHAPEDESCRIPTION" val="Définit le format de la forme contenant les numéros de slides des sous-sections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Reminder08/03/2022 15:04:59361322441"/>
  <p:tag name="TOCTEMPLATESHAPENAME" val="Section name and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ETOC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ed5cf9d4-0ee8-4d37-b2e3-49a9e00ca617"/>
  <p:tag name="UPSLIDESHAPELIBITEMEDITIONDATE" val="637830448841251086"/>
  <p:tag name="UPSLIDESHAPELIBITEMLASTCREATOR" val="browning"/>
  <p:tag name="UPSLIDESHAPELIBITEMNAME" val="Back cover A4 - EMEIA"/>
  <p:tag name="UPSLIDESTOREDSHAPELOCATION" val="c:\customization\libraries\Report Library\01. A4 template\A4 back covers.li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ODNLRtyZybstBSj00B8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PPSHAPETYPE" val="ExcelTab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INDEX"/>
  <p:tag name="TOCTEMPLATESHAPENAME" val="Numéro de slide"/>
  <p:tag name="TOCTEMPLATESHAPEDESCRIPTION" val="Définit le format de la forme contenant le numéro de diapositiv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LIDETITLE"/>
  <p:tag name="TOCTEMPLATESHAPENAME" val="Titre des diapositives"/>
  <p:tag name="TOCTEMPLATESHAPEDESCRIPTION" val="Définit le format de la forme contenant les titres de slid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RAWAREA"/>
  <p:tag name="TOCTEMPLATESHAPENAME" val="Zone de tracé"/>
  <p:tag name="TOCTEMPLATESHAPEDESCRIPTION" val="Délimite la position verticale de la table des matières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CSHAPE" val="AA"/>
  <p:tag name="NAME" val="SECTIONUM"/>
  <p:tag name="TOCTEMPLATESHAPENAME" val="Numéro de section"/>
  <p:tag name="TOCTEMPLATESHAPEDESCRIPTION" val="Définit le format de la forme contenant les numéros de section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UBSECTIONUM"/>
  <p:tag name="TOCTEMPLATESHAPENAME" val="Index des sous-section"/>
  <p:tag name="TOCTEMPLATESHAPEDESCRIPTION" val="Définit le format de la forme contenant les numéros des sou-sections"/>
</p:tagLst>
</file>

<file path=ppt/theme/theme1.xml><?xml version="1.0" encoding="utf-8"?>
<a:theme xmlns:a="http://schemas.openxmlformats.org/drawingml/2006/main" name="EY Global">
  <a:themeElements>
    <a:clrScheme name="EY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36800" tIns="136800" rIns="136800" bIns="136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0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 marL="180000" marR="0" indent="-180000" algn="l" defTabSz="1007943" rtl="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E2E38"/>
          </a:buClr>
          <a:buSzPct val="70000"/>
          <a:buFont typeface="Arial" panose="020B0604020202020204" pitchFamily="34" charset="0"/>
          <a:buChar char="►"/>
          <a:tabLst/>
          <a:defRPr kumimoji="0" sz="1000" strike="noStrike" kern="1200" cap="none" spc="0" normalizeH="0" baseline="0" noProof="0" dirty="0" smtClean="0">
            <a:ln>
              <a:noFill/>
            </a:ln>
            <a:solidFill>
              <a:srgbClr val="2E2E38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custClrLst>
    <a:custClr name="EY Gray 01">
      <a:srgbClr val="747480"/>
    </a:custClr>
    <a:custClr name="EY Gray 02">
      <a:srgbClr val="C4C4CD"/>
    </a:custClr>
    <a:custClr name="EY Off White (digital)">
      <a:srgbClr val="F6F6FA"/>
    </a:custClr>
    <a:custClr name="EY Red Shade 1">
      <a:srgbClr val="FF9A91"/>
    </a:custClr>
    <a:custClr name="EY Red Shade 2">
      <a:srgbClr val="FF736A"/>
    </a:custClr>
    <a:custClr name="EY Red Shade 3">
      <a:srgbClr val="F95D54"/>
    </a:custClr>
    <a:custClr name="EY Red Shade 4 (Main)">
      <a:srgbClr val="FF4136"/>
    </a:custClr>
    <a:custClr name="EY Red Shade 5">
      <a:srgbClr val="E0362C"/>
    </a:custClr>
    <a:custClr name="EY Red Shade 6">
      <a:srgbClr val="B9251C"/>
    </a:custClr>
    <a:custClr name="EY Red Shade 7">
      <a:srgbClr val="7A130D"/>
    </a:custClr>
    <a:custClr name="EY Maroon Shade 6">
      <a:srgbClr val="42152D"/>
    </a:custClr>
    <a:custClr name="EY Maroon Shade 5">
      <a:srgbClr val="5A0A42"/>
    </a:custClr>
    <a:custClr name="EY Maroon Shade 4 (Main)">
      <a:srgbClr val="750E5C"/>
    </a:custClr>
    <a:custClr name="EY Orange Shade 1">
      <a:srgbClr val="FFB46A"/>
    </a:custClr>
    <a:custClr name="EY Orange Shade 2">
      <a:srgbClr val="FF9831"/>
    </a:custClr>
    <a:custClr name="EY Orange Shade 3">
      <a:srgbClr val="FF810A"/>
    </a:custClr>
    <a:custClr name="EY Orange Shade 4 (Main)">
      <a:srgbClr val="FF6D00"/>
    </a:custClr>
    <a:custClr name="EY Orange Shade 5">
      <a:srgbClr val="F76900"/>
    </a:custClr>
    <a:custClr name="EY Orange Shade 6">
      <a:srgbClr val="EB4F00"/>
    </a:custClr>
    <a:custClr name="EY Orange Shade 7">
      <a:srgbClr val="BC2F00"/>
    </a:custClr>
    <a:custClr name="EY Maroon Shade 3">
      <a:srgbClr val="922B73"/>
    </a:custClr>
    <a:custClr name="EY Maroon Shade 2">
      <a:srgbClr val="754891"/>
    </a:custClr>
    <a:custClr name="EY Maroon Shade 1">
      <a:srgbClr val="C981B2"/>
    </a:custClr>
    <a:custClr name="EY Green Shade 1">
      <a:srgbClr val="8CE8AD"/>
    </a:custClr>
    <a:custClr name="EY Green Shade 2">
      <a:srgbClr val="57E188"/>
    </a:custClr>
    <a:custClr name="EY Green Shade 3">
      <a:srgbClr val="34C768"/>
    </a:custClr>
    <a:custClr name="EY Green Shade 4 (Main)">
      <a:srgbClr val="2DB757"/>
    </a:custClr>
    <a:custClr name="EY Green Shade 5">
      <a:srgbClr val="189D3E"/>
    </a:custClr>
    <a:custClr name="EY Green Shade 6">
      <a:srgbClr val="168736"/>
    </a:custClr>
    <a:custClr name="EY Green Shade 7">
      <a:srgbClr val="13652A"/>
    </a:custClr>
    <a:custClr name="EY Purple Shade 6">
      <a:srgbClr val="0A095A"/>
    </a:custClr>
    <a:custClr name="EY Purple Shade 5">
      <a:srgbClr val="240D75"/>
    </a:custClr>
    <a:custClr name="EY Purple Shade 4 (Main)">
      <a:srgbClr val="3D108A"/>
    </a:custClr>
    <a:custClr name="EY Teal Shade 1">
      <a:srgbClr val="93F0E6"/>
    </a:custClr>
    <a:custClr name="EY Teal Shade 2">
      <a:srgbClr val="60E6E1"/>
    </a:custClr>
    <a:custClr name="EY Teal Shade 3">
      <a:srgbClr val="42C9C2"/>
    </a:custClr>
    <a:custClr name="EY Teal Shade 4 (Main)">
      <a:srgbClr val="27ACAA"/>
    </a:custClr>
    <a:custClr name="EY Teal Shade 5">
      <a:srgbClr val="109090"/>
    </a:custClr>
    <a:custClr name="EY Teal Shade 6">
      <a:srgbClr val="0D7575"/>
    </a:custClr>
    <a:custClr name="EY Teal Shade 7">
      <a:srgbClr val="004F4F"/>
    </a:custClr>
    <a:custClr name="EY Purple Shade 3">
      <a:srgbClr val="542EA5"/>
    </a:custClr>
    <a:custClr name="EY Purple Shade 2">
      <a:srgbClr val="724BC3"/>
    </a:custClr>
    <a:custClr name="EY Purple Shade 1">
      <a:srgbClr val="9C82D4"/>
    </a:custClr>
    <a:custClr name="EY Blue Shade 1">
      <a:srgbClr val="87D3F2"/>
    </a:custClr>
    <a:custClr name="EY Blue Shade 2">
      <a:srgbClr val="4EBEEB"/>
    </a:custClr>
    <a:custClr name="EY Blue Shade 3">
      <a:srgbClr val="35A4E8"/>
    </a:custClr>
    <a:custClr name="EY Blue Shade 4 (Main)">
      <a:srgbClr val="188CE5"/>
    </a:custClr>
    <a:custClr name="EY Blue Shade 5">
      <a:srgbClr val="1777CF"/>
    </a:custClr>
    <a:custClr name="EY Blue Shade 6">
      <a:srgbClr val="155CB4"/>
    </a:custClr>
    <a:custClr name="EY Blue Shade 7">
      <a:srgbClr val="082C65"/>
    </a:custClr>
  </a:custClrLst>
  <a:extLst>
    <a:ext uri="{05A4C25C-085E-4340-85A3-A5531E510DB2}">
      <thm15:themeFamily xmlns:thm15="http://schemas.microsoft.com/office/thememl/2012/main" name="A4 Report.potx" id="{B9F1D2A2-5D00-4E39-B6EF-BE913A04F327}" vid="{4C9C29BB-1E04-4426-A443-47F69BCEE4F7}"/>
    </a:ext>
  </a:extLst>
</a:theme>
</file>

<file path=ppt/theme/theme2.xml><?xml version="1.0" encoding="utf-8"?>
<a:theme xmlns:a="http://schemas.openxmlformats.org/drawingml/2006/main" name="UpSlide Table Of Content Master (do not edit)">
  <a:themeElements>
    <a:clrScheme name="EY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E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 Report.potx" id="{B9F1D2A2-5D00-4E39-B6EF-BE913A04F327}" vid="{5C78D5B0-C37F-4E58-A5D7-650A4F02F0B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D3BC4F1AF10840854151AFF16D7606" ma:contentTypeVersion="10" ma:contentTypeDescription="Create a new document." ma:contentTypeScope="" ma:versionID="5609e589d4a33b6680b326f0e1cf1392">
  <xsd:schema xmlns:xsd="http://www.w3.org/2001/XMLSchema" xmlns:xs="http://www.w3.org/2001/XMLSchema" xmlns:p="http://schemas.microsoft.com/office/2006/metadata/properties" xmlns:ns2="4cc798ac-898a-4a3d-adbc-eb529bbd3b29" xmlns:ns3="66249431-1964-468b-b59c-1409ed13f64b" targetNamespace="http://schemas.microsoft.com/office/2006/metadata/properties" ma:root="true" ma:fieldsID="fdeddf63c0490dd683fc82d17fd06de5" ns2:_="" ns3:_="">
    <xsd:import namespace="4cc798ac-898a-4a3d-adbc-eb529bbd3b29"/>
    <xsd:import namespace="66249431-1964-468b-b59c-1409ed13f6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c798ac-898a-4a3d-adbc-eb529bbd3b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49431-1964-468b-b59c-1409ed13f6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09ABAA-9647-40EE-8F98-111C449DD62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7fa3833c-ef51-408b-82d5-11996e4cfe8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50c908b1-f277-4340-90a9-4611d0b0f078"/>
    <ds:schemaRef ds:uri="df4a269a-6cce-4f10-99d8-99671155ee3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F126BC-961F-4E6A-8E73-80662829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35F173-C58D-4FD6-8822-37A0810B48E6}"/>
</file>

<file path=docProps/app.xml><?xml version="1.0" encoding="utf-8"?>
<Properties xmlns="http://schemas.openxmlformats.org/officeDocument/2006/extended-properties" xmlns:vt="http://schemas.openxmlformats.org/officeDocument/2006/docPropsVTypes">
  <Template>A4 Report</Template>
  <TotalTime>0</TotalTime>
  <Words>542</Words>
  <Application>Microsoft Office PowerPoint</Application>
  <PresentationFormat>Custom</PresentationFormat>
  <Paragraphs>88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EYInterstate</vt:lpstr>
      <vt:lpstr>EYInterstate Light</vt:lpstr>
      <vt:lpstr>Garamond</vt:lpstr>
      <vt:lpstr>Segoe UI Semibold</vt:lpstr>
      <vt:lpstr>EY Global</vt:lpstr>
      <vt:lpstr>UpSlide Table Of Content Master (do not edit)</vt:lpstr>
      <vt:lpstr>think-cell Slide</vt:lpstr>
      <vt:lpstr>4.2 TMT Enabler Bootcamp</vt:lpstr>
      <vt:lpstr>PowerPoint Presentation</vt:lpstr>
      <vt:lpstr>Our change management strategy ensures smooth adoption through targeted training, support, usage tracking, and continuous feedback</vt:lpstr>
      <vt:lpstr>We have established clear steps for streamlining data processes, setting up Snowflake, and enhancing reporting to efficiently deliver insights to our clients.</vt:lpstr>
      <vt:lpstr>Process Overview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KZ646FZ</dc:creator>
  <cp:lastModifiedBy>Jonathan M Walters</cp:lastModifiedBy>
  <cp:revision>1</cp:revision>
  <dcterms:created xsi:type="dcterms:W3CDTF">2024-10-23T23:54:53Z</dcterms:created>
  <dcterms:modified xsi:type="dcterms:W3CDTF">2025-05-02T21:23:29Z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0x01010096D3BC4F1AF10840854151AFF16D7606</vt:lpwstr>
  </property>
  <property fmtid="{D5CDD505-2E9C-101B-9397-08002B2CF9AE}" pid="3" name="MediaServiceImageTags">
    <vt:lpwstr/>
  </property>
</Properties>
</file>