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 id="311" r:id="rId54"/>
    <p:sldId id="312" r:id="rId55"/>
    <p:sldId id="314" r:id="rId56"/>
    <p:sldId id="315" r:id="rId57"/>
    <p:sldId id="316" r:id="rId58"/>
    <p:sldId id="27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r>
              <a:rPr lang="fr-FR" sz="4400" b="1" dirty="0"/>
              <a:t/>
            </a:r>
            <a:br>
              <a:rPr lang="fr-FR" sz="4400" b="1" dirty="0"/>
            </a:br>
            <a:r>
              <a:rPr lang="fr-FR" sz="4400" b="0" i="0" u="none" strike="noStrike" baseline="0" dirty="0">
                <a:solidFill>
                  <a:schemeClr val="tx1"/>
                </a:solidFill>
                <a:latin typeface="Corbel" panose="020B0503020204020204" pitchFamily="34" charset="0"/>
              </a:rPr>
              <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r>
              <a:rPr lang="fr-FR" sz="2000" b="0" i="0" dirty="0">
                <a:effectLst/>
                <a:latin typeface="Ubuntu mono"/>
              </a:rPr>
              <a:t/>
            </a:r>
            <a:br>
              <a:rPr lang="fr-FR" sz="2000" b="0" i="0" dirty="0">
                <a:effectLst/>
                <a:latin typeface="Ubuntu mono"/>
              </a:rPr>
            </a:b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r>
              <a:rPr lang="fr-FR" sz="4400" b="1" dirty="0"/>
              <a:t/>
            </a:r>
            <a:br>
              <a:rPr lang="fr-FR" sz="4400" b="1" dirty="0"/>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r>
              <a:rPr lang="fr-FR" sz="2000" b="0" i="0" dirty="0">
                <a:effectLst/>
                <a:latin typeface="Ubuntu mono"/>
              </a:rPr>
              <a:t/>
            </a:r>
            <a:br>
              <a:rPr lang="fr-FR" sz="2000" b="0" i="0" dirty="0">
                <a:effectLst/>
                <a:latin typeface="Ubuntu mono"/>
              </a:rPr>
            </a:br>
            <a:r>
              <a:rPr lang="fr-FR" sz="2000" b="1" i="0" dirty="0">
                <a:effectLst/>
                <a:latin typeface="Ubuntu mono"/>
              </a:rPr>
              <a:t>Début</a:t>
            </a:r>
            <a:r>
              <a:rPr lang="fr-FR" sz="2000" b="0" i="0" dirty="0">
                <a:effectLst/>
                <a:latin typeface="Ubuntu mono"/>
              </a:rPr>
              <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r>
              <a:rPr lang="fr-FR" sz="4400" b="1" dirty="0"/>
              <a:t/>
            </a:r>
            <a:br>
              <a:rPr lang="fr-FR" sz="4400" b="1" dirty="0"/>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r>
              <a:rPr lang="fr-FR" b="1" i="0" dirty="0">
                <a:effectLst/>
                <a:latin typeface="Ubuntu mono"/>
              </a:rPr>
              <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r>
              <a:rPr lang="fr-FR" dirty="0"/>
              <a:t/>
            </a:r>
            <a:br>
              <a:rPr lang="fr-FR" dirty="0"/>
            </a:br>
            <a:r>
              <a:rPr lang="fr-FR" b="1" i="0" dirty="0" err="1">
                <a:effectLst/>
                <a:latin typeface="Ubuntu mono"/>
              </a:rPr>
              <a:t>Finsi</a:t>
            </a:r>
            <a:r>
              <a:rPr lang="fr-FR" b="1" i="0" dirty="0">
                <a:effectLst/>
                <a:latin typeface="Ubuntu mono"/>
              </a:rPr>
              <a:t/>
            </a:r>
            <a:br>
              <a:rPr lang="fr-FR" b="1" i="0" dirty="0">
                <a:effectLst/>
                <a:latin typeface="Ubuntu mono"/>
              </a:rPr>
            </a:br>
            <a:r>
              <a:rPr lang="fr-FR" b="1" i="0" dirty="0">
                <a:effectLst/>
                <a:latin typeface="Ubuntu mono"/>
              </a:rPr>
              <a:t/>
            </a:r>
            <a:br>
              <a:rPr lang="fr-FR" b="1" i="0" dirty="0">
                <a:effectLst/>
                <a:latin typeface="Ubuntu mono"/>
              </a:rPr>
            </a:br>
            <a:r>
              <a:rPr lang="fr-FR" b="0" i="0" dirty="0">
                <a:effectLst/>
                <a:latin typeface="Ubuntu mono"/>
              </a:rPr>
              <a:t>équivaut à :</a:t>
            </a:r>
            <a:r>
              <a:rPr lang="fr-FR" b="1" i="0" dirty="0">
                <a:effectLst/>
                <a:latin typeface="Ubuntu mono"/>
              </a:rPr>
              <a:t/>
            </a:r>
            <a:br>
              <a:rPr lang="fr-FR" b="1" i="0" dirty="0">
                <a:effectLst/>
                <a:latin typeface="Ubuntu mono"/>
              </a:rPr>
            </a:br>
            <a:r>
              <a:rPr lang="fr-FR" b="1" i="0" dirty="0">
                <a:effectLst/>
                <a:latin typeface="Ubuntu mono"/>
              </a:rPr>
              <a:t/>
            </a: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r>
              <a:rPr lang="fr-FR" b="1" i="0" dirty="0">
                <a:effectLst/>
                <a:latin typeface="Ubuntu mono"/>
              </a:rPr>
              <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r>
              <a:rPr lang="fr-FR" b="1" i="0" dirty="0">
                <a:effectLst/>
                <a:latin typeface="Ubuntu mono"/>
              </a:rPr>
              <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r>
              <a:rPr lang="fr-FR" b="0" i="0" dirty="0">
                <a:effectLst/>
                <a:latin typeface="Ubuntu mono"/>
              </a:rPr>
              <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r>
              <a:rPr lang="fr-FR" b="0" i="0" dirty="0">
                <a:effectLst/>
                <a:latin typeface="Ubuntu mono"/>
              </a:rPr>
              <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r>
              <a:rPr lang="fr-FR" sz="4400" b="1" dirty="0">
                <a:solidFill>
                  <a:prstClr val="black"/>
                </a:solidFill>
              </a:rPr>
              <a:t/>
            </a:r>
            <a:br>
              <a:rPr lang="fr-FR" sz="4400" b="1" dirty="0">
                <a:solidFill>
                  <a:prstClr val="black"/>
                </a:solidFill>
              </a:rPr>
            </a:br>
            <a:r>
              <a:rPr lang="fr-FR" sz="4400" b="0" i="0" u="none" strike="noStrike" baseline="0" dirty="0">
                <a:solidFill>
                  <a:srgbClr val="000000"/>
                </a:solidFill>
                <a:latin typeface="Corbel" panose="020B0503020204020204" pitchFamily="34" charset="0"/>
              </a:rPr>
              <a:t/>
            </a: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r>
              <a:rPr lang="fr-FR" dirty="0"/>
              <a:t/>
            </a:r>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71489"/>
            <a:ext cx="8946541" cy="6386512"/>
          </a:xfrm>
        </p:spPr>
        <p:txBody>
          <a:bodyPr>
            <a:normAutofit/>
          </a:bodyPr>
          <a:lstStyle/>
          <a:p>
            <a:pPr marL="0" indent="0" algn="ctr">
              <a:buNone/>
            </a:pPr>
            <a:r>
              <a:rPr lang="fr-FR" sz="2200" b="1" dirty="0">
                <a:latin typeface="Corbel" panose="020B0503020204020204" pitchFamily="34" charset="0"/>
              </a:rPr>
              <a:t>Les structures itératives</a:t>
            </a:r>
          </a:p>
          <a:p>
            <a:r>
              <a:rPr lang="fr-FR" dirty="0"/>
              <a:t/>
            </a:r>
            <a:br>
              <a:rPr lang="fr-FR" dirty="0"/>
            </a:br>
            <a:r>
              <a:rPr lang="fr-FR" dirty="0"/>
              <a:t>Ces structures </a:t>
            </a:r>
            <a:r>
              <a:rPr lang="fr-FR" dirty="0" err="1"/>
              <a:t>nomées</a:t>
            </a:r>
            <a:r>
              <a:rPr lang="fr-FR" dirty="0"/>
              <a:t> également </a:t>
            </a:r>
            <a:r>
              <a:rPr lang="fr-FR" b="1" dirty="0"/>
              <a:t>BOUCLES</a:t>
            </a:r>
            <a:r>
              <a:rPr lang="fr-FR" dirty="0"/>
              <a:t>, permettent de répéter un ensemble d’instructions tant qu’une condition d’arrêt n’est pas atteinte!</a:t>
            </a:r>
          </a:p>
          <a:p>
            <a:endParaRPr lang="fr-FR" b="0" i="0" dirty="0">
              <a:effectLst/>
              <a:latin typeface="Ubuntu mono"/>
            </a:endParaRPr>
          </a:p>
          <a:p>
            <a:r>
              <a:rPr lang="fr-FR" dirty="0">
                <a:latin typeface="Ubuntu mono"/>
              </a:rPr>
              <a:t>ATTENTION DONC à la condition d’arrêt afin d’éviter de renter dans ce qu’on appelle on boucle infinie!</a:t>
            </a:r>
          </a:p>
          <a:p>
            <a:endParaRPr lang="fr-FR" b="0" i="0" dirty="0">
              <a:effectLst/>
              <a:latin typeface="Ubuntu mono"/>
            </a:endParaRPr>
          </a:p>
          <a:p>
            <a:pPr marL="0" indent="0">
              <a:buNone/>
            </a:pPr>
            <a:r>
              <a:rPr lang="fr-FR" dirty="0">
                <a:latin typeface="Ubuntu mono"/>
              </a:rPr>
              <a:t> Il existe 2 principales Structure itératives:</a:t>
            </a:r>
          </a:p>
          <a:p>
            <a:pPr marL="0" indent="0">
              <a:buNone/>
            </a:pPr>
            <a:r>
              <a:rPr lang="fr-FR" dirty="0">
                <a:latin typeface="Ubuntu mono"/>
              </a:rPr>
              <a:t>		- </a:t>
            </a:r>
            <a:r>
              <a:rPr lang="fr-FR" b="0" i="0" dirty="0">
                <a:effectLst/>
                <a:latin typeface="Ubuntu mono"/>
              </a:rPr>
              <a:t>instruction TANT QUE</a:t>
            </a:r>
            <a:endParaRPr lang="fr-FR" dirty="0">
              <a:latin typeface="Ubuntu mono"/>
            </a:endParaRPr>
          </a:p>
          <a:p>
            <a:pPr marL="0" indent="0">
              <a:buNone/>
            </a:pPr>
            <a:r>
              <a:rPr lang="fr-FR" b="0" i="0" dirty="0">
                <a:effectLst/>
                <a:latin typeface="Ubuntu mono"/>
              </a:rPr>
              <a:t>		- instruction POUR</a:t>
            </a:r>
          </a:p>
          <a:p>
            <a:pPr marL="0" indent="0">
              <a:buNone/>
            </a:pPr>
            <a:r>
              <a:rPr lang="fr-FR" dirty="0">
                <a:latin typeface="Ubuntu mono"/>
              </a:rPr>
              <a:t>BONNE PRATIQUE: comme pour les structures conditionnelles, il est fortement recommandé d’indenter le code dans les structures itératives</a:t>
            </a:r>
            <a:endParaRPr lang="fr-FR" b="0" i="0" dirty="0">
              <a:effectLst/>
              <a:latin typeface="Ubuntu mono"/>
            </a:endParaRPr>
          </a:p>
          <a:p>
            <a:pPr marL="0" indent="0">
              <a:buNone/>
            </a:pPr>
            <a:r>
              <a:rPr lang="fr-FR" dirty="0">
                <a:latin typeface="Ubuntu mono"/>
              </a:rPr>
              <a:t>		</a:t>
            </a:r>
            <a:endParaRPr lang="fr-FR" b="0" i="0" dirty="0">
              <a:effectLst/>
              <a:latin typeface="Ubuntu mono"/>
            </a:endParaRPr>
          </a:p>
        </p:txBody>
      </p:sp>
    </p:spTree>
    <p:extLst>
      <p:ext uri="{BB962C8B-B14F-4D97-AF65-F5344CB8AC3E}">
        <p14:creationId xmlns:p14="http://schemas.microsoft.com/office/powerpoint/2010/main" val="234303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61443" y="285751"/>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err="1">
                <a:effectLst/>
                <a:latin typeface="Ubuntu mono"/>
              </a:rPr>
              <a:t>TantQue</a:t>
            </a:r>
            <a:r>
              <a:rPr lang="fr-FR" sz="2000" b="0" i="0" dirty="0">
                <a:effectLst/>
                <a:latin typeface="Ubuntu mono"/>
              </a:rPr>
              <a:t> (Expression booléen) </a:t>
            </a:r>
            <a:r>
              <a:rPr lang="fr-FR" sz="2000" b="1" i="0" dirty="0">
                <a:effectLst/>
                <a:latin typeface="Ubuntu mono"/>
              </a:rPr>
              <a:t>FAIRE</a:t>
            </a:r>
            <a:r>
              <a:rPr lang="fr-FR" sz="2000" dirty="0"/>
              <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FinTantQue</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endParaRPr lang="fr-FR" b="0" i="0" dirty="0">
              <a:effectLst/>
              <a:latin typeface="Ubuntu mono"/>
            </a:endParaRPr>
          </a:p>
        </p:txBody>
      </p:sp>
    </p:spTree>
    <p:extLst>
      <p:ext uri="{BB962C8B-B14F-4D97-AF65-F5344CB8AC3E}">
        <p14:creationId xmlns:p14="http://schemas.microsoft.com/office/powerpoint/2010/main" val="345728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Explication:</a:t>
            </a:r>
          </a:p>
          <a:p>
            <a:pPr marL="0" indent="0">
              <a:buNone/>
            </a:pPr>
            <a:r>
              <a:rPr lang="fr-FR" dirty="0">
                <a:latin typeface="Ubuntu mono"/>
              </a:rPr>
              <a:t>En début de programme la variable i prend la valeur 10</a:t>
            </a:r>
          </a:p>
          <a:p>
            <a:pPr marL="0" indent="0">
              <a:buNone/>
            </a:pPr>
            <a:r>
              <a:rPr lang="fr-FR" b="0" i="0" dirty="0">
                <a:effectLst/>
                <a:latin typeface="Source Sans Pro" panose="020B0503030403020204" pitchFamily="34" charset="0"/>
              </a:rPr>
              <a:t>le programme arrive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Il examine alors la valeur du booléen (qui, je le rappelle, peut être une variable booléenne ou, plus fréquemment, une condition). Si cette valeur est VRAI, le programme exécute les instructions qui suivent, jusqu’à ce qu’il rencontre la ligne </a:t>
            </a:r>
            <a:r>
              <a:rPr lang="fr-FR" b="0" i="0" dirty="0" err="1">
                <a:effectLst/>
                <a:latin typeface="Source Sans Pro" panose="020B0503030403020204" pitchFamily="34" charset="0"/>
              </a:rPr>
              <a:t>FinTantQue</a:t>
            </a:r>
            <a:r>
              <a:rPr lang="fr-FR" b="0" i="0" dirty="0">
                <a:effectLst/>
                <a:latin typeface="Source Sans Pro" panose="020B0503030403020204" pitchFamily="34" charset="0"/>
              </a:rPr>
              <a:t>. Il retourne ensuite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procède au même examen, et ainsi de suite. La boucle ne s’arrête que lorsque le booléen prend la valeur FAUX soit quand i est inférieur ou égale à 0</a:t>
            </a:r>
            <a:endParaRPr lang="fr-FR" b="0" i="0" dirty="0">
              <a:effectLst/>
              <a:latin typeface="Ubuntu mono"/>
            </a:endParaRPr>
          </a:p>
        </p:txBody>
      </p:sp>
    </p:spTree>
    <p:extLst>
      <p:ext uri="{BB962C8B-B14F-4D97-AF65-F5344CB8AC3E}">
        <p14:creationId xmlns:p14="http://schemas.microsoft.com/office/powerpoint/2010/main" val="360952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Que se passerait il si:</a:t>
            </a:r>
          </a:p>
          <a:p>
            <a:pPr marL="0" indent="0">
              <a:buNone/>
            </a:pPr>
            <a:r>
              <a:rPr lang="fr-FR" b="1" dirty="0">
                <a:latin typeface="Ubuntu mono"/>
              </a:rPr>
              <a:t>	-  on enlevait l’instruction </a:t>
            </a:r>
            <a:r>
              <a:rPr lang="fr-FR" dirty="0">
                <a:latin typeface="Ubuntu mono"/>
              </a:rPr>
              <a:t>i</a:t>
            </a:r>
            <a:r>
              <a:rPr lang="fr-FR" b="0" i="0" dirty="0">
                <a:effectLst/>
                <a:latin typeface="Ubuntu mono"/>
              </a:rPr>
              <a:t> ←</a:t>
            </a:r>
            <a:r>
              <a:rPr lang="fr-FR" dirty="0">
                <a:latin typeface="Ubuntu mono"/>
              </a:rPr>
              <a:t>i-1 </a:t>
            </a:r>
          </a:p>
          <a:p>
            <a:pPr marL="0" indent="0">
              <a:buNone/>
            </a:pPr>
            <a:r>
              <a:rPr lang="fr-FR" dirty="0">
                <a:latin typeface="Ubuntu mono"/>
              </a:rPr>
              <a:t>	-  i=0 avant l’itération </a:t>
            </a:r>
            <a:r>
              <a:rPr lang="fr-FR" dirty="0" err="1">
                <a:latin typeface="Ubuntu mono"/>
              </a:rPr>
              <a:t>TantQue</a:t>
            </a:r>
            <a:endParaRPr lang="fr-FR" b="0" i="0" dirty="0">
              <a:effectLst/>
              <a:latin typeface="Ubuntu mono"/>
            </a:endParaRPr>
          </a:p>
        </p:txBody>
      </p:sp>
    </p:spTree>
    <p:extLst>
      <p:ext uri="{BB962C8B-B14F-4D97-AF65-F5344CB8AC3E}">
        <p14:creationId xmlns:p14="http://schemas.microsoft.com/office/powerpoint/2010/main" val="314845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à l’utilisateur un nombre compris entre 1 et 3 jusqu’à ce que la réponse convienne.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compris entre 10 et 20, jusqu’à ce que la réponse convienne. En cas de réponse supérieure à 20, on fera apparaître un message : « Plus petit ! », et inversement, « Plus grand ! » si le nombre est inférieur à 10.</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endParaRPr lang="fr-FR" b="0" i="0" dirty="0">
              <a:effectLst/>
              <a:latin typeface="Ubuntu mono"/>
            </a:endParaRPr>
          </a:p>
        </p:txBody>
      </p:sp>
    </p:spTree>
    <p:extLst>
      <p:ext uri="{BB962C8B-B14F-4D97-AF65-F5344CB8AC3E}">
        <p14:creationId xmlns:p14="http://schemas.microsoft.com/office/powerpoint/2010/main" val="167134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9" y="300039"/>
            <a:ext cx="9636496" cy="6557962"/>
          </a:xfrm>
        </p:spPr>
        <p:txBody>
          <a:bodyPr>
            <a:normAutofit/>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r>
              <a:rPr lang="fr-FR" sz="2000" dirty="0"/>
              <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p:txBody>
      </p:sp>
    </p:spTree>
    <p:extLst>
      <p:ext uri="{BB962C8B-B14F-4D97-AF65-F5344CB8AC3E}">
        <p14:creationId xmlns:p14="http://schemas.microsoft.com/office/powerpoint/2010/main" val="364193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sz="2200" b="1" dirty="0">
                <a:latin typeface="Ubuntu mono"/>
              </a:rPr>
              <a:t>Explication:</a:t>
            </a:r>
          </a:p>
          <a:p>
            <a:pPr marL="0" indent="0">
              <a:buNone/>
            </a:pPr>
            <a:r>
              <a:rPr lang="fr-FR" b="0" i="0" dirty="0">
                <a:effectLst/>
                <a:latin typeface="Source Sans Pro" panose="020B0503030403020204" pitchFamily="34" charset="0"/>
              </a:rPr>
              <a:t>La Condition d’arrêt est exprimé grâce au </a:t>
            </a:r>
            <a:r>
              <a:rPr lang="fr-FR" sz="2000" b="1" i="0" dirty="0">
                <a:effectLst/>
                <a:latin typeface="Ubuntu mono"/>
              </a:rPr>
              <a:t>JUSQU’À!</a:t>
            </a:r>
          </a:p>
          <a:p>
            <a:pPr marL="0" indent="0">
              <a:buNone/>
            </a:pPr>
            <a:r>
              <a:rPr lang="fr-FR" dirty="0">
                <a:latin typeface="Ubuntu mono"/>
              </a:rPr>
              <a:t>La variable i prendra automatiquement la valeur 0 des que le programme arrivera sur l’instruction </a:t>
            </a:r>
            <a:r>
              <a:rPr lang="fr-FR" b="1" dirty="0">
                <a:latin typeface="Ubuntu mono"/>
              </a:rPr>
              <a:t>POUR.</a:t>
            </a:r>
          </a:p>
          <a:p>
            <a:pPr marL="0" indent="0">
              <a:buNone/>
            </a:pPr>
            <a:r>
              <a:rPr lang="fr-FR" i="0" dirty="0">
                <a:effectLst/>
                <a:latin typeface="Ubuntu mono"/>
              </a:rPr>
              <a:t>Le programme entrera ensuite dans la structure d’itération et </a:t>
            </a:r>
            <a:r>
              <a:rPr lang="fr-FR" i="0" dirty="0" err="1">
                <a:effectLst/>
                <a:latin typeface="Ubuntu mono"/>
              </a:rPr>
              <a:t>executera</a:t>
            </a:r>
            <a:r>
              <a:rPr lang="fr-FR" i="0" dirty="0">
                <a:effectLst/>
                <a:latin typeface="Ubuntu mono"/>
              </a:rPr>
              <a:t> les lignes de code s’y trouvant</a:t>
            </a:r>
          </a:p>
          <a:p>
            <a:pPr marL="0" indent="0">
              <a:buNone/>
            </a:pPr>
            <a:r>
              <a:rPr lang="fr-FR" i="0" dirty="0">
                <a:effectLst/>
                <a:latin typeface="Ubuntu mono"/>
              </a:rPr>
              <a:t>Arrivé à la ligne </a:t>
            </a:r>
            <a:r>
              <a:rPr lang="fr-FR" i="0" dirty="0" err="1">
                <a:effectLst/>
                <a:latin typeface="Ubuntu mono"/>
              </a:rPr>
              <a:t>FinPour</a:t>
            </a:r>
            <a:r>
              <a:rPr lang="fr-FR" i="0" dirty="0">
                <a:effectLst/>
                <a:latin typeface="Ubuntu mono"/>
              </a:rPr>
              <a:t>, </a:t>
            </a:r>
          </a:p>
          <a:p>
            <a:pPr marL="0" indent="0">
              <a:buNone/>
            </a:pPr>
            <a:r>
              <a:rPr lang="fr-FR" i="0" dirty="0">
                <a:effectLst/>
                <a:latin typeface="Ubuntu mono"/>
              </a:rPr>
              <a:t>le programme retournera </a:t>
            </a:r>
            <a:r>
              <a:rPr lang="fr-FR" dirty="0">
                <a:latin typeface="Ubuntu mono"/>
              </a:rPr>
              <a:t>au début de la boucle Pour (à la </a:t>
            </a:r>
            <a:r>
              <a:rPr lang="fr-FR" dirty="0" err="1">
                <a:latin typeface="Ubuntu mono"/>
              </a:rPr>
              <a:t>ligne:</a:t>
            </a:r>
            <a:r>
              <a:rPr lang="fr-FR" sz="2000" b="1" i="0" dirty="0" err="1">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r>
              <a:rPr lang="fr-FR" sz="2000" i="0" dirty="0">
                <a:effectLst/>
                <a:latin typeface="Ubuntu mono"/>
              </a:rPr>
              <a:t>) i s’incrémentera automatiquement de 1 et si i est toujours inférieur ou égal à 10, le programme rentrera de nouveaux dans la structure itérative.</a:t>
            </a:r>
          </a:p>
          <a:p>
            <a:pPr marL="0" indent="0">
              <a:buNone/>
            </a:pPr>
            <a:r>
              <a:rPr lang="fr-FR" dirty="0">
                <a:latin typeface="Ubuntu mono"/>
              </a:rPr>
              <a:t>Et ce jusque i prenne la valeur de 11</a:t>
            </a:r>
            <a:endParaRPr lang="fr-FR" sz="2000" dirty="0">
              <a:latin typeface="Ubuntu mono"/>
            </a:endParaRPr>
          </a:p>
          <a:p>
            <a:pPr marL="0" indent="0">
              <a:buNone/>
            </a:pPr>
            <a:endParaRPr lang="fr-FR" i="0" dirty="0">
              <a:effectLst/>
              <a:latin typeface="Ubuntu mono"/>
            </a:endParaRPr>
          </a:p>
          <a:p>
            <a:pPr marL="0" indent="0">
              <a:buNone/>
            </a:pPr>
            <a:endParaRPr lang="fr-FR" sz="2000" i="0" dirty="0">
              <a:effectLst/>
              <a:latin typeface="Ubuntu mono"/>
            </a:endParaRPr>
          </a:p>
        </p:txBody>
      </p:sp>
    </p:spTree>
    <p:extLst>
      <p:ext uri="{BB962C8B-B14F-4D97-AF65-F5344CB8AC3E}">
        <p14:creationId xmlns:p14="http://schemas.microsoft.com/office/powerpoint/2010/main" val="100337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lgn="ctr">
              <a:buNone/>
            </a:pPr>
            <a:endParaRPr lang="fr-FR" sz="2200" b="1" dirty="0">
              <a:latin typeface="Corbel" panose="020B0503020204020204" pitchFamily="34" charset="0"/>
            </a:endParaRPr>
          </a:p>
          <a:p>
            <a:pPr marL="0" indent="0">
              <a:buNone/>
            </a:pPr>
            <a:r>
              <a:rPr lang="fr-FR" i="0" dirty="0">
                <a:effectLst/>
                <a:latin typeface="Ubuntu mono"/>
              </a:rPr>
              <a:t>La structure POUR </a:t>
            </a:r>
            <a:r>
              <a:rPr lang="fr-FR" b="0" i="0" dirty="0">
                <a:effectLst/>
                <a:latin typeface="Source Sans Pro" panose="020B0503030403020204" pitchFamily="34" charset="0"/>
              </a:rPr>
              <a:t>est un cas particulier de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 celui où le programmeur peut dénombrer à l’avance le nombre de tours de boucles nécessaires.</a:t>
            </a:r>
          </a:p>
          <a:p>
            <a:pPr marL="0" indent="0">
              <a:buNone/>
            </a:pPr>
            <a:r>
              <a:rPr lang="fr-FR" b="0" i="0" dirty="0">
                <a:effectLst/>
                <a:latin typeface="Source Sans Pro" panose="020B0503030403020204" pitchFamily="34" charset="0"/>
              </a:rPr>
              <a:t>Les structures </a:t>
            </a:r>
            <a:r>
              <a:rPr lang="fr-FR" b="1" i="0" dirty="0">
                <a:effectLst/>
                <a:latin typeface="Source Sans Pro" panose="020B0503030403020204" pitchFamily="34" charset="0"/>
              </a:rPr>
              <a:t>Pour</a:t>
            </a:r>
            <a:r>
              <a:rPr lang="fr-FR" b="0" i="0" dirty="0">
                <a:effectLst/>
                <a:latin typeface="Source Sans Pro" panose="020B0503030403020204" pitchFamily="34" charset="0"/>
              </a:rPr>
              <a:t> sont employées dans les situations où l’on doit procéder à un traitement systématique sur les éléments d’un ensemble dont le programmeur connaît d’avance la quantité.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Il faut noter que dans une structure Pour, la progression du compteur est laissée à votre libre disposition. Dans la plupart des cas, on a besoin d’une variable qui augmente de 1 à chaque tour de boucle</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Mais si vous souhaitez une progression plus spéciale, de 2 en 2, ou de 3 en 3, ou en arrière, de –1 en –1, ou de –10 en –10, ce n’est pas un problème : il suffira de le préciser à votre instruction « Pour » en lui rajoutant le mot « Pas » ou « </a:t>
            </a:r>
            <a:r>
              <a:rPr lang="fr-FR" dirty="0"/>
              <a:t>INCRÉMENT » </a:t>
            </a:r>
            <a:r>
              <a:rPr lang="fr-FR" b="0" i="0" dirty="0">
                <a:effectLst/>
                <a:latin typeface="Source Sans Pro" panose="020B0503030403020204" pitchFamily="34" charset="0"/>
              </a:rPr>
              <a:t>et la valeur de ce pas (Le « pas » dont nous parlons, c’est le « pas » du marcheur, « </a:t>
            </a:r>
            <a:r>
              <a:rPr lang="fr-FR" b="0" i="0" dirty="0" err="1">
                <a:effectLst/>
                <a:latin typeface="Source Sans Pro" panose="020B0503030403020204" pitchFamily="34" charset="0"/>
              </a:rPr>
              <a:t>step</a:t>
            </a:r>
            <a:r>
              <a:rPr lang="fr-FR" b="0" i="0" dirty="0">
                <a:effectLst/>
                <a:latin typeface="Source Sans Pro" panose="020B0503030403020204" pitchFamily="34" charset="0"/>
              </a:rPr>
              <a:t> » en anglais).</a:t>
            </a:r>
          </a:p>
          <a:p>
            <a:pPr marL="0" indent="0">
              <a:buNone/>
            </a:pPr>
            <a:endParaRPr lang="fr-FR" sz="2000" dirty="0">
              <a:latin typeface="Source Sans Pro" panose="020B0503030403020204" pitchFamily="34" charset="0"/>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INCREMENT</a:t>
            </a:r>
            <a:r>
              <a:rPr lang="fr-FR" sz="2000" b="0" i="0" dirty="0">
                <a:effectLst/>
                <a:latin typeface="Ubuntu mono"/>
              </a:rPr>
              <a:t> 2 </a:t>
            </a:r>
            <a:r>
              <a:rPr lang="fr-FR" sz="2000" b="1" i="0" dirty="0">
                <a:effectLst/>
                <a:latin typeface="Ubuntu mono"/>
              </a:rPr>
              <a:t>FAIRE</a:t>
            </a:r>
            <a:r>
              <a:rPr lang="fr-FR" sz="2000" dirty="0"/>
              <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endParaRPr lang="fr-FR" sz="2000" i="0" dirty="0">
              <a:effectLst/>
              <a:latin typeface="Ubuntu mono"/>
            </a:endParaRPr>
          </a:p>
        </p:txBody>
      </p:sp>
    </p:spTree>
    <p:extLst>
      <p:ext uri="{BB962C8B-B14F-4D97-AF65-F5344CB8AC3E}">
        <p14:creationId xmlns:p14="http://schemas.microsoft.com/office/powerpoint/2010/main" val="1135475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Les structures itératives</a:t>
            </a:r>
          </a:p>
          <a:p>
            <a:pPr marL="0" indent="0" algn="ctr">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Des boucles peuvent être </a:t>
            </a:r>
            <a:r>
              <a:rPr lang="fr-FR" sz="2000" b="1" i="0" dirty="0">
                <a:effectLst/>
                <a:latin typeface="Source Sans Pro" panose="020B0503030403020204" pitchFamily="34" charset="0"/>
              </a:rPr>
              <a:t>imbriquées </a:t>
            </a:r>
            <a:r>
              <a:rPr lang="fr-FR" sz="2000" b="0" i="0" dirty="0">
                <a:effectLst/>
                <a:latin typeface="Source Sans Pro" panose="020B0503030403020204" pitchFamily="34" charset="0"/>
              </a:rPr>
              <a:t>ou </a:t>
            </a:r>
            <a:r>
              <a:rPr lang="fr-FR" sz="2000" b="1" i="0" dirty="0">
                <a:effectLst/>
                <a:latin typeface="Source Sans Pro" panose="020B0503030403020204" pitchFamily="34" charset="0"/>
              </a:rPr>
              <a:t>successives</a:t>
            </a:r>
            <a:r>
              <a:rPr lang="fr-FR" sz="2000" b="0" i="0" dirty="0">
                <a:effectLst/>
                <a:latin typeface="Source Sans Pro" panose="020B0503030403020204" pitchFamily="34" charset="0"/>
              </a:rPr>
              <a:t> .Cependant, elles ne peuvent jamais, être croisées. </a:t>
            </a:r>
          </a:p>
          <a:p>
            <a:pPr marL="0" indent="0">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Voilà un exemple typique de boucles imbriquées : </a:t>
            </a:r>
          </a:p>
          <a:p>
            <a:pPr marL="0" indent="0" algn="just">
              <a:buNone/>
            </a:pPr>
            <a:endParaRPr lang="fr-FR" b="0" i="0" dirty="0">
              <a:effectLst/>
              <a:latin typeface="Source Sans Pro" panose="020B0503030403020204" pitchFamily="34" charset="0"/>
            </a:endParaRPr>
          </a:p>
          <a:p>
            <a:pPr marL="0" indent="0" algn="just">
              <a:buNone/>
            </a:pPr>
            <a:r>
              <a:rPr lang="fr-FR" dirty="0">
                <a:latin typeface="Source Sans Pro" panose="020B0503030403020204" pitchFamily="34" charset="0"/>
              </a:rPr>
              <a:t>Une entreprise possède plusieurs employés et chaque employé traite plusieurs commandes</a:t>
            </a:r>
          </a:p>
          <a:p>
            <a:pPr marL="0" indent="0" algn="just">
              <a:buNone/>
            </a:pPr>
            <a:r>
              <a:rPr lang="fr-FR" b="0" i="0" dirty="0">
                <a:effectLst/>
                <a:latin typeface="Source Sans Pro" panose="020B0503030403020204" pitchFamily="34" charset="0"/>
              </a:rPr>
              <a:t>on devra programmer une boucle principale (celle qui prend les employés un par un) et à l’intérieur, une boucle secondaire (celle qui prend les commandes de cet employé une par une).</a:t>
            </a:r>
          </a:p>
          <a:p>
            <a:pPr marL="0" indent="0" algn="just">
              <a:buNone/>
            </a:pPr>
            <a:r>
              <a:rPr lang="fr-FR" b="0" i="0" dirty="0">
                <a:effectLst/>
                <a:latin typeface="Source Sans Pro" panose="020B0503030403020204" pitchFamily="34" charset="0"/>
              </a:rPr>
              <a:t>Dans la pratique de la programmation, la maîtrise des boucles imbriquées est nécessaire, même si elle n’est pas suffisante.</a:t>
            </a:r>
          </a:p>
        </p:txBody>
      </p:sp>
    </p:spTree>
    <p:extLst>
      <p:ext uri="{BB962C8B-B14F-4D97-AF65-F5344CB8AC3E}">
        <p14:creationId xmlns:p14="http://schemas.microsoft.com/office/powerpoint/2010/main" val="140860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r>
              <a:rPr lang="fr-FR" sz="2200" b="1" dirty="0">
                <a:latin typeface="Corbel" panose="020B0503020204020204" pitchFamily="34" charset="0"/>
                <a:sym typeface="Wingdings" panose="05000000000000000000" pitchFamily="2" charset="2"/>
              </a:rPr>
              <a:t>utilisation d’une boucle POUR</a:t>
            </a: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ensuite écrit la table de multiplication de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calcule la somme des entiers jusqu’à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lgn="just">
              <a:buNone/>
            </a:pPr>
            <a:r>
              <a:rPr lang="fr-FR" b="0" i="0" dirty="0">
                <a:effectLst/>
                <a:latin typeface="Source Sans Pro" panose="020B0503030403020204" pitchFamily="34" charset="0"/>
              </a:rPr>
              <a:t>Ecrire un algorithme qui demande un nombre de départ, et qui calcule sa factorielle.</a:t>
            </a:r>
          </a:p>
          <a:p>
            <a:pPr marL="0" indent="0" algn="just">
              <a:buNone/>
            </a:pPr>
            <a:r>
              <a:rPr lang="fr-FR" b="0" i="0" dirty="0">
                <a:effectLst/>
                <a:latin typeface="Source Sans Pro" panose="020B0503030403020204" pitchFamily="34" charset="0"/>
              </a:rPr>
              <a:t>NB : la factorielle de 8, notée 8 !, vaut</a:t>
            </a:r>
          </a:p>
          <a:p>
            <a:pPr marL="0" indent="0" algn="just">
              <a:buNone/>
            </a:pPr>
            <a:r>
              <a:rPr lang="fr-FR" b="0" i="0" dirty="0">
                <a:effectLst/>
                <a:latin typeface="Source Sans Pro" panose="020B0503030403020204" pitchFamily="34" charset="0"/>
              </a:rPr>
              <a:t>1 x 2 x 3 x 4 x 5 x 6 x 7 x 8</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311719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successivement 20 nombres à l’utilisateur, et qui lui dise ensuite quel était le plus grand parmi ces 20 nombres </a:t>
            </a:r>
          </a:p>
          <a:p>
            <a:pPr marL="0" indent="0">
              <a:buNone/>
            </a:pPr>
            <a:r>
              <a:rPr lang="fr-FR" b="0" i="0" dirty="0">
                <a:effectLst/>
                <a:latin typeface="Source Sans Pro" panose="020B0503030403020204" pitchFamily="34" charset="0"/>
              </a:rPr>
              <a:t>Modifiez ensuite l’algorithme pour que le programme affiche de surcroît en quelle position avait été saisie ce nombre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Réécrire l’algorithme précédent, mais cette fois-ci on ne connaît pas d’avance combien l’utilisateur souhaite saisir de nombres. La saisie des nombres s’arrête lorsque l’utilisateur entre un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Lire la suite des prix (en euros entiers et terminée par zéro) des achats d’un client. Calculer la somme qu’il doit, lire la somme qu’il paye, et simuler la remise de la monnaie en affichant les textes "10 Euros", "5 Euros" et "1 Euro" autant de fois qu’il y a de coupures de chaque sorte à rendre.</a:t>
            </a:r>
          </a:p>
          <a:p>
            <a:pPr marL="0" indent="0">
              <a:buNone/>
            </a:pPr>
            <a:endParaRPr lang="fr-FR" dirty="0">
              <a:solidFill>
                <a:srgbClr val="000000"/>
              </a:solidFill>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20939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Écrire un algorithme qui permette de connaître ses chances de gagner au tiercé, quarté, quinté et autres impôts volontaires.</a:t>
            </a:r>
          </a:p>
          <a:p>
            <a:pPr marL="0" indent="0" algn="just">
              <a:buNone/>
            </a:pPr>
            <a:r>
              <a:rPr lang="fr-FR" b="0" i="0" dirty="0">
                <a:effectLst/>
                <a:latin typeface="Source Sans Pro" panose="020B0503030403020204" pitchFamily="34" charset="0"/>
              </a:rPr>
              <a:t>On demande à l’utilisateur le nombre de chevaux partants, et le nombre de chevaux joués. Les deux messages affichés devront être :</a:t>
            </a:r>
          </a:p>
          <a:p>
            <a:pPr marL="0" indent="0" algn="l">
              <a:buNone/>
            </a:pPr>
            <a:r>
              <a:rPr lang="fr-FR" b="0" i="0" dirty="0">
                <a:effectLst/>
                <a:latin typeface="Ubuntu mono"/>
              </a:rPr>
              <a:t>Dans l’ordre : une chance sur X de gagner</a:t>
            </a:r>
            <a:br>
              <a:rPr lang="fr-FR" b="0" i="0" dirty="0">
                <a:effectLst/>
                <a:latin typeface="Ubuntu mono"/>
              </a:rPr>
            </a:br>
            <a:r>
              <a:rPr lang="fr-FR" b="0" i="0" dirty="0">
                <a:effectLst/>
                <a:latin typeface="Ubuntu mono"/>
              </a:rPr>
              <a:t>Dans le désordre : une chance sur Y de gagner</a:t>
            </a:r>
          </a:p>
          <a:p>
            <a:pPr marL="0" indent="0" algn="just">
              <a:buNone/>
            </a:pPr>
            <a:r>
              <a:rPr lang="fr-FR" b="0" i="0" dirty="0">
                <a:effectLst/>
                <a:latin typeface="Source Sans Pro" panose="020B0503030403020204" pitchFamily="34" charset="0"/>
              </a:rPr>
              <a:t>X et Y nous sont donnés par la formule suivante, si n est le nombre de chevaux partants et p le nombre de chevaux joués (on rappelle que le signe ! signifie "factorielle") :</a:t>
            </a:r>
          </a:p>
          <a:p>
            <a:pPr marL="0" indent="0" algn="l">
              <a:buNone/>
            </a:pPr>
            <a:r>
              <a:rPr lang="fr-FR" b="0" i="0" dirty="0">
                <a:effectLst/>
                <a:latin typeface="Ubuntu mono"/>
              </a:rPr>
              <a:t>X = n ! / (n - p) !</a:t>
            </a:r>
            <a:br>
              <a:rPr lang="fr-FR" b="0" i="0" dirty="0">
                <a:effectLst/>
                <a:latin typeface="Ubuntu mono"/>
              </a:rPr>
            </a:br>
            <a:r>
              <a:rPr lang="fr-FR" b="0" i="0" dirty="0">
                <a:effectLst/>
                <a:latin typeface="Ubuntu mono"/>
              </a:rPr>
              <a:t>Y = n ! / (p ! * (n – p) !)</a:t>
            </a:r>
          </a:p>
          <a:p>
            <a:pPr marL="0" indent="0" algn="just">
              <a:buNone/>
            </a:pPr>
            <a:r>
              <a:rPr lang="fr-FR" b="0" i="0" dirty="0">
                <a:effectLst/>
                <a:latin typeface="Source Sans Pro" panose="020B0503030403020204" pitchFamily="34" charset="0"/>
              </a:rPr>
              <a:t>NB : cet algorithme peut être écrit d’une manière simple, mais relativement peu performante. Ses performances peuvent être singulièrement augmentées par une petite astuce. Vous commencerez par écrire la manière la plus simple, puis vous identifierez le problème, et écrirez une deuxième version permettant de le résoudre.</a:t>
            </a:r>
          </a:p>
          <a:p>
            <a:pPr marL="0" indent="0">
              <a:buNone/>
            </a:pPr>
            <a:endParaRPr lang="fr-FR" dirty="0">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265696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Il existe un autre type de variable possible: les tableaux</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Ils permettent d’enregistrer plusieurs données, valeurs dans une même variables et peuvent se schématiser comme suit pour un tableau de 4 cases:</a:t>
            </a:r>
          </a:p>
          <a:p>
            <a:pPr marL="0" indent="0">
              <a:buNone/>
            </a:pPr>
            <a:endParaRPr lang="fr-FR" i="0" dirty="0">
              <a:effectLst/>
              <a:latin typeface="Source Sans Pro" panose="020B0503030403020204" pitchFamily="34" charset="0"/>
            </a:endParaRPr>
          </a:p>
          <a:p>
            <a:pPr marL="0" indent="0">
              <a:buNone/>
            </a:pPr>
            <a:r>
              <a:rPr lang="fr-FR" dirty="0">
                <a:latin typeface="Source Sans Pro" panose="020B0503030403020204" pitchFamily="34" charset="0"/>
              </a:rPr>
              <a:t>Il est important de noté que dans beaucoup de langage les tableaux ne peuvent contenir uniquement des valeurs de même type: </a:t>
            </a:r>
          </a:p>
          <a:p>
            <a:pPr marL="0" indent="0">
              <a:buNone/>
            </a:pPr>
            <a:r>
              <a:rPr lang="fr-FR" b="0" i="0" dirty="0">
                <a:solidFill>
                  <a:srgbClr val="000000"/>
                </a:solidFill>
                <a:effectLst/>
                <a:latin typeface="Source Sans Pro" panose="020B0503030403020204" pitchFamily="34" charset="0"/>
              </a:rPr>
              <a:t>									</a:t>
            </a:r>
            <a:r>
              <a:rPr lang="fr-FR" b="0" i="0" dirty="0">
                <a:effectLst/>
                <a:latin typeface="Source Sans Pro" panose="020B0503030403020204" pitchFamily="34" charset="0"/>
              </a:rPr>
              <a:t>ou </a:t>
            </a:r>
          </a:p>
          <a:p>
            <a:pPr marL="0" indent="0">
              <a:buNone/>
            </a:pPr>
            <a:endParaRPr lang="fr-FR" dirty="0">
              <a:latin typeface="Source Sans Pro" panose="020B0503030403020204" pitchFamily="34" charset="0"/>
            </a:endParaRPr>
          </a:p>
          <a:p>
            <a:pPr marL="0" indent="0">
              <a:buNone/>
            </a:pPr>
            <a:r>
              <a:rPr lang="fr-FR" dirty="0">
                <a:latin typeface="Source Sans Pro" panose="020B0503030403020204" pitchFamily="34" charset="0"/>
              </a:rPr>
              <a:t>Chaque case du tableau possède un index permettant l’identification de celle-ci. Dans la quasi-totalité des langage l’index de la 1ere case d’un tableau est 0 (sauf </a:t>
            </a:r>
            <a:r>
              <a:rPr lang="fr-FR" dirty="0" err="1">
                <a:latin typeface="Source Sans Pro" panose="020B0503030403020204" pitchFamily="34" charset="0"/>
              </a:rPr>
              <a:t>Larp</a:t>
            </a:r>
            <a:r>
              <a:rPr lang="fr-FR" dirty="0">
                <a:latin typeface="Source Sans Pro" panose="020B0503030403020204" pitchFamily="34" charset="0"/>
              </a:rPr>
              <a:t> qui commence à 1):</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
        <p:nvSpPr>
          <p:cNvPr id="2" name="Rectangle 1">
            <a:extLst>
              <a:ext uri="{FF2B5EF4-FFF2-40B4-BE49-F238E27FC236}">
                <a16:creationId xmlns:a16="http://schemas.microsoft.com/office/drawing/2014/main" id="{A3124154-D63A-401B-B124-FD3395FD1A36}"/>
              </a:ext>
            </a:extLst>
          </p:cNvPr>
          <p:cNvSpPr/>
          <p:nvPr/>
        </p:nvSpPr>
        <p:spPr>
          <a:xfrm>
            <a:off x="692467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451DBB97-3FE5-4595-B0BA-690395F940DC}"/>
              </a:ext>
            </a:extLst>
          </p:cNvPr>
          <p:cNvSpPr/>
          <p:nvPr/>
        </p:nvSpPr>
        <p:spPr>
          <a:xfrm>
            <a:off x="746760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4708A32-196B-4C0A-9F91-D2F1F03BC340}"/>
              </a:ext>
            </a:extLst>
          </p:cNvPr>
          <p:cNvSpPr/>
          <p:nvPr/>
        </p:nvSpPr>
        <p:spPr>
          <a:xfrm>
            <a:off x="801052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51DF063-EE9F-420C-A928-DAE0809E93AA}"/>
              </a:ext>
            </a:extLst>
          </p:cNvPr>
          <p:cNvSpPr/>
          <p:nvPr/>
        </p:nvSpPr>
        <p:spPr>
          <a:xfrm>
            <a:off x="855345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6AB2FF3-65FF-4721-9BF4-46535E3F3C6C}"/>
              </a:ext>
            </a:extLst>
          </p:cNvPr>
          <p:cNvSpPr/>
          <p:nvPr/>
        </p:nvSpPr>
        <p:spPr>
          <a:xfrm>
            <a:off x="180022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8" name="Rectangle 7">
            <a:extLst>
              <a:ext uri="{FF2B5EF4-FFF2-40B4-BE49-F238E27FC236}">
                <a16:creationId xmlns:a16="http://schemas.microsoft.com/office/drawing/2014/main" id="{CD7707EA-CA61-46DA-B0B8-2AA541ACFC9F}"/>
              </a:ext>
            </a:extLst>
          </p:cNvPr>
          <p:cNvSpPr/>
          <p:nvPr/>
        </p:nvSpPr>
        <p:spPr>
          <a:xfrm>
            <a:off x="234314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9" name="Rectangle 8">
            <a:extLst>
              <a:ext uri="{FF2B5EF4-FFF2-40B4-BE49-F238E27FC236}">
                <a16:creationId xmlns:a16="http://schemas.microsoft.com/office/drawing/2014/main" id="{24060DA3-654E-489B-9242-CCE852C18CC7}"/>
              </a:ext>
            </a:extLst>
          </p:cNvPr>
          <p:cNvSpPr/>
          <p:nvPr/>
        </p:nvSpPr>
        <p:spPr>
          <a:xfrm>
            <a:off x="288607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 name="Rectangle 9">
            <a:extLst>
              <a:ext uri="{FF2B5EF4-FFF2-40B4-BE49-F238E27FC236}">
                <a16:creationId xmlns:a16="http://schemas.microsoft.com/office/drawing/2014/main" id="{DC37C943-B866-45C0-8568-F02A34F74CEB}"/>
              </a:ext>
            </a:extLst>
          </p:cNvPr>
          <p:cNvSpPr/>
          <p:nvPr/>
        </p:nvSpPr>
        <p:spPr>
          <a:xfrm>
            <a:off x="342899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Rectangle 10">
            <a:extLst>
              <a:ext uri="{FF2B5EF4-FFF2-40B4-BE49-F238E27FC236}">
                <a16:creationId xmlns:a16="http://schemas.microsoft.com/office/drawing/2014/main" id="{61D87FB5-99FA-499C-A477-0D32E8938944}"/>
              </a:ext>
            </a:extLst>
          </p:cNvPr>
          <p:cNvSpPr/>
          <p:nvPr/>
        </p:nvSpPr>
        <p:spPr>
          <a:xfrm>
            <a:off x="5267322" y="408562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a:t>
            </a:r>
          </a:p>
        </p:txBody>
      </p:sp>
      <p:sp>
        <p:nvSpPr>
          <p:cNvPr id="12" name="Rectangle 11">
            <a:extLst>
              <a:ext uri="{FF2B5EF4-FFF2-40B4-BE49-F238E27FC236}">
                <a16:creationId xmlns:a16="http://schemas.microsoft.com/office/drawing/2014/main" id="{499E3137-FAE0-4F6C-B377-061141306C6C}"/>
              </a:ext>
            </a:extLst>
          </p:cNvPr>
          <p:cNvSpPr/>
          <p:nvPr/>
        </p:nvSpPr>
        <p:spPr>
          <a:xfrm>
            <a:off x="5810247"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petit</a:t>
            </a:r>
          </a:p>
        </p:txBody>
      </p:sp>
      <p:sp>
        <p:nvSpPr>
          <p:cNvPr id="13" name="Rectangle 12">
            <a:extLst>
              <a:ext uri="{FF2B5EF4-FFF2-40B4-BE49-F238E27FC236}">
                <a16:creationId xmlns:a16="http://schemas.microsoft.com/office/drawing/2014/main" id="{13270479-8BAA-4BA5-973E-8FD5A379E4AF}"/>
              </a:ext>
            </a:extLst>
          </p:cNvPr>
          <p:cNvSpPr/>
          <p:nvPr/>
        </p:nvSpPr>
        <p:spPr>
          <a:xfrm>
            <a:off x="6543673"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a:t>
            </a:r>
          </a:p>
        </p:txBody>
      </p:sp>
      <p:sp>
        <p:nvSpPr>
          <p:cNvPr id="14" name="Rectangle 13">
            <a:extLst>
              <a:ext uri="{FF2B5EF4-FFF2-40B4-BE49-F238E27FC236}">
                <a16:creationId xmlns:a16="http://schemas.microsoft.com/office/drawing/2014/main" id="{22F11B13-4646-427F-B5FB-01B34E4B797B}"/>
              </a:ext>
            </a:extLst>
          </p:cNvPr>
          <p:cNvSpPr/>
          <p:nvPr/>
        </p:nvSpPr>
        <p:spPr>
          <a:xfrm>
            <a:off x="7277099"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leau</a:t>
            </a:r>
            <a:endParaRPr lang="fr-FR" dirty="0"/>
          </a:p>
        </p:txBody>
      </p:sp>
      <p:sp>
        <p:nvSpPr>
          <p:cNvPr id="15" name="Rectangle 14">
            <a:extLst>
              <a:ext uri="{FF2B5EF4-FFF2-40B4-BE49-F238E27FC236}">
                <a16:creationId xmlns:a16="http://schemas.microsoft.com/office/drawing/2014/main" id="{B26B05B3-3685-46C5-AA85-69732580E498}"/>
              </a:ext>
            </a:extLst>
          </p:cNvPr>
          <p:cNvSpPr/>
          <p:nvPr/>
        </p:nvSpPr>
        <p:spPr>
          <a:xfrm>
            <a:off x="3682602" y="5740001"/>
            <a:ext cx="1000125"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19" name="Rectangle 18">
            <a:extLst>
              <a:ext uri="{FF2B5EF4-FFF2-40B4-BE49-F238E27FC236}">
                <a16:creationId xmlns:a16="http://schemas.microsoft.com/office/drawing/2014/main" id="{47EB0269-6071-4F07-AD17-76F8E260F6AA}"/>
              </a:ext>
            </a:extLst>
          </p:cNvPr>
          <p:cNvSpPr/>
          <p:nvPr/>
        </p:nvSpPr>
        <p:spPr>
          <a:xfrm>
            <a:off x="3837381"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0</a:t>
            </a:r>
          </a:p>
        </p:txBody>
      </p:sp>
      <p:sp>
        <p:nvSpPr>
          <p:cNvPr id="20" name="Rectangle 19">
            <a:extLst>
              <a:ext uri="{FF2B5EF4-FFF2-40B4-BE49-F238E27FC236}">
                <a16:creationId xmlns:a16="http://schemas.microsoft.com/office/drawing/2014/main" id="{34D4F6EC-5FDC-4144-A74F-7BECA6F38BFD}"/>
              </a:ext>
            </a:extLst>
          </p:cNvPr>
          <p:cNvSpPr/>
          <p:nvPr/>
        </p:nvSpPr>
        <p:spPr>
          <a:xfrm>
            <a:off x="4682727" y="5740001"/>
            <a:ext cx="1000124"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1" name="Rectangle 20">
            <a:extLst>
              <a:ext uri="{FF2B5EF4-FFF2-40B4-BE49-F238E27FC236}">
                <a16:creationId xmlns:a16="http://schemas.microsoft.com/office/drawing/2014/main" id="{D54CC0AC-24AD-421D-B901-4C751859F557}"/>
              </a:ext>
            </a:extLst>
          </p:cNvPr>
          <p:cNvSpPr/>
          <p:nvPr/>
        </p:nvSpPr>
        <p:spPr>
          <a:xfrm>
            <a:off x="4819646"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1</a:t>
            </a:r>
          </a:p>
        </p:txBody>
      </p:sp>
      <p:sp>
        <p:nvSpPr>
          <p:cNvPr id="22" name="Rectangle 21">
            <a:extLst>
              <a:ext uri="{FF2B5EF4-FFF2-40B4-BE49-F238E27FC236}">
                <a16:creationId xmlns:a16="http://schemas.microsoft.com/office/drawing/2014/main" id="{6292635C-C443-41EB-ADAE-8547D032B235}"/>
              </a:ext>
            </a:extLst>
          </p:cNvPr>
          <p:cNvSpPr/>
          <p:nvPr/>
        </p:nvSpPr>
        <p:spPr>
          <a:xfrm>
            <a:off x="5682852" y="5740001"/>
            <a:ext cx="1031080"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3" name="Rectangle 22">
            <a:extLst>
              <a:ext uri="{FF2B5EF4-FFF2-40B4-BE49-F238E27FC236}">
                <a16:creationId xmlns:a16="http://schemas.microsoft.com/office/drawing/2014/main" id="{B5B0B1AD-C6BD-4728-958D-45DB8AE8868C}"/>
              </a:ext>
            </a:extLst>
          </p:cNvPr>
          <p:cNvSpPr/>
          <p:nvPr/>
        </p:nvSpPr>
        <p:spPr>
          <a:xfrm>
            <a:off x="5838823"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2</a:t>
            </a:r>
          </a:p>
        </p:txBody>
      </p:sp>
      <p:sp>
        <p:nvSpPr>
          <p:cNvPr id="24" name="Rectangle 23">
            <a:extLst>
              <a:ext uri="{FF2B5EF4-FFF2-40B4-BE49-F238E27FC236}">
                <a16:creationId xmlns:a16="http://schemas.microsoft.com/office/drawing/2014/main" id="{CC8001B9-55A8-4C5B-ABFF-6FA18FE2AD4D}"/>
              </a:ext>
            </a:extLst>
          </p:cNvPr>
          <p:cNvSpPr/>
          <p:nvPr/>
        </p:nvSpPr>
        <p:spPr>
          <a:xfrm>
            <a:off x="6713932" y="5740001"/>
            <a:ext cx="1126333"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5" name="Rectangle 24">
            <a:extLst>
              <a:ext uri="{FF2B5EF4-FFF2-40B4-BE49-F238E27FC236}">
                <a16:creationId xmlns:a16="http://schemas.microsoft.com/office/drawing/2014/main" id="{AAC37BCE-087F-4979-BDDB-8794EA86615C}"/>
              </a:ext>
            </a:extLst>
          </p:cNvPr>
          <p:cNvSpPr/>
          <p:nvPr/>
        </p:nvSpPr>
        <p:spPr>
          <a:xfrm>
            <a:off x="6924674"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3</a:t>
            </a:r>
          </a:p>
        </p:txBody>
      </p:sp>
    </p:spTree>
    <p:extLst>
      <p:ext uri="{BB962C8B-B14F-4D97-AF65-F5344CB8AC3E}">
        <p14:creationId xmlns:p14="http://schemas.microsoft.com/office/powerpoint/2010/main" val="1967276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Un tableau doit être déclaré en précisant le nombre et le type de valeurs qu’il contiendra (la déclaration des tableaux est susceptible de varier d'un langage à l'autre. Certains langages réclament le nombre d'éléments, d'autre le plus grand indice... C'est donc une affaire de conventions).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Exemple en Java  </a:t>
            </a:r>
          </a:p>
          <a:p>
            <a:pPr marL="0" indent="0">
              <a:buNone/>
            </a:pPr>
            <a:r>
              <a:rPr lang="fr-FR" dirty="0">
                <a:latin typeface="Source Sans Pro" panose="020B0503030403020204" pitchFamily="34" charset="0"/>
              </a:rPr>
              <a:t>	- </a:t>
            </a:r>
            <a:r>
              <a:rPr lang="fr-FR" b="0" i="0" dirty="0">
                <a:effectLst/>
                <a:latin typeface="Source Sans Pro" panose="020B0503030403020204" pitchFamily="34" charset="0"/>
              </a:rPr>
              <a:t>String [ ] </a:t>
            </a:r>
            <a:r>
              <a:rPr lang="fr-FR" b="0" i="0" dirty="0" err="1">
                <a:effectLst/>
                <a:latin typeface="Source Sans Pro" panose="020B0503030403020204" pitchFamily="34" charset="0"/>
              </a:rPr>
              <a:t>unTableau</a:t>
            </a:r>
            <a:r>
              <a:rPr lang="fr-FR" b="0" i="0" dirty="0">
                <a:effectLst/>
                <a:latin typeface="Source Sans Pro" panose="020B0503030403020204" pitchFamily="34" charset="0"/>
              </a:rPr>
              <a:t> =new String[4]  va créer un tableau de type String et de longueur 4 cases</a:t>
            </a:r>
          </a:p>
          <a:p>
            <a:pPr marL="0" indent="0">
              <a:buNone/>
            </a:pPr>
            <a:r>
              <a:rPr lang="fr-FR" dirty="0">
                <a:latin typeface="Source Sans Pro" panose="020B0503030403020204" pitchFamily="34" charset="0"/>
              </a:rPr>
              <a:t>	- String[ ] </a:t>
            </a:r>
            <a:r>
              <a:rPr lang="fr-FR" dirty="0" err="1">
                <a:latin typeface="Source Sans Pro" panose="020B0503030403020204" pitchFamily="34" charset="0"/>
              </a:rPr>
              <a:t>unTableau</a:t>
            </a:r>
            <a:r>
              <a:rPr lang="fr-FR" dirty="0">
                <a:latin typeface="Source Sans Pro" panose="020B0503030403020204" pitchFamily="34" charset="0"/>
              </a:rPr>
              <a:t> ={1,2,3,4}</a:t>
            </a:r>
            <a:r>
              <a:rPr lang="fr-FR" b="0" i="0" dirty="0">
                <a:effectLst/>
                <a:latin typeface="Source Sans Pro" panose="020B0503030403020204" pitchFamily="34" charset="0"/>
              </a:rPr>
              <a:t> va créer un tableau de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 et de longueur 4 cases et dont la case 1 aura pour valeur 1, la seconde case la valeur 2 etc</a:t>
            </a:r>
            <a:r>
              <a:rPr lang="fr-FR" dirty="0">
                <a:latin typeface="Source Sans Pro" panose="020B0503030403020204" pitchFamily="34" charset="0"/>
              </a:rPr>
              <a:t>…</a:t>
            </a:r>
          </a:p>
          <a:p>
            <a:pPr marL="0" indent="0">
              <a:buNone/>
            </a:pPr>
            <a:r>
              <a:rPr lang="fr-FR" b="0" i="0" dirty="0">
                <a:effectLst/>
                <a:latin typeface="Source Sans Pro" panose="020B0503030403020204" pitchFamily="34" charset="0"/>
              </a:rPr>
              <a:t>		</a:t>
            </a:r>
            <a:r>
              <a:rPr lang="fr-FR" b="0" i="0" dirty="0">
                <a:effectLst/>
                <a:latin typeface="Source Sans Pro" panose="020B0503030403020204" pitchFamily="34" charset="0"/>
                <a:sym typeface="Wingdings" panose="05000000000000000000" pitchFamily="2" charset="2"/>
              </a:rPr>
              <a:t> En java les tailles de tableau sont immuables on ne peut pas supprimer de case ni en ajouter une fois le tableau déclarer</a:t>
            </a:r>
          </a:p>
          <a:p>
            <a:pPr marL="0" indent="0">
              <a:buNone/>
            </a:pPr>
            <a:endParaRPr lang="fr-FR" dirty="0">
              <a:latin typeface="Source Sans Pro" panose="020B0503030403020204" pitchFamily="34" charset="0"/>
              <a:sym typeface="Wingdings" panose="05000000000000000000" pitchFamily="2" charset="2"/>
            </a:endParaRPr>
          </a:p>
          <a:p>
            <a:pPr marL="0" indent="0">
              <a:buNone/>
            </a:pPr>
            <a:r>
              <a:rPr lang="fr-FR" b="0" i="0" dirty="0">
                <a:effectLst/>
                <a:latin typeface="Source Sans Pro" panose="020B0503030403020204" pitchFamily="34" charset="0"/>
                <a:sym typeface="Wingdings" panose="05000000000000000000" pitchFamily="2" charset="2"/>
              </a:rPr>
              <a:t>Exemple en JavaScript: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 va créer un tableau de 2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»,123] va créer un tableau de 2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 et enfin pour la troisième 123 en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va créer un tableau vide</a:t>
            </a: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sym typeface="Wingdings" panose="05000000000000000000" pitchFamily="2" charset="2"/>
              </a:rPr>
              <a:t> En </a:t>
            </a:r>
            <a:r>
              <a:rPr lang="fr-FR" b="0" i="0" dirty="0" err="1">
                <a:effectLst/>
                <a:latin typeface="Source Sans Pro" panose="020B0503030403020204" pitchFamily="34" charset="0"/>
                <a:sym typeface="Wingdings" panose="05000000000000000000" pitchFamily="2" charset="2"/>
              </a:rPr>
              <a:t>javaScript</a:t>
            </a:r>
            <a:r>
              <a:rPr lang="fr-FR" b="0" i="0" dirty="0">
                <a:effectLst/>
                <a:latin typeface="Source Sans Pro" panose="020B0503030403020204" pitchFamily="34" charset="0"/>
                <a:sym typeface="Wingdings" panose="05000000000000000000" pitchFamily="2" charset="2"/>
              </a:rPr>
              <a:t> les tailles de tableau NE sont PAS immuables on peut supprimer des case </a:t>
            </a:r>
            <a:r>
              <a:rPr lang="fr-FR" dirty="0">
                <a:latin typeface="Source Sans Pro" panose="020B0503030403020204" pitchFamily="34" charset="0"/>
                <a:sym typeface="Wingdings" panose="05000000000000000000" pitchFamily="2" charset="2"/>
              </a:rPr>
              <a:t>et </a:t>
            </a:r>
            <a:r>
              <a:rPr lang="fr-FR" b="0" i="0" dirty="0">
                <a:effectLst/>
                <a:latin typeface="Source Sans Pro" panose="020B0503030403020204" pitchFamily="34" charset="0"/>
                <a:sym typeface="Wingdings" panose="05000000000000000000" pitchFamily="2" charset="2"/>
              </a:rPr>
              <a:t>en ajouter une fois le tableau déclarer</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293338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récupérer la valeur d’une case précise d’un tableaux il est nécessaire d’indiquer l’index de cette case:</a:t>
            </a:r>
          </a:p>
          <a:p>
            <a:pPr marL="0" indent="0">
              <a:buNone/>
            </a:pPr>
            <a:r>
              <a:rPr lang="fr-FR" dirty="0">
                <a:latin typeface="Source Sans Pro" panose="020B0503030403020204" pitchFamily="34" charset="0"/>
              </a:rPr>
              <a:t>Exemple pour récupérer la valeur de la troisième case: </a:t>
            </a:r>
            <a:r>
              <a:rPr lang="fr-FR" dirty="0" err="1">
                <a:latin typeface="Source Sans Pro" panose="020B0503030403020204" pitchFamily="34" charset="0"/>
              </a:rPr>
              <a:t>monTableau</a:t>
            </a:r>
            <a:r>
              <a:rPr lang="fr-FR" b="0" i="0" dirty="0">
                <a:effectLst/>
                <a:latin typeface="Source Sans Pro" panose="020B0503030403020204" pitchFamily="34" charset="0"/>
              </a:rPr>
              <a:t> [2]  ici 2 correspond à l’indice 2 du tableau et comme le 1</a:t>
            </a:r>
            <a:r>
              <a:rPr lang="fr-FR" b="0" i="0" baseline="30000" dirty="0">
                <a:effectLst/>
                <a:latin typeface="Source Sans Pro" panose="020B0503030403020204" pitchFamily="34" charset="0"/>
              </a:rPr>
              <a:t>er</a:t>
            </a:r>
            <a:r>
              <a:rPr lang="fr-FR" b="0" i="0" dirty="0">
                <a:effectLst/>
                <a:latin typeface="Source Sans Pro" panose="020B0503030403020204" pitchFamily="34" charset="0"/>
              </a:rPr>
              <a:t> indice est 0, 2 correspond bien à l’indice de la 3eme case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L’énorme avantage des tableaux, c’est qu’on va pouvoir les traiter en faisant des boucles. Par exemple, pour effectuer notre calcul de moyenne…</a:t>
            </a:r>
          </a:p>
        </p:txBody>
      </p:sp>
    </p:spTree>
    <p:extLst>
      <p:ext uri="{BB962C8B-B14F-4D97-AF65-F5344CB8AC3E}">
        <p14:creationId xmlns:p14="http://schemas.microsoft.com/office/powerpoint/2010/main" val="250823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de 7 valeurs numériques en les mettant toutes à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contenant les six voyelles de l’alphabet latin.</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buNone/>
            </a:pPr>
            <a:endParaRPr lang="fr-FR" dirty="0">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Nb(5)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nb</a:t>
            </a:r>
            <a:r>
              <a:rPr lang="fr-FR" b="0" i="0" dirty="0">
                <a:effectLst/>
                <a:latin typeface="Source Sans Pro" panose="020B0503030403020204" pitchFamily="34" charset="0"/>
              </a:rPr>
              <a:t> [i]</a:t>
            </a:r>
            <a:r>
              <a:rPr lang="fr-FR" b="0" i="0" dirty="0">
                <a:effectLst/>
                <a:latin typeface="Ubuntu mono"/>
              </a:rPr>
              <a:t> ← i * i</a:t>
            </a:r>
            <a:br>
              <a:rPr lang="fr-FR" b="0" i="0" dirty="0">
                <a:effectLst/>
                <a:latin typeface="Ubuntu mono"/>
              </a:rPr>
            </a:br>
            <a:r>
              <a:rPr lang="fr-FR" b="0" i="0" dirty="0">
                <a:effectLst/>
                <a:latin typeface="Ubuntu mono"/>
              </a:rPr>
              <a:t>	</a:t>
            </a:r>
            <a:r>
              <a:rPr lang="fr-FR" b="1" dirty="0" err="1">
                <a:latin typeface="Ubuntu mono"/>
              </a:rPr>
              <a:t>FinPour</a:t>
            </a:r>
            <a:r>
              <a:rPr lang="fr-FR" b="0" i="0" dirty="0">
                <a:effectLst/>
                <a:latin typeface="Ubuntu mono"/>
              </a:rPr>
              <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nb</a:t>
            </a:r>
            <a:r>
              <a:rPr lang="fr-FR" b="0" i="0" dirty="0">
                <a:effectLst/>
                <a:latin typeface="Source Sans Pro" panose="020B0503030403020204" pitchFamily="34" charset="0"/>
              </a:rPr>
              <a:t> [i]</a:t>
            </a:r>
            <a:r>
              <a:rPr lang="fr-FR" b="0" i="0" dirty="0">
                <a:effectLst/>
                <a:latin typeface="Ubuntu mono"/>
              </a:rPr>
              <a:t/>
            </a:r>
            <a:br>
              <a:rPr lang="fr-FR" b="0" i="0" dirty="0">
                <a:effectLst/>
                <a:latin typeface="Ubuntu mono"/>
              </a:rPr>
            </a:br>
            <a:r>
              <a:rPr lang="fr-FR" b="0" i="0" dirty="0">
                <a:effectLst/>
                <a:latin typeface="Ubuntu mono"/>
              </a:rPr>
              <a:t>	</a:t>
            </a:r>
            <a:r>
              <a:rPr lang="fr-FR" b="1" dirty="0" err="1">
                <a:latin typeface="Ubuntu mono"/>
              </a:rPr>
              <a:t>FinPour</a:t>
            </a:r>
            <a:r>
              <a:rPr lang="fr-FR" b="0" i="0" dirty="0">
                <a:effectLst/>
                <a:latin typeface="Ubuntu mono"/>
              </a:rPr>
              <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71169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n(6)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Variables</a:t>
            </a:r>
            <a:r>
              <a:rPr lang="fr-FR" b="0" i="0" dirty="0">
                <a:effectLst/>
                <a:latin typeface="Ubuntu mono"/>
              </a:rPr>
              <a:t> i, k </a:t>
            </a:r>
            <a:r>
              <a:rPr lang="fr-FR" b="1" i="0" dirty="0">
                <a:effectLst/>
                <a:latin typeface="Ubuntu mono"/>
              </a:rPr>
              <a:t>en</a:t>
            </a:r>
            <a:r>
              <a:rPr lang="fr-FR" b="0" i="0" dirty="0">
                <a:effectLst/>
                <a:latin typeface="Ubuntu mono"/>
              </a:rPr>
              <a:t> </a:t>
            </a:r>
            <a:r>
              <a:rPr lang="fr-FR" b="1" i="0" dirty="0">
                <a:effectLst/>
                <a:latin typeface="Ubuntu mono"/>
              </a:rPr>
              <a:t>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	n</a:t>
            </a:r>
            <a:r>
              <a:rPr lang="fr-FR" b="0" i="0" dirty="0">
                <a:effectLst/>
                <a:latin typeface="Source Sans Pro" panose="020B0503030403020204" pitchFamily="34" charset="0"/>
              </a:rPr>
              <a:t> [i]</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k ← 1 à 6</a:t>
            </a:r>
            <a:br>
              <a:rPr lang="fr-FR" b="0" i="0" dirty="0">
                <a:effectLst/>
                <a:latin typeface="Ubuntu mono"/>
              </a:rPr>
            </a:br>
            <a:r>
              <a:rPr lang="fr-FR" b="0" i="0" dirty="0">
                <a:effectLst/>
                <a:latin typeface="Ubuntu mono"/>
              </a:rPr>
              <a:t>  		n(k) ← n(k-1) + 2</a:t>
            </a:r>
            <a:br>
              <a:rPr lang="fr-FR" b="0" i="0" dirty="0">
                <a:effectLst/>
                <a:latin typeface="Ubuntu mono"/>
              </a:rPr>
            </a:br>
            <a:r>
              <a:rPr lang="fr-FR" b="0" i="0" dirty="0">
                <a:effectLst/>
                <a:latin typeface="Ubuntu mono"/>
              </a:rPr>
              <a:t>	</a:t>
            </a:r>
            <a:r>
              <a:rPr lang="fr-FR" b="0" i="0" dirty="0" err="1">
                <a:effectLst/>
                <a:latin typeface="Ubuntu mono"/>
              </a:rPr>
              <a:t>FinPour</a:t>
            </a:r>
            <a:r>
              <a:rPr lang="fr-FR" b="0" i="0" dirty="0">
                <a:effectLst/>
                <a:latin typeface="Ubuntu mono"/>
              </a:rPr>
              <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6</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a:t>
            </a:r>
            <a:r>
              <a:rPr lang="fr-FR" b="0" i="0" dirty="0">
                <a:effectLst/>
                <a:latin typeface="Source Sans Pro" panose="020B0503030403020204" pitchFamily="34" charset="0"/>
              </a:rPr>
              <a:t> [i]</a:t>
            </a:r>
            <a:r>
              <a:rPr lang="fr-FR" b="0" i="0" dirty="0">
                <a:effectLst/>
                <a:latin typeface="Ubuntu mono"/>
              </a:rPr>
              <a:t/>
            </a:r>
            <a:br>
              <a:rPr lang="fr-FR" b="0" i="0" dirty="0">
                <a:effectLst/>
                <a:latin typeface="Ubuntu mono"/>
              </a:rPr>
            </a:br>
            <a:r>
              <a:rPr lang="fr-FR" b="0" i="0" dirty="0">
                <a:effectLst/>
                <a:latin typeface="Ubuntu mono"/>
              </a:rPr>
              <a:t>	 </a:t>
            </a:r>
            <a:r>
              <a:rPr lang="fr-FR" b="0" i="0" dirty="0" err="1">
                <a:effectLst/>
                <a:latin typeface="Ubuntu mono"/>
              </a:rPr>
              <a:t>FinPour</a:t>
            </a:r>
            <a:r>
              <a:rPr lang="fr-FR" b="0" i="0" dirty="0">
                <a:effectLst/>
                <a:latin typeface="Ubuntu mono"/>
              </a:rPr>
              <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12781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suite(7) </a:t>
            </a:r>
            <a:r>
              <a:rPr lang="fr-FR" b="1" i="0" dirty="0">
                <a:effectLst/>
                <a:latin typeface="Ubuntu mono"/>
              </a:rPr>
              <a:t>en Entier</a:t>
            </a:r>
            <a:r>
              <a:rPr lang="fr-FR" b="0" i="0" dirty="0">
                <a:effectLst/>
                <a:latin typeface="Ubuntu mono"/>
              </a:rPr>
              <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 Entier</a:t>
            </a:r>
            <a:r>
              <a:rPr lang="fr-FR" b="0" i="0" dirty="0">
                <a:effectLst/>
                <a:latin typeface="Ubuntu mono"/>
              </a:rPr>
              <a:t/>
            </a:r>
            <a:br>
              <a:rPr lang="fr-FR" b="0" i="0" dirty="0">
                <a:effectLst/>
                <a:latin typeface="Ubuntu mono"/>
              </a:rPr>
            </a:br>
            <a:r>
              <a:rPr lang="fr-FR" b="1" i="0" dirty="0">
                <a:effectLst/>
                <a:latin typeface="Ubuntu mono"/>
              </a:rPr>
              <a:t>Début</a:t>
            </a:r>
            <a:r>
              <a:rPr lang="fr-FR" b="0" i="0" dirty="0">
                <a:effectLst/>
                <a:latin typeface="Ubuntu mono"/>
              </a:rPr>
              <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[0]</a:t>
            </a:r>
            <a:r>
              <a:rPr lang="fr-FR" b="0" i="0" dirty="0">
                <a:effectLst/>
                <a:latin typeface="Ubuntu mono"/>
              </a:rPr>
              <a:t> ← 1</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[1]</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2 à 7</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[i]</a:t>
            </a:r>
            <a:r>
              <a:rPr lang="fr-FR" b="0" i="0" dirty="0">
                <a:effectLst/>
                <a:latin typeface="Ubuntu mono"/>
              </a:rPr>
              <a:t> ← suite</a:t>
            </a:r>
            <a:r>
              <a:rPr lang="fr-FR" b="0" i="0" dirty="0">
                <a:effectLst/>
                <a:latin typeface="Source Sans Pro" panose="020B0503030403020204" pitchFamily="34" charset="0"/>
              </a:rPr>
              <a:t> [i-1] </a:t>
            </a:r>
            <a:r>
              <a:rPr lang="fr-FR" b="0" i="0" dirty="0">
                <a:effectLst/>
                <a:latin typeface="Ubuntu mono"/>
              </a:rPr>
              <a:t>+ suite</a:t>
            </a:r>
            <a:r>
              <a:rPr lang="fr-FR" b="0" i="0" dirty="0">
                <a:effectLst/>
                <a:latin typeface="Source Sans Pro" panose="020B0503030403020204" pitchFamily="34" charset="0"/>
              </a:rPr>
              <a:t> [i-2]</a:t>
            </a:r>
            <a:r>
              <a:rPr lang="fr-FR" b="0" i="0" dirty="0">
                <a:effectLst/>
                <a:latin typeface="Ubuntu mono"/>
              </a:rPr>
              <a:t/>
            </a:r>
            <a:br>
              <a:rPr lang="fr-FR" b="0" i="0" dirty="0">
                <a:effectLst/>
                <a:latin typeface="Ubuntu mono"/>
              </a:rPr>
            </a:br>
            <a:r>
              <a:rPr lang="fr-FR" b="0" i="0" dirty="0">
                <a:effectLst/>
                <a:latin typeface="Ubuntu mono"/>
              </a:rPr>
              <a:t>	</a:t>
            </a:r>
            <a:r>
              <a:rPr lang="fr-FR" b="0" i="0" dirty="0" err="1">
                <a:effectLst/>
                <a:latin typeface="Ubuntu mono"/>
              </a:rPr>
              <a:t>FinPour</a:t>
            </a:r>
            <a:r>
              <a:rPr lang="fr-FR" b="0" i="0" dirty="0">
                <a:effectLst/>
                <a:latin typeface="Ubuntu mono"/>
              </a:rPr>
              <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7</a:t>
            </a:r>
            <a:br>
              <a:rPr lang="fr-FR" b="0" i="0" dirty="0">
                <a:effectLst/>
                <a:latin typeface="Ubuntu mono"/>
              </a:rPr>
            </a:br>
            <a:r>
              <a:rPr lang="fr-FR" b="1" i="0" dirty="0">
                <a:effectLst/>
                <a:latin typeface="Ubuntu mono"/>
              </a:rPr>
              <a:t>  		Ecrire</a:t>
            </a:r>
            <a:r>
              <a:rPr lang="fr-FR" b="0" i="0" dirty="0">
                <a:effectLst/>
                <a:latin typeface="Ubuntu mono"/>
              </a:rPr>
              <a:t> suite</a:t>
            </a:r>
            <a:r>
              <a:rPr lang="fr-FR" b="0" i="0" dirty="0">
                <a:effectLst/>
                <a:latin typeface="Source Sans Pro" panose="020B0503030403020204" pitchFamily="34" charset="0"/>
              </a:rPr>
              <a:t> [i]</a:t>
            </a:r>
            <a:r>
              <a:rPr lang="fr-FR" b="0" i="0" dirty="0">
                <a:effectLst/>
                <a:latin typeface="Ubuntu mono"/>
              </a:rPr>
              <a:t/>
            </a:r>
            <a:br>
              <a:rPr lang="fr-FR" b="0" i="0" dirty="0">
                <a:effectLst/>
                <a:latin typeface="Ubuntu mono"/>
              </a:rPr>
            </a:br>
            <a:r>
              <a:rPr lang="fr-FR" b="0" i="0" dirty="0">
                <a:effectLst/>
                <a:latin typeface="Ubuntu mono"/>
              </a:rPr>
              <a:t>	</a:t>
            </a:r>
            <a:r>
              <a:rPr lang="fr-FR" b="0" i="0" dirty="0" err="1">
                <a:effectLst/>
                <a:latin typeface="Ubuntu mono"/>
              </a:rPr>
              <a:t>FinPour</a:t>
            </a:r>
            <a:r>
              <a:rPr lang="fr-FR" b="0" i="0" dirty="0">
                <a:effectLst/>
                <a:latin typeface="Ubuntu mono"/>
              </a:rPr>
              <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92009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lgn="just">
              <a:buNone/>
            </a:pPr>
            <a:r>
              <a:rPr lang="fr-FR" dirty="0">
                <a:latin typeface="Source Sans Pro" panose="020B0503030403020204" pitchFamily="34" charset="0"/>
              </a:rPr>
              <a:t>Et faire en sorte que </a:t>
            </a:r>
            <a:r>
              <a:rPr lang="fr-FR" b="0" i="0" dirty="0">
                <a:effectLst/>
                <a:latin typeface="Source Sans Pro" panose="020B0503030403020204" pitchFamily="34" charset="0"/>
              </a:rPr>
              <a:t>le calcul de la moyenne des notes soit effectué et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qui devront être stockées dans un tableau. L’utilisateur doit donc commencer par entrer le nombre de valeurs qu’il compte saisir. Il effectuera ensuite cette saisie. Enfin, une fois la saisie terminée, le programme affichera le nombre de valeurs négatives et le nombre de valeurs positives.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calculant la somme des valeurs d’un tableau (on suppose que le tableau a été préalablement saisi).</a:t>
            </a:r>
          </a:p>
          <a:p>
            <a:pPr marL="0" indent="0" algn="just">
              <a:buNone/>
            </a:pPr>
            <a:endParaRPr lang="fr-FR" dirty="0">
              <a:solidFill>
                <a:srgbClr val="000000"/>
              </a:solidFill>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352302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constituant un tableau, à partir de deux tableaux de même longueur préalablement saisis. Le nouveau tableau sera la somme des éléments des deux tableaux de départ.</a:t>
            </a:r>
          </a:p>
          <a:p>
            <a:pPr marL="0" indent="0" algn="just">
              <a:buNone/>
            </a:pPr>
            <a:r>
              <a:rPr lang="fr-FR" b="0" i="0" dirty="0">
                <a:effectLst/>
                <a:latin typeface="Source Sans Pro" panose="020B0503030403020204" pitchFamily="34" charset="0"/>
              </a:rPr>
              <a:t>Tableau 1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2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à constituer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7" name="Tableau 6">
            <a:extLst>
              <a:ext uri="{FF2B5EF4-FFF2-40B4-BE49-F238E27FC236}">
                <a16:creationId xmlns:a16="http://schemas.microsoft.com/office/drawing/2014/main" id="{B33224B2-2F98-4614-976B-6CC6FC2DC46F}"/>
              </a:ext>
            </a:extLst>
          </p:cNvPr>
          <p:cNvGraphicFramePr>
            <a:graphicFrameLocks noGrp="1"/>
          </p:cNvGraphicFramePr>
          <p:nvPr>
            <p:extLst>
              <p:ext uri="{D42A27DB-BD31-4B8C-83A1-F6EECF244321}">
                <p14:modId xmlns:p14="http://schemas.microsoft.com/office/powerpoint/2010/main" val="1854073"/>
              </p:ext>
            </p:extLst>
          </p:nvPr>
        </p:nvGraphicFramePr>
        <p:xfrm>
          <a:off x="2188209" y="2178843"/>
          <a:ext cx="6263008" cy="331470"/>
        </p:xfrm>
        <a:graphic>
          <a:graphicData uri="http://schemas.openxmlformats.org/drawingml/2006/table">
            <a:tbl>
              <a:tblPr/>
              <a:tblGrid>
                <a:gridCol w="751561">
                  <a:extLst>
                    <a:ext uri="{9D8B030D-6E8A-4147-A177-3AD203B41FA5}">
                      <a16:colId xmlns:a16="http://schemas.microsoft.com/office/drawing/2014/main" val="1364968124"/>
                    </a:ext>
                  </a:extLst>
                </a:gridCol>
                <a:gridCol w="751561">
                  <a:extLst>
                    <a:ext uri="{9D8B030D-6E8A-4147-A177-3AD203B41FA5}">
                      <a16:colId xmlns:a16="http://schemas.microsoft.com/office/drawing/2014/main" val="1490758597"/>
                    </a:ext>
                  </a:extLst>
                </a:gridCol>
                <a:gridCol w="751561">
                  <a:extLst>
                    <a:ext uri="{9D8B030D-6E8A-4147-A177-3AD203B41FA5}">
                      <a16:colId xmlns:a16="http://schemas.microsoft.com/office/drawing/2014/main" val="3753478091"/>
                    </a:ext>
                  </a:extLst>
                </a:gridCol>
                <a:gridCol w="751561">
                  <a:extLst>
                    <a:ext uri="{9D8B030D-6E8A-4147-A177-3AD203B41FA5}">
                      <a16:colId xmlns:a16="http://schemas.microsoft.com/office/drawing/2014/main" val="2496524625"/>
                    </a:ext>
                  </a:extLst>
                </a:gridCol>
                <a:gridCol w="814191">
                  <a:extLst>
                    <a:ext uri="{9D8B030D-6E8A-4147-A177-3AD203B41FA5}">
                      <a16:colId xmlns:a16="http://schemas.microsoft.com/office/drawing/2014/main" val="2758094790"/>
                    </a:ext>
                  </a:extLst>
                </a:gridCol>
                <a:gridCol w="814191">
                  <a:extLst>
                    <a:ext uri="{9D8B030D-6E8A-4147-A177-3AD203B41FA5}">
                      <a16:colId xmlns:a16="http://schemas.microsoft.com/office/drawing/2014/main" val="783241579"/>
                    </a:ext>
                  </a:extLst>
                </a:gridCol>
                <a:gridCol w="814191">
                  <a:extLst>
                    <a:ext uri="{9D8B030D-6E8A-4147-A177-3AD203B41FA5}">
                      <a16:colId xmlns:a16="http://schemas.microsoft.com/office/drawing/2014/main" val="2342429812"/>
                    </a:ext>
                  </a:extLst>
                </a:gridCol>
                <a:gridCol w="814191">
                  <a:extLst>
                    <a:ext uri="{9D8B030D-6E8A-4147-A177-3AD203B41FA5}">
                      <a16:colId xmlns:a16="http://schemas.microsoft.com/office/drawing/2014/main" val="1905630413"/>
                    </a:ext>
                  </a:extLst>
                </a:gridCol>
              </a:tblGrid>
              <a:tr h="0">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132803"/>
                  </a:ext>
                </a:extLst>
              </a:tr>
            </a:tbl>
          </a:graphicData>
        </a:graphic>
      </p:graphicFrame>
      <p:graphicFrame>
        <p:nvGraphicFramePr>
          <p:cNvPr id="8" name="Tableau 7">
            <a:extLst>
              <a:ext uri="{FF2B5EF4-FFF2-40B4-BE49-F238E27FC236}">
                <a16:creationId xmlns:a16="http://schemas.microsoft.com/office/drawing/2014/main" id="{62B1809C-9AE3-4477-8A95-C9ACC1CB4436}"/>
              </a:ext>
            </a:extLst>
          </p:cNvPr>
          <p:cNvGraphicFramePr>
            <a:graphicFrameLocks noGrp="1"/>
          </p:cNvGraphicFramePr>
          <p:nvPr>
            <p:extLst>
              <p:ext uri="{D42A27DB-BD31-4B8C-83A1-F6EECF244321}">
                <p14:modId xmlns:p14="http://schemas.microsoft.com/office/powerpoint/2010/main" val="3495139427"/>
              </p:ext>
            </p:extLst>
          </p:nvPr>
        </p:nvGraphicFramePr>
        <p:xfrm>
          <a:off x="2188209" y="3097530"/>
          <a:ext cx="6263008" cy="331470"/>
        </p:xfrm>
        <a:graphic>
          <a:graphicData uri="http://schemas.openxmlformats.org/drawingml/2006/table">
            <a:tbl>
              <a:tblPr/>
              <a:tblGrid>
                <a:gridCol w="751561">
                  <a:extLst>
                    <a:ext uri="{9D8B030D-6E8A-4147-A177-3AD203B41FA5}">
                      <a16:colId xmlns:a16="http://schemas.microsoft.com/office/drawing/2014/main" val="305964463"/>
                    </a:ext>
                  </a:extLst>
                </a:gridCol>
                <a:gridCol w="751561">
                  <a:extLst>
                    <a:ext uri="{9D8B030D-6E8A-4147-A177-3AD203B41FA5}">
                      <a16:colId xmlns:a16="http://schemas.microsoft.com/office/drawing/2014/main" val="682201043"/>
                    </a:ext>
                  </a:extLst>
                </a:gridCol>
                <a:gridCol w="751561">
                  <a:extLst>
                    <a:ext uri="{9D8B030D-6E8A-4147-A177-3AD203B41FA5}">
                      <a16:colId xmlns:a16="http://schemas.microsoft.com/office/drawing/2014/main" val="3951397211"/>
                    </a:ext>
                  </a:extLst>
                </a:gridCol>
                <a:gridCol w="751561">
                  <a:extLst>
                    <a:ext uri="{9D8B030D-6E8A-4147-A177-3AD203B41FA5}">
                      <a16:colId xmlns:a16="http://schemas.microsoft.com/office/drawing/2014/main" val="1770424191"/>
                    </a:ext>
                  </a:extLst>
                </a:gridCol>
                <a:gridCol w="814191">
                  <a:extLst>
                    <a:ext uri="{9D8B030D-6E8A-4147-A177-3AD203B41FA5}">
                      <a16:colId xmlns:a16="http://schemas.microsoft.com/office/drawing/2014/main" val="90398103"/>
                    </a:ext>
                  </a:extLst>
                </a:gridCol>
                <a:gridCol w="814191">
                  <a:extLst>
                    <a:ext uri="{9D8B030D-6E8A-4147-A177-3AD203B41FA5}">
                      <a16:colId xmlns:a16="http://schemas.microsoft.com/office/drawing/2014/main" val="3735388216"/>
                    </a:ext>
                  </a:extLst>
                </a:gridCol>
                <a:gridCol w="814191">
                  <a:extLst>
                    <a:ext uri="{9D8B030D-6E8A-4147-A177-3AD203B41FA5}">
                      <a16:colId xmlns:a16="http://schemas.microsoft.com/office/drawing/2014/main" val="2948740983"/>
                    </a:ext>
                  </a:extLst>
                </a:gridCol>
                <a:gridCol w="814191">
                  <a:extLst>
                    <a:ext uri="{9D8B030D-6E8A-4147-A177-3AD203B41FA5}">
                      <a16:colId xmlns:a16="http://schemas.microsoft.com/office/drawing/2014/main" val="1097191335"/>
                    </a:ext>
                  </a:extLst>
                </a:gridCol>
              </a:tblGrid>
              <a:tr h="0">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270252"/>
                  </a:ext>
                </a:extLst>
              </a:tr>
            </a:tbl>
          </a:graphicData>
        </a:graphic>
      </p:graphicFrame>
      <p:graphicFrame>
        <p:nvGraphicFramePr>
          <p:cNvPr id="11" name="Tableau 10">
            <a:extLst>
              <a:ext uri="{FF2B5EF4-FFF2-40B4-BE49-F238E27FC236}">
                <a16:creationId xmlns:a16="http://schemas.microsoft.com/office/drawing/2014/main" id="{48A04AC8-F4FA-46C1-B23B-C8CA6C341593}"/>
              </a:ext>
            </a:extLst>
          </p:cNvPr>
          <p:cNvGraphicFramePr>
            <a:graphicFrameLocks noGrp="1"/>
          </p:cNvGraphicFramePr>
          <p:nvPr>
            <p:extLst>
              <p:ext uri="{D42A27DB-BD31-4B8C-83A1-F6EECF244321}">
                <p14:modId xmlns:p14="http://schemas.microsoft.com/office/powerpoint/2010/main" val="2048500476"/>
              </p:ext>
            </p:extLst>
          </p:nvPr>
        </p:nvGraphicFramePr>
        <p:xfrm>
          <a:off x="2188209" y="4567711"/>
          <a:ext cx="8947152" cy="365760"/>
        </p:xfrm>
        <a:graphic>
          <a:graphicData uri="http://schemas.openxmlformats.org/drawingml/2006/table">
            <a:tbl>
              <a:tblPr/>
              <a:tblGrid>
                <a:gridCol w="1073658">
                  <a:extLst>
                    <a:ext uri="{9D8B030D-6E8A-4147-A177-3AD203B41FA5}">
                      <a16:colId xmlns:a16="http://schemas.microsoft.com/office/drawing/2014/main" val="3156467523"/>
                    </a:ext>
                  </a:extLst>
                </a:gridCol>
                <a:gridCol w="1073658">
                  <a:extLst>
                    <a:ext uri="{9D8B030D-6E8A-4147-A177-3AD203B41FA5}">
                      <a16:colId xmlns:a16="http://schemas.microsoft.com/office/drawing/2014/main" val="727283057"/>
                    </a:ext>
                  </a:extLst>
                </a:gridCol>
                <a:gridCol w="1073658">
                  <a:extLst>
                    <a:ext uri="{9D8B030D-6E8A-4147-A177-3AD203B41FA5}">
                      <a16:colId xmlns:a16="http://schemas.microsoft.com/office/drawing/2014/main" val="232757486"/>
                    </a:ext>
                  </a:extLst>
                </a:gridCol>
                <a:gridCol w="1073658">
                  <a:extLst>
                    <a:ext uri="{9D8B030D-6E8A-4147-A177-3AD203B41FA5}">
                      <a16:colId xmlns:a16="http://schemas.microsoft.com/office/drawing/2014/main" val="2174087466"/>
                    </a:ext>
                  </a:extLst>
                </a:gridCol>
                <a:gridCol w="1163130">
                  <a:extLst>
                    <a:ext uri="{9D8B030D-6E8A-4147-A177-3AD203B41FA5}">
                      <a16:colId xmlns:a16="http://schemas.microsoft.com/office/drawing/2014/main" val="1475147715"/>
                    </a:ext>
                  </a:extLst>
                </a:gridCol>
                <a:gridCol w="1163130">
                  <a:extLst>
                    <a:ext uri="{9D8B030D-6E8A-4147-A177-3AD203B41FA5}">
                      <a16:colId xmlns:a16="http://schemas.microsoft.com/office/drawing/2014/main" val="1892242562"/>
                    </a:ext>
                  </a:extLst>
                </a:gridCol>
                <a:gridCol w="1163130">
                  <a:extLst>
                    <a:ext uri="{9D8B030D-6E8A-4147-A177-3AD203B41FA5}">
                      <a16:colId xmlns:a16="http://schemas.microsoft.com/office/drawing/2014/main" val="946791414"/>
                    </a:ext>
                  </a:extLst>
                </a:gridCol>
                <a:gridCol w="1163130">
                  <a:extLst>
                    <a:ext uri="{9D8B030D-6E8A-4147-A177-3AD203B41FA5}">
                      <a16:colId xmlns:a16="http://schemas.microsoft.com/office/drawing/2014/main" val="2765379731"/>
                    </a:ext>
                  </a:extLst>
                </a:gridCol>
              </a:tblGrid>
              <a:tr h="365760">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63789"/>
                  </a:ext>
                </a:extLst>
              </a:tr>
            </a:tbl>
          </a:graphicData>
        </a:graphic>
      </p:graphicFrame>
    </p:spTree>
    <p:extLst>
      <p:ext uri="{BB962C8B-B14F-4D97-AF65-F5344CB8AC3E}">
        <p14:creationId xmlns:p14="http://schemas.microsoft.com/office/powerpoint/2010/main" val="997141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Toujours à partir de deux tableaux précédemment saisis, écrivez un algorithme qui calcule le schtroumpf des deux tableaux. Pour calculer le schtroumpf, il faut multiplier chaque élément du tableau 1 par chaque élément du tableau 2, et additionner le tout. Par exemple si l'on a :</a:t>
            </a:r>
          </a:p>
          <a:p>
            <a:pPr marL="0" indent="0" algn="just">
              <a:buNone/>
            </a:pPr>
            <a:r>
              <a:rPr lang="fr-FR" b="0" i="0" dirty="0">
                <a:effectLst/>
                <a:latin typeface="Source Sans Pro" panose="020B0503030403020204" pitchFamily="34" charset="0"/>
              </a:rPr>
              <a:t>Tableau 1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r>
              <a:rPr lang="fr-FR" dirty="0">
                <a:latin typeface="Source Sans Pro" panose="020B0503030403020204" pitchFamily="34" charset="0"/>
              </a:rPr>
              <a:t>Tableau 2 : </a:t>
            </a: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Le Schtroumpf sera :</a:t>
            </a:r>
          </a:p>
          <a:p>
            <a:pPr marL="0" indent="0" algn="just">
              <a:buNone/>
            </a:pPr>
            <a:r>
              <a:rPr lang="fr-FR" b="0" i="0" dirty="0">
                <a:effectLst/>
                <a:latin typeface="Source Sans Pro" panose="020B0503030403020204" pitchFamily="34" charset="0"/>
              </a:rPr>
              <a:t>3 * 4 + 3 * 8 + 3 * 7 + 3 * 12 + 6 * 4 + 6 * 8 + 6 * 7 + 6 * 12 =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7E025A40-9A60-48DC-9BC8-2D9F832BEEE8}"/>
              </a:ext>
            </a:extLst>
          </p:cNvPr>
          <p:cNvGraphicFramePr>
            <a:graphicFrameLocks noGrp="1"/>
          </p:cNvGraphicFramePr>
          <p:nvPr>
            <p:extLst>
              <p:ext uri="{D42A27DB-BD31-4B8C-83A1-F6EECF244321}">
                <p14:modId xmlns:p14="http://schemas.microsoft.com/office/powerpoint/2010/main" val="3703313163"/>
              </p:ext>
            </p:extLst>
          </p:nvPr>
        </p:nvGraphicFramePr>
        <p:xfrm>
          <a:off x="2143697" y="2538889"/>
          <a:ext cx="4294632" cy="365760"/>
        </p:xfrm>
        <a:graphic>
          <a:graphicData uri="http://schemas.openxmlformats.org/drawingml/2006/table">
            <a:tbl>
              <a:tblPr/>
              <a:tblGrid>
                <a:gridCol w="1073658">
                  <a:extLst>
                    <a:ext uri="{9D8B030D-6E8A-4147-A177-3AD203B41FA5}">
                      <a16:colId xmlns:a16="http://schemas.microsoft.com/office/drawing/2014/main" val="4145662240"/>
                    </a:ext>
                  </a:extLst>
                </a:gridCol>
                <a:gridCol w="1073658">
                  <a:extLst>
                    <a:ext uri="{9D8B030D-6E8A-4147-A177-3AD203B41FA5}">
                      <a16:colId xmlns:a16="http://schemas.microsoft.com/office/drawing/2014/main" val="4206653775"/>
                    </a:ext>
                  </a:extLst>
                </a:gridCol>
                <a:gridCol w="1073658">
                  <a:extLst>
                    <a:ext uri="{9D8B030D-6E8A-4147-A177-3AD203B41FA5}">
                      <a16:colId xmlns:a16="http://schemas.microsoft.com/office/drawing/2014/main" val="1757802519"/>
                    </a:ext>
                  </a:extLst>
                </a:gridCol>
                <a:gridCol w="1073658">
                  <a:extLst>
                    <a:ext uri="{9D8B030D-6E8A-4147-A177-3AD203B41FA5}">
                      <a16:colId xmlns:a16="http://schemas.microsoft.com/office/drawing/2014/main" val="2419409004"/>
                    </a:ext>
                  </a:extLst>
                </a:gridCol>
              </a:tblGrid>
              <a:tr h="0">
                <a:tc>
                  <a:txBody>
                    <a:bodyPr/>
                    <a:lstStyle/>
                    <a:p>
                      <a:pPr algn="ctr"/>
                      <a:r>
                        <a:rPr lang="fr-FR">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38821"/>
                  </a:ext>
                </a:extLst>
              </a:tr>
            </a:tbl>
          </a:graphicData>
        </a:graphic>
      </p:graphicFrame>
      <p:graphicFrame>
        <p:nvGraphicFramePr>
          <p:cNvPr id="4" name="Tableau 3">
            <a:extLst>
              <a:ext uri="{FF2B5EF4-FFF2-40B4-BE49-F238E27FC236}">
                <a16:creationId xmlns:a16="http://schemas.microsoft.com/office/drawing/2014/main" id="{2810E949-15D3-4106-B97E-5A4077AB9BA1}"/>
              </a:ext>
            </a:extLst>
          </p:cNvPr>
          <p:cNvGraphicFramePr>
            <a:graphicFrameLocks noGrp="1"/>
          </p:cNvGraphicFramePr>
          <p:nvPr>
            <p:extLst>
              <p:ext uri="{D42A27DB-BD31-4B8C-83A1-F6EECF244321}">
                <p14:modId xmlns:p14="http://schemas.microsoft.com/office/powerpoint/2010/main" val="975718912"/>
              </p:ext>
            </p:extLst>
          </p:nvPr>
        </p:nvGraphicFramePr>
        <p:xfrm>
          <a:off x="2143697" y="3367564"/>
          <a:ext cx="1521016" cy="331470"/>
        </p:xfrm>
        <a:graphic>
          <a:graphicData uri="http://schemas.openxmlformats.org/drawingml/2006/table">
            <a:tbl>
              <a:tblPr/>
              <a:tblGrid>
                <a:gridCol w="760508">
                  <a:extLst>
                    <a:ext uri="{9D8B030D-6E8A-4147-A177-3AD203B41FA5}">
                      <a16:colId xmlns:a16="http://schemas.microsoft.com/office/drawing/2014/main" val="2056803697"/>
                    </a:ext>
                  </a:extLst>
                </a:gridCol>
                <a:gridCol w="760508">
                  <a:extLst>
                    <a:ext uri="{9D8B030D-6E8A-4147-A177-3AD203B41FA5}">
                      <a16:colId xmlns:a16="http://schemas.microsoft.com/office/drawing/2014/main" val="288170304"/>
                    </a:ext>
                  </a:extLst>
                </a:gridCol>
              </a:tblGrid>
              <a:tr h="0">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84066"/>
                  </a:ext>
                </a:extLst>
              </a:tr>
            </a:tbl>
          </a:graphicData>
        </a:graphic>
      </p:graphicFrame>
    </p:spTree>
    <p:extLst>
      <p:ext uri="{BB962C8B-B14F-4D97-AF65-F5344CB8AC3E}">
        <p14:creationId xmlns:p14="http://schemas.microsoft.com/office/powerpoint/2010/main" val="169071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Toutes les valeurs doivent être ensuite augmentées de 1, et le tableau sera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toujours sur le même principe, à l’utilisateur de saisir un nombre déterminé de valeurs. Le programme, une fois la saisie terminée, renvoie la plus grande valeur en précisant quelle position elle occupe dans le tableau. On prendra soin d’effectuer la saisie dans un premier temps, et la recherche de la plus grande valeur du tableau dans un second temps.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Toujours et encore sur le même principe, écrivez un algorithme permettant, à l’utilisateur de saisir les notes d'une classe. Le programme, une fois la saisie terminée, renvoie le nombre de ces notes supérieures à la moyenne </a:t>
            </a:r>
            <a:r>
              <a:rPr lang="fr-FR" b="1" i="0" dirty="0">
                <a:effectLst/>
                <a:latin typeface="Source Sans Pro" panose="020B0503030403020204" pitchFamily="34" charset="0"/>
              </a:rPr>
              <a:t>de la classe</a:t>
            </a:r>
            <a:r>
              <a:rPr lang="fr-FR" b="0" i="0" dirty="0">
                <a:effectLst/>
                <a:latin typeface="Source Sans Pro" panose="020B0503030403020204" pitchFamily="34" charset="0"/>
              </a:rPr>
              <a:t>.</a:t>
            </a:r>
          </a:p>
        </p:txBody>
      </p:sp>
    </p:spTree>
    <p:extLst>
      <p:ext uri="{BB962C8B-B14F-4D97-AF65-F5344CB8AC3E}">
        <p14:creationId xmlns:p14="http://schemas.microsoft.com/office/powerpoint/2010/main" val="39935120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D’UN TABLEAU!</a:t>
            </a:r>
          </a:p>
          <a:p>
            <a:pPr marL="0" indent="0">
              <a:buNone/>
            </a:pPr>
            <a:endParaRPr lang="fr-FR" sz="2200" b="1" dirty="0">
              <a:latin typeface="Corbel" panose="020B0503020204020204" pitchFamily="34" charset="0"/>
            </a:endParaRPr>
          </a:p>
          <a:p>
            <a:pPr marL="0" indent="0">
              <a:buNone/>
            </a:pPr>
            <a:r>
              <a:rPr lang="fr-FR" sz="2200" dirty="0">
                <a:latin typeface="Corbel" panose="020B0503020204020204" pitchFamily="34" charset="0"/>
              </a:rPr>
              <a:t>2 méthodes possibles:</a:t>
            </a:r>
          </a:p>
          <a:p>
            <a:pPr marL="0" indent="0">
              <a:buNone/>
            </a:pPr>
            <a:r>
              <a:rPr lang="fr-FR" sz="2200" dirty="0">
                <a:latin typeface="Corbel" panose="020B0503020204020204" pitchFamily="34" charset="0"/>
              </a:rPr>
              <a:t>		- Le tri par sélection</a:t>
            </a:r>
          </a:p>
          <a:p>
            <a:pPr marL="0" indent="0">
              <a:buNone/>
            </a:pPr>
            <a:r>
              <a:rPr lang="fr-FR" sz="2200" dirty="0">
                <a:latin typeface="Corbel" panose="020B0503020204020204" pitchFamily="34" charset="0"/>
              </a:rPr>
              <a:t>		- Le tri à bulles</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Ces </a:t>
            </a:r>
            <a:r>
              <a:rPr lang="fr-FR" sz="2400" b="0" i="0" u="none" strike="noStrike" baseline="0" dirty="0">
                <a:latin typeface="Corbel" panose="020B0503020204020204" pitchFamily="34" charset="0"/>
              </a:rPr>
              <a:t>algorithmes</a:t>
            </a:r>
            <a:r>
              <a:rPr lang="fr-FR" sz="2200" dirty="0">
                <a:latin typeface="Corbel" panose="020B0503020204020204" pitchFamily="34" charset="0"/>
              </a:rPr>
              <a:t> sont souvent demandés en entretien technique auprès des entreprises!</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405104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La technique du tri par sélection est la suivante : on met en bonne position l’élément numéro 1, c’est-à-dire le plus petit. Puis en met en bonne position l’élément suivant. Et ainsi de suite jusqu’au dernier. </a:t>
            </a:r>
          </a:p>
          <a:p>
            <a:pPr marL="0" indent="0">
              <a:buNone/>
            </a:pPr>
            <a:r>
              <a:rPr lang="fr-FR" sz="2000" b="0" i="0" dirty="0">
                <a:effectLst/>
                <a:latin typeface="Source Sans Pro" panose="020B0503030403020204" pitchFamily="34" charset="0"/>
              </a:rPr>
              <a:t>Par exemple, si l’on part de :</a:t>
            </a:r>
          </a:p>
          <a:p>
            <a:pPr marL="0" indent="0">
              <a:buNone/>
            </a:pPr>
            <a:endParaRPr lang="fr-FR" dirty="0">
              <a:latin typeface="Source Sans Pro" panose="020B0503030403020204" pitchFamily="34" charset="0"/>
            </a:endParaRPr>
          </a:p>
          <a:p>
            <a:pPr marL="0" indent="0">
              <a:buNone/>
            </a:pPr>
            <a:r>
              <a:rPr lang="fr-FR" sz="2000" dirty="0"/>
              <a:t/>
            </a:r>
            <a:br>
              <a:rPr lang="fr-FR" sz="2000" dirty="0"/>
            </a:br>
            <a:r>
              <a:rPr lang="fr-FR" sz="2000" b="0" i="0" dirty="0">
                <a:effectLst/>
                <a:latin typeface="Source Sans Pro" panose="020B0503030403020204" pitchFamily="34" charset="0"/>
              </a:rPr>
              <a:t>On commence par rechercher, parmi les 12 valeurs, quel est le plus petit élément , et où il se trouve. On l’identifie en quatrième position (c’est le nombre 3), et on l’échange alors avec le premier élément (le nombre 45). Le tableau devient ainsi :</a:t>
            </a:r>
            <a:endParaRPr lang="fr-FR" sz="2200" dirty="0">
              <a:latin typeface="Corbel" panose="020B0503020204020204" pitchFamily="34" charset="0"/>
            </a:endParaRPr>
          </a:p>
          <a:p>
            <a:pPr marL="0" indent="0">
              <a:buNone/>
            </a:pPr>
            <a:endParaRPr lang="fr-FR" b="0" i="0" dirty="0">
              <a:effectLst/>
              <a:latin typeface="Source Sans Pro" panose="020B0503030403020204" pitchFamily="34" charset="0"/>
            </a:endParaRPr>
          </a:p>
        </p:txBody>
      </p:sp>
      <p:graphicFrame>
        <p:nvGraphicFramePr>
          <p:cNvPr id="6" name="Tableau 5">
            <a:extLst>
              <a:ext uri="{FF2B5EF4-FFF2-40B4-BE49-F238E27FC236}">
                <a16:creationId xmlns:a16="http://schemas.microsoft.com/office/drawing/2014/main" id="{982ACCF1-D3B2-4D25-AA01-B3A2869C3EB4}"/>
              </a:ext>
            </a:extLst>
          </p:cNvPr>
          <p:cNvGraphicFramePr>
            <a:graphicFrameLocks noGrp="1"/>
          </p:cNvGraphicFramePr>
          <p:nvPr>
            <p:extLst>
              <p:ext uri="{D42A27DB-BD31-4B8C-83A1-F6EECF244321}">
                <p14:modId xmlns:p14="http://schemas.microsoft.com/office/powerpoint/2010/main" val="1340819880"/>
              </p:ext>
            </p:extLst>
          </p:nvPr>
        </p:nvGraphicFramePr>
        <p:xfrm>
          <a:off x="1846106" y="3238500"/>
          <a:ext cx="8499788" cy="381000"/>
        </p:xfrm>
        <a:graphic>
          <a:graphicData uri="http://schemas.openxmlformats.org/drawingml/2006/table">
            <a:tbl>
              <a:tblPr/>
              <a:tblGrid>
                <a:gridCol w="679983">
                  <a:extLst>
                    <a:ext uri="{9D8B030D-6E8A-4147-A177-3AD203B41FA5}">
                      <a16:colId xmlns:a16="http://schemas.microsoft.com/office/drawing/2014/main" val="447803737"/>
                    </a:ext>
                  </a:extLst>
                </a:gridCol>
                <a:gridCol w="679983">
                  <a:extLst>
                    <a:ext uri="{9D8B030D-6E8A-4147-A177-3AD203B41FA5}">
                      <a16:colId xmlns:a16="http://schemas.microsoft.com/office/drawing/2014/main" val="4276227229"/>
                    </a:ext>
                  </a:extLst>
                </a:gridCol>
                <a:gridCol w="679983">
                  <a:extLst>
                    <a:ext uri="{9D8B030D-6E8A-4147-A177-3AD203B41FA5}">
                      <a16:colId xmlns:a16="http://schemas.microsoft.com/office/drawing/2014/main" val="1748139988"/>
                    </a:ext>
                  </a:extLst>
                </a:gridCol>
                <a:gridCol w="679983">
                  <a:extLst>
                    <a:ext uri="{9D8B030D-6E8A-4147-A177-3AD203B41FA5}">
                      <a16:colId xmlns:a16="http://schemas.microsoft.com/office/drawing/2014/main" val="3726248710"/>
                    </a:ext>
                  </a:extLst>
                </a:gridCol>
                <a:gridCol w="679983">
                  <a:extLst>
                    <a:ext uri="{9D8B030D-6E8A-4147-A177-3AD203B41FA5}">
                      <a16:colId xmlns:a16="http://schemas.microsoft.com/office/drawing/2014/main" val="502158394"/>
                    </a:ext>
                  </a:extLst>
                </a:gridCol>
                <a:gridCol w="679983">
                  <a:extLst>
                    <a:ext uri="{9D8B030D-6E8A-4147-A177-3AD203B41FA5}">
                      <a16:colId xmlns:a16="http://schemas.microsoft.com/office/drawing/2014/main" val="37786148"/>
                    </a:ext>
                  </a:extLst>
                </a:gridCol>
                <a:gridCol w="679983">
                  <a:extLst>
                    <a:ext uri="{9D8B030D-6E8A-4147-A177-3AD203B41FA5}">
                      <a16:colId xmlns:a16="http://schemas.microsoft.com/office/drawing/2014/main" val="1227765854"/>
                    </a:ext>
                  </a:extLst>
                </a:gridCol>
                <a:gridCol w="679983">
                  <a:extLst>
                    <a:ext uri="{9D8B030D-6E8A-4147-A177-3AD203B41FA5}">
                      <a16:colId xmlns:a16="http://schemas.microsoft.com/office/drawing/2014/main" val="3510037769"/>
                    </a:ext>
                  </a:extLst>
                </a:gridCol>
                <a:gridCol w="764981">
                  <a:extLst>
                    <a:ext uri="{9D8B030D-6E8A-4147-A177-3AD203B41FA5}">
                      <a16:colId xmlns:a16="http://schemas.microsoft.com/office/drawing/2014/main" val="674066579"/>
                    </a:ext>
                  </a:extLst>
                </a:gridCol>
                <a:gridCol w="764981">
                  <a:extLst>
                    <a:ext uri="{9D8B030D-6E8A-4147-A177-3AD203B41FA5}">
                      <a16:colId xmlns:a16="http://schemas.microsoft.com/office/drawing/2014/main" val="1504731756"/>
                    </a:ext>
                  </a:extLst>
                </a:gridCol>
                <a:gridCol w="764981">
                  <a:extLst>
                    <a:ext uri="{9D8B030D-6E8A-4147-A177-3AD203B41FA5}">
                      <a16:colId xmlns:a16="http://schemas.microsoft.com/office/drawing/2014/main" val="210889259"/>
                    </a:ext>
                  </a:extLst>
                </a:gridCol>
                <a:gridCol w="764981">
                  <a:extLst>
                    <a:ext uri="{9D8B030D-6E8A-4147-A177-3AD203B41FA5}">
                      <a16:colId xmlns:a16="http://schemas.microsoft.com/office/drawing/2014/main" val="2730280813"/>
                    </a:ext>
                  </a:extLst>
                </a:gridCol>
              </a:tblGrid>
              <a:tr h="381000">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014208753"/>
                  </a:ext>
                </a:extLst>
              </a:tr>
            </a:tbl>
          </a:graphicData>
        </a:graphic>
      </p:graphicFrame>
      <p:graphicFrame>
        <p:nvGraphicFramePr>
          <p:cNvPr id="7" name="Tableau 6">
            <a:extLst>
              <a:ext uri="{FF2B5EF4-FFF2-40B4-BE49-F238E27FC236}">
                <a16:creationId xmlns:a16="http://schemas.microsoft.com/office/drawing/2014/main" id="{51406022-177A-4216-9839-E3BCCE16BF77}"/>
              </a:ext>
            </a:extLst>
          </p:cNvPr>
          <p:cNvGraphicFramePr>
            <a:graphicFrameLocks noGrp="1"/>
          </p:cNvGraphicFramePr>
          <p:nvPr>
            <p:extLst>
              <p:ext uri="{D42A27DB-BD31-4B8C-83A1-F6EECF244321}">
                <p14:modId xmlns:p14="http://schemas.microsoft.com/office/powerpoint/2010/main" val="1165836678"/>
              </p:ext>
            </p:extLst>
          </p:nvPr>
        </p:nvGraphicFramePr>
        <p:xfrm>
          <a:off x="1846106" y="4947047"/>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758958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On recommence à chercher le plus petit élément, mais cette fois, </a:t>
            </a:r>
            <a:r>
              <a:rPr lang="fr-FR" b="1" i="0" dirty="0">
                <a:effectLst/>
                <a:latin typeface="Source Sans Pro" panose="020B0503030403020204" pitchFamily="34" charset="0"/>
              </a:rPr>
              <a:t>seulement à partir du deuxième</a:t>
            </a:r>
            <a:r>
              <a:rPr lang="fr-FR" b="0" i="0" dirty="0">
                <a:effectLst/>
                <a:latin typeface="Source Sans Pro" panose="020B0503030403020204" pitchFamily="34" charset="0"/>
              </a:rPr>
              <a:t> (puisque le premier est maintenant correct, on n’y touche plus). On le trouve en troisième position (c’est le nombre 12). On échange donc le deuxième avec le troisième :</a:t>
            </a:r>
          </a:p>
          <a:p>
            <a:pPr marL="0" indent="0">
              <a:buNone/>
            </a:pPr>
            <a:endParaRPr lang="fr-FR" dirty="0">
              <a:latin typeface="Source Sans Pro" panose="020B0503030403020204" pitchFamily="34" charset="0"/>
            </a:endParaRPr>
          </a:p>
          <a:p>
            <a:pPr marL="0" indent="0">
              <a:buNone/>
            </a:pPr>
            <a:r>
              <a:rPr lang="fr-FR" sz="2000" dirty="0"/>
              <a:t/>
            </a:r>
            <a:br>
              <a:rPr lang="fr-FR" sz="2000" dirty="0"/>
            </a:br>
            <a:r>
              <a:rPr lang="fr-FR" b="0" i="0" dirty="0">
                <a:effectLst/>
                <a:latin typeface="Source Sans Pro" panose="020B0503030403020204" pitchFamily="34" charset="0"/>
              </a:rPr>
              <a:t>On recommence à chercher le plus petit élément à partir du troisième (puisque les deux premiers sont maintenant bien placés), et on le place correctement, en l’échangeant, ce qui donnera in fine :</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Et ainsi de suite…. Jusqu’à l’avant dernier</a:t>
            </a:r>
          </a:p>
          <a:p>
            <a:pPr marL="0" indent="0">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173BF57D-EFDC-4E6A-B75B-88EFC6234EC4}"/>
              </a:ext>
            </a:extLst>
          </p:cNvPr>
          <p:cNvGraphicFramePr>
            <a:graphicFrameLocks noGrp="1"/>
          </p:cNvGraphicFramePr>
          <p:nvPr>
            <p:extLst>
              <p:ext uri="{D42A27DB-BD31-4B8C-83A1-F6EECF244321}">
                <p14:modId xmlns:p14="http://schemas.microsoft.com/office/powerpoint/2010/main" val="1222600017"/>
              </p:ext>
            </p:extLst>
          </p:nvPr>
        </p:nvGraphicFramePr>
        <p:xfrm>
          <a:off x="1741331" y="3713563"/>
          <a:ext cx="8499788" cy="381000"/>
        </p:xfrm>
        <a:graphic>
          <a:graphicData uri="http://schemas.openxmlformats.org/drawingml/2006/table">
            <a:tbl>
              <a:tblPr/>
              <a:tblGrid>
                <a:gridCol w="679983">
                  <a:extLst>
                    <a:ext uri="{9D8B030D-6E8A-4147-A177-3AD203B41FA5}">
                      <a16:colId xmlns:a16="http://schemas.microsoft.com/office/drawing/2014/main" val="1416375553"/>
                    </a:ext>
                  </a:extLst>
                </a:gridCol>
                <a:gridCol w="679983">
                  <a:extLst>
                    <a:ext uri="{9D8B030D-6E8A-4147-A177-3AD203B41FA5}">
                      <a16:colId xmlns:a16="http://schemas.microsoft.com/office/drawing/2014/main" val="593019766"/>
                    </a:ext>
                  </a:extLst>
                </a:gridCol>
                <a:gridCol w="679983">
                  <a:extLst>
                    <a:ext uri="{9D8B030D-6E8A-4147-A177-3AD203B41FA5}">
                      <a16:colId xmlns:a16="http://schemas.microsoft.com/office/drawing/2014/main" val="3361789036"/>
                    </a:ext>
                  </a:extLst>
                </a:gridCol>
                <a:gridCol w="679983">
                  <a:extLst>
                    <a:ext uri="{9D8B030D-6E8A-4147-A177-3AD203B41FA5}">
                      <a16:colId xmlns:a16="http://schemas.microsoft.com/office/drawing/2014/main" val="4142125546"/>
                    </a:ext>
                  </a:extLst>
                </a:gridCol>
                <a:gridCol w="679983">
                  <a:extLst>
                    <a:ext uri="{9D8B030D-6E8A-4147-A177-3AD203B41FA5}">
                      <a16:colId xmlns:a16="http://schemas.microsoft.com/office/drawing/2014/main" val="477446074"/>
                    </a:ext>
                  </a:extLst>
                </a:gridCol>
                <a:gridCol w="679983">
                  <a:extLst>
                    <a:ext uri="{9D8B030D-6E8A-4147-A177-3AD203B41FA5}">
                      <a16:colId xmlns:a16="http://schemas.microsoft.com/office/drawing/2014/main" val="3216608271"/>
                    </a:ext>
                  </a:extLst>
                </a:gridCol>
                <a:gridCol w="679983">
                  <a:extLst>
                    <a:ext uri="{9D8B030D-6E8A-4147-A177-3AD203B41FA5}">
                      <a16:colId xmlns:a16="http://schemas.microsoft.com/office/drawing/2014/main" val="2317339898"/>
                    </a:ext>
                  </a:extLst>
                </a:gridCol>
                <a:gridCol w="679983">
                  <a:extLst>
                    <a:ext uri="{9D8B030D-6E8A-4147-A177-3AD203B41FA5}">
                      <a16:colId xmlns:a16="http://schemas.microsoft.com/office/drawing/2014/main" val="2394017116"/>
                    </a:ext>
                  </a:extLst>
                </a:gridCol>
                <a:gridCol w="764981">
                  <a:extLst>
                    <a:ext uri="{9D8B030D-6E8A-4147-A177-3AD203B41FA5}">
                      <a16:colId xmlns:a16="http://schemas.microsoft.com/office/drawing/2014/main" val="2922369170"/>
                    </a:ext>
                  </a:extLst>
                </a:gridCol>
                <a:gridCol w="764981">
                  <a:extLst>
                    <a:ext uri="{9D8B030D-6E8A-4147-A177-3AD203B41FA5}">
                      <a16:colId xmlns:a16="http://schemas.microsoft.com/office/drawing/2014/main" val="3561416650"/>
                    </a:ext>
                  </a:extLst>
                </a:gridCol>
                <a:gridCol w="764981">
                  <a:extLst>
                    <a:ext uri="{9D8B030D-6E8A-4147-A177-3AD203B41FA5}">
                      <a16:colId xmlns:a16="http://schemas.microsoft.com/office/drawing/2014/main" val="2456457565"/>
                    </a:ext>
                  </a:extLst>
                </a:gridCol>
                <a:gridCol w="764981">
                  <a:extLst>
                    <a:ext uri="{9D8B030D-6E8A-4147-A177-3AD203B41FA5}">
                      <a16:colId xmlns:a16="http://schemas.microsoft.com/office/drawing/2014/main" val="1138734985"/>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530714698"/>
                  </a:ext>
                </a:extLst>
              </a:tr>
            </a:tbl>
          </a:graphicData>
        </a:graphic>
      </p:graphicFrame>
      <p:graphicFrame>
        <p:nvGraphicFramePr>
          <p:cNvPr id="4" name="Tableau 3">
            <a:extLst>
              <a:ext uri="{FF2B5EF4-FFF2-40B4-BE49-F238E27FC236}">
                <a16:creationId xmlns:a16="http://schemas.microsoft.com/office/drawing/2014/main" id="{3103116E-0901-498C-81EF-78F102C637FB}"/>
              </a:ext>
            </a:extLst>
          </p:cNvPr>
          <p:cNvGraphicFramePr>
            <a:graphicFrameLocks noGrp="1"/>
          </p:cNvGraphicFramePr>
          <p:nvPr>
            <p:extLst>
              <p:ext uri="{D42A27DB-BD31-4B8C-83A1-F6EECF244321}">
                <p14:modId xmlns:p14="http://schemas.microsoft.com/office/powerpoint/2010/main" val="2661780015"/>
              </p:ext>
            </p:extLst>
          </p:nvPr>
        </p:nvGraphicFramePr>
        <p:xfrm>
          <a:off x="1741331" y="5285782"/>
          <a:ext cx="8499788" cy="381000"/>
        </p:xfrm>
        <a:graphic>
          <a:graphicData uri="http://schemas.openxmlformats.org/drawingml/2006/table">
            <a:tbl>
              <a:tblPr/>
              <a:tblGrid>
                <a:gridCol w="679983">
                  <a:extLst>
                    <a:ext uri="{9D8B030D-6E8A-4147-A177-3AD203B41FA5}">
                      <a16:colId xmlns:a16="http://schemas.microsoft.com/office/drawing/2014/main" val="3926749652"/>
                    </a:ext>
                  </a:extLst>
                </a:gridCol>
                <a:gridCol w="679983">
                  <a:extLst>
                    <a:ext uri="{9D8B030D-6E8A-4147-A177-3AD203B41FA5}">
                      <a16:colId xmlns:a16="http://schemas.microsoft.com/office/drawing/2014/main" val="3765773899"/>
                    </a:ext>
                  </a:extLst>
                </a:gridCol>
                <a:gridCol w="679983">
                  <a:extLst>
                    <a:ext uri="{9D8B030D-6E8A-4147-A177-3AD203B41FA5}">
                      <a16:colId xmlns:a16="http://schemas.microsoft.com/office/drawing/2014/main" val="362405971"/>
                    </a:ext>
                  </a:extLst>
                </a:gridCol>
                <a:gridCol w="679983">
                  <a:extLst>
                    <a:ext uri="{9D8B030D-6E8A-4147-A177-3AD203B41FA5}">
                      <a16:colId xmlns:a16="http://schemas.microsoft.com/office/drawing/2014/main" val="3540013961"/>
                    </a:ext>
                  </a:extLst>
                </a:gridCol>
                <a:gridCol w="679983">
                  <a:extLst>
                    <a:ext uri="{9D8B030D-6E8A-4147-A177-3AD203B41FA5}">
                      <a16:colId xmlns:a16="http://schemas.microsoft.com/office/drawing/2014/main" val="4103308668"/>
                    </a:ext>
                  </a:extLst>
                </a:gridCol>
                <a:gridCol w="679983">
                  <a:extLst>
                    <a:ext uri="{9D8B030D-6E8A-4147-A177-3AD203B41FA5}">
                      <a16:colId xmlns:a16="http://schemas.microsoft.com/office/drawing/2014/main" val="886626169"/>
                    </a:ext>
                  </a:extLst>
                </a:gridCol>
                <a:gridCol w="679983">
                  <a:extLst>
                    <a:ext uri="{9D8B030D-6E8A-4147-A177-3AD203B41FA5}">
                      <a16:colId xmlns:a16="http://schemas.microsoft.com/office/drawing/2014/main" val="2795150470"/>
                    </a:ext>
                  </a:extLst>
                </a:gridCol>
                <a:gridCol w="679983">
                  <a:extLst>
                    <a:ext uri="{9D8B030D-6E8A-4147-A177-3AD203B41FA5}">
                      <a16:colId xmlns:a16="http://schemas.microsoft.com/office/drawing/2014/main" val="309945373"/>
                    </a:ext>
                  </a:extLst>
                </a:gridCol>
                <a:gridCol w="764981">
                  <a:extLst>
                    <a:ext uri="{9D8B030D-6E8A-4147-A177-3AD203B41FA5}">
                      <a16:colId xmlns:a16="http://schemas.microsoft.com/office/drawing/2014/main" val="1946261625"/>
                    </a:ext>
                  </a:extLst>
                </a:gridCol>
                <a:gridCol w="764981">
                  <a:extLst>
                    <a:ext uri="{9D8B030D-6E8A-4147-A177-3AD203B41FA5}">
                      <a16:colId xmlns:a16="http://schemas.microsoft.com/office/drawing/2014/main" val="1530410121"/>
                    </a:ext>
                  </a:extLst>
                </a:gridCol>
                <a:gridCol w="764981">
                  <a:extLst>
                    <a:ext uri="{9D8B030D-6E8A-4147-A177-3AD203B41FA5}">
                      <a16:colId xmlns:a16="http://schemas.microsoft.com/office/drawing/2014/main" val="3143031232"/>
                    </a:ext>
                  </a:extLst>
                </a:gridCol>
                <a:gridCol w="764981">
                  <a:extLst>
                    <a:ext uri="{9D8B030D-6E8A-4147-A177-3AD203B41FA5}">
                      <a16:colId xmlns:a16="http://schemas.microsoft.com/office/drawing/2014/main" val="1456902377"/>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21</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862236361"/>
                  </a:ext>
                </a:extLst>
              </a:tr>
            </a:tbl>
          </a:graphicData>
        </a:graphic>
      </p:graphicFrame>
      <p:graphicFrame>
        <p:nvGraphicFramePr>
          <p:cNvPr id="8" name="Tableau 7">
            <a:extLst>
              <a:ext uri="{FF2B5EF4-FFF2-40B4-BE49-F238E27FC236}">
                <a16:creationId xmlns:a16="http://schemas.microsoft.com/office/drawing/2014/main" id="{91CA0F90-2819-4372-9672-420332A19ADE}"/>
              </a:ext>
            </a:extLst>
          </p:cNvPr>
          <p:cNvGraphicFramePr>
            <a:graphicFrameLocks noGrp="1"/>
          </p:cNvGraphicFramePr>
          <p:nvPr>
            <p:extLst>
              <p:ext uri="{D42A27DB-BD31-4B8C-83A1-F6EECF244321}">
                <p14:modId xmlns:p14="http://schemas.microsoft.com/office/powerpoint/2010/main" val="1195450429"/>
              </p:ext>
            </p:extLst>
          </p:nvPr>
        </p:nvGraphicFramePr>
        <p:xfrm>
          <a:off x="1741331" y="1729980"/>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1335807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r>
              <a:rPr lang="fr-FR" dirty="0"/>
              <a:t/>
            </a: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0781711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r>
              <a:rPr lang="fr-FR" dirty="0"/>
              <a:t/>
            </a: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lgn="just">
              <a:buNone/>
            </a:pPr>
            <a:endParaRPr lang="fr-FR" dirty="0">
              <a:latin typeface="Source Sans Pro" panose="020B0503030403020204" pitchFamily="34" charset="0"/>
            </a:endParaRPr>
          </a:p>
          <a:p>
            <a:pPr marL="0" indent="0" algn="just">
              <a:buNone/>
            </a:pPr>
            <a:r>
              <a:rPr lang="fr-FR" b="1" i="0" dirty="0">
                <a:effectLst/>
                <a:latin typeface="Source Sans Pro" panose="020B0503030403020204" pitchFamily="34" charset="0"/>
              </a:rPr>
              <a:t>Une variante :</a:t>
            </a:r>
          </a:p>
          <a:p>
            <a:pPr marL="0" indent="0" algn="just">
              <a:buNone/>
            </a:pPr>
            <a:r>
              <a:rPr lang="fr-FR" b="0" i="0" dirty="0">
                <a:effectLst/>
                <a:latin typeface="Source Sans Pro" panose="020B0503030403020204" pitchFamily="34" charset="0"/>
              </a:rPr>
              <a:t>On peut imaginer une légère variante à cet algorithme, qui correspond à une très légère simplification. Jusqu'à présent, lorsqu'on cherchait à positionner la case numéro i, on parcourait tout le tableau à partir de la case i+1, et c'est qu'après avoir localisé la valeur la plus petite qu'on procédait à l'échange. Mais, après tout, on pourrait tout aussi bien effectuer cet échange au fur et à mesure, à chaque fois qu'on trouve une valeur plus petite.</a:t>
            </a:r>
          </a:p>
          <a:p>
            <a:pPr marL="0" indent="0" algn="just">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888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b="0" i="0" dirty="0">
                <a:effectLst/>
                <a:latin typeface="Source Sans Pro" panose="020B0503030403020204" pitchFamily="34" charset="0"/>
              </a:rPr>
              <a:t>L’idée de départ du tri à bulles consiste à se dire qu’un tableau trié en ordre croissant, c’est un tableau dans lequel </a:t>
            </a:r>
            <a:r>
              <a:rPr lang="fr-FR" b="1" i="0" dirty="0">
                <a:effectLst/>
                <a:latin typeface="Source Sans Pro" panose="020B0503030403020204" pitchFamily="34" charset="0"/>
              </a:rPr>
              <a:t>tout élément est plus petit que celui qui le suit</a:t>
            </a:r>
            <a:r>
              <a:rPr lang="fr-FR" b="0" i="0" dirty="0">
                <a:effectLst/>
                <a:latin typeface="Source Sans Pro" panose="020B0503030403020204" pitchFamily="34" charset="0"/>
              </a:rPr>
              <a:t>.</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En effet, prenons chaque élément d’un tableau, et comparons-le avec l’élément qui le suit. Si l’ordre n’est pas bon, on permute ces deux éléments. Et on recommence jusqu’à ce que l’on n’ait plus aucune permutation à effectuer. Les éléments les plus grands « remontent » ainsi peu à peu vers les dernières places</a:t>
            </a:r>
          </a:p>
          <a:p>
            <a:pPr marL="0" indent="0">
              <a:buNone/>
            </a:pPr>
            <a:r>
              <a:rPr lang="fr-FR" b="0" i="0" dirty="0">
                <a:effectLst/>
                <a:latin typeface="Source Sans Pro" panose="020B0503030403020204" pitchFamily="34" charset="0"/>
              </a:rPr>
              <a:t> </a:t>
            </a:r>
            <a:r>
              <a:rPr lang="fr-FR" b="1" i="0" dirty="0">
                <a:effectLst/>
                <a:latin typeface="Source Sans Pro" panose="020B0503030403020204" pitchFamily="34" charset="0"/>
              </a:rPr>
              <a:t>notion a prendre en compte pour ce tri:</a:t>
            </a:r>
          </a:p>
          <a:p>
            <a:pPr marL="0" indent="0">
              <a:buNone/>
            </a:pPr>
            <a:r>
              <a:rPr lang="fr-FR" b="0" i="0" dirty="0">
                <a:effectLst/>
                <a:latin typeface="Source Sans Pro" panose="020B0503030403020204" pitchFamily="34" charset="0"/>
              </a:rPr>
              <a:t>Le flag, en anglais, est un petit drapeau, qui va rester baissé aussi longtemps que l’événement attendu ne se produit pas. Et, aussitôt que cet événement a lieu, le petit drapeau se lève (la variable booléenne change de valeur). Ainsi, la valeur finale de la variable booléenne permet au programmeur de savoir si l’événement a eu lieu ou non</a:t>
            </a:r>
          </a:p>
        </p:txBody>
      </p:sp>
    </p:spTree>
    <p:extLst>
      <p:ext uri="{BB962C8B-B14F-4D97-AF65-F5344CB8AC3E}">
        <p14:creationId xmlns:p14="http://schemas.microsoft.com/office/powerpoint/2010/main" val="7600640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dirty="0">
              <a:latin typeface="Corbel" panose="020B0503020204020204" pitchFamily="34" charset="0"/>
            </a:endParaRPr>
          </a:p>
          <a:p>
            <a:pPr marL="0" indent="0" algn="just">
              <a:buNone/>
            </a:pPr>
            <a:r>
              <a:rPr lang="fr-FR" sz="2000" b="0" i="0" dirty="0">
                <a:effectLst/>
                <a:latin typeface="Source Sans Pro" panose="020B0503030403020204" pitchFamily="34" charset="0"/>
              </a:rPr>
              <a:t>Nous baptiserons le flag </a:t>
            </a:r>
            <a:r>
              <a:rPr lang="fr-FR" sz="2000" b="0" i="0" dirty="0" err="1">
                <a:effectLst/>
                <a:latin typeface="Source Sans Pro" panose="020B0503030403020204" pitchFamily="34" charset="0"/>
              </a:rPr>
              <a:t>boolean</a:t>
            </a:r>
            <a:r>
              <a:rPr lang="fr-FR" sz="2000" b="0" i="0" dirty="0">
                <a:effectLst/>
                <a:latin typeface="Source Sans Pro" panose="020B0503030403020204" pitchFamily="34" charset="0"/>
              </a:rPr>
              <a:t>, car cette variable booléenne va nous indiquer si nous avons ou non procédé à une permutation au cours du dernier balayage du tableau (dans le cas contraire, c’est signe que le tableau est trié, et donc qu’on peut arrêter la machine à bulles). La boucle principale sera alors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0" i="0" dirty="0">
                <a:effectLst/>
                <a:latin typeface="Ubuntu mono"/>
              </a:rPr>
              <a:t>…</a:t>
            </a:r>
            <a:r>
              <a:rPr lang="fr-FR" sz="2000" b="1" i="0" dirty="0">
                <a:effectLst/>
                <a:latin typeface="Ubuntu mono"/>
              </a:rPr>
              <a:t/>
            </a:r>
            <a:br>
              <a:rPr lang="fr-FR" sz="2000" b="1" i="0" dirty="0">
                <a:effectLst/>
                <a:latin typeface="Ubuntu mono"/>
              </a:rPr>
            </a:b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r>
            <a:br>
              <a:rPr lang="fr-FR" sz="2000" b="0" i="0" dirty="0">
                <a:effectLst/>
                <a:latin typeface="Ubuntu mono"/>
              </a:rPr>
            </a:br>
            <a:r>
              <a:rPr lang="fr-FR" sz="2000" b="0" i="0" dirty="0">
                <a:effectLst/>
                <a:latin typeface="Ubuntu mono"/>
              </a:rPr>
              <a:t>…</a:t>
            </a:r>
            <a:br>
              <a:rPr lang="fr-FR" sz="2000" b="0" i="0" dirty="0">
                <a:effectLst/>
                <a:latin typeface="Ubuntu mono"/>
              </a:rPr>
            </a:br>
            <a:r>
              <a:rPr lang="fr-FR" sz="2000" b="1" i="0" dirty="0" err="1">
                <a:effectLst/>
                <a:latin typeface="Ubuntu mono"/>
              </a:rPr>
              <a:t>FinTantQue</a:t>
            </a:r>
            <a:r>
              <a:rPr lang="fr-FR" sz="2000" b="1" i="0" dirty="0">
                <a:effectLst/>
                <a:latin typeface="Ubuntu mono"/>
              </a:rPr>
              <a:t/>
            </a:r>
            <a:br>
              <a:rPr lang="fr-FR" sz="2000" b="1"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50433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dirty="0" err="1">
                <a:latin typeface="Ubuntu mono"/>
              </a:rPr>
              <a:t>b</a:t>
            </a:r>
            <a:r>
              <a:rPr lang="fr-FR" sz="2000" b="0" i="0" dirty="0" err="1">
                <a:effectLst/>
                <a:latin typeface="Ubuntu mono"/>
              </a:rPr>
              <a:t>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r>
              <a:rPr lang="fr-FR" sz="2000" b="1" i="0" dirty="0">
                <a:effectLst/>
                <a:latin typeface="Ubuntu mono"/>
              </a:rPr>
              <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 </a:t>
            </a:r>
            <a:r>
              <a:rPr lang="fr-FR" sz="2000" b="0" i="0" dirty="0">
                <a:effectLst/>
                <a:latin typeface="Ubuntu mono"/>
              </a:rPr>
              <a:t>&gt;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r>
              <a:rPr lang="fr-FR" sz="2000" b="0" i="0" dirty="0">
                <a:effectLst/>
                <a:latin typeface="Ubuntu mono"/>
              </a:rPr>
              <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r>
              <a:rPr lang="fr-FR" sz="2000" b="0" i="0" dirty="0">
                <a:effectLst/>
                <a:latin typeface="Ubuntu mono"/>
              </a:rPr>
              <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r>
              <a:rPr lang="fr-FR" sz="2000" b="0" i="0" dirty="0">
                <a:effectLst/>
                <a:latin typeface="Ubuntu mono"/>
              </a:rPr>
              <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r>
              <a:rPr lang="fr-FR" sz="2000" b="0" i="0" dirty="0">
                <a:effectLst/>
                <a:latin typeface="Ubuntu mono"/>
              </a:rPr>
              <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268851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r>
              <a:rPr lang="fr-FR" sz="2000" b="1" i="0" dirty="0">
                <a:effectLst/>
                <a:latin typeface="Ubuntu mono"/>
              </a:rPr>
              <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dirty="0" err="1">
                <a:latin typeface="Ubuntu mono"/>
              </a:rPr>
              <a:t>boolean</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r>
              <a:rPr lang="fr-FR" sz="2000" b="0" i="0" dirty="0">
                <a:effectLst/>
                <a:latin typeface="Ubuntu mono"/>
              </a:rPr>
              <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r>
              <a:rPr lang="fr-FR" sz="2000" b="0" i="0" dirty="0">
                <a:effectLst/>
                <a:latin typeface="Ubuntu mono"/>
              </a:rPr>
              <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r>
              <a:rPr lang="fr-FR" sz="2000" b="0" i="0" dirty="0">
                <a:effectLst/>
                <a:latin typeface="Ubuntu mono"/>
              </a:rPr>
              <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r>
              <a:rPr lang="fr-FR" sz="2000" b="0" i="0" dirty="0">
                <a:effectLst/>
                <a:latin typeface="Ubuntu mono"/>
              </a:rPr>
              <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r>
              <a:rPr lang="fr-FR" sz="2000" b="0" i="0" dirty="0">
                <a:effectLst/>
                <a:latin typeface="Ubuntu mono"/>
              </a:rPr>
              <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3956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Mais il ne faut pas oublier un détail capital : la gestion de notre flag. L’idée, c’est que cette variable va nous signaler le fait qu’il y a eu au moins une permutation effectuée. Il faut donc :</a:t>
            </a:r>
          </a:p>
          <a:p>
            <a:pPr marL="0" indent="0" algn="just">
              <a:buNone/>
            </a:pPr>
            <a:r>
              <a:rPr lang="fr-FR" b="0" i="0" dirty="0">
                <a:effectLst/>
                <a:latin typeface="Source Sans Pro" panose="020B0503030403020204" pitchFamily="34" charset="0"/>
              </a:rPr>
              <a:t>lui attribuer la valeur Vrai dès qu’une seule permutation a été faite (il suffit qu’il y en ait eu une seule pour qu’on doive tout recommencer encore une fois).</a:t>
            </a:r>
          </a:p>
          <a:p>
            <a:pPr marL="0" indent="0" algn="just">
              <a:buNone/>
            </a:pPr>
            <a:r>
              <a:rPr lang="fr-FR" b="0" i="0" dirty="0">
                <a:effectLst/>
                <a:latin typeface="Source Sans Pro" panose="020B0503030403020204" pitchFamily="34" charset="0"/>
              </a:rPr>
              <a:t>la remettre à Faux à chaque tour de la boucle principale (quand on recommence un nouveau tour général de bulles, il n’y a pas encore eu d’éléments échangés),</a:t>
            </a:r>
          </a:p>
          <a:p>
            <a:pPr marL="0" indent="0" algn="just">
              <a:buNone/>
            </a:pPr>
            <a:r>
              <a:rPr lang="fr-FR" b="0" i="0" dirty="0">
                <a:effectLst/>
                <a:latin typeface="Source Sans Pro" panose="020B0503030403020204" pitchFamily="34" charset="0"/>
              </a:rPr>
              <a:t>dernier point, il ne faut pas oublier de lancer la boucle principale, et pour cela de donner la valeur Vrai au flag au tout départ de l’algorithme.</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La solution complète donne donc :…</a:t>
            </a: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033578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lnSpcReduction="10000"/>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l">
              <a:buNone/>
            </a:pPr>
            <a:r>
              <a:rPr lang="fr-FR" b="1" i="0" dirty="0">
                <a:effectLst/>
                <a:latin typeface="Ubuntu mono"/>
              </a:rPr>
              <a:t>Variable</a:t>
            </a:r>
            <a:r>
              <a:rPr lang="fr-FR" b="0" i="0" dirty="0">
                <a:effectLst/>
                <a:latin typeface="Ubuntu mono"/>
              </a:rPr>
              <a:t> </a:t>
            </a:r>
            <a:r>
              <a:rPr lang="fr-FR" b="0" i="0" dirty="0" err="1">
                <a:effectLst/>
                <a:latin typeface="Ubuntu mono"/>
              </a:rPr>
              <a:t>boolean</a:t>
            </a:r>
            <a:r>
              <a:rPr lang="fr-FR" b="0" i="0" dirty="0">
                <a:effectLst/>
                <a:latin typeface="Ubuntu mono"/>
              </a:rPr>
              <a:t> </a:t>
            </a:r>
            <a:r>
              <a:rPr lang="fr-FR" b="1" i="0" dirty="0">
                <a:effectLst/>
                <a:latin typeface="Ubuntu mono"/>
              </a:rPr>
              <a:t>en Booléen</a:t>
            </a:r>
            <a:br>
              <a:rPr lang="fr-FR" b="1" i="0" dirty="0">
                <a:effectLst/>
                <a:latin typeface="Ubuntu mono"/>
              </a:rPr>
            </a:br>
            <a:r>
              <a:rPr lang="fr-FR" b="1" i="0" dirty="0">
                <a:effectLst/>
                <a:latin typeface="Ubuntu mono"/>
              </a:rPr>
              <a:t>Début</a:t>
            </a:r>
            <a:br>
              <a:rPr lang="fr-FR" b="1" i="0" dirty="0">
                <a:effectLst/>
                <a:latin typeface="Ubuntu mono"/>
              </a:rPr>
            </a:br>
            <a:r>
              <a:rPr lang="fr-FR" b="1" i="0" dirty="0">
                <a:effectLst/>
                <a:latin typeface="Ubuntu mono"/>
              </a:rPr>
              <a:t>	</a:t>
            </a:r>
            <a:r>
              <a:rPr lang="fr-FR" b="0" i="0" dirty="0">
                <a:effectLst/>
                <a:latin typeface="Ubuntu mono"/>
              </a:rPr>
              <a:t>…</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0" i="0" dirty="0">
                <a:effectLst/>
                <a:latin typeface="Ubuntu mono"/>
              </a:rPr>
              <a:t>	</a:t>
            </a:r>
            <a:r>
              <a:rPr lang="fr-FR" b="1" i="0" dirty="0" err="1">
                <a:effectLst/>
                <a:latin typeface="Ubuntu mono"/>
              </a:rPr>
              <a:t>TantQue</a:t>
            </a:r>
            <a:r>
              <a:rPr lang="fr-FR" b="0" i="0" dirty="0">
                <a:effectLst/>
                <a:latin typeface="Ubuntu mono"/>
              </a:rPr>
              <a:t>  </a:t>
            </a:r>
            <a:r>
              <a:rPr lang="fr-FR" b="0" i="0" dirty="0" err="1">
                <a:effectLst/>
                <a:latin typeface="Ubuntu mono"/>
              </a:rPr>
              <a:t>boolean</a:t>
            </a:r>
            <a:r>
              <a:rPr lang="fr-FR" b="0" i="0" dirty="0">
                <a:effectLst/>
                <a:latin typeface="Ubuntu mono"/>
              </a:rPr>
              <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Faux</a:t>
            </a:r>
            <a:br>
              <a:rPr lang="fr-FR" b="0" i="0" dirty="0">
                <a:effectLst/>
                <a:latin typeface="Ubuntu mono"/>
              </a:rPr>
            </a:br>
            <a:r>
              <a:rPr lang="fr-FR" b="1" i="0" dirty="0">
                <a:effectLst/>
                <a:latin typeface="Ubuntu mono"/>
              </a:rPr>
              <a:t> 		 Pour</a:t>
            </a:r>
            <a:r>
              <a:rPr lang="fr-FR" b="0" i="0" dirty="0">
                <a:effectLst/>
                <a:latin typeface="Ubuntu mono"/>
              </a:rPr>
              <a:t> i ← 0 à 10</a:t>
            </a:r>
            <a:br>
              <a:rPr lang="fr-FR" b="0" i="0" dirty="0">
                <a:effectLst/>
                <a:latin typeface="Ubuntu mono"/>
              </a:rPr>
            </a:br>
            <a:r>
              <a:rPr lang="fr-FR" b="1" i="0" dirty="0">
                <a:effectLst/>
                <a:latin typeface="Ubuntu mono"/>
              </a:rPr>
              <a:t>    			Si</a:t>
            </a:r>
            <a:r>
              <a:rPr lang="fr-FR" b="0" i="0" dirty="0">
                <a:effectLst/>
                <a:latin typeface="Ubuntu mono"/>
              </a:rPr>
              <a:t> t</a:t>
            </a:r>
            <a:r>
              <a:rPr lang="fr-FR" b="0" i="0" dirty="0">
                <a:effectLst/>
                <a:latin typeface="Source Sans Pro" panose="020B0503030403020204" pitchFamily="34" charset="0"/>
              </a:rPr>
              <a:t> [i] </a:t>
            </a:r>
            <a:r>
              <a:rPr lang="fr-FR" b="0" i="0" dirty="0">
                <a:effectLst/>
                <a:latin typeface="Ubuntu mono"/>
              </a:rPr>
              <a:t>&gt; t</a:t>
            </a:r>
            <a:r>
              <a:rPr lang="fr-FR" b="0" i="0" dirty="0">
                <a:effectLst/>
                <a:latin typeface="Source Sans Pro" panose="020B0503030403020204" pitchFamily="34" charset="0"/>
              </a:rPr>
              <a:t> [i+1] </a:t>
            </a:r>
            <a:r>
              <a:rPr lang="fr-FR" b="0" i="0" dirty="0">
                <a:effectLst/>
                <a:latin typeface="Ubuntu mono"/>
              </a:rPr>
              <a:t> </a:t>
            </a:r>
            <a:r>
              <a:rPr lang="fr-FR" b="1" i="0" dirty="0">
                <a:effectLst/>
                <a:latin typeface="Ubuntu mono"/>
              </a:rPr>
              <a:t>alors</a:t>
            </a:r>
            <a:r>
              <a:rPr lang="fr-FR" b="0" i="0" dirty="0">
                <a:effectLst/>
                <a:latin typeface="Ubuntu mono"/>
              </a:rPr>
              <a:t/>
            </a:r>
            <a:br>
              <a:rPr lang="fr-FR" b="0" i="0" dirty="0">
                <a:effectLst/>
                <a:latin typeface="Ubuntu mono"/>
              </a:rPr>
            </a:br>
            <a:r>
              <a:rPr lang="fr-FR" b="0" i="0" dirty="0">
                <a:effectLst/>
                <a:latin typeface="Ubuntu mono"/>
              </a:rPr>
              <a:t>      				temp ← t</a:t>
            </a:r>
            <a:r>
              <a:rPr lang="fr-FR" b="0" i="0" dirty="0">
                <a:effectLst/>
                <a:latin typeface="Source Sans Pro" panose="020B0503030403020204" pitchFamily="34" charset="0"/>
              </a:rPr>
              <a:t> [i]</a:t>
            </a:r>
            <a:r>
              <a:rPr lang="fr-FR" b="0" i="0" dirty="0">
                <a:effectLst/>
                <a:latin typeface="Ubuntu mono"/>
              </a:rPr>
              <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a:t>
            </a:r>
            <a:r>
              <a:rPr lang="fr-FR" b="0" i="0" dirty="0">
                <a:effectLst/>
                <a:latin typeface="Ubuntu mono"/>
              </a:rPr>
              <a:t> ← t</a:t>
            </a:r>
            <a:r>
              <a:rPr lang="fr-FR" b="0" i="0" dirty="0">
                <a:effectLst/>
                <a:latin typeface="Source Sans Pro" panose="020B0503030403020204" pitchFamily="34" charset="0"/>
              </a:rPr>
              <a:t> [i+1]</a:t>
            </a:r>
            <a:r>
              <a:rPr lang="fr-FR" b="0" i="0" dirty="0">
                <a:effectLst/>
                <a:latin typeface="Ubuntu mono"/>
              </a:rPr>
              <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[i+1]</a:t>
            </a:r>
            <a:r>
              <a:rPr lang="fr-FR" b="0" i="0" dirty="0">
                <a:effectLst/>
                <a:latin typeface="Ubuntu mono"/>
              </a:rPr>
              <a:t> ← temp</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1" i="0" dirty="0">
                <a:effectLst/>
                <a:latin typeface="Ubuntu mono"/>
              </a:rPr>
              <a:t>   		 	</a:t>
            </a:r>
            <a:r>
              <a:rPr lang="fr-FR" b="1" i="0" dirty="0" err="1">
                <a:effectLst/>
                <a:latin typeface="Ubuntu mono"/>
              </a:rPr>
              <a:t>Finsi</a:t>
            </a:r>
            <a:r>
              <a:rPr lang="fr-FR" b="0" i="0" dirty="0">
                <a:effectLst/>
                <a:latin typeface="Ubuntu mono"/>
              </a:rPr>
              <a:t/>
            </a:r>
            <a:br>
              <a:rPr lang="fr-FR" b="0" i="0" dirty="0">
                <a:effectLst/>
                <a:latin typeface="Ubuntu mono"/>
              </a:rPr>
            </a:br>
            <a:r>
              <a:rPr lang="fr-FR" b="0" i="0" dirty="0">
                <a:effectLst/>
                <a:latin typeface="Ubuntu mono"/>
              </a:rPr>
              <a:t>  		</a:t>
            </a:r>
            <a:r>
              <a:rPr lang="fr-FR" b="1" i="0" dirty="0" err="1">
                <a:effectLst/>
                <a:latin typeface="Ubuntu mono"/>
              </a:rPr>
              <a:t>FinPour</a:t>
            </a:r>
            <a:r>
              <a:rPr lang="fr-FR" b="0" i="0" dirty="0">
                <a:effectLst/>
                <a:latin typeface="Ubuntu mono"/>
              </a:rPr>
              <a:t/>
            </a:r>
            <a:br>
              <a:rPr lang="fr-FR" b="0" i="0" dirty="0">
                <a:effectLst/>
                <a:latin typeface="Ubuntu mono"/>
              </a:rPr>
            </a:br>
            <a:r>
              <a:rPr lang="fr-FR" b="0" i="0" dirty="0">
                <a:effectLst/>
                <a:latin typeface="Ubuntu mono"/>
              </a:rPr>
              <a:t>	</a:t>
            </a:r>
            <a:r>
              <a:rPr lang="fr-FR" b="1" i="0" dirty="0" err="1">
                <a:effectLst/>
                <a:latin typeface="Ubuntu mono"/>
              </a:rPr>
              <a:t>FinTantQue</a:t>
            </a:r>
            <a:r>
              <a:rPr lang="fr-FR" b="0" i="0" dirty="0">
                <a:effectLst/>
                <a:latin typeface="Ubuntu mono"/>
              </a:rPr>
              <a:t/>
            </a:r>
            <a:br>
              <a:rPr lang="fr-FR" b="0" i="0" dirty="0">
                <a:effectLst/>
                <a:latin typeface="Ubuntu mono"/>
              </a:rPr>
            </a:br>
            <a:r>
              <a:rPr lang="fr-FR" b="1" i="0" dirty="0">
                <a:effectLst/>
                <a:latin typeface="Ubuntu mono"/>
              </a:rPr>
              <a:t>Fin</a:t>
            </a:r>
            <a:endParaRPr lang="fr-FR" b="0" i="0" dirty="0">
              <a:effectLst/>
              <a:latin typeface="Ubuntu mono"/>
            </a:endParaRPr>
          </a:p>
          <a:p>
            <a:pPr algn="just"/>
            <a:r>
              <a:rPr lang="fr-FR" b="0" i="0" dirty="0">
                <a:effectLst/>
                <a:latin typeface="Source Sans Pro" panose="020B0503030403020204" pitchFamily="34" charset="0"/>
              </a:rPr>
              <a:t>la compréhension et la maîtrise du principe du flag font partie de l’arsenal du programmeur bien armé</a:t>
            </a:r>
            <a:endParaRPr lang="fr-FR"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13240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r>
              <a:rPr lang="fr-FR" b="1" dirty="0">
                <a:latin typeface="Source Sans Pro" panose="020B0503030403020204" pitchFamily="34" charset="0"/>
              </a:rPr>
              <a:t>T</a:t>
            </a:r>
            <a:r>
              <a:rPr lang="fr-FR" sz="2000" b="0" i="0" dirty="0">
                <a:effectLst/>
                <a:latin typeface="Source Sans Pro" panose="020B0503030403020204" pitchFamily="34" charset="0"/>
              </a:rPr>
              <a:t>echnique célèbre de recherche, qui révèle toute son utilité lorsque le nombre d'éléments est très élevé. Par exemple, imaginons que nous ayons un programme qui doive vérifier si un mot existe dans le dictionnaire. Nous pouvons supposer que le dictionnaire a été préalablement entré dans un tableau (à raison d'un mot par emplacement)</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Une première manière de vérifier si un mot se trouve dans le dictionnaire consiste à examiner successivement tous les mots du dictionnaire, du premier au dernier, et à les comparer avec le mot à vérifier. Ca marche, mais cela risque d'être long : si le mot ne se trouve pas dans le dictionnaire, le programme ne le saura qu'après 40 000 tours de boucle ! Et même si le mot figure dans le dictionnaire, la réponse exigera tout de même en moyenne 20 000 tours de boucle. C'est beaucoup, même pour un ordinateur.</a:t>
            </a:r>
          </a:p>
          <a:p>
            <a:pPr marL="0" indent="0">
              <a:buNone/>
            </a:pPr>
            <a:endParaRPr lang="fr-FR" dirty="0">
              <a:latin typeface="Source Sans Pro" panose="020B0503030403020204" pitchFamily="34" charset="0"/>
            </a:endParaRPr>
          </a:p>
          <a:p>
            <a:pPr marL="0" indent="0">
              <a:buNone/>
            </a:pPr>
            <a:r>
              <a:rPr lang="fr-FR" sz="2200" dirty="0">
                <a:latin typeface="Source Sans Pro" panose="020B0503030403020204" pitchFamily="34" charset="0"/>
              </a:rPr>
              <a:t>…</a:t>
            </a:r>
            <a:endParaRPr lang="fr-FR" sz="2200" dirty="0">
              <a:latin typeface="Corbel" panose="020B0503020204020204" pitchFamily="34" charset="0"/>
            </a:endParaRPr>
          </a:p>
        </p:txBody>
      </p:sp>
    </p:spTree>
    <p:extLst>
      <p:ext uri="{BB962C8B-B14F-4D97-AF65-F5344CB8AC3E}">
        <p14:creationId xmlns:p14="http://schemas.microsoft.com/office/powerpoint/2010/main" val="232828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Or, il y a une autre manière de chercher, bien plus intelligente pourrait-on dire, et qui met à profit le fait que dans un dictionnaire, les mots sont triés par ordre alphabétique.</a:t>
            </a:r>
          </a:p>
          <a:p>
            <a:pPr marL="0" indent="0" algn="just">
              <a:buNone/>
            </a:pPr>
            <a:r>
              <a:rPr lang="fr-FR" b="0" i="0" dirty="0">
                <a:effectLst/>
                <a:latin typeface="Source Sans Pro" panose="020B0503030403020204" pitchFamily="34" charset="0"/>
              </a:rPr>
              <a:t>Pour une machine, quelle est la manière la plus rationnelle de chercher dans un dictionnaire ? C'est de comparer le mot à vérifier avec le mot qui se trouve pile poil au milieu du dictionnaire. Si le mot à vérifier est antérieur dans l'ordre alphabétique, on sait qu'on devra le chercher dorénavant dans le première moitié du dico. Sinon, on sait maintenant qu'on devra le chercher dans la deuxième moitié.</a:t>
            </a:r>
          </a:p>
          <a:p>
            <a:pPr marL="0" indent="0" algn="just">
              <a:buNone/>
            </a:pPr>
            <a:r>
              <a:rPr lang="fr-FR" b="0" i="0" dirty="0">
                <a:effectLst/>
                <a:latin typeface="Source Sans Pro" panose="020B0503030403020204" pitchFamily="34" charset="0"/>
              </a:rPr>
              <a:t>A partir de là, on prend la moitié de dictionnaire qui nous reste, et on recommence : on compare le mot à chercher avec celui qui se trouve au milieu du morceau de dictionnaire restant. On écarte la mauvaise moitié, et on recommence, et ainsi de suite.</a:t>
            </a:r>
          </a:p>
          <a:p>
            <a:pPr marL="0" indent="0" algn="just">
              <a:buNone/>
            </a:pPr>
            <a:r>
              <a:rPr lang="fr-FR" b="0" i="0" dirty="0">
                <a:effectLst/>
                <a:latin typeface="Source Sans Pro" panose="020B0503030403020204" pitchFamily="34" charset="0"/>
              </a:rPr>
              <a:t>A force de couper notre dictionnaire en deux, puis encore en deux, etc. on va finir par se retrouver avec des morceaux qui ne contiennent plus qu'un seul mot. Et si on n'est pas tombé sur le bon mot à un moment ou à un autre, c'est que le mot à vérifier ne fait pas partie du dictionnaire.</a:t>
            </a:r>
          </a:p>
          <a:p>
            <a:pPr marL="0" indent="0">
              <a:buNone/>
            </a:pPr>
            <a:endParaRPr lang="fr-FR" sz="2000"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65364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927</TotalTime>
  <Words>3015</Words>
  <Application>Microsoft Office PowerPoint</Application>
  <PresentationFormat>Grand écran</PresentationFormat>
  <Paragraphs>844</Paragraphs>
  <Slides>87</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87</vt:i4>
      </vt:variant>
    </vt:vector>
  </HeadingPairs>
  <TitlesOfParts>
    <vt:vector size="100" baseType="lpstr">
      <vt:lpstr>宋体</vt:lpstr>
      <vt:lpstr>Arial</vt:lpstr>
      <vt:lpstr>Century Gothic</vt:lpstr>
      <vt:lpstr>Corbel</vt:lpstr>
      <vt:lpstr>Corbel,Bold</vt:lpstr>
      <vt:lpstr>Corbel,Italic</vt:lpstr>
      <vt:lpstr>Libre Baskerville</vt:lpstr>
      <vt:lpstr>Source Sans Pro</vt:lpstr>
      <vt:lpstr>Times New Roman</vt:lpstr>
      <vt:lpstr>Ubuntu mono</vt:lpstr>
      <vt:lpstr>Wingdings</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59011-85-16</cp:lastModifiedBy>
  <cp:revision>98</cp:revision>
  <dcterms:created xsi:type="dcterms:W3CDTF">2020-09-07T18:50:09Z</dcterms:created>
  <dcterms:modified xsi:type="dcterms:W3CDTF">2020-12-23T15:19:27Z</dcterms:modified>
</cp:coreProperties>
</file>