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82" r:id="rId8"/>
    <p:sldId id="262" r:id="rId9"/>
    <p:sldId id="283" r:id="rId10"/>
    <p:sldId id="284" r:id="rId11"/>
    <p:sldId id="285" r:id="rId12"/>
    <p:sldId id="287" r:id="rId13"/>
    <p:sldId id="288" r:id="rId14"/>
    <p:sldId id="264" r:id="rId15"/>
    <p:sldId id="269" r:id="rId16"/>
    <p:sldId id="263" r:id="rId17"/>
    <p:sldId id="265" r:id="rId18"/>
    <p:sldId id="266" r:id="rId19"/>
    <p:sldId id="267" r:id="rId20"/>
    <p:sldId id="268"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2/15/2021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21547-51C8-4211-9244-FCF0E5CC0464}"/>
              </a:ext>
            </a:extLst>
          </p:cNvPr>
          <p:cNvSpPr>
            <a:spLocks noGrp="1"/>
          </p:cNvSpPr>
          <p:nvPr>
            <p:ph type="ctrTitle"/>
          </p:nvPr>
        </p:nvSpPr>
        <p:spPr/>
        <p:txBody>
          <a:bodyPr/>
          <a:lstStyle/>
          <a:p>
            <a:pPr>
              <a:lnSpc>
                <a:spcPct val="200000"/>
              </a:lnSpc>
            </a:pPr>
            <a:r>
              <a:rPr lang="fr-FR" sz="6600" b="0" i="0" u="none" strike="noStrike" baseline="0" dirty="0">
                <a:latin typeface="Corbel" panose="020B0503020204020204" pitchFamily="34" charset="0"/>
              </a:rPr>
              <a:t>Conception Méthode Merise</a:t>
            </a:r>
            <a:endParaRPr lang="fr-FR" sz="6600" dirty="0"/>
          </a:p>
        </p:txBody>
      </p:sp>
    </p:spTree>
    <p:extLst>
      <p:ext uri="{BB962C8B-B14F-4D97-AF65-F5344CB8AC3E}">
        <p14:creationId xmlns:p14="http://schemas.microsoft.com/office/powerpoint/2010/main" val="289580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règles de gestion:</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1684000" cy="5033961"/>
          </a:xfrm>
        </p:spPr>
        <p:txBody>
          <a:bodyPr>
            <a:normAutofit/>
          </a:bodyPr>
          <a:lstStyle/>
          <a:p>
            <a:pPr marL="0" indent="0" algn="just">
              <a:buNone/>
            </a:pPr>
            <a:r>
              <a:rPr lang="fr-FR" b="0" i="0" dirty="0">
                <a:effectLst/>
                <a:latin typeface="Verdana" panose="020B0604030504040204" pitchFamily="34" charset="0"/>
              </a:rPr>
              <a:t>Prenons l'exemple d'un développeur qui doit informatiser le SI d'une bibliothèque. On lui fixe les règles de gestion suivantes :</a:t>
            </a:r>
          </a:p>
          <a:p>
            <a:pPr lvl="1" algn="just">
              <a:buFont typeface="Arial" panose="020B0604020202020204" pitchFamily="34" charset="0"/>
              <a:buChar char="•"/>
            </a:pPr>
            <a:r>
              <a:rPr lang="fr-FR" b="0" i="0" dirty="0">
                <a:effectLst/>
                <a:latin typeface="Verdana" panose="020B0604030504040204" pitchFamily="34" charset="0"/>
              </a:rPr>
              <a:t>pour chaque livre, on doit connaître le titre, l'année de parution, un résumé et le type (roman, poésie, science-fiction…) ;</a:t>
            </a:r>
          </a:p>
          <a:p>
            <a:pPr lvl="1" algn="just">
              <a:buFont typeface="Arial" panose="020B0604020202020204" pitchFamily="34" charset="0"/>
              <a:buChar char="•"/>
            </a:pPr>
            <a:r>
              <a:rPr lang="fr-FR" b="0" i="0" dirty="0">
                <a:effectLst/>
                <a:latin typeface="Verdana" panose="020B0604030504040204" pitchFamily="34" charset="0"/>
              </a:rPr>
              <a:t>un livre peut être rédigé par aucun (dans le cas d'une œuvre anonyme), un ou plusieurs auteurs dont on connaît le nom, le prénom, la date de naissance et le pays d'origine ;</a:t>
            </a:r>
          </a:p>
          <a:p>
            <a:pPr lvl="1" algn="just">
              <a:buFont typeface="Arial" panose="020B0604020202020204" pitchFamily="34" charset="0"/>
              <a:buChar char="•"/>
            </a:pPr>
            <a:r>
              <a:rPr lang="fr-FR" b="0" i="0" dirty="0">
                <a:effectLst/>
                <a:latin typeface="Verdana" panose="020B0604030504040204" pitchFamily="34" charset="0"/>
              </a:rPr>
              <a:t>chaque exemplaire d'un livre est identifié par une référence composée de lettres et de chiffres et ne peut être paru que dans une et une seule édition ;</a:t>
            </a:r>
          </a:p>
          <a:p>
            <a:pPr lvl="1" algn="just">
              <a:buFont typeface="Arial" panose="020B0604020202020204" pitchFamily="34" charset="0"/>
              <a:buChar char="•"/>
            </a:pPr>
            <a:r>
              <a:rPr lang="fr-FR" b="0" i="0" dirty="0">
                <a:effectLst/>
                <a:latin typeface="Verdana" panose="020B0604030504040204" pitchFamily="34" charset="0"/>
              </a:rPr>
              <a:t>un inscrit est identifié par un numéro et on doit mémoriser son nom, prénom, adresse, téléphone et adresse e-mail ;</a:t>
            </a:r>
          </a:p>
          <a:p>
            <a:pPr lvl="1" algn="just">
              <a:buFont typeface="Arial" panose="020B0604020202020204" pitchFamily="34" charset="0"/>
              <a:buChar char="•"/>
            </a:pPr>
            <a:r>
              <a:rPr lang="fr-FR" b="0" i="0" dirty="0">
                <a:effectLst/>
                <a:latin typeface="Verdana" panose="020B0604030504040204" pitchFamily="34" charset="0"/>
              </a:rPr>
              <a:t>un inscrit peut faire zéro, un ou plusieurs emprunts qui concernent chacun un et un seul exemplaire. Pour chaque emprunt, on connaît la date et le délai accordé (en nombre de jours).</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337239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règles de gestion:</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2093843"/>
            <a:ext cx="11684000" cy="4154556"/>
          </a:xfrm>
        </p:spPr>
        <p:txBody>
          <a:bodyPr>
            <a:normAutofit/>
          </a:bodyPr>
          <a:lstStyle/>
          <a:p>
            <a:pPr algn="just"/>
            <a:r>
              <a:rPr lang="fr-FR" b="0" i="0" dirty="0">
                <a:effectLst/>
                <a:latin typeface="Verdana" panose="020B0604030504040204" pitchFamily="34" charset="0"/>
              </a:rPr>
              <a:t>Ces règles vous sont parfois données, mais vous pouvez être amené à les établir vous-même dans deux cas :</a:t>
            </a:r>
          </a:p>
          <a:p>
            <a:pPr lvl="1" algn="just">
              <a:buFont typeface="Arial" panose="020B0604020202020204" pitchFamily="34" charset="0"/>
              <a:buChar char="•"/>
            </a:pPr>
            <a:r>
              <a:rPr lang="fr-FR" b="0" i="0" dirty="0">
                <a:effectLst/>
                <a:latin typeface="Verdana" panose="020B0604030504040204" pitchFamily="34" charset="0"/>
              </a:rPr>
              <a:t>vous êtes à la fois maîtrise d'œuvre (MOE) et maîtrise d'ouvrage (MOA), et vous développez une application pour votre compte et/ou selon vos propres directives ;</a:t>
            </a:r>
          </a:p>
          <a:p>
            <a:pPr lvl="1" algn="just">
              <a:buFont typeface="Arial" panose="020B0604020202020204" pitchFamily="34" charset="0"/>
              <a:buChar char="•"/>
            </a:pPr>
            <a:r>
              <a:rPr lang="fr-FR" b="1" i="0" dirty="0">
                <a:effectLst/>
                <a:latin typeface="Verdana" panose="020B0604030504040204" pitchFamily="34" charset="0"/>
              </a:rPr>
              <a:t>ce qui arrive le plus souvent :</a:t>
            </a:r>
            <a:r>
              <a:rPr lang="fr-FR" b="0" i="0" dirty="0">
                <a:effectLst/>
                <a:latin typeface="Verdana" panose="020B0604030504040204" pitchFamily="34" charset="0"/>
              </a:rPr>
              <a:t> les futurs utilisateurs de votre projet n'ont pas été en mesure de vous fournir ces règles avec suffisamment de précision ; c'est pourquoi vous devrez les interroger afin d'établir vous-même ces règles. N'oubliez jamais qu'en tant que développeur, vous avez un devoir d'assistance à maîtrise d'ouvrage si cela s'avère nécessaire.</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396342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 Dictionnaire de Données:</a:t>
            </a: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54000" y="1274607"/>
            <a:ext cx="11684000" cy="5148469"/>
          </a:xfrm>
        </p:spPr>
        <p:txBody>
          <a:bodyPr>
            <a:normAutofit fontScale="77500" lnSpcReduction="20000"/>
          </a:bodyPr>
          <a:lstStyle/>
          <a:p>
            <a:pPr algn="just"/>
            <a:r>
              <a:rPr lang="fr-FR" b="0" i="0" dirty="0">
                <a:effectLst/>
                <a:latin typeface="Verdana" panose="020B0604030504040204" pitchFamily="34" charset="0"/>
              </a:rPr>
              <a:t>C'est une étape intermédiaire qui peut avoir son importance, surtout si vous êtes plusieurs à travailler sur une même base de données, d'un volume important.</a:t>
            </a:r>
          </a:p>
          <a:p>
            <a:pPr algn="just"/>
            <a:r>
              <a:rPr lang="fr-FR" b="0" i="0" dirty="0">
                <a:effectLst/>
                <a:latin typeface="Verdana" panose="020B0604030504040204" pitchFamily="34" charset="0"/>
              </a:rPr>
              <a:t>Le dictionnaire des données est un document qui regroupe toutes les données que vous aurez à conserver dans votre base (et qui figureront donc dans le MCD). Pour chaque donnée, il indique :</a:t>
            </a:r>
          </a:p>
          <a:p>
            <a:pPr lvl="1" algn="just">
              <a:buFont typeface="Arial" panose="020B0604020202020204" pitchFamily="34" charset="0"/>
              <a:buChar char="•"/>
            </a:pPr>
            <a:r>
              <a:rPr lang="fr-FR" b="0" i="0" dirty="0">
                <a:effectLst/>
                <a:latin typeface="Verdana" panose="020B0604030504040204" pitchFamily="34" charset="0"/>
              </a:rPr>
              <a:t>le </a:t>
            </a:r>
            <a:r>
              <a:rPr lang="fr-FR" b="1" i="0" dirty="0">
                <a:effectLst/>
                <a:latin typeface="Verdana" panose="020B0604030504040204" pitchFamily="34" charset="0"/>
              </a:rPr>
              <a:t>code mnémonique :</a:t>
            </a:r>
            <a:r>
              <a:rPr lang="fr-FR" b="0" i="0" dirty="0">
                <a:effectLst/>
                <a:latin typeface="Verdana" panose="020B0604030504040204" pitchFamily="34" charset="0"/>
              </a:rPr>
              <a:t> il s'agit d'un libellé désignant une donnée (par exemple «</a:t>
            </a:r>
            <a:r>
              <a:rPr lang="fr-FR" b="0" i="1" dirty="0" err="1">
                <a:effectLst/>
                <a:latin typeface="Verdana" panose="020B0604030504040204" pitchFamily="34" charset="0"/>
              </a:rPr>
              <a:t>titre_l</a:t>
            </a:r>
            <a:r>
              <a:rPr lang="fr-FR" b="0" i="0" dirty="0">
                <a:effectLst/>
                <a:latin typeface="Verdana" panose="020B0604030504040204" pitchFamily="34" charset="0"/>
              </a:rPr>
              <a:t>» pour le titre d'un livre) ;</a:t>
            </a:r>
          </a:p>
          <a:p>
            <a:pPr lvl="1" algn="just">
              <a:buFont typeface="Arial" panose="020B0604020202020204" pitchFamily="34" charset="0"/>
              <a:buChar char="•"/>
            </a:pPr>
            <a:r>
              <a:rPr lang="fr-FR" b="0" i="0" dirty="0">
                <a:effectLst/>
                <a:latin typeface="Verdana" panose="020B0604030504040204" pitchFamily="34" charset="0"/>
              </a:rPr>
              <a:t>la </a:t>
            </a:r>
            <a:r>
              <a:rPr lang="fr-FR" b="1" i="0" dirty="0">
                <a:effectLst/>
                <a:latin typeface="Verdana" panose="020B0604030504040204" pitchFamily="34" charset="0"/>
              </a:rPr>
              <a:t>désignation :</a:t>
            </a:r>
            <a:r>
              <a:rPr lang="fr-FR" b="0" i="0" dirty="0">
                <a:effectLst/>
                <a:latin typeface="Verdana" panose="020B0604030504040204" pitchFamily="34" charset="0"/>
              </a:rPr>
              <a:t> il s'agit d'une mention décrivant ce à quoi la donnée correspond (par exemple «</a:t>
            </a:r>
            <a:r>
              <a:rPr lang="fr-FR" b="0" i="1" dirty="0">
                <a:effectLst/>
                <a:latin typeface="Verdana" panose="020B0604030504040204" pitchFamily="34" charset="0"/>
              </a:rPr>
              <a:t>titre du livre</a:t>
            </a:r>
            <a:r>
              <a:rPr lang="fr-FR" b="0" i="0" dirty="0">
                <a:effectLst/>
                <a:latin typeface="Verdana" panose="020B0604030504040204" pitchFamily="34" charset="0"/>
              </a:rPr>
              <a:t>») ;</a:t>
            </a:r>
          </a:p>
          <a:p>
            <a:pPr lvl="1" algn="just">
              <a:buFont typeface="Arial" panose="020B0604020202020204" pitchFamily="34" charset="0"/>
              <a:buChar char="•"/>
            </a:pPr>
            <a:r>
              <a:rPr lang="fr-FR" b="0" i="0" dirty="0">
                <a:effectLst/>
                <a:latin typeface="Verdana" panose="020B0604030504040204" pitchFamily="34" charset="0"/>
              </a:rPr>
              <a:t>le </a:t>
            </a:r>
            <a:r>
              <a:rPr lang="fr-FR" b="1" i="0" dirty="0">
                <a:effectLst/>
                <a:latin typeface="Verdana" panose="020B0604030504040204" pitchFamily="34" charset="0"/>
              </a:rPr>
              <a:t>type de donnée :</a:t>
            </a:r>
            <a:endParaRPr lang="fr-FR" b="0" i="0" dirty="0">
              <a:effectLst/>
              <a:latin typeface="Verdana" panose="020B0604030504040204" pitchFamily="34" charset="0"/>
            </a:endParaRPr>
          </a:p>
          <a:p>
            <a:pPr lvl="2" indent="-285750" algn="just">
              <a:buFont typeface="Arial" panose="020B0604020202020204" pitchFamily="34" charset="0"/>
              <a:buChar char="•"/>
            </a:pPr>
            <a:r>
              <a:rPr lang="fr-FR" b="1" i="0" dirty="0">
                <a:effectLst/>
                <a:latin typeface="Verdana" panose="020B0604030504040204" pitchFamily="34" charset="0"/>
              </a:rPr>
              <a:t>A </a:t>
            </a:r>
            <a:r>
              <a:rPr lang="fr-FR" b="0" i="0" dirty="0">
                <a:effectLst/>
                <a:latin typeface="Verdana" panose="020B0604030504040204" pitchFamily="34" charset="0"/>
              </a:rPr>
              <a:t>ou</a:t>
            </a:r>
            <a:r>
              <a:rPr lang="fr-FR" b="1" i="0" dirty="0">
                <a:effectLst/>
                <a:latin typeface="Verdana" panose="020B0604030504040204" pitchFamily="34" charset="0"/>
              </a:rPr>
              <a:t> Alphabétique :</a:t>
            </a:r>
            <a:r>
              <a:rPr lang="fr-FR" b="0" i="0" dirty="0">
                <a:effectLst/>
                <a:latin typeface="Verdana" panose="020B0604030504040204" pitchFamily="34" charset="0"/>
              </a:rPr>
              <a:t> lorsque la donnée est uniquement composée de caractères alphabétiques (de 'A' à 'Z' et de 'a' à 'z'),</a:t>
            </a:r>
          </a:p>
          <a:p>
            <a:pPr lvl="2" indent="-285750" algn="just">
              <a:buFont typeface="Arial" panose="020B0604020202020204" pitchFamily="34" charset="0"/>
              <a:buChar char="•"/>
            </a:pPr>
            <a:r>
              <a:rPr lang="fr-FR" b="1" i="0" dirty="0">
                <a:effectLst/>
                <a:latin typeface="Verdana" panose="020B0604030504040204" pitchFamily="34" charset="0"/>
              </a:rPr>
              <a:t>N </a:t>
            </a:r>
            <a:r>
              <a:rPr lang="fr-FR" b="0" i="0" dirty="0">
                <a:effectLst/>
                <a:latin typeface="Verdana" panose="020B0604030504040204" pitchFamily="34" charset="0"/>
              </a:rPr>
              <a:t>ou</a:t>
            </a:r>
            <a:r>
              <a:rPr lang="fr-FR" b="1" i="0" dirty="0">
                <a:effectLst/>
                <a:latin typeface="Verdana" panose="020B0604030504040204" pitchFamily="34" charset="0"/>
              </a:rPr>
              <a:t> Numérique :</a:t>
            </a:r>
            <a:r>
              <a:rPr lang="fr-FR" b="0" i="0" dirty="0">
                <a:effectLst/>
                <a:latin typeface="Verdana" panose="020B0604030504040204" pitchFamily="34" charset="0"/>
              </a:rPr>
              <a:t> lorsque la donnée est composée uniquement de nombres (entiers ou réels),</a:t>
            </a:r>
          </a:p>
          <a:p>
            <a:pPr lvl="2" indent="-285750" algn="just">
              <a:buFont typeface="Arial" panose="020B0604020202020204" pitchFamily="34" charset="0"/>
              <a:buChar char="•"/>
            </a:pPr>
            <a:r>
              <a:rPr lang="fr-FR" b="1" i="0" dirty="0">
                <a:effectLst/>
                <a:latin typeface="Verdana" panose="020B0604030504040204" pitchFamily="34" charset="0"/>
              </a:rPr>
              <a:t>AN </a:t>
            </a:r>
            <a:r>
              <a:rPr lang="fr-FR" b="0" i="0" dirty="0">
                <a:effectLst/>
                <a:latin typeface="Verdana" panose="020B0604030504040204" pitchFamily="34" charset="0"/>
              </a:rPr>
              <a:t>ou</a:t>
            </a:r>
            <a:r>
              <a:rPr lang="fr-FR" b="1" i="0" dirty="0">
                <a:effectLst/>
                <a:latin typeface="Verdana" panose="020B0604030504040204" pitchFamily="34" charset="0"/>
              </a:rPr>
              <a:t> Alphanumérique :</a:t>
            </a:r>
            <a:r>
              <a:rPr lang="fr-FR" b="0" i="0" dirty="0">
                <a:effectLst/>
                <a:latin typeface="Verdana" panose="020B0604030504040204" pitchFamily="34" charset="0"/>
              </a:rPr>
              <a:t> lorsque la donnée peut être composée à la fois de caractères alphabétiques et numériques,</a:t>
            </a:r>
          </a:p>
          <a:p>
            <a:pPr lvl="2" indent="-285750" algn="just">
              <a:buFont typeface="Arial" panose="020B0604020202020204" pitchFamily="34" charset="0"/>
              <a:buChar char="•"/>
            </a:pPr>
            <a:r>
              <a:rPr lang="fr-FR" b="1" i="0" dirty="0">
                <a:effectLst/>
                <a:latin typeface="Verdana" panose="020B0604030504040204" pitchFamily="34" charset="0"/>
              </a:rPr>
              <a:t>Date :</a:t>
            </a:r>
            <a:r>
              <a:rPr lang="fr-FR" b="0" i="0" dirty="0">
                <a:effectLst/>
                <a:latin typeface="Verdana" panose="020B0604030504040204" pitchFamily="34" charset="0"/>
              </a:rPr>
              <a:t> lorsque la donnée est une date (au format AAAA-MM-JJ),</a:t>
            </a:r>
          </a:p>
          <a:p>
            <a:pPr lvl="2" indent="-285750" algn="just">
              <a:buFont typeface="Arial" panose="020B0604020202020204" pitchFamily="34" charset="0"/>
              <a:buChar char="•"/>
            </a:pPr>
            <a:r>
              <a:rPr lang="fr-FR" b="1" i="0" dirty="0">
                <a:effectLst/>
                <a:latin typeface="Verdana" panose="020B0604030504040204" pitchFamily="34" charset="0"/>
              </a:rPr>
              <a:t>Booléen :</a:t>
            </a:r>
            <a:r>
              <a:rPr lang="fr-FR" b="0" i="0" dirty="0">
                <a:effectLst/>
                <a:latin typeface="Verdana" panose="020B0604030504040204" pitchFamily="34" charset="0"/>
              </a:rPr>
              <a:t> Vrai ou Faux ;</a:t>
            </a:r>
          </a:p>
          <a:p>
            <a:pPr lvl="1" algn="just">
              <a:buFont typeface="Arial" panose="020B0604020202020204" pitchFamily="34" charset="0"/>
              <a:buChar char="•"/>
            </a:pPr>
            <a:r>
              <a:rPr lang="fr-FR" b="0" i="0" dirty="0">
                <a:effectLst/>
                <a:latin typeface="Verdana" panose="020B0604030504040204" pitchFamily="34" charset="0"/>
              </a:rPr>
              <a:t>la </a:t>
            </a:r>
            <a:r>
              <a:rPr lang="fr-FR" b="1" i="0" dirty="0">
                <a:effectLst/>
                <a:latin typeface="Verdana" panose="020B0604030504040204" pitchFamily="34" charset="0"/>
              </a:rPr>
              <a:t>taille :</a:t>
            </a:r>
            <a:r>
              <a:rPr lang="fr-FR" b="0" i="0" dirty="0">
                <a:effectLst/>
                <a:latin typeface="Verdana" panose="020B0604030504040204" pitchFamily="34" charset="0"/>
              </a:rPr>
              <a:t> elle s'exprime en nombre de caractères ou de chiffres. Dans le cas d'une date au format AAAA-JJ-MM, on compte également le nombre de caractères, soit 10 caractères. Pour ce qui est du type booléen, nul besoin de préciser la taille (ceci dépend de l'implémentation du SGBDR) ;</a:t>
            </a:r>
          </a:p>
          <a:p>
            <a:pPr lvl="1" algn="just">
              <a:buFont typeface="Arial" panose="020B0604020202020204" pitchFamily="34" charset="0"/>
              <a:buChar char="•"/>
            </a:pPr>
            <a:r>
              <a:rPr lang="fr-FR" b="0" i="0" dirty="0">
                <a:effectLst/>
                <a:latin typeface="Verdana" panose="020B0604030504040204" pitchFamily="34" charset="0"/>
              </a:rPr>
              <a:t>et parfois des </a:t>
            </a:r>
            <a:r>
              <a:rPr lang="fr-FR" b="1" i="0" dirty="0">
                <a:effectLst/>
                <a:latin typeface="Verdana" panose="020B0604030504040204" pitchFamily="34" charset="0"/>
              </a:rPr>
              <a:t>remarques</a:t>
            </a:r>
            <a:r>
              <a:rPr lang="fr-FR" b="0" i="0" dirty="0">
                <a:effectLst/>
                <a:latin typeface="Verdana" panose="020B0604030504040204" pitchFamily="34" charset="0"/>
              </a:rPr>
              <a:t> ou </a:t>
            </a:r>
            <a:r>
              <a:rPr lang="fr-FR" b="1" i="0" dirty="0">
                <a:effectLst/>
                <a:latin typeface="Verdana" panose="020B0604030504040204" pitchFamily="34" charset="0"/>
              </a:rPr>
              <a:t>observations</a:t>
            </a:r>
            <a:r>
              <a:rPr lang="fr-FR" b="0" i="0" dirty="0">
                <a:effectLst/>
                <a:latin typeface="Verdana" panose="020B0604030504040204" pitchFamily="34" charset="0"/>
              </a:rPr>
              <a:t> complémentaires (par exemple si une donnée est strictement supérieure à 0, etc.).</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187983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 Dictionnaire de Données:</a:t>
            </a: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54000" y="1274607"/>
            <a:ext cx="11684000" cy="5148469"/>
          </a:xfrm>
        </p:spPr>
        <p:txBody>
          <a:bodyPr>
            <a:normAutofit fontScale="92500"/>
          </a:bodyPr>
          <a:lstStyle/>
          <a:p>
            <a:pPr marL="0" indent="0" algn="just">
              <a:buNone/>
            </a:pPr>
            <a:r>
              <a:rPr lang="fr-FR" b="1" i="0" dirty="0">
                <a:effectLst/>
                <a:latin typeface="Verdana" panose="020B0604030504040204" pitchFamily="34" charset="0"/>
              </a:rPr>
              <a:t>Remarques</a:t>
            </a:r>
            <a:endParaRPr lang="fr-FR" b="0" i="0" dirty="0">
              <a:effectLst/>
              <a:latin typeface="Verdana" panose="020B0604030504040204" pitchFamily="34" charset="0"/>
            </a:endParaRPr>
          </a:p>
          <a:p>
            <a:pPr algn="just">
              <a:buFont typeface="Arial" panose="020B0604020202020204" pitchFamily="34" charset="0"/>
              <a:buChar char="•"/>
            </a:pPr>
            <a:r>
              <a:rPr lang="fr-FR" b="0" i="0" dirty="0">
                <a:effectLst/>
                <a:latin typeface="Verdana" panose="020B0604030504040204" pitchFamily="34" charset="0"/>
              </a:rPr>
              <a:t>Les données qui figurent dans le MCD (et donc dans le dictionnaire des données) doivent être, dans la plupart des cas, </a:t>
            </a:r>
            <a:r>
              <a:rPr lang="fr-FR" b="1" i="0" dirty="0">
                <a:effectLst/>
                <a:latin typeface="Verdana" panose="020B0604030504040204" pitchFamily="34" charset="0"/>
              </a:rPr>
              <a:t>élémentaires :</a:t>
            </a:r>
            <a:endParaRPr lang="fr-FR" b="0" i="0" dirty="0">
              <a:effectLst/>
              <a:latin typeface="Verdana" panose="020B0604030504040204" pitchFamily="34" charset="0"/>
            </a:endParaRPr>
          </a:p>
          <a:p>
            <a:pPr marL="742950" lvl="1" indent="-285750" algn="just">
              <a:buFont typeface="Arial" panose="020B0604020202020204" pitchFamily="34" charset="0"/>
              <a:buChar char="•"/>
            </a:pPr>
            <a:r>
              <a:rPr lang="fr-FR" b="0" i="0" dirty="0">
                <a:effectLst/>
                <a:latin typeface="Verdana" panose="020B0604030504040204" pitchFamily="34" charset="0"/>
              </a:rPr>
              <a:t>elles ne doivent pas être </a:t>
            </a:r>
            <a:r>
              <a:rPr lang="fr-FR" b="1" i="0" dirty="0">
                <a:effectLst/>
                <a:latin typeface="Verdana" panose="020B0604030504040204" pitchFamily="34" charset="0"/>
              </a:rPr>
              <a:t>calculées :</a:t>
            </a:r>
            <a:r>
              <a:rPr lang="fr-FR" b="0" i="0" dirty="0">
                <a:effectLst/>
                <a:latin typeface="Verdana" panose="020B0604030504040204" pitchFamily="34" charset="0"/>
              </a:rPr>
              <a:t> les données calculées doivent être obtenues, par le calcul, à partir de données élémentaires qui, elles, sont conservées en base. Cependant, il existe quelques cas où il s'avère pertinent de conserver, pour des raisons d'optimisation, une donnée calculée, le montant d'une commande par exemple. On ne conservera cependant pas les données calculées intermédiaires sauf en cas d'obligation légale (c'est le cas pour un montant HT par exemple, où les composantes peuvent d'ailleurs avoir un prix variable dans le temps). En effet, cela évite de refaire les calculs plusieurs fois pour un résultat qui restera fixe ;</a:t>
            </a:r>
          </a:p>
          <a:p>
            <a:pPr marL="742950" lvl="1" indent="-285750" algn="just">
              <a:buFont typeface="Arial" panose="020B0604020202020204" pitchFamily="34" charset="0"/>
              <a:buChar char="•"/>
            </a:pPr>
            <a:r>
              <a:rPr lang="fr-FR" b="0" i="0" dirty="0">
                <a:effectLst/>
                <a:latin typeface="Verdana" panose="020B0604030504040204" pitchFamily="34" charset="0"/>
              </a:rPr>
              <a:t>elles ne doivent pas être </a:t>
            </a:r>
            <a:r>
              <a:rPr lang="fr-FR" b="1" i="0" dirty="0">
                <a:effectLst/>
                <a:latin typeface="Verdana" panose="020B0604030504040204" pitchFamily="34" charset="0"/>
              </a:rPr>
              <a:t>composées :</a:t>
            </a:r>
            <a:r>
              <a:rPr lang="fr-FR" b="0" i="0" dirty="0">
                <a:effectLst/>
                <a:latin typeface="Verdana" panose="020B0604030504040204" pitchFamily="34" charset="0"/>
              </a:rPr>
              <a:t> les données composées doivent être obtenues par la concaténation de données élémentaires conservées en base. Par exemple une adresse est obtenue à partir d'une rue, d'une ville et d'un code postal : ce sont ces trois dernières données qui sont conservées et donc qui figureront dans le MCD (et dans le dictionnaire des données).</a:t>
            </a:r>
          </a:p>
          <a:p>
            <a:pPr algn="just">
              <a:buFont typeface="Arial" panose="020B0604020202020204" pitchFamily="34" charset="0"/>
              <a:buChar char="•"/>
            </a:pPr>
            <a:r>
              <a:rPr lang="fr-FR" b="0" i="0" dirty="0">
                <a:effectLst/>
                <a:latin typeface="Verdana" panose="020B0604030504040204" pitchFamily="34" charset="0"/>
              </a:rPr>
              <a:t>Lorsque l'on n'effectue jamais de calcul sur une donnée numérique, celle-ci doit être de type AN (c'est le cas par exemple pour un numéro de téléphone).</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30751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Entités: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8946541" cy="5033961"/>
          </a:xfrm>
        </p:spPr>
        <p:txBody>
          <a:bodyPr>
            <a:normAutofit/>
          </a:bodyPr>
          <a:lstStyle/>
          <a:p>
            <a:pPr algn="l"/>
            <a:endParaRPr lang="fr-FR" b="0" i="0" u="none" strike="noStrike" baseline="0" dirty="0">
              <a:latin typeface="Arial" panose="020B0604020202020204" pitchFamily="34" charset="0"/>
            </a:endParaRPr>
          </a:p>
          <a:p>
            <a:pPr algn="just"/>
            <a:r>
              <a:rPr lang="fr-FR" sz="2000" b="0" i="0" dirty="0">
                <a:effectLst/>
                <a:latin typeface="Verdana" panose="020B0604030504040204" pitchFamily="34" charset="0"/>
              </a:rPr>
              <a:t>Une entité est la représentation d'un élément matériel ou immatériel ayant un rôle dans le système que l'on désire décrire.</a:t>
            </a:r>
          </a:p>
          <a:p>
            <a:pPr algn="just"/>
            <a:r>
              <a:rPr lang="fr-FR" sz="2000" b="0" i="0" dirty="0">
                <a:effectLst/>
                <a:latin typeface="Verdana" panose="020B0604030504040204" pitchFamily="34" charset="0"/>
              </a:rPr>
              <a:t>Les entités sont représentées par un rectangle. Ce rectangle est séparé en deux champs :</a:t>
            </a:r>
          </a:p>
          <a:p>
            <a:pPr marL="0" indent="0" algn="just">
              <a:buNone/>
            </a:pPr>
            <a:endParaRPr lang="fr-FR" sz="2000" b="0" i="0" dirty="0">
              <a:effectLst/>
              <a:latin typeface="Verdana" panose="020B0604030504040204" pitchFamily="34" charset="0"/>
            </a:endParaRPr>
          </a:p>
          <a:p>
            <a:pPr lvl="1">
              <a:buFont typeface="Arial" panose="020B0604020202020204" pitchFamily="34" charset="0"/>
              <a:buChar char="•"/>
            </a:pPr>
            <a:r>
              <a:rPr lang="fr-FR" b="0" i="0" u="none" strike="noStrike" dirty="0">
                <a:effectLst/>
                <a:latin typeface="Verdana" panose="020B0604030504040204" pitchFamily="34" charset="0"/>
              </a:rPr>
              <a:t>le champ du haut contient le libellé. Ce libellé est généralement une abréviation pour une raison de simplification de l'écriture. Il s'agit par contre de vérifier qu'à chaque classe d'entité correspond un et un seul libellé, et réciproquement</a:t>
            </a:r>
          </a:p>
          <a:p>
            <a:pPr marL="457200" lvl="1" indent="0">
              <a:buNone/>
            </a:pPr>
            <a:endParaRPr lang="fr-FR" b="0" i="0" u="none" strike="noStrike" dirty="0">
              <a:effectLst/>
              <a:latin typeface="Verdana" panose="020B0604030504040204" pitchFamily="34" charset="0"/>
            </a:endParaRPr>
          </a:p>
          <a:p>
            <a:pPr lvl="1">
              <a:buFont typeface="Arial" panose="020B0604020202020204" pitchFamily="34" charset="0"/>
              <a:buChar char="•"/>
            </a:pPr>
            <a:r>
              <a:rPr lang="fr-FR" b="0" i="0" u="none" strike="noStrike" dirty="0">
                <a:effectLst/>
                <a:latin typeface="Verdana" panose="020B0604030504040204" pitchFamily="34" charset="0"/>
              </a:rPr>
              <a:t>le champ du bas contient la liste des propriétés de l’entité</a:t>
            </a:r>
          </a:p>
          <a:p>
            <a:pPr marL="0" indent="0" algn="l">
              <a:buNone/>
            </a:pPr>
            <a:endParaRPr lang="fr-FR" sz="3200" dirty="0"/>
          </a:p>
        </p:txBody>
      </p:sp>
      <p:pic>
        <p:nvPicPr>
          <p:cNvPr id="1028" name="Picture 4">
            <a:extLst>
              <a:ext uri="{FF2B5EF4-FFF2-40B4-BE49-F238E27FC236}">
                <a16:creationId xmlns:a16="http://schemas.microsoft.com/office/drawing/2014/main" id="{ADB0F7B2-480E-4EEA-A8C6-472AED677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2165" y="3429000"/>
            <a:ext cx="1870685" cy="29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66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Entités: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1257945" cy="5033961"/>
          </a:xfrm>
        </p:spPr>
        <p:txBody>
          <a:bodyPr>
            <a:normAutofit/>
          </a:bodyPr>
          <a:lstStyle/>
          <a:p>
            <a:pPr marL="0" indent="0" algn="l">
              <a:buNone/>
            </a:pPr>
            <a:endParaRPr lang="fr-FR" dirty="0"/>
          </a:p>
          <a:p>
            <a:pPr marL="0" indent="0" algn="l">
              <a:buNone/>
            </a:pPr>
            <a:r>
              <a:rPr lang="fr-FR" dirty="0"/>
              <a:t>Les entités possèdent toujours au minimum un identifiant qui est une propriété particulière d’un objet telle qu’il n’existe pas deux occurrences de cet objet pour lesquelles cette propriété pourrait prendre une même valeur</a:t>
            </a:r>
          </a:p>
          <a:p>
            <a:pPr marL="0" indent="0" algn="l">
              <a:buNone/>
            </a:pPr>
            <a:r>
              <a:rPr lang="fr-FR" dirty="0"/>
              <a:t>Ils sont annoté avec une clé ou un #</a:t>
            </a:r>
          </a:p>
        </p:txBody>
      </p:sp>
      <p:pic>
        <p:nvPicPr>
          <p:cNvPr id="7" name="Image 6">
            <a:extLst>
              <a:ext uri="{FF2B5EF4-FFF2-40B4-BE49-F238E27FC236}">
                <a16:creationId xmlns:a16="http://schemas.microsoft.com/office/drawing/2014/main" id="{653E0081-AEF4-4358-B47B-1EE55B0417BF}"/>
              </a:ext>
            </a:extLst>
          </p:cNvPr>
          <p:cNvPicPr>
            <a:picLocks noChangeAspect="1"/>
          </p:cNvPicPr>
          <p:nvPr/>
        </p:nvPicPr>
        <p:blipFill>
          <a:blip r:embed="rId2"/>
          <a:stretch>
            <a:fillRect/>
          </a:stretch>
        </p:blipFill>
        <p:spPr>
          <a:xfrm>
            <a:off x="3859902" y="3675053"/>
            <a:ext cx="3919331" cy="1646583"/>
          </a:xfrm>
          <a:prstGeom prst="rect">
            <a:avLst/>
          </a:prstGeom>
        </p:spPr>
      </p:pic>
    </p:spTree>
    <p:extLst>
      <p:ext uri="{BB962C8B-B14F-4D97-AF65-F5344CB8AC3E}">
        <p14:creationId xmlns:p14="http://schemas.microsoft.com/office/powerpoint/2010/main" val="63605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Relations: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1684000" cy="5033961"/>
          </a:xfrm>
        </p:spPr>
        <p:txBody>
          <a:bodyPr>
            <a:normAutofit lnSpcReduction="10000"/>
          </a:bodyPr>
          <a:lstStyle/>
          <a:p>
            <a:pPr algn="l"/>
            <a:endParaRPr lang="fr-FR" b="0" i="0" u="none" strike="noStrike" baseline="0" dirty="0">
              <a:latin typeface="Arial" panose="020B0604020202020204" pitchFamily="34" charset="0"/>
            </a:endParaRPr>
          </a:p>
          <a:p>
            <a:pPr algn="just"/>
            <a:r>
              <a:rPr lang="fr-FR" b="0" i="0" dirty="0">
                <a:effectLst/>
                <a:latin typeface="Verdana" panose="020B0604030504040204" pitchFamily="34" charset="0"/>
              </a:rPr>
              <a:t>Une relation (appelée aussi parfois </a:t>
            </a:r>
            <a:r>
              <a:rPr lang="fr-FR" b="0" i="1" dirty="0">
                <a:effectLst/>
                <a:latin typeface="Verdana" panose="020B0604030504040204" pitchFamily="34" charset="0"/>
              </a:rPr>
              <a:t>association</a:t>
            </a:r>
            <a:r>
              <a:rPr lang="fr-FR" b="0" i="0" dirty="0">
                <a:effectLst/>
                <a:latin typeface="Verdana" panose="020B0604030504040204" pitchFamily="34" charset="0"/>
              </a:rPr>
              <a:t>) représente les liens sémantiques qui peuvent exister entre plusieurs entités. Une relation peut lier plus de deux entités. Voici les dénominations de relation selon le nombre d'intervenants :</a:t>
            </a:r>
          </a:p>
          <a:p>
            <a:pPr lvl="1">
              <a:buFont typeface="Arial" panose="020B0604020202020204" pitchFamily="34" charset="0"/>
              <a:buChar char="•"/>
            </a:pPr>
            <a:r>
              <a:rPr lang="fr-FR" b="0" i="0" u="none" strike="noStrike" dirty="0">
                <a:effectLst/>
                <a:latin typeface="Verdana" panose="020B0604030504040204" pitchFamily="34" charset="0"/>
              </a:rPr>
              <a:t>une relation </a:t>
            </a:r>
            <a:r>
              <a:rPr lang="fr-FR" b="1" i="0" u="none" strike="noStrike" dirty="0">
                <a:effectLst/>
                <a:latin typeface="Verdana" panose="020B0604030504040204" pitchFamily="34" charset="0"/>
              </a:rPr>
              <a:t>récursive</a:t>
            </a:r>
            <a:r>
              <a:rPr lang="fr-FR" b="0" i="0" u="none" strike="noStrike" dirty="0">
                <a:effectLst/>
                <a:latin typeface="Verdana" panose="020B0604030504040204" pitchFamily="34" charset="0"/>
              </a:rPr>
              <a:t> (ou </a:t>
            </a:r>
            <a:r>
              <a:rPr lang="fr-FR" b="0" i="1" u="none" strike="noStrike" dirty="0">
                <a:effectLst/>
                <a:latin typeface="Verdana" panose="020B0604030504040204" pitchFamily="34" charset="0"/>
              </a:rPr>
              <a:t>réflexive</a:t>
            </a:r>
            <a:r>
              <a:rPr lang="fr-FR" b="0" i="0" u="none" strike="noStrike" dirty="0">
                <a:effectLst/>
                <a:latin typeface="Verdana" panose="020B0604030504040204" pitchFamily="34" charset="0"/>
              </a:rPr>
              <a:t>) relie la même entité</a:t>
            </a:r>
          </a:p>
          <a:p>
            <a:pPr lvl="1">
              <a:buFont typeface="Arial" panose="020B0604020202020204" pitchFamily="34" charset="0"/>
              <a:buChar char="•"/>
            </a:pPr>
            <a:r>
              <a:rPr lang="fr-FR" b="0" i="0" u="none" strike="noStrike" dirty="0">
                <a:effectLst/>
                <a:latin typeface="Verdana" panose="020B0604030504040204" pitchFamily="34" charset="0"/>
              </a:rPr>
              <a:t>une relation </a:t>
            </a:r>
            <a:r>
              <a:rPr lang="fr-FR" b="1" i="0" u="none" strike="noStrike" dirty="0">
                <a:effectLst/>
                <a:latin typeface="Verdana" panose="020B0604030504040204" pitchFamily="34" charset="0"/>
              </a:rPr>
              <a:t>binaire</a:t>
            </a:r>
            <a:r>
              <a:rPr lang="fr-FR" b="0" i="0" u="none" strike="noStrike" dirty="0">
                <a:effectLst/>
                <a:latin typeface="Verdana" panose="020B0604030504040204" pitchFamily="34" charset="0"/>
              </a:rPr>
              <a:t> relie deux entités</a:t>
            </a:r>
          </a:p>
          <a:p>
            <a:pPr lvl="1">
              <a:buFont typeface="Arial" panose="020B0604020202020204" pitchFamily="34" charset="0"/>
              <a:buChar char="•"/>
            </a:pPr>
            <a:r>
              <a:rPr lang="fr-FR" b="0" i="0" u="none" strike="noStrike" dirty="0">
                <a:effectLst/>
                <a:latin typeface="Verdana" panose="020B0604030504040204" pitchFamily="34" charset="0"/>
              </a:rPr>
              <a:t>une relation </a:t>
            </a:r>
            <a:r>
              <a:rPr lang="fr-FR" b="1" i="0" u="none" strike="noStrike" dirty="0">
                <a:effectLst/>
                <a:latin typeface="Verdana" panose="020B0604030504040204" pitchFamily="34" charset="0"/>
              </a:rPr>
              <a:t>ternaire</a:t>
            </a:r>
            <a:r>
              <a:rPr lang="fr-FR" b="0" i="0" u="none" strike="noStrike" dirty="0">
                <a:effectLst/>
                <a:latin typeface="Verdana" panose="020B0604030504040204" pitchFamily="34" charset="0"/>
              </a:rPr>
              <a:t> relie entités</a:t>
            </a:r>
          </a:p>
          <a:p>
            <a:pPr lvl="1">
              <a:buFont typeface="Arial" panose="020B0604020202020204" pitchFamily="34" charset="0"/>
              <a:buChar char="•"/>
            </a:pPr>
            <a:r>
              <a:rPr lang="fr-FR" b="0" i="0" u="none" strike="noStrike" dirty="0">
                <a:effectLst/>
                <a:latin typeface="Verdana" panose="020B0604030504040204" pitchFamily="34" charset="0"/>
              </a:rPr>
              <a:t>une relation </a:t>
            </a:r>
            <a:r>
              <a:rPr lang="fr-FR" b="1" i="0" u="none" strike="noStrike" dirty="0">
                <a:effectLst/>
                <a:latin typeface="Verdana" panose="020B0604030504040204" pitchFamily="34" charset="0"/>
              </a:rPr>
              <a:t>n-aire</a:t>
            </a:r>
            <a:r>
              <a:rPr lang="fr-FR" b="0" i="0" u="none" strike="noStrike" dirty="0">
                <a:effectLst/>
                <a:latin typeface="Verdana" panose="020B0604030504040204" pitchFamily="34" charset="0"/>
              </a:rPr>
              <a:t> relie n entités</a:t>
            </a:r>
          </a:p>
          <a:p>
            <a:pPr marL="457200" lvl="1" indent="0">
              <a:buNone/>
            </a:pPr>
            <a:endParaRPr lang="fr-FR" b="0" i="0" u="none" strike="noStrike" dirty="0">
              <a:effectLst/>
              <a:latin typeface="Verdana" panose="020B0604030504040204" pitchFamily="34" charset="0"/>
            </a:endParaRPr>
          </a:p>
          <a:p>
            <a:pPr algn="just"/>
            <a:r>
              <a:rPr lang="fr-FR" b="0" i="0" dirty="0">
                <a:effectLst/>
                <a:latin typeface="Verdana" panose="020B0604030504040204" pitchFamily="34" charset="0"/>
              </a:rPr>
              <a:t>Les relations sont représentées par des ellipses dont l'intitulé décrit le type de relation qui relie les entités (généralement un verbe). </a:t>
            </a:r>
          </a:p>
          <a:p>
            <a:pPr marL="0" indent="0" algn="l">
              <a:buNone/>
            </a:pPr>
            <a:endParaRPr lang="fr-FR" b="0" i="0" dirty="0">
              <a:effectLst/>
              <a:latin typeface="Verdana" panose="020B0604030504040204" pitchFamily="34" charset="0"/>
            </a:endParaRPr>
          </a:p>
          <a:p>
            <a:pPr marL="0" indent="0" algn="l">
              <a:buNone/>
            </a:pPr>
            <a:r>
              <a:rPr lang="fr-FR" b="0" i="0" dirty="0">
                <a:effectLst/>
                <a:latin typeface="Verdana" panose="020B0604030504040204" pitchFamily="34" charset="0"/>
              </a:rPr>
              <a:t>On peut éventuellement ajouter des propriétés aux classes de relation.</a:t>
            </a:r>
            <a:endParaRPr lang="fr-FR" dirty="0"/>
          </a:p>
        </p:txBody>
      </p:sp>
    </p:spTree>
    <p:extLst>
      <p:ext uri="{BB962C8B-B14F-4D97-AF65-F5344CB8AC3E}">
        <p14:creationId xmlns:p14="http://schemas.microsoft.com/office/powerpoint/2010/main" val="200598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Relations: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pic>
        <p:nvPicPr>
          <p:cNvPr id="5" name="Espace réservé du contenu 4">
            <a:extLst>
              <a:ext uri="{FF2B5EF4-FFF2-40B4-BE49-F238E27FC236}">
                <a16:creationId xmlns:a16="http://schemas.microsoft.com/office/drawing/2014/main" id="{7459E1A9-1847-4F97-8459-2C9A7D30FF40}"/>
              </a:ext>
            </a:extLst>
          </p:cNvPr>
          <p:cNvPicPr>
            <a:picLocks noGrp="1" noChangeAspect="1"/>
          </p:cNvPicPr>
          <p:nvPr>
            <p:ph idx="1"/>
          </p:nvPr>
        </p:nvPicPr>
        <p:blipFill>
          <a:blip r:embed="rId2"/>
          <a:stretch>
            <a:fillRect/>
          </a:stretch>
        </p:blipFill>
        <p:spPr>
          <a:xfrm>
            <a:off x="1957388" y="1710927"/>
            <a:ext cx="7329488" cy="1932385"/>
          </a:xfrm>
        </p:spPr>
      </p:pic>
      <p:pic>
        <p:nvPicPr>
          <p:cNvPr id="7" name="Image 6">
            <a:extLst>
              <a:ext uri="{FF2B5EF4-FFF2-40B4-BE49-F238E27FC236}">
                <a16:creationId xmlns:a16="http://schemas.microsoft.com/office/drawing/2014/main" id="{3E8B63C0-00E5-4701-AD3F-3AD2A73AE550}"/>
              </a:ext>
            </a:extLst>
          </p:cNvPr>
          <p:cNvPicPr>
            <a:picLocks noChangeAspect="1"/>
          </p:cNvPicPr>
          <p:nvPr/>
        </p:nvPicPr>
        <p:blipFill>
          <a:blip r:embed="rId3"/>
          <a:stretch>
            <a:fillRect/>
          </a:stretch>
        </p:blipFill>
        <p:spPr>
          <a:xfrm>
            <a:off x="1957387" y="3946921"/>
            <a:ext cx="9178141" cy="1525191"/>
          </a:xfrm>
          <a:prstGeom prst="rect">
            <a:avLst/>
          </a:prstGeom>
        </p:spPr>
      </p:pic>
    </p:spTree>
    <p:extLst>
      <p:ext uri="{BB962C8B-B14F-4D97-AF65-F5344CB8AC3E}">
        <p14:creationId xmlns:p14="http://schemas.microsoft.com/office/powerpoint/2010/main" val="1316311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Cardinalités: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0912475" cy="5033961"/>
          </a:xfrm>
        </p:spPr>
        <p:txBody>
          <a:bodyPr>
            <a:normAutofit/>
          </a:bodyPr>
          <a:lstStyle/>
          <a:p>
            <a:pPr algn="l"/>
            <a:endParaRPr lang="fr-FR" b="0" i="0" u="none" strike="noStrike" baseline="0" dirty="0">
              <a:latin typeface="Arial" panose="020B0604020202020204" pitchFamily="34" charset="0"/>
            </a:endParaRPr>
          </a:p>
          <a:p>
            <a:pPr marL="0" indent="0" algn="just">
              <a:buNone/>
            </a:pPr>
            <a:r>
              <a:rPr lang="fr-FR" b="0" i="0" dirty="0">
                <a:effectLst/>
                <a:latin typeface="Verdana" panose="020B0604030504040204" pitchFamily="34" charset="0"/>
              </a:rPr>
              <a:t>Les cardinalités permettent de caractériser le lien qui existe entre une entité et la relation à laquelle elle est reliée. La cardinalité d'une relation est composée d'un couple comportant une borne maximale et une borne minimale, intervalle dans lequel la cardinalité d'une entité peut prendre sa valeur :</a:t>
            </a:r>
          </a:p>
          <a:p>
            <a:pPr lvl="1">
              <a:buFont typeface="Arial" panose="020B0604020202020204" pitchFamily="34" charset="0"/>
              <a:buChar char="•"/>
            </a:pPr>
            <a:r>
              <a:rPr lang="fr-FR" b="0" i="0" u="none" strike="noStrike" dirty="0">
                <a:effectLst/>
                <a:latin typeface="Verdana" panose="020B0604030504040204" pitchFamily="34" charset="0"/>
              </a:rPr>
              <a:t>la borne minimale (généralement 0 ou 1) décrit le nombre minimum de fois qu'une entité peut participer à une relation</a:t>
            </a:r>
          </a:p>
          <a:p>
            <a:pPr lvl="1">
              <a:buFont typeface="Arial" panose="020B0604020202020204" pitchFamily="34" charset="0"/>
              <a:buChar char="•"/>
            </a:pPr>
            <a:r>
              <a:rPr lang="fr-FR" b="0" i="0" u="none" strike="noStrike" dirty="0">
                <a:effectLst/>
                <a:latin typeface="Verdana" panose="020B0604030504040204" pitchFamily="34" charset="0"/>
              </a:rPr>
              <a:t>la borne maximale (généralement 1 ou n) décrit le nombre maximum de fois qu'une entité peut participer à une relation</a:t>
            </a:r>
          </a:p>
          <a:p>
            <a:pPr marL="0" indent="0" algn="l">
              <a:buNone/>
            </a:pPr>
            <a:endParaRPr lang="fr-FR" sz="3200" dirty="0"/>
          </a:p>
          <a:p>
            <a:pPr marL="0" indent="0" algn="l">
              <a:buNone/>
            </a:pPr>
            <a:r>
              <a:rPr lang="fr-FR" sz="1900" b="0" i="0" dirty="0">
                <a:effectLst/>
                <a:latin typeface="Verdana" panose="020B0604030504040204" pitchFamily="34" charset="0"/>
              </a:rPr>
              <a:t>Une cardinalité 1.N signifie que chaque entité appartenant à une classe d'entité participe au moins une fois à la relation.</a:t>
            </a:r>
            <a:br>
              <a:rPr lang="fr-FR" sz="1900" dirty="0"/>
            </a:br>
            <a:r>
              <a:rPr lang="fr-FR" sz="1900" b="0" i="0" dirty="0">
                <a:effectLst/>
                <a:latin typeface="Verdana" panose="020B0604030504040204" pitchFamily="34" charset="0"/>
              </a:rPr>
              <a:t>Une cardinalité 0.N signifie que chaque entité appartenant à une classe d'entité ne participe pas forcément à la relation.</a:t>
            </a:r>
            <a:endParaRPr lang="fr-FR" sz="1900" dirty="0"/>
          </a:p>
        </p:txBody>
      </p:sp>
    </p:spTree>
    <p:extLst>
      <p:ext uri="{BB962C8B-B14F-4D97-AF65-F5344CB8AC3E}">
        <p14:creationId xmlns:p14="http://schemas.microsoft.com/office/powerpoint/2010/main" val="282679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Cardinalités: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pic>
        <p:nvPicPr>
          <p:cNvPr id="4" name="Espace réservé du contenu 3">
            <a:extLst>
              <a:ext uri="{FF2B5EF4-FFF2-40B4-BE49-F238E27FC236}">
                <a16:creationId xmlns:a16="http://schemas.microsoft.com/office/drawing/2014/main" id="{CDCB62DE-A38D-4A81-BD64-6B6E5EBFC292}"/>
              </a:ext>
            </a:extLst>
          </p:cNvPr>
          <p:cNvPicPr>
            <a:picLocks noGrp="1" noChangeAspect="1"/>
          </p:cNvPicPr>
          <p:nvPr>
            <p:ph idx="1"/>
          </p:nvPr>
        </p:nvPicPr>
        <p:blipFill>
          <a:blip r:embed="rId2"/>
          <a:stretch>
            <a:fillRect/>
          </a:stretch>
        </p:blipFill>
        <p:spPr>
          <a:xfrm>
            <a:off x="3044824" y="2293144"/>
            <a:ext cx="5580615" cy="1878807"/>
          </a:xfrm>
          <a:prstGeom prst="rect">
            <a:avLst/>
          </a:prstGeom>
        </p:spPr>
      </p:pic>
    </p:spTree>
    <p:extLst>
      <p:ext uri="{BB962C8B-B14F-4D97-AF65-F5344CB8AC3E}">
        <p14:creationId xmlns:p14="http://schemas.microsoft.com/office/powerpoint/2010/main" val="259670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Qu’est ce qu’une base de données?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p:txBody>
          <a:bodyPr>
            <a:normAutofit/>
          </a:bodyPr>
          <a:lstStyle/>
          <a:p>
            <a:pPr algn="l"/>
            <a:endParaRPr lang="fr-FR" sz="1800" b="0" i="0" u="none" strike="noStrike" baseline="0" dirty="0">
              <a:solidFill>
                <a:srgbClr val="000000"/>
              </a:solidFill>
              <a:latin typeface="Arial" panose="020B0604020202020204" pitchFamily="34" charset="0"/>
            </a:endParaRPr>
          </a:p>
          <a:p>
            <a:pPr marL="0" indent="0">
              <a:buNone/>
            </a:pPr>
            <a:r>
              <a:rPr lang="fr-FR" sz="2400" b="0" i="0" u="none" strike="noStrike" baseline="0" dirty="0">
                <a:latin typeface="Arial" panose="020B0604020202020204" pitchFamily="34" charset="0"/>
              </a:rPr>
              <a:t>C’est une collection d’informations organisées et structurées afin d’être facilement consultables, gérables et mises à jour.</a:t>
            </a:r>
          </a:p>
          <a:p>
            <a:pPr marL="0" indent="0">
              <a:buNone/>
            </a:pPr>
            <a:r>
              <a:rPr lang="fr-FR" sz="2400" b="0" i="0" u="none" strike="noStrike" baseline="0" dirty="0">
                <a:latin typeface="Arial" panose="020B0604020202020204" pitchFamily="34" charset="0"/>
              </a:rPr>
              <a:t>Une base de données permet à l’utilisateur de réaliser les opérations «CRUD» sur les données.</a:t>
            </a:r>
          </a:p>
          <a:p>
            <a:r>
              <a:rPr lang="fr-FR" sz="2400" b="0" i="0" u="none" strike="noStrike" baseline="0" dirty="0">
                <a:latin typeface="Arial" panose="020B0604020202020204" pitchFamily="34" charset="0"/>
              </a:rPr>
              <a:t>«CREATE»«READ»«UPDATE»«DELETE»</a:t>
            </a:r>
          </a:p>
          <a:p>
            <a:pPr marL="0" indent="0" algn="l">
              <a:buNone/>
            </a:pPr>
            <a:endParaRPr lang="fr-FR" sz="3200" dirty="0"/>
          </a:p>
        </p:txBody>
      </p:sp>
    </p:spTree>
    <p:extLst>
      <p:ext uri="{BB962C8B-B14F-4D97-AF65-F5344CB8AC3E}">
        <p14:creationId xmlns:p14="http://schemas.microsoft.com/office/powerpoint/2010/main" val="268670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Cardinalités: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pic>
        <p:nvPicPr>
          <p:cNvPr id="5" name="Espace réservé du contenu 4">
            <a:extLst>
              <a:ext uri="{FF2B5EF4-FFF2-40B4-BE49-F238E27FC236}">
                <a16:creationId xmlns:a16="http://schemas.microsoft.com/office/drawing/2014/main" id="{CE713FFE-308A-4C67-A9DB-80E880525D17}"/>
              </a:ext>
            </a:extLst>
          </p:cNvPr>
          <p:cNvPicPr>
            <a:picLocks noGrp="1" noChangeAspect="1"/>
          </p:cNvPicPr>
          <p:nvPr>
            <p:ph idx="1"/>
          </p:nvPr>
        </p:nvPicPr>
        <p:blipFill>
          <a:blip r:embed="rId2"/>
          <a:stretch>
            <a:fillRect/>
          </a:stretch>
        </p:blipFill>
        <p:spPr>
          <a:xfrm>
            <a:off x="506413" y="1881823"/>
            <a:ext cx="10683083" cy="3726657"/>
          </a:xfrm>
        </p:spPr>
      </p:pic>
    </p:spTree>
    <p:extLst>
      <p:ext uri="{BB962C8B-B14F-4D97-AF65-F5344CB8AC3E}">
        <p14:creationId xmlns:p14="http://schemas.microsoft.com/office/powerpoint/2010/main" val="261180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EXEMPLE DE MCD</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pic>
        <p:nvPicPr>
          <p:cNvPr id="7" name="Image 6">
            <a:extLst>
              <a:ext uri="{FF2B5EF4-FFF2-40B4-BE49-F238E27FC236}">
                <a16:creationId xmlns:a16="http://schemas.microsoft.com/office/drawing/2014/main" id="{E4A0F48C-9391-4CED-BFA5-D74712C7C906}"/>
              </a:ext>
            </a:extLst>
          </p:cNvPr>
          <p:cNvPicPr>
            <a:picLocks noChangeAspect="1"/>
          </p:cNvPicPr>
          <p:nvPr/>
        </p:nvPicPr>
        <p:blipFill>
          <a:blip r:embed="rId2"/>
          <a:stretch>
            <a:fillRect/>
          </a:stretch>
        </p:blipFill>
        <p:spPr>
          <a:xfrm>
            <a:off x="1426058" y="1348201"/>
            <a:ext cx="9281699" cy="5336703"/>
          </a:xfrm>
          <a:prstGeom prst="rect">
            <a:avLst/>
          </a:prstGeom>
        </p:spPr>
      </p:pic>
    </p:spTree>
    <p:extLst>
      <p:ext uri="{BB962C8B-B14F-4D97-AF65-F5344CB8AC3E}">
        <p14:creationId xmlns:p14="http://schemas.microsoft.com/office/powerpoint/2010/main" val="207370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Différents types de bases de données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214438"/>
            <a:ext cx="8946541" cy="5033961"/>
          </a:xfrm>
        </p:spPr>
        <p:txBody>
          <a:bodyPr>
            <a:normAutofit/>
          </a:bodyPr>
          <a:lstStyle/>
          <a:p>
            <a:pPr algn="l"/>
            <a:endParaRPr lang="fr-FR" b="0" i="0" u="none" strike="noStrike" baseline="0" dirty="0">
              <a:latin typeface="Arial" panose="020B0604020202020204" pitchFamily="34" charset="0"/>
            </a:endParaRPr>
          </a:p>
          <a:p>
            <a:r>
              <a:rPr lang="fr-FR" b="0" i="0" u="none" strike="noStrike" baseline="0" dirty="0">
                <a:latin typeface="Arial" panose="020B0604020202020204" pitchFamily="34" charset="0"/>
              </a:rPr>
              <a:t>les bases hiérarchiques, i.e. bases navigationnelles (ex : IMS -IBM)</a:t>
            </a:r>
          </a:p>
          <a:p>
            <a:r>
              <a:rPr lang="fr-FR" b="0" i="0" u="none" strike="noStrike" baseline="0" dirty="0">
                <a:latin typeface="Arial" panose="020B0604020202020204" pitchFamily="34" charset="0"/>
              </a:rPr>
              <a:t>les bases réseaux, i.e. bases navigationnelles (ex : IDS II -BULL)</a:t>
            </a:r>
          </a:p>
          <a:p>
            <a:r>
              <a:rPr lang="fr-FR" b="0" i="0" u="none" strike="noStrike" baseline="0" dirty="0">
                <a:latin typeface="Arial" panose="020B0604020202020204" pitchFamily="34" charset="0"/>
              </a:rPr>
              <a:t>les bases déductives, i.e. données sous forme de tables, logique du 1er  ordre(ex :</a:t>
            </a:r>
            <a:r>
              <a:rPr lang="fr-FR" b="0" i="0" u="none" strike="noStrike" baseline="0" dirty="0" err="1">
                <a:latin typeface="Arial" panose="020B0604020202020204" pitchFamily="34" charset="0"/>
              </a:rPr>
              <a:t>Datalog</a:t>
            </a:r>
            <a:r>
              <a:rPr lang="fr-FR" b="0" i="0" u="none" strike="noStrike" baseline="0" dirty="0">
                <a:latin typeface="Arial" panose="020B0604020202020204" pitchFamily="34" charset="0"/>
              </a:rPr>
              <a:t>)</a:t>
            </a:r>
          </a:p>
          <a:p>
            <a:r>
              <a:rPr lang="fr-FR" b="0" i="0" u="none" strike="noStrike" baseline="0" dirty="0">
                <a:latin typeface="Arial" panose="020B0604020202020204" pitchFamily="34" charset="0"/>
              </a:rPr>
              <a:t>les bases objets, i.e. description de classes et héritage (ex : O2,  </a:t>
            </a:r>
            <a:r>
              <a:rPr lang="fr-FR" b="0" i="0" u="none" strike="noStrike" baseline="0" dirty="0" err="1">
                <a:latin typeface="Arial" panose="020B0604020202020204" pitchFamily="34" charset="0"/>
              </a:rPr>
              <a:t>Gemstone</a:t>
            </a:r>
            <a:r>
              <a:rPr lang="fr-FR" b="0" i="0" u="none" strike="noStrike" baseline="0" dirty="0">
                <a:latin typeface="Arial" panose="020B0604020202020204" pitchFamily="34" charset="0"/>
              </a:rPr>
              <a:t>)</a:t>
            </a:r>
          </a:p>
          <a:p>
            <a:r>
              <a:rPr lang="fr-FR" b="0" i="0" u="none" strike="noStrike" baseline="0" dirty="0">
                <a:latin typeface="Arial" panose="020B0604020202020204" pitchFamily="34" charset="0"/>
              </a:rPr>
              <a:t>les bases </a:t>
            </a:r>
            <a:r>
              <a:rPr lang="fr-FR" b="0" i="0" u="none" strike="noStrike" baseline="0" dirty="0" err="1">
                <a:latin typeface="Arial" panose="020B0604020202020204" pitchFamily="34" charset="0"/>
              </a:rPr>
              <a:t>noSQL</a:t>
            </a:r>
            <a:r>
              <a:rPr lang="fr-FR" b="0" i="0" u="none" strike="noStrike" baseline="0" dirty="0">
                <a:latin typeface="Arial" panose="020B0604020202020204" pitchFamily="34" charset="0"/>
              </a:rPr>
              <a:t>, i.e. données pas sous forme de tables (e.g. clé-valeur), distribuées (ex : </a:t>
            </a:r>
            <a:r>
              <a:rPr lang="fr-FR" b="0" i="0" u="none" strike="noStrike" baseline="0" dirty="0" err="1">
                <a:latin typeface="Arial" panose="020B0604020202020204" pitchFamily="34" charset="0"/>
              </a:rPr>
              <a:t>HBASE,MongoDB</a:t>
            </a:r>
            <a:r>
              <a:rPr lang="fr-FR" b="0" i="0" u="none" strike="noStrike" baseline="0" dirty="0">
                <a:latin typeface="Arial" panose="020B0604020202020204" pitchFamily="34" charset="0"/>
              </a:rPr>
              <a:t>)</a:t>
            </a:r>
          </a:p>
          <a:p>
            <a:r>
              <a:rPr lang="fr-FR" b="0" i="0" u="none" strike="noStrike" baseline="0" dirty="0">
                <a:latin typeface="Arial" panose="020B0604020202020204" pitchFamily="34" charset="0"/>
              </a:rPr>
              <a:t>les bases relationnelles, i.e. données sous forme de tables, algèbre  relationnelle(SQL)</a:t>
            </a:r>
          </a:p>
          <a:p>
            <a:pPr marL="0" indent="0" algn="l">
              <a:buNone/>
            </a:pPr>
            <a:endParaRPr lang="fr-FR" sz="3200" dirty="0"/>
          </a:p>
        </p:txBody>
      </p:sp>
    </p:spTree>
    <p:extLst>
      <p:ext uri="{BB962C8B-B14F-4D97-AF65-F5344CB8AC3E}">
        <p14:creationId xmlns:p14="http://schemas.microsoft.com/office/powerpoint/2010/main" val="186920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L’outil SGBD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214438"/>
            <a:ext cx="8946541" cy="5033961"/>
          </a:xfrm>
        </p:spPr>
        <p:txBody>
          <a:bodyPr>
            <a:normAutofit/>
          </a:bodyPr>
          <a:lstStyle/>
          <a:p>
            <a:pPr algn="l"/>
            <a:endParaRPr lang="fr-FR" b="0" i="0" u="none" strike="noStrike" baseline="0" dirty="0">
              <a:latin typeface="Arial" panose="020B0604020202020204" pitchFamily="34" charset="0"/>
            </a:endParaRPr>
          </a:p>
          <a:p>
            <a:pPr algn="l"/>
            <a:endParaRPr lang="fr-FR" sz="1800" b="0" i="0" u="none" strike="noStrike" baseline="0" dirty="0">
              <a:solidFill>
                <a:srgbClr val="000000"/>
              </a:solidFill>
              <a:latin typeface="Arial" panose="020B0604020202020204" pitchFamily="34" charset="0"/>
            </a:endParaRPr>
          </a:p>
          <a:p>
            <a:r>
              <a:rPr lang="fr-FR" sz="2400" b="0" i="0" u="none" strike="noStrike" baseline="0" dirty="0">
                <a:latin typeface="Arial" panose="020B0604020202020204" pitchFamily="34" charset="0"/>
              </a:rPr>
              <a:t>Est un outil permettant de manipuler efficacement de l’information  et de nombreuses notions sémantiques : stockage et  langage associé</a:t>
            </a:r>
          </a:p>
          <a:p>
            <a:r>
              <a:rPr lang="fr-FR" sz="2400" b="0" i="0" u="none" strike="noStrike" baseline="0" dirty="0">
                <a:latin typeface="Arial" panose="020B0604020202020204" pitchFamily="34" charset="0"/>
              </a:rPr>
              <a:t>Est un outil permettant plusieurs utilisateurs simultanés :partage</a:t>
            </a:r>
          </a:p>
          <a:p>
            <a:r>
              <a:rPr lang="fr-FR" sz="2400" b="0" i="0" u="none" strike="noStrike" baseline="0" dirty="0">
                <a:latin typeface="Arial" panose="020B0604020202020204" pitchFamily="34" charset="0"/>
              </a:rPr>
              <a:t>Est un outil permettant l’administration : confidentialité,  sauvegarde, monitoring</a:t>
            </a:r>
          </a:p>
          <a:p>
            <a:pPr marL="0" indent="0" algn="l">
              <a:buNone/>
            </a:pPr>
            <a:endParaRPr lang="fr-FR" sz="3200" dirty="0"/>
          </a:p>
        </p:txBody>
      </p:sp>
    </p:spTree>
    <p:extLst>
      <p:ext uri="{BB962C8B-B14F-4D97-AF65-F5344CB8AC3E}">
        <p14:creationId xmlns:p14="http://schemas.microsoft.com/office/powerpoint/2010/main" val="154217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Quelques Editeurs de SGBD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214438"/>
            <a:ext cx="8946541" cy="5033961"/>
          </a:xfrm>
        </p:spPr>
        <p:txBody>
          <a:bodyPr>
            <a:normAutofit/>
          </a:bodyPr>
          <a:lstStyle/>
          <a:p>
            <a:pPr algn="l"/>
            <a:endParaRPr lang="fr-FR" b="0" i="0" u="none" strike="noStrike" baseline="0" dirty="0">
              <a:latin typeface="Arial" panose="020B0604020202020204" pitchFamily="34" charset="0"/>
            </a:endParaRPr>
          </a:p>
          <a:p>
            <a:pPr algn="l"/>
            <a:endParaRPr lang="fr-FR" sz="1800" b="0" i="0" u="none" strike="noStrike" baseline="0" dirty="0">
              <a:solidFill>
                <a:srgbClr val="000000"/>
              </a:solidFill>
              <a:latin typeface="Arial" panose="020B0604020202020204" pitchFamily="34" charset="0"/>
            </a:endParaRPr>
          </a:p>
          <a:p>
            <a:pPr algn="l"/>
            <a:endParaRPr lang="fr-FR" sz="2400" b="0" i="0" u="none" strike="noStrike" baseline="0" dirty="0">
              <a:latin typeface="Arial" panose="020B0604020202020204" pitchFamily="34" charset="0"/>
            </a:endParaRPr>
          </a:p>
          <a:p>
            <a:r>
              <a:rPr lang="fr-FR" sz="2400" b="0" i="0" u="none" strike="noStrike" baseline="0" dirty="0">
                <a:latin typeface="Arial" panose="020B0604020202020204" pitchFamily="34" charset="0"/>
              </a:rPr>
              <a:t>•PostgreSQL</a:t>
            </a:r>
          </a:p>
          <a:p>
            <a:r>
              <a:rPr lang="fr-FR" sz="2400" b="0" i="0" u="none" strike="noStrike" baseline="0" dirty="0">
                <a:latin typeface="Arial" panose="020B0604020202020204" pitchFamily="34" charset="0"/>
              </a:rPr>
              <a:t>•Oracle</a:t>
            </a:r>
          </a:p>
          <a:p>
            <a:r>
              <a:rPr lang="fr-FR" sz="2400" b="0" i="0" u="none" strike="noStrike" baseline="0" dirty="0">
                <a:latin typeface="Arial" panose="020B0604020202020204" pitchFamily="34" charset="0"/>
              </a:rPr>
              <a:t>•Microsoft </a:t>
            </a:r>
            <a:r>
              <a:rPr lang="fr-FR" sz="2400" b="0" i="0" u="none" strike="noStrike" baseline="0" dirty="0" err="1">
                <a:latin typeface="Arial" panose="020B0604020202020204" pitchFamily="34" charset="0"/>
              </a:rPr>
              <a:t>SQLServer</a:t>
            </a:r>
            <a:endParaRPr lang="fr-FR" sz="2400" b="0" i="0" u="none" strike="noStrike" baseline="0" dirty="0">
              <a:latin typeface="Arial" panose="020B0604020202020204" pitchFamily="34" charset="0"/>
            </a:endParaRPr>
          </a:p>
          <a:p>
            <a:r>
              <a:rPr lang="fr-FR" sz="2400" b="0" i="0" u="none" strike="noStrike" baseline="0" dirty="0">
                <a:latin typeface="Arial" panose="020B0604020202020204" pitchFamily="34" charset="0"/>
              </a:rPr>
              <a:t>•MySQL</a:t>
            </a:r>
          </a:p>
          <a:p>
            <a:r>
              <a:rPr lang="fr-FR" sz="2400" b="0" i="0" u="none" strike="noStrike" baseline="0" dirty="0">
                <a:latin typeface="Arial" panose="020B0604020202020204" pitchFamily="34" charset="0"/>
              </a:rPr>
              <a:t>•IBMDB2</a:t>
            </a:r>
          </a:p>
          <a:p>
            <a:r>
              <a:rPr lang="fr-FR" sz="2400" b="0" i="0" u="none" strike="noStrike" baseline="0" dirty="0">
                <a:latin typeface="Arial" panose="020B0604020202020204" pitchFamily="34" charset="0"/>
              </a:rPr>
              <a:t>•Teradata</a:t>
            </a:r>
          </a:p>
          <a:p>
            <a:pPr marL="0" indent="0" algn="l">
              <a:buNone/>
            </a:pPr>
            <a:endParaRPr lang="fr-FR" sz="3200" dirty="0"/>
          </a:p>
        </p:txBody>
      </p:sp>
    </p:spTree>
    <p:extLst>
      <p:ext uri="{BB962C8B-B14F-4D97-AF65-F5344CB8AC3E}">
        <p14:creationId xmlns:p14="http://schemas.microsoft.com/office/powerpoint/2010/main" val="30314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Problématique:</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214438"/>
            <a:ext cx="8946541" cy="5033961"/>
          </a:xfrm>
        </p:spPr>
        <p:txBody>
          <a:bodyPr>
            <a:normAutofit/>
          </a:bodyPr>
          <a:lstStyle/>
          <a:p>
            <a:pPr algn="l"/>
            <a:endParaRPr lang="fr-FR" b="0" i="0" u="none" strike="noStrike" baseline="0" dirty="0">
              <a:latin typeface="Arial" panose="020B0604020202020204" pitchFamily="34" charset="0"/>
            </a:endParaRPr>
          </a:p>
          <a:p>
            <a:pPr marL="0" indent="0">
              <a:buNone/>
            </a:pPr>
            <a:r>
              <a:rPr lang="fr-FR" sz="2400" b="0" i="0" u="none" strike="noStrike" baseline="0" dirty="0">
                <a:latin typeface="Arial" panose="020B0604020202020204" pitchFamily="34" charset="0"/>
              </a:rPr>
              <a:t>Avant d’utiliser un SGBD, il faut mener une analyse.</a:t>
            </a:r>
          </a:p>
          <a:p>
            <a:pPr marL="0" indent="0">
              <a:buNone/>
            </a:pPr>
            <a:r>
              <a:rPr lang="fr-FR" sz="2400" b="0" i="0" u="none" strike="noStrike" baseline="0" dirty="0">
                <a:latin typeface="Arial" panose="020B0604020202020204" pitchFamily="34" charset="0"/>
              </a:rPr>
              <a:t>Elle va permettre de rendre compte des règles de  gestion et des concepts</a:t>
            </a:r>
          </a:p>
          <a:p>
            <a:pPr marL="0" indent="0">
              <a:buNone/>
            </a:pPr>
            <a:r>
              <a:rPr lang="fr-FR" sz="2400" b="0" i="0" u="none" strike="noStrike" baseline="0" dirty="0">
                <a:latin typeface="Arial" panose="020B0604020202020204" pitchFamily="34" charset="0"/>
              </a:rPr>
              <a:t>Elle sera validée par les futurs utilisateurs du système  que vous êtes en train de concevoir</a:t>
            </a:r>
          </a:p>
          <a:p>
            <a:pPr marL="0" indent="0">
              <a:buNone/>
            </a:pPr>
            <a:r>
              <a:rPr lang="fr-FR" sz="2400" b="0" i="0" u="none" strike="noStrike" baseline="0" dirty="0">
                <a:latin typeface="Arial" panose="020B0604020202020204" pitchFamily="34" charset="0"/>
              </a:rPr>
              <a:t>Plusieurs méthodes sont possibles (e.g. </a:t>
            </a:r>
            <a:r>
              <a:rPr lang="fr-FR" sz="2400" b="0" i="0" u="none" strike="noStrike" baseline="0" dirty="0" err="1">
                <a:latin typeface="Arial" panose="020B0604020202020204" pitchFamily="34" charset="0"/>
              </a:rPr>
              <a:t>Merise,UML</a:t>
            </a:r>
            <a:r>
              <a:rPr lang="fr-FR" sz="2400" b="0" i="0" u="none" strike="noStrike" baseline="0" dirty="0">
                <a:latin typeface="Arial" panose="020B0604020202020204" pitchFamily="34" charset="0"/>
              </a:rPr>
              <a:t>)</a:t>
            </a:r>
          </a:p>
          <a:p>
            <a:pPr marL="0" indent="0" algn="l">
              <a:buNone/>
            </a:pPr>
            <a:endParaRPr lang="fr-FR" sz="3200" dirty="0"/>
          </a:p>
        </p:txBody>
      </p:sp>
    </p:spTree>
    <p:extLst>
      <p:ext uri="{BB962C8B-B14F-4D97-AF65-F5344CB8AC3E}">
        <p14:creationId xmlns:p14="http://schemas.microsoft.com/office/powerpoint/2010/main" val="183916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MERISE</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944286" y="1532490"/>
            <a:ext cx="10081523" cy="5033961"/>
          </a:xfrm>
        </p:spPr>
        <p:txBody>
          <a:bodyPr>
            <a:normAutofit/>
          </a:bodyPr>
          <a:lstStyle/>
          <a:p>
            <a:pPr algn="just"/>
            <a:r>
              <a:rPr lang="fr-FR" b="0" i="0" dirty="0">
                <a:effectLst/>
                <a:latin typeface="Verdana" panose="020B0604030504040204" pitchFamily="34" charset="0"/>
              </a:rPr>
              <a:t>MERISE est une méthode française née dans les années 70, développée initialement par </a:t>
            </a:r>
            <a:r>
              <a:rPr lang="fr-FR" b="1" i="0" dirty="0">
                <a:effectLst/>
                <a:latin typeface="Verdana" panose="020B0604030504040204" pitchFamily="34" charset="0"/>
              </a:rPr>
              <a:t>Hubert Tardieu</a:t>
            </a:r>
            <a:r>
              <a:rPr lang="fr-FR" b="0" i="0" dirty="0">
                <a:effectLst/>
                <a:latin typeface="Verdana" panose="020B0604030504040204" pitchFamily="34" charset="0"/>
              </a:rPr>
              <a:t>. Elle fut ensuite mise en avant dans les années 80, à la demande du ministère de l'Industrie qui souhaitait une méthode de conception des SI.</a:t>
            </a:r>
          </a:p>
          <a:p>
            <a:pPr algn="just"/>
            <a:r>
              <a:rPr lang="fr-FR" b="0" i="0" dirty="0">
                <a:effectLst/>
                <a:latin typeface="Verdana" panose="020B0604030504040204" pitchFamily="34" charset="0"/>
              </a:rPr>
              <a:t>MERISE est donc une méthode d'analyse et de conception des SI basée sur le principe de la séparation des données et des traitements. Elle possède un certain nombre de </a:t>
            </a:r>
            <a:r>
              <a:rPr lang="fr-FR" b="1" i="0" dirty="0">
                <a:effectLst/>
                <a:latin typeface="Verdana" panose="020B0604030504040204" pitchFamily="34" charset="0"/>
              </a:rPr>
              <a:t>modèles</a:t>
            </a:r>
            <a:r>
              <a:rPr lang="fr-FR" b="0" i="0" dirty="0">
                <a:effectLst/>
                <a:latin typeface="Verdana" panose="020B0604030504040204" pitchFamily="34" charset="0"/>
              </a:rPr>
              <a:t> (ou </a:t>
            </a:r>
            <a:r>
              <a:rPr lang="fr-FR" b="1" i="0" dirty="0">
                <a:effectLst/>
                <a:latin typeface="Verdana" panose="020B0604030504040204" pitchFamily="34" charset="0"/>
              </a:rPr>
              <a:t>schémas</a:t>
            </a:r>
            <a:r>
              <a:rPr lang="fr-FR" b="0" i="0" dirty="0">
                <a:effectLst/>
                <a:latin typeface="Verdana" panose="020B0604030504040204" pitchFamily="34" charset="0"/>
              </a:rPr>
              <a:t>) qui sont répartis sur trois niveaux :</a:t>
            </a:r>
          </a:p>
          <a:p>
            <a:pPr lvl="1" algn="just">
              <a:buFont typeface="Arial" panose="020B0604020202020204" pitchFamily="34" charset="0"/>
              <a:buChar char="•"/>
            </a:pPr>
            <a:r>
              <a:rPr lang="fr-FR" b="0" i="0" dirty="0">
                <a:effectLst/>
                <a:latin typeface="Verdana" panose="020B0604030504040204" pitchFamily="34" charset="0"/>
              </a:rPr>
              <a:t>le niveau </a:t>
            </a:r>
            <a:r>
              <a:rPr lang="fr-FR" b="1" i="0" dirty="0">
                <a:effectLst/>
                <a:latin typeface="Verdana" panose="020B0604030504040204" pitchFamily="34" charset="0"/>
              </a:rPr>
              <a:t>conceptuel</a:t>
            </a:r>
            <a:r>
              <a:rPr lang="fr-FR" b="0" i="0" dirty="0">
                <a:effectLst/>
                <a:latin typeface="Verdana" panose="020B0604030504040204" pitchFamily="34" charset="0"/>
              </a:rPr>
              <a:t> ;</a:t>
            </a:r>
          </a:p>
          <a:p>
            <a:pPr lvl="1" algn="just">
              <a:buFont typeface="Arial" panose="020B0604020202020204" pitchFamily="34" charset="0"/>
              <a:buChar char="•"/>
            </a:pPr>
            <a:r>
              <a:rPr lang="fr-FR" b="0" i="0" dirty="0">
                <a:effectLst/>
                <a:latin typeface="Verdana" panose="020B0604030504040204" pitchFamily="34" charset="0"/>
              </a:rPr>
              <a:t>le niveau </a:t>
            </a:r>
            <a:r>
              <a:rPr lang="fr-FR" b="1" i="0" dirty="0">
                <a:effectLst/>
                <a:latin typeface="Verdana" panose="020B0604030504040204" pitchFamily="34" charset="0"/>
              </a:rPr>
              <a:t>logique</a:t>
            </a:r>
            <a:r>
              <a:rPr lang="fr-FR" b="0" i="0" dirty="0">
                <a:effectLst/>
                <a:latin typeface="Verdana" panose="020B0604030504040204" pitchFamily="34" charset="0"/>
              </a:rPr>
              <a:t> ou </a:t>
            </a:r>
            <a:r>
              <a:rPr lang="fr-FR" b="1" i="0" dirty="0">
                <a:effectLst/>
                <a:latin typeface="Verdana" panose="020B0604030504040204" pitchFamily="34" charset="0"/>
              </a:rPr>
              <a:t>organisationnel</a:t>
            </a:r>
            <a:r>
              <a:rPr lang="fr-FR" b="0" i="0" dirty="0">
                <a:effectLst/>
                <a:latin typeface="Verdana" panose="020B0604030504040204" pitchFamily="34" charset="0"/>
              </a:rPr>
              <a:t> ;</a:t>
            </a:r>
          </a:p>
          <a:p>
            <a:pPr lvl="1" algn="just">
              <a:buFont typeface="Arial" panose="020B0604020202020204" pitchFamily="34" charset="0"/>
              <a:buChar char="•"/>
            </a:pPr>
            <a:r>
              <a:rPr lang="fr-FR" b="0" i="0" dirty="0">
                <a:effectLst/>
                <a:latin typeface="Verdana" panose="020B0604030504040204" pitchFamily="34" charset="0"/>
              </a:rPr>
              <a:t>le niveau </a:t>
            </a:r>
            <a:r>
              <a:rPr lang="fr-FR" b="1" i="0" dirty="0">
                <a:effectLst/>
                <a:latin typeface="Verdana" panose="020B0604030504040204" pitchFamily="34" charset="0"/>
              </a:rPr>
              <a:t>physique</a:t>
            </a:r>
            <a:r>
              <a:rPr lang="fr-FR" b="0" i="0" dirty="0">
                <a:effectLst/>
                <a:latin typeface="Verdana" panose="020B0604030504040204" pitchFamily="34" charset="0"/>
              </a:rPr>
              <a:t>.</a:t>
            </a:r>
          </a:p>
          <a:p>
            <a:pPr marL="0" indent="0" algn="l">
              <a:buNone/>
            </a:pPr>
            <a:endParaRPr lang="fr-FR" sz="3200" dirty="0"/>
          </a:p>
        </p:txBody>
      </p:sp>
    </p:spTree>
    <p:extLst>
      <p:ext uri="{BB962C8B-B14F-4D97-AF65-F5344CB8AC3E}">
        <p14:creationId xmlns:p14="http://schemas.microsoft.com/office/powerpoint/2010/main" val="59974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MCD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342746"/>
            <a:ext cx="10558601" cy="5033961"/>
          </a:xfrm>
        </p:spPr>
        <p:txBody>
          <a:bodyPr>
            <a:normAutofit lnSpcReduction="10000"/>
          </a:bodyPr>
          <a:lstStyle/>
          <a:p>
            <a:pPr marL="0" indent="0">
              <a:buNone/>
            </a:pPr>
            <a:r>
              <a:rPr lang="fr-FR" sz="2400" b="0" i="0" u="none" strike="noStrike" baseline="0" dirty="0">
                <a:latin typeface="Arial" panose="020B0604020202020204" pitchFamily="34" charset="0"/>
              </a:rPr>
              <a:t>Le MCD (Modèle Conceptuel de Données) permet une description  du système d’informations à l’aide d’entités et d’associations</a:t>
            </a:r>
          </a:p>
          <a:p>
            <a:pPr marL="0" indent="0">
              <a:buNone/>
            </a:pPr>
            <a:r>
              <a:rPr lang="fr-FR" sz="2400" b="0" i="0" u="none" strike="noStrike" baseline="0" dirty="0">
                <a:latin typeface="Arial" panose="020B0604020202020204" pitchFamily="34" charset="0"/>
              </a:rPr>
              <a:t>Le travail de création d’une base de données commence juste  après celui des analystes qui ont établi le MCD</a:t>
            </a:r>
          </a:p>
          <a:p>
            <a:pPr marL="0" indent="0" algn="just">
              <a:buNone/>
            </a:pPr>
            <a:endParaRPr lang="fr-FR" sz="2600" b="0" i="0" dirty="0">
              <a:effectLst/>
              <a:latin typeface="Verdana" panose="020B0604030504040204" pitchFamily="34" charset="0"/>
            </a:endParaRPr>
          </a:p>
          <a:p>
            <a:pPr marL="0" indent="0" algn="just">
              <a:buNone/>
            </a:pPr>
            <a:r>
              <a:rPr lang="fr-FR" sz="2400" i="0" dirty="0">
                <a:effectLst/>
                <a:latin typeface="Arial" panose="020B0604020202020204" pitchFamily="34" charset="0"/>
                <a:cs typeface="Arial" panose="020B0604020202020204" pitchFamily="34" charset="0"/>
              </a:rPr>
              <a:t>L'élaboration du MCD passe par les étapes suivantes :</a:t>
            </a:r>
          </a:p>
          <a:p>
            <a:pPr lvl="1" algn="just">
              <a:buFont typeface="Arial" panose="020B0604020202020204" pitchFamily="34" charset="0"/>
              <a:buChar char="•"/>
            </a:pPr>
            <a:r>
              <a:rPr lang="fr-FR" sz="2400" i="0" dirty="0">
                <a:effectLst/>
                <a:latin typeface="Arial" panose="020B0604020202020204" pitchFamily="34" charset="0"/>
                <a:cs typeface="Arial" panose="020B0604020202020204" pitchFamily="34" charset="0"/>
              </a:rPr>
              <a:t>la mise en place de règles de gestion ;</a:t>
            </a:r>
          </a:p>
          <a:p>
            <a:pPr lvl="1" algn="just">
              <a:buFont typeface="Arial" panose="020B0604020202020204" pitchFamily="34" charset="0"/>
              <a:buChar char="•"/>
            </a:pPr>
            <a:r>
              <a:rPr lang="fr-FR" sz="2400" i="0" dirty="0">
                <a:effectLst/>
                <a:latin typeface="Arial" panose="020B0604020202020204" pitchFamily="34" charset="0"/>
                <a:cs typeface="Arial" panose="020B0604020202020204" pitchFamily="34" charset="0"/>
              </a:rPr>
              <a:t>l'élaboration du dictionnaire des données ;</a:t>
            </a:r>
          </a:p>
          <a:p>
            <a:pPr lvl="1" algn="just">
              <a:buFont typeface="Arial" panose="020B0604020202020204" pitchFamily="34" charset="0"/>
              <a:buChar char="•"/>
            </a:pPr>
            <a:r>
              <a:rPr lang="fr-FR" sz="2400" i="0" dirty="0">
                <a:effectLst/>
                <a:latin typeface="Arial" panose="020B0604020202020204" pitchFamily="34" charset="0"/>
                <a:cs typeface="Arial" panose="020B0604020202020204" pitchFamily="34" charset="0"/>
              </a:rPr>
              <a:t>la recherche des dépendances fonctionnelles entre ces données ;</a:t>
            </a:r>
          </a:p>
          <a:p>
            <a:pPr lvl="1" algn="just">
              <a:buFont typeface="Arial" panose="020B0604020202020204" pitchFamily="34" charset="0"/>
              <a:buChar char="•"/>
            </a:pPr>
            <a:r>
              <a:rPr lang="fr-FR" sz="2400" i="0" dirty="0">
                <a:effectLst/>
                <a:latin typeface="Arial" panose="020B0604020202020204" pitchFamily="34" charset="0"/>
                <a:cs typeface="Arial" panose="020B0604020202020204" pitchFamily="34" charset="0"/>
              </a:rPr>
              <a:t>l'élaboration du MCD (création des entités puis des associations puis ajout des cardinalités).</a:t>
            </a:r>
          </a:p>
          <a:p>
            <a:pPr marL="0" indent="0" algn="l">
              <a:buNone/>
            </a:pPr>
            <a:endParaRPr lang="fr-FR" sz="3200" dirty="0"/>
          </a:p>
        </p:txBody>
      </p:sp>
    </p:spTree>
    <p:extLst>
      <p:ext uri="{BB962C8B-B14F-4D97-AF65-F5344CB8AC3E}">
        <p14:creationId xmlns:p14="http://schemas.microsoft.com/office/powerpoint/2010/main" val="395592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règles de gestion:</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2067339"/>
            <a:ext cx="11684000" cy="4181060"/>
          </a:xfrm>
        </p:spPr>
        <p:txBody>
          <a:bodyPr>
            <a:normAutofit/>
          </a:bodyPr>
          <a:lstStyle/>
          <a:p>
            <a:pPr algn="just"/>
            <a:r>
              <a:rPr lang="fr-FR" b="0" i="0" dirty="0">
                <a:effectLst/>
                <a:latin typeface="Verdana" panose="020B0604030504040204" pitchFamily="34" charset="0"/>
              </a:rPr>
              <a:t>Avant de vous lancer dans la création de vos tables (ou même de vos entités et associations pour rester dans un vocabulaire conceptuel), il vous faut recueillir les besoins des futurs utilisateurs de votre application. Et à partir de ces besoins, vous devez être en mesure d'établir les règles de gestion des données à conserver.</a:t>
            </a:r>
          </a:p>
          <a:p>
            <a:pPr marL="0" indent="0" algn="l">
              <a:buNone/>
            </a:pPr>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537342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1505</TotalTime>
  <Words>1811</Words>
  <Application>Microsoft Office PowerPoint</Application>
  <PresentationFormat>Grand écran</PresentationFormat>
  <Paragraphs>117</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Century Gothic</vt:lpstr>
      <vt:lpstr>Corbel</vt:lpstr>
      <vt:lpstr>Segoe UI</vt:lpstr>
      <vt:lpstr>Verdana</vt:lpstr>
      <vt:lpstr>Wingdings 3</vt:lpstr>
      <vt:lpstr>Ion</vt:lpstr>
      <vt:lpstr>Conception Méthode Merise</vt:lpstr>
      <vt:lpstr>Qu’est ce qu’une base de données?  </vt:lpstr>
      <vt:lpstr>Différents types de bases de données  </vt:lpstr>
      <vt:lpstr>L’outil SGBD :  </vt:lpstr>
      <vt:lpstr>Quelques Editeurs de SGBD :  </vt:lpstr>
      <vt:lpstr>Problématique:  </vt:lpstr>
      <vt:lpstr>MERISE  </vt:lpstr>
      <vt:lpstr>MCD :  </vt:lpstr>
      <vt:lpstr>Les règles de gestion:  </vt:lpstr>
      <vt:lpstr>Les règles de gestion:  </vt:lpstr>
      <vt:lpstr>Les règles de gestion:  </vt:lpstr>
      <vt:lpstr>Le Dictionnaire de Données: </vt:lpstr>
      <vt:lpstr>Le Dictionnaire de Données: </vt:lpstr>
      <vt:lpstr>Les Entités:  </vt:lpstr>
      <vt:lpstr>Les Entités:  </vt:lpstr>
      <vt:lpstr>Les Relations:  </vt:lpstr>
      <vt:lpstr>Les Relations:  </vt:lpstr>
      <vt:lpstr>Les Cardinalités:  </vt:lpstr>
      <vt:lpstr>Les Cardinalités:  </vt:lpstr>
      <vt:lpstr>Les Cardinalités:  </vt:lpstr>
      <vt:lpstr>EXEMPLE DE MCD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et Programmes</dc:title>
  <dc:creator>matthieu verhille</dc:creator>
  <cp:lastModifiedBy>matthieu verhille</cp:lastModifiedBy>
  <cp:revision>139</cp:revision>
  <dcterms:created xsi:type="dcterms:W3CDTF">2020-09-07T18:50:09Z</dcterms:created>
  <dcterms:modified xsi:type="dcterms:W3CDTF">2021-02-15T14:43:39Z</dcterms:modified>
</cp:coreProperties>
</file>