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 id="311" r:id="rId54"/>
    <p:sldId id="312" r:id="rId55"/>
    <p:sldId id="314" r:id="rId56"/>
    <p:sldId id="315" r:id="rId57"/>
    <p:sldId id="31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0" i="0" dirty="0">
                <a:effectLst/>
                <a:latin typeface="Ubuntu mono"/>
              </a:rPr>
              <a:t>			</a:t>
            </a:r>
            <a:r>
              <a:rPr lang="fr-FR" sz="2000" b="1" i="0" dirty="0">
                <a:effectLst/>
                <a:latin typeface="Ubuntu mono"/>
              </a:rPr>
              <a:t>Début</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br>
              <a:rPr lang="fr-FR" dirty="0"/>
            </a:br>
            <a:r>
              <a:rPr lang="fr-FR" b="1" i="0" dirty="0" err="1">
                <a:effectLst/>
                <a:latin typeface="Ubuntu mono"/>
              </a:rPr>
              <a:t>Finsi</a:t>
            </a:r>
            <a:br>
              <a:rPr lang="fr-FR" b="1" i="0" dirty="0">
                <a:effectLst/>
                <a:latin typeface="Ubuntu mono"/>
              </a:rPr>
            </a:br>
            <a:br>
              <a:rPr lang="fr-FR" b="1" i="0" dirty="0">
                <a:effectLst/>
                <a:latin typeface="Ubuntu mono"/>
              </a:rPr>
            </a:br>
            <a:r>
              <a:rPr lang="fr-FR" b="0" i="0" dirty="0">
                <a:effectLst/>
                <a:latin typeface="Ubuntu mono"/>
              </a:rPr>
              <a:t>équivaut à :</a:t>
            </a:r>
            <a:br>
              <a:rPr lang="fr-FR" b="1" i="0" dirty="0">
                <a:effectLst/>
                <a:latin typeface="Ubuntu mono"/>
              </a:rPr>
            </a:b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br>
              <a:rPr lang="fr-FR" sz="4400" b="1" dirty="0">
                <a:solidFill>
                  <a:prstClr val="black"/>
                </a:solidFill>
              </a:rPr>
            </a:b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lnSpcReduction="10000"/>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lnSpcReduction="10000"/>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71489"/>
            <a:ext cx="8946541" cy="6386512"/>
          </a:xfrm>
        </p:spPr>
        <p:txBody>
          <a:bodyPr>
            <a:normAutofit/>
          </a:bodyPr>
          <a:lstStyle/>
          <a:p>
            <a:pPr marL="0" indent="0" algn="ctr">
              <a:buNone/>
            </a:pPr>
            <a:r>
              <a:rPr lang="fr-FR" sz="2200" b="1" dirty="0">
                <a:latin typeface="Corbel" panose="020B0503020204020204" pitchFamily="34" charset="0"/>
              </a:rPr>
              <a:t>Les structures itératives</a:t>
            </a:r>
          </a:p>
          <a:p>
            <a:br>
              <a:rPr lang="fr-FR" dirty="0"/>
            </a:br>
            <a:r>
              <a:rPr lang="fr-FR" dirty="0"/>
              <a:t>Ces structures </a:t>
            </a:r>
            <a:r>
              <a:rPr lang="fr-FR" dirty="0" err="1"/>
              <a:t>nomées</a:t>
            </a:r>
            <a:r>
              <a:rPr lang="fr-FR" dirty="0"/>
              <a:t> également </a:t>
            </a:r>
            <a:r>
              <a:rPr lang="fr-FR" b="1" dirty="0"/>
              <a:t>BOUCLES</a:t>
            </a:r>
            <a:r>
              <a:rPr lang="fr-FR" dirty="0"/>
              <a:t>, permettent de répéter un ensemble d’instructions tant qu’une condition d’arrêt n’est pas atteinte!</a:t>
            </a:r>
          </a:p>
          <a:p>
            <a:endParaRPr lang="fr-FR" b="0" i="0" dirty="0">
              <a:effectLst/>
              <a:latin typeface="Ubuntu mono"/>
            </a:endParaRPr>
          </a:p>
          <a:p>
            <a:r>
              <a:rPr lang="fr-FR" dirty="0">
                <a:latin typeface="Ubuntu mono"/>
              </a:rPr>
              <a:t>ATTENTION DONC à la condition d’arrêt afin d’éviter de renter dans ce qu’on appelle on boucle infinie!</a:t>
            </a:r>
          </a:p>
          <a:p>
            <a:endParaRPr lang="fr-FR" b="0" i="0" dirty="0">
              <a:effectLst/>
              <a:latin typeface="Ubuntu mono"/>
            </a:endParaRPr>
          </a:p>
          <a:p>
            <a:pPr marL="0" indent="0">
              <a:buNone/>
            </a:pPr>
            <a:r>
              <a:rPr lang="fr-FR" dirty="0">
                <a:latin typeface="Ubuntu mono"/>
              </a:rPr>
              <a:t> Il existe 2 principales Structure itératives:</a:t>
            </a:r>
          </a:p>
          <a:p>
            <a:pPr marL="0" indent="0">
              <a:buNone/>
            </a:pPr>
            <a:r>
              <a:rPr lang="fr-FR" dirty="0">
                <a:latin typeface="Ubuntu mono"/>
              </a:rPr>
              <a:t>		- </a:t>
            </a:r>
            <a:r>
              <a:rPr lang="fr-FR" b="0" i="0" dirty="0">
                <a:effectLst/>
                <a:latin typeface="Ubuntu mono"/>
              </a:rPr>
              <a:t>instruction TANT QUE</a:t>
            </a:r>
            <a:endParaRPr lang="fr-FR" dirty="0">
              <a:latin typeface="Ubuntu mono"/>
            </a:endParaRPr>
          </a:p>
          <a:p>
            <a:pPr marL="0" indent="0">
              <a:buNone/>
            </a:pPr>
            <a:r>
              <a:rPr lang="fr-FR" b="0" i="0" dirty="0">
                <a:effectLst/>
                <a:latin typeface="Ubuntu mono"/>
              </a:rPr>
              <a:t>		- instruction POUR</a:t>
            </a:r>
          </a:p>
          <a:p>
            <a:pPr marL="0" indent="0">
              <a:buNone/>
            </a:pPr>
            <a:r>
              <a:rPr lang="fr-FR" dirty="0">
                <a:latin typeface="Ubuntu mono"/>
              </a:rPr>
              <a:t>BONNE PRATIQUE: comme pour les structures conditionnelles, il est fortement recommandé d’indenter le code dans les structures itératives</a:t>
            </a:r>
            <a:endParaRPr lang="fr-FR" b="0" i="0" dirty="0">
              <a:effectLst/>
              <a:latin typeface="Ubuntu mono"/>
            </a:endParaRPr>
          </a:p>
          <a:p>
            <a:pPr marL="0" indent="0">
              <a:buNone/>
            </a:pPr>
            <a:r>
              <a:rPr lang="fr-FR" dirty="0">
                <a:latin typeface="Ubuntu mono"/>
              </a:rPr>
              <a:t>		</a:t>
            </a:r>
            <a:endParaRPr lang="fr-FR" b="0" i="0" dirty="0">
              <a:effectLst/>
              <a:latin typeface="Ubuntu mono"/>
            </a:endParaRPr>
          </a:p>
        </p:txBody>
      </p:sp>
    </p:spTree>
    <p:extLst>
      <p:ext uri="{BB962C8B-B14F-4D97-AF65-F5344CB8AC3E}">
        <p14:creationId xmlns:p14="http://schemas.microsoft.com/office/powerpoint/2010/main" val="234303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61443" y="285751"/>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err="1">
                <a:effectLst/>
                <a:latin typeface="Ubuntu mono"/>
              </a:rPr>
              <a:t>TantQue</a:t>
            </a:r>
            <a:r>
              <a:rPr lang="fr-FR" sz="2000" b="0" i="0" dirty="0">
                <a:effectLst/>
                <a:latin typeface="Ubuntu mono"/>
              </a:rPr>
              <a:t> (Expression booléen)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FinTantQue</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endParaRPr lang="fr-FR" b="0" i="0" dirty="0">
              <a:effectLst/>
              <a:latin typeface="Ubuntu mono"/>
            </a:endParaRPr>
          </a:p>
        </p:txBody>
      </p:sp>
    </p:spTree>
    <p:extLst>
      <p:ext uri="{BB962C8B-B14F-4D97-AF65-F5344CB8AC3E}">
        <p14:creationId xmlns:p14="http://schemas.microsoft.com/office/powerpoint/2010/main" val="345728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lnSpcReduction="10000"/>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Explication:</a:t>
            </a:r>
          </a:p>
          <a:p>
            <a:pPr marL="0" indent="0">
              <a:buNone/>
            </a:pPr>
            <a:r>
              <a:rPr lang="fr-FR" dirty="0">
                <a:latin typeface="Ubuntu mono"/>
              </a:rPr>
              <a:t>En début de programme la variable i prend la valeur 10</a:t>
            </a:r>
          </a:p>
          <a:p>
            <a:pPr marL="0" indent="0">
              <a:buNone/>
            </a:pPr>
            <a:r>
              <a:rPr lang="fr-FR" b="0" i="0" dirty="0">
                <a:effectLst/>
                <a:latin typeface="Source Sans Pro" panose="020B0503030403020204" pitchFamily="34" charset="0"/>
              </a:rPr>
              <a:t>le programme arrive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Il examine alors la valeur du booléen (qui, je le rappelle, peut être une variable booléenne ou, plus fréquemment, une condition). Si cette valeur est VRAI, le programme exécute les instructions qui suivent, jusqu’à ce qu’il rencontre la ligne </a:t>
            </a:r>
            <a:r>
              <a:rPr lang="fr-FR" b="0" i="0" dirty="0" err="1">
                <a:effectLst/>
                <a:latin typeface="Source Sans Pro" panose="020B0503030403020204" pitchFamily="34" charset="0"/>
              </a:rPr>
              <a:t>FinTantQue</a:t>
            </a:r>
            <a:r>
              <a:rPr lang="fr-FR" b="0" i="0" dirty="0">
                <a:effectLst/>
                <a:latin typeface="Source Sans Pro" panose="020B0503030403020204" pitchFamily="34" charset="0"/>
              </a:rPr>
              <a:t>. Il retourne ensuite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procède au même examen, et ainsi de suite. La boucle ne s’arrête que lorsque le booléen prend la valeur FAUX soit quand i est inférieur ou égale à 0</a:t>
            </a:r>
            <a:endParaRPr lang="fr-FR" b="0" i="0" dirty="0">
              <a:effectLst/>
              <a:latin typeface="Ubuntu mono"/>
            </a:endParaRPr>
          </a:p>
        </p:txBody>
      </p:sp>
    </p:spTree>
    <p:extLst>
      <p:ext uri="{BB962C8B-B14F-4D97-AF65-F5344CB8AC3E}">
        <p14:creationId xmlns:p14="http://schemas.microsoft.com/office/powerpoint/2010/main" val="360952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Que se passerait il si:</a:t>
            </a:r>
          </a:p>
          <a:p>
            <a:pPr marL="0" indent="0">
              <a:buNone/>
            </a:pPr>
            <a:r>
              <a:rPr lang="fr-FR" b="1" dirty="0">
                <a:latin typeface="Ubuntu mono"/>
              </a:rPr>
              <a:t>	-  on enlevait l’instruction </a:t>
            </a:r>
            <a:r>
              <a:rPr lang="fr-FR" dirty="0">
                <a:latin typeface="Ubuntu mono"/>
              </a:rPr>
              <a:t>i</a:t>
            </a:r>
            <a:r>
              <a:rPr lang="fr-FR" b="0" i="0" dirty="0">
                <a:effectLst/>
                <a:latin typeface="Ubuntu mono"/>
              </a:rPr>
              <a:t> ←</a:t>
            </a:r>
            <a:r>
              <a:rPr lang="fr-FR" dirty="0">
                <a:latin typeface="Ubuntu mono"/>
              </a:rPr>
              <a:t>i-1 </a:t>
            </a:r>
          </a:p>
          <a:p>
            <a:pPr marL="0" indent="0">
              <a:buNone/>
            </a:pPr>
            <a:r>
              <a:rPr lang="fr-FR" dirty="0">
                <a:latin typeface="Ubuntu mono"/>
              </a:rPr>
              <a:t>	-  i=0 avant l’itération </a:t>
            </a:r>
            <a:r>
              <a:rPr lang="fr-FR" dirty="0" err="1">
                <a:latin typeface="Ubuntu mono"/>
              </a:rPr>
              <a:t>TantQue</a:t>
            </a:r>
            <a:endParaRPr lang="fr-FR" b="0" i="0" dirty="0">
              <a:effectLst/>
              <a:latin typeface="Ubuntu mono"/>
            </a:endParaRPr>
          </a:p>
        </p:txBody>
      </p:sp>
    </p:spTree>
    <p:extLst>
      <p:ext uri="{BB962C8B-B14F-4D97-AF65-F5344CB8AC3E}">
        <p14:creationId xmlns:p14="http://schemas.microsoft.com/office/powerpoint/2010/main" val="314845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à l’utilisateur un nombre compris entre 1 et 3 jusqu’à ce que la réponse convienne.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compris entre 10 et 20, jusqu’à ce que la réponse convienne. En cas de réponse supérieure à 20, on fera apparaître un message : « Plus petit ! », et inversement, « Plus grand ! » si le nombre est inférieur à 10.</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endParaRPr lang="fr-FR" b="0" i="0" dirty="0">
              <a:effectLst/>
              <a:latin typeface="Ubuntu mono"/>
            </a:endParaRPr>
          </a:p>
        </p:txBody>
      </p:sp>
    </p:spTree>
    <p:extLst>
      <p:ext uri="{BB962C8B-B14F-4D97-AF65-F5344CB8AC3E}">
        <p14:creationId xmlns:p14="http://schemas.microsoft.com/office/powerpoint/2010/main" val="167134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1051</TotalTime>
  <Words>4739</Words>
  <Application>Microsoft Office PowerPoint</Application>
  <PresentationFormat>Grand écran</PresentationFormat>
  <Paragraphs>460</Paragraphs>
  <Slides>57</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57</vt:i4>
      </vt:variant>
    </vt:vector>
  </HeadingPairs>
  <TitlesOfParts>
    <vt:vector size="68" baseType="lpstr">
      <vt:lpstr>Arial</vt:lpstr>
      <vt:lpstr>Century Gothic</vt:lpstr>
      <vt:lpstr>Corbel</vt:lpstr>
      <vt:lpstr>Corbel,Bold</vt:lpstr>
      <vt:lpstr>Corbel,Italic</vt:lpstr>
      <vt:lpstr>Source Sans Pro</vt:lpstr>
      <vt:lpstr>Times New Roman</vt:lpstr>
      <vt:lpstr>Ubuntu mono</vt:lpstr>
      <vt:lpstr>Wingdings</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97</cp:revision>
  <dcterms:created xsi:type="dcterms:W3CDTF">2020-09-07T18:50:09Z</dcterms:created>
  <dcterms:modified xsi:type="dcterms:W3CDTF">2020-12-18T09:02:56Z</dcterms:modified>
</cp:coreProperties>
</file>