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302" r:id="rId13"/>
    <p:sldId id="303" r:id="rId14"/>
    <p:sldId id="305" r:id="rId15"/>
    <p:sldId id="309" r:id="rId16"/>
    <p:sldId id="310" r:id="rId17"/>
    <p:sldId id="308" r:id="rId18"/>
    <p:sldId id="268" r:id="rId19"/>
    <p:sldId id="304" r:id="rId20"/>
    <p:sldId id="275" r:id="rId21"/>
    <p:sldId id="277" r:id="rId22"/>
    <p:sldId id="276" r:id="rId23"/>
    <p:sldId id="306" r:id="rId24"/>
    <p:sldId id="278" r:id="rId25"/>
    <p:sldId id="269" r:id="rId26"/>
    <p:sldId id="270" r:id="rId27"/>
    <p:sldId id="291" r:id="rId28"/>
    <p:sldId id="307" r:id="rId29"/>
    <p:sldId id="279" r:id="rId30"/>
    <p:sldId id="280" r:id="rId31"/>
    <p:sldId id="281" r:id="rId32"/>
    <p:sldId id="282" r:id="rId33"/>
    <p:sldId id="284" r:id="rId34"/>
    <p:sldId id="285" r:id="rId35"/>
    <p:sldId id="286" r:id="rId36"/>
    <p:sldId id="287" r:id="rId37"/>
    <p:sldId id="288" r:id="rId38"/>
    <p:sldId id="289" r:id="rId39"/>
    <p:sldId id="290" r:id="rId40"/>
    <p:sldId id="271" r:id="rId41"/>
    <p:sldId id="292" r:id="rId42"/>
    <p:sldId id="295" r:id="rId43"/>
    <p:sldId id="272" r:id="rId44"/>
    <p:sldId id="313" r:id="rId45"/>
    <p:sldId id="293" r:id="rId46"/>
    <p:sldId id="294" r:id="rId47"/>
    <p:sldId id="296" r:id="rId48"/>
    <p:sldId id="297" r:id="rId49"/>
    <p:sldId id="298" r:id="rId50"/>
    <p:sldId id="299" r:id="rId51"/>
    <p:sldId id="300" r:id="rId52"/>
    <p:sldId id="301" r:id="rId53"/>
    <p:sldId id="311" r:id="rId54"/>
    <p:sldId id="312" r:id="rId55"/>
    <p:sldId id="314" r:id="rId56"/>
    <p:sldId id="315" r:id="rId57"/>
    <p:sldId id="316" r:id="rId58"/>
    <p:sldId id="273"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9" r:id="rId91"/>
    <p:sldId id="350" r:id="rId92"/>
    <p:sldId id="351" r:id="rId93"/>
    <p:sldId id="352" r:id="rId94"/>
    <p:sldId id="353" r:id="rId95"/>
    <p:sldId id="354" r:id="rId96"/>
    <p:sldId id="358" r:id="rId97"/>
    <p:sldId id="359" r:id="rId98"/>
    <p:sldId id="360" r:id="rId99"/>
    <p:sldId id="361" r:id="rId100"/>
    <p:sldId id="362" r:id="rId101"/>
    <p:sldId id="363" r:id="rId102"/>
    <p:sldId id="364" r:id="rId103"/>
    <p:sldId id="366" r:id="rId104"/>
    <p:sldId id="367" r:id="rId105"/>
    <p:sldId id="368" r:id="rId106"/>
    <p:sldId id="369" r:id="rId107"/>
    <p:sldId id="370" r:id="rId108"/>
    <p:sldId id="365" r:id="rId109"/>
    <p:sldId id="375" r:id="rId110"/>
    <p:sldId id="372" r:id="rId111"/>
    <p:sldId id="374" r:id="rId112"/>
    <p:sldId id="371" r:id="rId113"/>
    <p:sldId id="373" r:id="rId114"/>
    <p:sldId id="376" r:id="rId1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5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021547-51C8-4211-9244-FCF0E5CC0464}"/>
              </a:ext>
            </a:extLst>
          </p:cNvPr>
          <p:cNvSpPr>
            <a:spLocks noGrp="1"/>
          </p:cNvSpPr>
          <p:nvPr>
            <p:ph type="ctrTitle"/>
          </p:nvPr>
        </p:nvSpPr>
        <p:spPr/>
        <p:txBody>
          <a:bodyPr/>
          <a:lstStyle/>
          <a:p>
            <a:pPr>
              <a:lnSpc>
                <a:spcPct val="200000"/>
              </a:lnSpc>
            </a:pPr>
            <a:r>
              <a:rPr lang="fr-FR" sz="6600" b="0" i="0" u="none" strike="noStrike" baseline="0" dirty="0">
                <a:latin typeface="Corbel" panose="020B0503020204020204" pitchFamily="34" charset="0"/>
              </a:rPr>
              <a:t>algorithmes et Programmes</a:t>
            </a:r>
            <a:endParaRPr lang="fr-FR" sz="6600" dirty="0"/>
          </a:p>
        </p:txBody>
      </p:sp>
    </p:spTree>
    <p:extLst>
      <p:ext uri="{BB962C8B-B14F-4D97-AF65-F5344CB8AC3E}">
        <p14:creationId xmlns:p14="http://schemas.microsoft.com/office/powerpoint/2010/main" val="289580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750176"/>
            <a:ext cx="8946541" cy="3948259"/>
          </a:xfrm>
        </p:spPr>
        <p:txBody>
          <a:bodyPr>
            <a:normAutofit/>
          </a:bodyPr>
          <a:lstStyle/>
          <a:p>
            <a:pPr algn="ctr"/>
            <a:r>
              <a:rPr lang="fr-FR" sz="2400" b="1" dirty="0">
                <a:ea typeface="Libre Baskerville"/>
                <a:cs typeface="Libre Baskerville"/>
                <a:sym typeface="Libre Baskerville"/>
              </a:rPr>
              <a:t>Conception</a:t>
            </a:r>
          </a:p>
          <a:p>
            <a:pPr marL="0" indent="0" algn="l">
              <a:buNone/>
            </a:pPr>
            <a:endParaRPr lang="fr-FR" sz="2400" b="0" i="0" u="none" strike="noStrike" baseline="0" dirty="0">
              <a:latin typeface="Corbel" panose="020B0503020204020204" pitchFamily="34" charset="0"/>
            </a:endParaRPr>
          </a:p>
          <a:p>
            <a:pPr marL="341357" indent="-341357">
              <a:lnSpc>
                <a:spcPct val="150000"/>
              </a:lnSpc>
              <a:buFont typeface="Wingdings" pitchFamily="2" charset="2"/>
              <a:buChar char="v"/>
            </a:pPr>
            <a:r>
              <a:rPr lang="fr-FR" sz="2000" dirty="0"/>
              <a:t>la définition des opérations élémentaires à appliquer aux données pour obtenir le résultat attendu. </a:t>
            </a:r>
          </a:p>
          <a:p>
            <a:pPr marL="341357" indent="-341357">
              <a:lnSpc>
                <a:spcPct val="150000"/>
              </a:lnSpc>
              <a:buFont typeface="Wingdings" pitchFamily="2" charset="2"/>
              <a:buChar char="v"/>
            </a:pPr>
            <a:r>
              <a:rPr lang="fr-FR" sz="2000" dirty="0"/>
              <a:t>la mise en évidence de la logique d'enchaînement de ces opérations élémentaires</a:t>
            </a:r>
          </a:p>
          <a:p>
            <a:pPr marL="341357" indent="-341357">
              <a:lnSpc>
                <a:spcPct val="150000"/>
              </a:lnSpc>
              <a:buFont typeface="Wingdings" pitchFamily="2" charset="2"/>
              <a:buChar char="v"/>
            </a:pPr>
            <a:r>
              <a:rPr lang="fr-FR" sz="2000" dirty="0"/>
              <a:t>la prise en compte des cas particuliers.</a:t>
            </a:r>
          </a:p>
        </p:txBody>
      </p:sp>
    </p:spTree>
    <p:extLst>
      <p:ext uri="{BB962C8B-B14F-4D97-AF65-F5344CB8AC3E}">
        <p14:creationId xmlns:p14="http://schemas.microsoft.com/office/powerpoint/2010/main" val="1219091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 BONUS</a:t>
            </a:r>
          </a:p>
          <a:p>
            <a:pPr marL="0" indent="0" algn="ctr">
              <a:buNone/>
            </a:pPr>
            <a:endParaRPr lang="fr-FR" sz="2200" b="1" i="0" dirty="0">
              <a:effectLst/>
              <a:latin typeface="Corbel" panose="020B0503020204020204" pitchFamily="34" charset="0"/>
            </a:endParaRPr>
          </a:p>
          <a:p>
            <a:pPr marL="0" indent="0" algn="ctr">
              <a:buNone/>
            </a:pPr>
            <a:endParaRPr lang="fr-FR" sz="2200" b="1" i="0" dirty="0">
              <a:effectLst/>
              <a:latin typeface="Corbel" panose="020B0503020204020204" pitchFamily="34" charset="0"/>
            </a:endParaRPr>
          </a:p>
          <a:p>
            <a:pPr marL="0" indent="0" algn="just">
              <a:buNone/>
            </a:pPr>
            <a:r>
              <a:rPr lang="fr-FR" b="0" i="0" dirty="0">
                <a:effectLst/>
                <a:latin typeface="Source Sans Pro" panose="020B0503030403020204" pitchFamily="34" charset="0"/>
              </a:rPr>
              <a:t>Une amélioration (relative) du principe précédent consiste à opérer avec un décalage non de 1, mais d’un nombre quelconque de lettres. Ainsi, par exemple, si l’on choisit un décalage de 12, les A deviennent des M, les B des N, etc.</a:t>
            </a:r>
          </a:p>
          <a:p>
            <a:pPr marL="0" indent="0" algn="just">
              <a:buNone/>
            </a:pPr>
            <a:r>
              <a:rPr lang="fr-FR" b="0" i="0" dirty="0">
                <a:effectLst/>
                <a:latin typeface="Source Sans Pro" panose="020B0503030403020204" pitchFamily="34" charset="0"/>
              </a:rPr>
              <a:t>Réalisez un algorithme sur le même principe que le précédent, mais qui demande en plus quel est le décalage à utiliser. Votre sens proverbial de l'élégance vous interdira bien sûr une série de vingt-six "Si...Alors"</a:t>
            </a:r>
          </a:p>
          <a:p>
            <a:pPr marL="0" indent="0" algn="ctr">
              <a:buNone/>
            </a:pPr>
            <a:endParaRPr lang="fr-FR" sz="2200" b="1" i="0" dirty="0">
              <a:effectLst/>
              <a:latin typeface="Corbel" panose="020B0503020204020204" pitchFamily="34" charset="0"/>
            </a:endParaRPr>
          </a:p>
          <a:p>
            <a:pPr marL="0" indent="0" algn="just">
              <a:buNone/>
            </a:pPr>
            <a:r>
              <a:rPr lang="fr-FR" b="0" i="0" dirty="0">
                <a:effectLst/>
                <a:latin typeface="Source Sans Pro" panose="020B0503030403020204" pitchFamily="34" charset="0"/>
              </a:rPr>
              <a:t>Une technique ultérieure de cryptographie consista à opérer non pas avec un décalage systématique, mais par une substitution aléatoire. Pour cela, on utilise un alphabet-clé, dans lequel les lettres se succèdent de manière désordonnée, par exemple :</a:t>
            </a:r>
          </a:p>
          <a:p>
            <a:pPr marL="0" indent="0" algn="just">
              <a:buNone/>
            </a:pPr>
            <a:r>
              <a:rPr lang="fr-FR" b="0" i="0" dirty="0">
                <a:effectLst/>
                <a:latin typeface="Source Sans Pro" panose="020B0503030403020204" pitchFamily="34" charset="0"/>
              </a:rPr>
              <a:t>HYLUJPVREAKBNDOFSQZCWMGITX</a:t>
            </a:r>
          </a:p>
          <a:p>
            <a:pPr marL="0" indent="0" algn="just">
              <a:buNone/>
            </a:pPr>
            <a:r>
              <a:rPr lang="fr-FR" b="0" i="0" dirty="0">
                <a:effectLst/>
                <a:latin typeface="Source Sans Pro" panose="020B0503030403020204" pitchFamily="34" charset="0"/>
              </a:rPr>
              <a:t>C’est cette clé qui va servir ensuite à coder le message. Selon notre exemple, les A deviendront des H, les B des Y, les C des L, etc.</a:t>
            </a:r>
          </a:p>
          <a:p>
            <a:pPr marL="0" indent="0" algn="just">
              <a:buNone/>
            </a:pPr>
            <a:r>
              <a:rPr lang="fr-FR" b="0" i="0" dirty="0">
                <a:effectLst/>
                <a:latin typeface="Source Sans Pro" panose="020B0503030403020204" pitchFamily="34" charset="0"/>
              </a:rPr>
              <a:t>Ecrire un algorithme qui effectue ce cryptage (l’alphabet-clé sera saisi par l’utilisateur, et on suppose qu'il effectue une saisie correcte).</a:t>
            </a:r>
          </a:p>
          <a:p>
            <a:pPr marL="0" indent="0" algn="just">
              <a:buNone/>
            </a:pPr>
            <a:endParaRPr lang="fr-FR" dirty="0">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36908285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fontScale="92500" lnSpcReduction="20000"/>
          </a:bodyPr>
          <a:lstStyle/>
          <a:p>
            <a:pPr marL="0" indent="0" algn="ctr">
              <a:buNone/>
            </a:pPr>
            <a:r>
              <a:rPr lang="fr-FR" sz="2200" b="1" dirty="0">
                <a:latin typeface="Corbel" panose="020B0503020204020204" pitchFamily="34" charset="0"/>
              </a:rPr>
              <a:t>EXERCICES BONUS</a:t>
            </a:r>
          </a:p>
          <a:p>
            <a:pPr marL="0" indent="0" algn="ctr">
              <a:buNone/>
            </a:pPr>
            <a:endParaRPr lang="fr-FR" sz="2200" b="1" i="0" dirty="0">
              <a:effectLst/>
              <a:latin typeface="Corbel" panose="020B0503020204020204" pitchFamily="34" charset="0"/>
            </a:endParaRPr>
          </a:p>
          <a:p>
            <a:pPr marL="0" indent="0" algn="ctr">
              <a:buNone/>
            </a:pPr>
            <a:endParaRPr lang="fr-FR" sz="2200" b="1" i="0" dirty="0">
              <a:effectLst/>
              <a:latin typeface="Corbel" panose="020B0503020204020204" pitchFamily="34" charset="0"/>
            </a:endParaRPr>
          </a:p>
          <a:p>
            <a:pPr marL="0" indent="0" algn="just">
              <a:buNone/>
            </a:pPr>
            <a:r>
              <a:rPr lang="fr-FR" b="0" i="0" dirty="0">
                <a:effectLst/>
                <a:latin typeface="Source Sans Pro" panose="020B0503030403020204" pitchFamily="34" charset="0"/>
              </a:rPr>
              <a:t>Un système de cryptographie beaucoup plus difficile à briser que les précédents fut inventé au XVIe siècle par le français Vigenère. Il consistait en une combinaison de différents chiffres de César.</a:t>
            </a:r>
          </a:p>
          <a:p>
            <a:pPr marL="0" indent="0" algn="just">
              <a:buNone/>
            </a:pPr>
            <a:r>
              <a:rPr lang="fr-FR" b="0" i="0" dirty="0">
                <a:effectLst/>
                <a:latin typeface="Source Sans Pro" panose="020B0503030403020204" pitchFamily="34" charset="0"/>
              </a:rPr>
              <a:t>On peut en effet écrire 25 alphabets décalés par rapport à l’alphabet normal :</a:t>
            </a:r>
          </a:p>
          <a:p>
            <a:pPr algn="just">
              <a:buFont typeface="Arial" panose="020B0604020202020204" pitchFamily="34" charset="0"/>
              <a:buChar char="•"/>
            </a:pPr>
            <a:r>
              <a:rPr lang="fr-FR" b="0" i="0" dirty="0">
                <a:effectLst/>
                <a:latin typeface="Source Sans Pro" panose="020B0503030403020204" pitchFamily="34" charset="0"/>
              </a:rPr>
              <a:t>l’alphabet qui commence par B et finit par …YZA</a:t>
            </a:r>
          </a:p>
          <a:p>
            <a:pPr algn="just">
              <a:buFont typeface="Arial" panose="020B0604020202020204" pitchFamily="34" charset="0"/>
              <a:buChar char="•"/>
            </a:pPr>
            <a:r>
              <a:rPr lang="fr-FR" b="0" i="0" dirty="0">
                <a:effectLst/>
                <a:latin typeface="Source Sans Pro" panose="020B0503030403020204" pitchFamily="34" charset="0"/>
              </a:rPr>
              <a:t>l’alphabet qui commence par C et finit par …ZAB</a:t>
            </a:r>
          </a:p>
          <a:p>
            <a:pPr algn="just">
              <a:buFont typeface="Arial" panose="020B0604020202020204" pitchFamily="34" charset="0"/>
              <a:buChar char="•"/>
            </a:pPr>
            <a:r>
              <a:rPr lang="fr-FR" b="0" i="0" dirty="0">
                <a:effectLst/>
                <a:latin typeface="Source Sans Pro" panose="020B0503030403020204" pitchFamily="34" charset="0"/>
              </a:rPr>
              <a:t>etc.</a:t>
            </a:r>
          </a:p>
          <a:p>
            <a:pPr marL="0" indent="0" algn="just">
              <a:buNone/>
            </a:pPr>
            <a:r>
              <a:rPr lang="fr-FR" b="0" i="0" dirty="0">
                <a:effectLst/>
                <a:latin typeface="Source Sans Pro" panose="020B0503030403020204" pitchFamily="34" charset="0"/>
              </a:rPr>
              <a:t>Le codage va s’effectuer sur le principe du chiffre de César : on remplace la lettre d’origine par la lettre occupant la même place dans l’alphabet décalé.</a:t>
            </a:r>
          </a:p>
          <a:p>
            <a:pPr marL="0" indent="0" algn="just">
              <a:buNone/>
            </a:pPr>
            <a:r>
              <a:rPr lang="fr-FR" b="0" i="0" dirty="0">
                <a:effectLst/>
                <a:latin typeface="Source Sans Pro" panose="020B0503030403020204" pitchFamily="34" charset="0"/>
              </a:rPr>
              <a:t>Mais à la différence du chiffre de César, un même message va utiliser non un, mais plusieurs alphabets décalés. Pour savoir quels alphabets doivent être utilisés, et dans quel ordre, on utilise une clé.</a:t>
            </a:r>
          </a:p>
          <a:p>
            <a:pPr marL="0" indent="0" algn="just">
              <a:buNone/>
            </a:pPr>
            <a:r>
              <a:rPr lang="fr-FR" b="0" i="0" dirty="0">
                <a:effectLst/>
                <a:latin typeface="Source Sans Pro" panose="020B0503030403020204" pitchFamily="34" charset="0"/>
              </a:rPr>
              <a:t>Si cette clé est "VIGENERE" et le message "Il faut coder cette phrase", on procèdera comme suit :</a:t>
            </a:r>
          </a:p>
          <a:p>
            <a:pPr marL="0" indent="0" algn="just">
              <a:buNone/>
            </a:pPr>
            <a:r>
              <a:rPr lang="fr-FR" b="0" i="0" dirty="0">
                <a:effectLst/>
                <a:latin typeface="Source Sans Pro" panose="020B0503030403020204" pitchFamily="34" charset="0"/>
              </a:rPr>
              <a:t>La première lettre du message, I, est la 9e lettre de l’alphabet normal. Elle doit être codée en utilisant l’alphabet commençant par la première lettre de la clé, V. Dans cet alphabet, la 9e lettre est le D. I devient donc D.</a:t>
            </a:r>
          </a:p>
          <a:p>
            <a:pPr marL="0" indent="0" algn="just">
              <a:buNone/>
            </a:pPr>
            <a:r>
              <a:rPr lang="fr-FR" b="0" i="0" dirty="0">
                <a:effectLst/>
                <a:latin typeface="Source Sans Pro" panose="020B0503030403020204" pitchFamily="34" charset="0"/>
              </a:rPr>
              <a:t>La deuxième lettre du message, L, est la 12e lettre de l’alphabet normal. Elle doit être codée en utilisant l’alphabet commençant par la deuxième lettre de la clé, I. Dans cet alphabet, la 12e lettre est le S. L devient donc S, etc.</a:t>
            </a:r>
          </a:p>
          <a:p>
            <a:pPr marL="0" indent="0" algn="just">
              <a:buNone/>
            </a:pPr>
            <a:r>
              <a:rPr lang="fr-FR" b="0" i="0" dirty="0">
                <a:effectLst/>
                <a:latin typeface="Source Sans Pro" panose="020B0503030403020204" pitchFamily="34" charset="0"/>
              </a:rPr>
              <a:t>Quand on arrive à la dernière lettre de la clé, on recommence à la première.</a:t>
            </a:r>
          </a:p>
          <a:p>
            <a:pPr marL="0" indent="0" algn="just">
              <a:buNone/>
            </a:pPr>
            <a:r>
              <a:rPr lang="fr-FR" b="0" i="0" dirty="0">
                <a:effectLst/>
                <a:latin typeface="Source Sans Pro" panose="020B0503030403020204" pitchFamily="34" charset="0"/>
              </a:rPr>
              <a:t>Ecrire l’algorithme qui effectue un cryptage de Vigenère, en demandant bien sûr au départ la clé à l’utilisateur.</a:t>
            </a:r>
          </a:p>
          <a:p>
            <a:pPr marL="0" indent="0" algn="just">
              <a:buNone/>
            </a:pPr>
            <a:endParaRPr lang="fr-FR" dirty="0">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14180635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 BONUS</a:t>
            </a:r>
          </a:p>
          <a:p>
            <a:pPr marL="0" indent="0" algn="ctr">
              <a:buNone/>
            </a:pPr>
            <a:endParaRPr lang="fr-FR" sz="2200" b="1" i="0" dirty="0">
              <a:effectLst/>
              <a:latin typeface="Corbel" panose="020B0503020204020204" pitchFamily="34" charset="0"/>
            </a:endParaRPr>
          </a:p>
          <a:p>
            <a:pPr marL="0" indent="0" algn="ctr">
              <a:buNone/>
            </a:pPr>
            <a:endParaRPr lang="fr-FR" sz="2200" b="1" i="0" dirty="0">
              <a:effectLst/>
              <a:latin typeface="Corbel" panose="020B0503020204020204" pitchFamily="34" charset="0"/>
            </a:endParaRPr>
          </a:p>
          <a:p>
            <a:pPr marL="0" indent="0" algn="just">
              <a:buNone/>
            </a:pPr>
            <a:r>
              <a:rPr lang="fr-FR" b="0" i="0" dirty="0">
                <a:effectLst/>
                <a:latin typeface="Source Sans Pro" panose="020B0503030403020204" pitchFamily="34" charset="0"/>
              </a:rPr>
              <a:t>Ecrivez un algorithme qui demande un nombre entier à l’utilisateur. L’ordinateur affiche ensuite le message "Ce nombre est pair" ou "Ce nombre est impair" selon le cas.</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Ecrivez les algorithmes qui génèrent un nombre </a:t>
            </a:r>
            <a:r>
              <a:rPr lang="fr-FR" b="0" i="0" dirty="0" err="1">
                <a:effectLst/>
                <a:latin typeface="Source Sans Pro" panose="020B0503030403020204" pitchFamily="34" charset="0"/>
              </a:rPr>
              <a:t>Glup</a:t>
            </a:r>
            <a:r>
              <a:rPr lang="fr-FR" b="0" i="0" dirty="0">
                <a:effectLst/>
                <a:latin typeface="Source Sans Pro" panose="020B0503030403020204" pitchFamily="34" charset="0"/>
              </a:rPr>
              <a:t> aléatoire tel que …</a:t>
            </a:r>
          </a:p>
          <a:p>
            <a:pPr algn="just">
              <a:buFont typeface="Arial" panose="020B0604020202020204" pitchFamily="34" charset="0"/>
              <a:buChar char="•"/>
            </a:pPr>
            <a:r>
              <a:rPr lang="fr-FR" b="0" i="0" dirty="0">
                <a:effectLst/>
                <a:latin typeface="Source Sans Pro" panose="020B0503030403020204" pitchFamily="34" charset="0"/>
              </a:rPr>
              <a:t>0 =&lt; </a:t>
            </a:r>
            <a:r>
              <a:rPr lang="fr-FR" b="0" i="0" dirty="0" err="1">
                <a:effectLst/>
                <a:latin typeface="Source Sans Pro" panose="020B0503030403020204" pitchFamily="34" charset="0"/>
              </a:rPr>
              <a:t>Glup</a:t>
            </a:r>
            <a:r>
              <a:rPr lang="fr-FR" b="0" i="0" dirty="0">
                <a:effectLst/>
                <a:latin typeface="Source Sans Pro" panose="020B0503030403020204" pitchFamily="34" charset="0"/>
              </a:rPr>
              <a:t> &lt; 2</a:t>
            </a:r>
          </a:p>
          <a:p>
            <a:pPr algn="just">
              <a:buFont typeface="Arial" panose="020B0604020202020204" pitchFamily="34" charset="0"/>
              <a:buChar char="•"/>
            </a:pPr>
            <a:r>
              <a:rPr lang="fr-FR" b="0" i="0" dirty="0">
                <a:effectLst/>
                <a:latin typeface="Source Sans Pro" panose="020B0503030403020204" pitchFamily="34" charset="0"/>
              </a:rPr>
              <a:t>–1 =&lt; </a:t>
            </a:r>
            <a:r>
              <a:rPr lang="fr-FR" b="0" i="0" dirty="0" err="1">
                <a:effectLst/>
                <a:latin typeface="Source Sans Pro" panose="020B0503030403020204" pitchFamily="34" charset="0"/>
              </a:rPr>
              <a:t>Glup</a:t>
            </a:r>
            <a:r>
              <a:rPr lang="fr-FR" b="0" i="0" dirty="0">
                <a:effectLst/>
                <a:latin typeface="Source Sans Pro" panose="020B0503030403020204" pitchFamily="34" charset="0"/>
              </a:rPr>
              <a:t> &lt; 1</a:t>
            </a:r>
          </a:p>
          <a:p>
            <a:pPr algn="just">
              <a:buFont typeface="Arial" panose="020B0604020202020204" pitchFamily="34" charset="0"/>
              <a:buChar char="•"/>
            </a:pPr>
            <a:r>
              <a:rPr lang="fr-FR" b="0" i="0" dirty="0">
                <a:effectLst/>
                <a:latin typeface="Source Sans Pro" panose="020B0503030403020204" pitchFamily="34" charset="0"/>
              </a:rPr>
              <a:t>1,35 =&lt; </a:t>
            </a:r>
            <a:r>
              <a:rPr lang="fr-FR" b="0" i="0" dirty="0" err="1">
                <a:effectLst/>
                <a:latin typeface="Source Sans Pro" panose="020B0503030403020204" pitchFamily="34" charset="0"/>
              </a:rPr>
              <a:t>Glup</a:t>
            </a:r>
            <a:r>
              <a:rPr lang="fr-FR" b="0" i="0" dirty="0">
                <a:effectLst/>
                <a:latin typeface="Source Sans Pro" panose="020B0503030403020204" pitchFamily="34" charset="0"/>
              </a:rPr>
              <a:t> &lt; 1,65</a:t>
            </a:r>
          </a:p>
          <a:p>
            <a:pPr algn="just">
              <a:buFont typeface="Arial" panose="020B0604020202020204" pitchFamily="34" charset="0"/>
              <a:buChar char="•"/>
            </a:pPr>
            <a:r>
              <a:rPr lang="fr-FR" b="0" i="0" dirty="0" err="1">
                <a:effectLst/>
                <a:latin typeface="Source Sans Pro" panose="020B0503030403020204" pitchFamily="34" charset="0"/>
              </a:rPr>
              <a:t>Glup</a:t>
            </a:r>
            <a:r>
              <a:rPr lang="fr-FR" b="0" i="0" dirty="0">
                <a:effectLst/>
                <a:latin typeface="Source Sans Pro" panose="020B0503030403020204" pitchFamily="34" charset="0"/>
              </a:rPr>
              <a:t> émule un dé à six faces</a:t>
            </a:r>
          </a:p>
          <a:p>
            <a:pPr algn="just">
              <a:buFont typeface="Arial" panose="020B0604020202020204" pitchFamily="34" charset="0"/>
              <a:buChar char="•"/>
            </a:pPr>
            <a:r>
              <a:rPr lang="fr-FR" b="0" i="0" dirty="0">
                <a:effectLst/>
                <a:latin typeface="Source Sans Pro" panose="020B0503030403020204" pitchFamily="34" charset="0"/>
              </a:rPr>
              <a:t>–10,5 =&lt; </a:t>
            </a:r>
            <a:r>
              <a:rPr lang="fr-FR" b="0" i="0" dirty="0" err="1">
                <a:effectLst/>
                <a:latin typeface="Source Sans Pro" panose="020B0503030403020204" pitchFamily="34" charset="0"/>
              </a:rPr>
              <a:t>Glup</a:t>
            </a:r>
            <a:r>
              <a:rPr lang="fr-FR" b="0" i="0" dirty="0">
                <a:effectLst/>
                <a:latin typeface="Source Sans Pro" panose="020B0503030403020204" pitchFamily="34" charset="0"/>
              </a:rPr>
              <a:t> &lt; +6,5</a:t>
            </a:r>
          </a:p>
          <a:p>
            <a:pPr algn="just">
              <a:buFont typeface="Arial" panose="020B0604020202020204" pitchFamily="34" charset="0"/>
              <a:buChar char="•"/>
            </a:pPr>
            <a:r>
              <a:rPr lang="fr-FR" b="0" i="0" dirty="0" err="1">
                <a:effectLst/>
                <a:latin typeface="Source Sans Pro" panose="020B0503030403020204" pitchFamily="34" charset="0"/>
              </a:rPr>
              <a:t>Glup</a:t>
            </a:r>
            <a:r>
              <a:rPr lang="fr-FR" b="0" i="0" dirty="0">
                <a:effectLst/>
                <a:latin typeface="Source Sans Pro" panose="020B0503030403020204" pitchFamily="34" charset="0"/>
              </a:rPr>
              <a:t> émule la somme du jet simultané de deux dés à six faces</a:t>
            </a:r>
          </a:p>
          <a:p>
            <a:pPr marL="0" indent="0" algn="just">
              <a:buNone/>
            </a:pPr>
            <a:endParaRPr lang="fr-FR" dirty="0">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16842526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dirty="0">
                <a:latin typeface="Source Sans Pro" panose="020B0503030403020204" pitchFamily="34" charset="0"/>
              </a:rPr>
              <a:t>FONCTIONS ou METHODES</a:t>
            </a:r>
          </a:p>
          <a:p>
            <a:pPr marL="0" indent="0" algn="just">
              <a:buNone/>
            </a:pPr>
            <a:endParaRPr lang="fr-FR" dirty="0">
              <a:latin typeface="Source Sans Pro" panose="020B0503030403020204" pitchFamily="34" charset="0"/>
            </a:endParaRP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Une application, surtout si elle est longue, a toutes les chances de devoir procéder aux mêmes traitements, ou à des traitements similaires, à plusieurs endroits de son déroulement. Par exemple, la saisie d’une réponse par oui ou par non (et le contrôle qu’elle implique), peuvent être répétés dix fois à des moments différents de la même application, pour dix questions différentes.</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Si le développeur écris autant de fois les lignes de code qu’il le doit, cela rendra son code complexe à maintenir!</a:t>
            </a:r>
          </a:p>
          <a:p>
            <a:pPr marL="0" indent="0" algn="just">
              <a:buNone/>
            </a:pPr>
            <a:endParaRPr lang="fr-FR" dirty="0">
              <a:latin typeface="Source Sans Pro" panose="020B0503030403020204" pitchFamily="34" charset="0"/>
            </a:endParaRPr>
          </a:p>
          <a:p>
            <a:pPr marL="0" indent="0" algn="just">
              <a:buNone/>
            </a:pPr>
            <a:r>
              <a:rPr lang="fr-FR" dirty="0">
                <a:latin typeface="Source Sans Pro" panose="020B0503030403020204" pitchFamily="34" charset="0"/>
              </a:rPr>
              <a:t>Ils est fortement conseillé de factoriser au maximum son code c.à.d. de découper son code en plusieurs méthodes simples et le plus générique possible pour pouvoir les appeler où on en a besoin!</a:t>
            </a:r>
          </a:p>
          <a:p>
            <a:pPr marL="0" indent="0" algn="just">
              <a:buNone/>
            </a:pPr>
            <a:r>
              <a:rPr lang="fr-FR" dirty="0">
                <a:latin typeface="Source Sans Pro" panose="020B0503030403020204" pitchFamily="34" charset="0"/>
              </a:rPr>
              <a:t>Si le code doit évoluer alors il suffira de modifier uniquement la méthode et non pas chaque endroit où celle-ci est appelée!</a:t>
            </a:r>
          </a:p>
          <a:p>
            <a:pPr marL="0" indent="0" algn="just">
              <a:buNone/>
            </a:pPr>
            <a:endParaRPr lang="fr-FR" b="0" i="0" dirty="0">
              <a:effectLst/>
              <a:latin typeface="Source Sans Pro" panose="020B0503030403020204" pitchFamily="34" charset="0"/>
            </a:endParaRP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12982130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fontScale="92500" lnSpcReduction="10000"/>
          </a:bodyPr>
          <a:lstStyle/>
          <a:p>
            <a:pPr marL="0" indent="0" algn="ctr">
              <a:buNone/>
            </a:pPr>
            <a:r>
              <a:rPr lang="fr-FR" dirty="0">
                <a:latin typeface="Source Sans Pro" panose="020B0503030403020204" pitchFamily="34" charset="0"/>
              </a:rPr>
              <a:t>FONCTIONS ou METHODES</a:t>
            </a:r>
          </a:p>
          <a:p>
            <a:pPr marL="0" indent="0" algn="just">
              <a:buNone/>
            </a:pPr>
            <a:endParaRPr lang="fr-FR" dirty="0">
              <a:latin typeface="Source Sans Pro" panose="020B0503030403020204" pitchFamily="34" charset="0"/>
            </a:endParaRP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Les fonctions sont des bouts de codes écris en dehors du code principal mais qui peuvent être appelées dans celui-ci</a:t>
            </a:r>
          </a:p>
          <a:p>
            <a:pPr marL="0" indent="0" algn="just">
              <a:buNone/>
            </a:pPr>
            <a:r>
              <a:rPr lang="fr-FR" dirty="0">
                <a:latin typeface="Source Sans Pro" panose="020B0503030403020204" pitchFamily="34" charset="0"/>
              </a:rPr>
              <a:t>Bien sûr une fonction peut faire elle-même appelle à une ou plusieurs autre fonctions</a:t>
            </a:r>
          </a:p>
          <a:p>
            <a:pPr marL="0" indent="0" algn="just">
              <a:buNone/>
            </a:pPr>
            <a:endParaRPr lang="fr-FR" dirty="0">
              <a:latin typeface="Source Sans Pro" panose="020B0503030403020204" pitchFamily="34" charset="0"/>
            </a:endParaRPr>
          </a:p>
          <a:p>
            <a:pPr marL="0" indent="0" algn="just">
              <a:buNone/>
            </a:pPr>
            <a:r>
              <a:rPr lang="fr-FR" dirty="0">
                <a:latin typeface="Source Sans Pro" panose="020B0503030403020204" pitchFamily="34" charset="0"/>
              </a:rPr>
              <a:t>Pour </a:t>
            </a:r>
            <a:r>
              <a:rPr lang="fr-FR" dirty="0" err="1">
                <a:latin typeface="Source Sans Pro" panose="020B0503030403020204" pitchFamily="34" charset="0"/>
              </a:rPr>
              <a:t>ecrire</a:t>
            </a:r>
            <a:r>
              <a:rPr lang="fr-FR" dirty="0">
                <a:latin typeface="Source Sans Pro" panose="020B0503030403020204" pitchFamily="34" charset="0"/>
              </a:rPr>
              <a:t> une fonction il faut respecter ce que l’on appelle la signature de méthode:</a:t>
            </a:r>
          </a:p>
          <a:p>
            <a:pPr marL="0" indent="0" algn="just">
              <a:buNone/>
            </a:pPr>
            <a:endParaRPr lang="fr-FR" dirty="0">
              <a:latin typeface="Source Sans Pro" panose="020B0503030403020204" pitchFamily="34" charset="0"/>
            </a:endParaRPr>
          </a:p>
          <a:p>
            <a:pPr marL="0" indent="0" algn="just">
              <a:buNone/>
            </a:pPr>
            <a:r>
              <a:rPr lang="fr-FR" dirty="0" err="1">
                <a:latin typeface="Source Sans Pro" panose="020B0503030403020204" pitchFamily="34" charset="0"/>
              </a:rPr>
              <a:t>Function</a:t>
            </a:r>
            <a:r>
              <a:rPr lang="fr-FR" dirty="0">
                <a:latin typeface="Source Sans Pro" panose="020B0503030403020204" pitchFamily="34" charset="0"/>
              </a:rPr>
              <a:t> </a:t>
            </a:r>
            <a:r>
              <a:rPr lang="fr-FR" dirty="0" err="1">
                <a:latin typeface="Source Sans Pro" panose="020B0503030403020204" pitchFamily="34" charset="0"/>
              </a:rPr>
              <a:t>typeDeRetour</a:t>
            </a:r>
            <a:r>
              <a:rPr lang="fr-FR" dirty="0">
                <a:latin typeface="Source Sans Pro" panose="020B0503030403020204" pitchFamily="34" charset="0"/>
              </a:rPr>
              <a:t> </a:t>
            </a:r>
            <a:r>
              <a:rPr lang="fr-FR" dirty="0" err="1">
                <a:latin typeface="Source Sans Pro" panose="020B0503030403020204" pitchFamily="34" charset="0"/>
              </a:rPr>
              <a:t>nomDelaFonction</a:t>
            </a:r>
            <a:r>
              <a:rPr lang="fr-FR" dirty="0">
                <a:latin typeface="Source Sans Pro" panose="020B0503030403020204" pitchFamily="34" charset="0"/>
              </a:rPr>
              <a:t>(type Argument1,  type Argument2)</a:t>
            </a:r>
          </a:p>
          <a:p>
            <a:pPr marL="0" indent="0" algn="just">
              <a:buNone/>
            </a:pPr>
            <a:r>
              <a:rPr lang="fr-FR" dirty="0">
                <a:latin typeface="Source Sans Pro" panose="020B0503030403020204" pitchFamily="34" charset="0"/>
              </a:rPr>
              <a:t>		- le </a:t>
            </a:r>
            <a:r>
              <a:rPr lang="fr-FR" dirty="0" err="1">
                <a:latin typeface="Source Sans Pro" panose="020B0503030403020204" pitchFamily="34" charset="0"/>
              </a:rPr>
              <a:t>typeDeRetour</a:t>
            </a:r>
            <a:r>
              <a:rPr lang="fr-FR" dirty="0">
                <a:latin typeface="Source Sans Pro" panose="020B0503030403020204" pitchFamily="34" charset="0"/>
              </a:rPr>
              <a:t> permet de spécifier qu’elle sera le type de la valeur retournée si il y en a une</a:t>
            </a:r>
          </a:p>
          <a:p>
            <a:pPr marL="0" indent="0" algn="just">
              <a:buNone/>
            </a:pPr>
            <a:r>
              <a:rPr lang="fr-FR" dirty="0">
                <a:latin typeface="Source Sans Pro" panose="020B0503030403020204" pitchFamily="34" charset="0"/>
              </a:rPr>
              <a:t>		</a:t>
            </a:r>
            <a:r>
              <a:rPr lang="fr-FR" b="0" i="0" dirty="0">
                <a:effectLst/>
                <a:latin typeface="Source Sans Pro" panose="020B0503030403020204" pitchFamily="34" charset="0"/>
              </a:rPr>
              <a:t>- </a:t>
            </a:r>
            <a:r>
              <a:rPr lang="fr-FR" b="0" i="0" dirty="0" err="1">
                <a:effectLst/>
                <a:latin typeface="Source Sans Pro" panose="020B0503030403020204" pitchFamily="34" charset="0"/>
              </a:rPr>
              <a:t>nomDelaFonction</a:t>
            </a:r>
            <a:r>
              <a:rPr lang="fr-FR" b="0" i="0" dirty="0">
                <a:effectLst/>
                <a:latin typeface="Source Sans Pro" panose="020B0503030403020204" pitchFamily="34" charset="0"/>
              </a:rPr>
              <a:t> est le nom de la fonction pour pouvoir l’appeler dans le code principal (en </a:t>
            </a:r>
            <a:r>
              <a:rPr lang="fr-FR" b="0" i="0" dirty="0" err="1">
                <a:effectLst/>
                <a:latin typeface="Source Sans Pro" panose="020B0503030403020204" pitchFamily="34" charset="0"/>
              </a:rPr>
              <a:t>camelCase</a:t>
            </a:r>
            <a:r>
              <a:rPr lang="fr-FR" b="0" i="0" dirty="0">
                <a:effectLst/>
                <a:latin typeface="Source Sans Pro" panose="020B0503030403020204" pitchFamily="34" charset="0"/>
              </a:rPr>
              <a:t>)</a:t>
            </a:r>
          </a:p>
          <a:p>
            <a:pPr marL="0" indent="0" algn="just">
              <a:buNone/>
            </a:pPr>
            <a:r>
              <a:rPr lang="fr-FR" b="0" i="0" dirty="0">
                <a:effectLst/>
                <a:latin typeface="Source Sans Pro" panose="020B0503030403020204" pitchFamily="34" charset="0"/>
              </a:rPr>
              <a:t>		- </a:t>
            </a:r>
            <a:r>
              <a:rPr lang="fr-FR" dirty="0">
                <a:latin typeface="Source Sans Pro" panose="020B0503030403020204" pitchFamily="34" charset="0"/>
              </a:rPr>
              <a:t>Les Arguments sont des données (variables) que la fonction aura besoin pour réaliser sont traitement 			Attention il faut préciser leur type dans la signature de la méthode</a:t>
            </a:r>
          </a:p>
          <a:p>
            <a:pPr marL="0" indent="0" algn="just">
              <a:buNone/>
            </a:pPr>
            <a:endParaRPr lang="fr-FR" b="0" i="0" dirty="0">
              <a:effectLst/>
              <a:latin typeface="Source Sans Pro" panose="020B0503030403020204" pitchFamily="34" charset="0"/>
            </a:endParaRPr>
          </a:p>
          <a:p>
            <a:pPr marL="0" indent="0" algn="just">
              <a:buNone/>
            </a:pPr>
            <a:r>
              <a:rPr lang="fr-FR" b="0" i="0" dirty="0">
                <a:effectLst/>
                <a:latin typeface="Source Sans Pro" panose="020B0503030403020204" pitchFamily="34" charset="0"/>
              </a:rPr>
              <a:t>Ensuite on placera le code encadrer par </a:t>
            </a:r>
            <a:r>
              <a:rPr lang="fr-FR" b="0" i="0" dirty="0" err="1">
                <a:effectLst/>
                <a:latin typeface="Source Sans Pro" panose="020B0503030403020204" pitchFamily="34" charset="0"/>
              </a:rPr>
              <a:t>Debut</a:t>
            </a:r>
            <a:r>
              <a:rPr lang="fr-FR" b="0" i="0" dirty="0">
                <a:effectLst/>
                <a:latin typeface="Source Sans Pro" panose="020B0503030403020204" pitchFamily="34" charset="0"/>
              </a:rPr>
              <a:t> et Fin</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Attention en fonction des langages les signatures de méthodes peuvent varier!</a:t>
            </a: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41441054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dirty="0">
                <a:latin typeface="Source Sans Pro" panose="020B0503030403020204" pitchFamily="34" charset="0"/>
              </a:rPr>
              <a:t>FONCTIONS ou METHODES</a:t>
            </a:r>
          </a:p>
          <a:p>
            <a:pPr marL="0" indent="0" algn="just">
              <a:buNone/>
            </a:pPr>
            <a:endParaRPr lang="fr-FR" dirty="0">
              <a:latin typeface="Source Sans Pro" panose="020B0503030403020204" pitchFamily="34" charset="0"/>
            </a:endParaRP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Exemple</a:t>
            </a:r>
          </a:p>
          <a:p>
            <a:pPr marL="0" indent="0">
              <a:buNone/>
            </a:pPr>
            <a:r>
              <a:rPr lang="fr-FR" sz="2000" b="0" i="0" dirty="0" err="1">
                <a:effectLst/>
                <a:latin typeface="Source Sans Pro" panose="020B0503030403020204" pitchFamily="34" charset="0"/>
              </a:rPr>
              <a:t>Debut</a:t>
            </a:r>
            <a:endParaRPr lang="fr-FR" sz="2000" b="0" i="0" dirty="0">
              <a:effectLst/>
              <a:latin typeface="Source Sans Pro" panose="020B0503030403020204" pitchFamily="34" charset="0"/>
            </a:endParaRPr>
          </a:p>
          <a:p>
            <a:pPr marL="0" indent="0">
              <a:buNone/>
            </a:pPr>
            <a:r>
              <a:rPr lang="fr-FR" b="0" i="0" dirty="0">
                <a:effectLst/>
                <a:latin typeface="Source Sans Pro" panose="020B0503030403020204" pitchFamily="34" charset="0"/>
                <a:sym typeface="Wingdings" panose="05000000000000000000" pitchFamily="2" charset="2"/>
              </a:rPr>
              <a:t>	</a:t>
            </a:r>
            <a:r>
              <a:rPr lang="fr-FR" b="0" i="0" dirty="0" err="1">
                <a:effectLst/>
                <a:latin typeface="Source Sans Pro" panose="020B0503030403020204" pitchFamily="34" charset="0"/>
                <a:sym typeface="Wingdings" panose="05000000000000000000" pitchFamily="2" charset="2"/>
              </a:rPr>
              <a:t>reponse</a:t>
            </a:r>
            <a:r>
              <a:rPr lang="fr-FR" dirty="0" err="1">
                <a:latin typeface="Source Sans Pro" panose="020B0503030403020204" pitchFamily="34" charset="0"/>
                <a:sym typeface="Wingdings" panose="05000000000000000000" pitchFamily="2" charset="2"/>
              </a:rPr>
              <a:t></a:t>
            </a:r>
            <a:r>
              <a:rPr lang="fr-FR" b="0" i="0" dirty="0" err="1">
                <a:effectLst/>
                <a:latin typeface="Ubuntu mono"/>
              </a:rPr>
              <a:t>RepOuiNon</a:t>
            </a:r>
            <a:r>
              <a:rPr lang="fr-FR" b="0" i="0" dirty="0">
                <a:effectLst/>
                <a:latin typeface="Ubuntu mono"/>
              </a:rPr>
              <a:t>(« comment allez vous? »</a:t>
            </a:r>
            <a:r>
              <a:rPr lang="fr-FR" dirty="0">
                <a:latin typeface="Source Sans Pro" panose="020B0503030403020204" pitchFamily="34" charset="0"/>
                <a:sym typeface="Wingdings" panose="05000000000000000000" pitchFamily="2" charset="2"/>
              </a:rPr>
              <a:t>)</a:t>
            </a:r>
          </a:p>
          <a:p>
            <a:pPr marL="0" indent="0">
              <a:buNone/>
            </a:pPr>
            <a:r>
              <a:rPr lang="fr-FR" dirty="0">
                <a:latin typeface="Source Sans Pro" panose="020B0503030403020204" pitchFamily="34" charset="0"/>
                <a:sym typeface="Wingdings" panose="05000000000000000000" pitchFamily="2" charset="2"/>
              </a:rPr>
              <a:t>	Ecrire(« vous avez répondu  » +</a:t>
            </a:r>
            <a:r>
              <a:rPr lang="fr-FR" dirty="0" err="1">
                <a:latin typeface="Source Sans Pro" panose="020B0503030403020204" pitchFamily="34" charset="0"/>
                <a:sym typeface="Wingdings" panose="05000000000000000000" pitchFamily="2" charset="2"/>
              </a:rPr>
              <a:t>reponse</a:t>
            </a:r>
            <a:r>
              <a:rPr lang="fr-FR" dirty="0">
                <a:latin typeface="Source Sans Pro" panose="020B0503030403020204" pitchFamily="34" charset="0"/>
                <a:sym typeface="Wingdings" panose="05000000000000000000" pitchFamily="2" charset="2"/>
              </a:rPr>
              <a:t>)</a:t>
            </a:r>
          </a:p>
          <a:p>
            <a:pPr marL="0" indent="0">
              <a:buNone/>
            </a:pPr>
            <a:r>
              <a:rPr lang="fr-FR" sz="2000" b="0" i="0" dirty="0">
                <a:effectLst/>
                <a:latin typeface="Source Sans Pro" panose="020B0503030403020204" pitchFamily="34" charset="0"/>
              </a:rPr>
              <a:t>fin</a:t>
            </a:r>
          </a:p>
          <a:p>
            <a:pPr marL="0" indent="0">
              <a:buNone/>
            </a:pPr>
            <a:endParaRPr lang="fr-FR" dirty="0">
              <a:latin typeface="Source Sans Pro" panose="020B0503030403020204" pitchFamily="34" charset="0"/>
            </a:endParaRPr>
          </a:p>
          <a:p>
            <a:pPr marL="0" indent="0">
              <a:buNone/>
            </a:pPr>
            <a:r>
              <a:rPr lang="fr-FR" b="1" i="0" dirty="0">
                <a:effectLst/>
                <a:latin typeface="Ubuntu mono"/>
              </a:rPr>
              <a:t>Fonction</a:t>
            </a:r>
            <a:r>
              <a:rPr lang="fr-FR" b="0" i="0" dirty="0">
                <a:effectLst/>
                <a:latin typeface="Ubuntu mono"/>
              </a:rPr>
              <a:t> </a:t>
            </a:r>
            <a:r>
              <a:rPr lang="fr-FR" b="0" i="0" dirty="0" err="1">
                <a:effectLst/>
                <a:latin typeface="Ubuntu mono"/>
              </a:rPr>
              <a:t>RepOuiNon</a:t>
            </a:r>
            <a:r>
              <a:rPr lang="fr-FR" b="0" i="0" dirty="0">
                <a:effectLst/>
                <a:latin typeface="Ubuntu mono"/>
              </a:rPr>
              <a:t>(Msg </a:t>
            </a:r>
            <a:r>
              <a:rPr lang="fr-FR" b="1" i="0" dirty="0">
                <a:effectLst/>
                <a:latin typeface="Ubuntu mono"/>
              </a:rPr>
              <a:t>en Caractère</a:t>
            </a:r>
            <a:r>
              <a:rPr lang="fr-FR" b="0" i="0" dirty="0">
                <a:effectLst/>
                <a:latin typeface="Ubuntu mono"/>
              </a:rPr>
              <a:t>) </a:t>
            </a:r>
            <a:r>
              <a:rPr lang="fr-FR" b="1" i="0" dirty="0">
                <a:effectLst/>
                <a:latin typeface="Ubuntu mono"/>
              </a:rPr>
              <a:t>en Caractère</a:t>
            </a:r>
            <a:br>
              <a:rPr lang="fr-FR" dirty="0"/>
            </a:br>
            <a:r>
              <a:rPr lang="fr-FR" dirty="0"/>
              <a:t>	</a:t>
            </a:r>
            <a:r>
              <a:rPr lang="fr-FR" b="1" i="0" dirty="0">
                <a:effectLst/>
                <a:latin typeface="Ubuntu mono"/>
              </a:rPr>
              <a:t>Ecrire</a:t>
            </a:r>
            <a:r>
              <a:rPr lang="fr-FR" b="0" i="0" dirty="0">
                <a:effectLst/>
                <a:latin typeface="Ubuntu mono"/>
              </a:rPr>
              <a:t> Msg</a:t>
            </a:r>
            <a:br>
              <a:rPr lang="fr-FR" dirty="0"/>
            </a:br>
            <a:r>
              <a:rPr lang="fr-FR" dirty="0"/>
              <a:t>	</a:t>
            </a:r>
            <a:r>
              <a:rPr lang="fr-FR" b="0" i="0" dirty="0">
                <a:effectLst/>
                <a:latin typeface="Ubuntu mono"/>
              </a:rPr>
              <a:t>Truc ← ""</a:t>
            </a:r>
            <a:br>
              <a:rPr lang="fr-FR" dirty="0"/>
            </a:br>
            <a:r>
              <a:rPr lang="fr-FR" dirty="0"/>
              <a:t>	</a:t>
            </a:r>
            <a:r>
              <a:rPr lang="fr-FR" b="1" i="0" dirty="0" err="1">
                <a:effectLst/>
                <a:latin typeface="Ubuntu mono"/>
              </a:rPr>
              <a:t>TantQue</a:t>
            </a:r>
            <a:r>
              <a:rPr lang="fr-FR" b="0" i="0" dirty="0">
                <a:effectLst/>
                <a:latin typeface="Ubuntu mono"/>
              </a:rPr>
              <a:t> Truc &lt;&gt; "Oui" ou Truc &lt;&gt; "Non"</a:t>
            </a:r>
            <a:br>
              <a:rPr lang="fr-FR" dirty="0"/>
            </a:br>
            <a:r>
              <a:rPr lang="fr-FR" b="1" i="0" dirty="0">
                <a:effectLst/>
                <a:latin typeface="Ubuntu mono"/>
              </a:rPr>
              <a:t>  		Ecrire</a:t>
            </a:r>
            <a:r>
              <a:rPr lang="fr-FR" b="0" i="0" dirty="0">
                <a:effectLst/>
                <a:latin typeface="Ubuntu mono"/>
              </a:rPr>
              <a:t> "Tapez Oui ou Non"</a:t>
            </a:r>
            <a:br>
              <a:rPr lang="fr-FR" dirty="0"/>
            </a:br>
            <a:r>
              <a:rPr lang="fr-FR" b="1" i="0" dirty="0">
                <a:effectLst/>
                <a:latin typeface="Ubuntu mono"/>
              </a:rPr>
              <a:t>  		Lire</a:t>
            </a:r>
            <a:r>
              <a:rPr lang="fr-FR" b="0" i="0" dirty="0">
                <a:effectLst/>
                <a:latin typeface="Ubuntu mono"/>
              </a:rPr>
              <a:t> Truc</a:t>
            </a:r>
            <a:br>
              <a:rPr lang="fr-FR" dirty="0"/>
            </a:br>
            <a:r>
              <a:rPr lang="fr-FR" dirty="0"/>
              <a:t>	</a:t>
            </a:r>
            <a:r>
              <a:rPr lang="fr-FR" b="1" i="0" dirty="0" err="1">
                <a:effectLst/>
                <a:latin typeface="Ubuntu mono"/>
              </a:rPr>
              <a:t>FinTantQue</a:t>
            </a:r>
            <a:br>
              <a:rPr lang="fr-FR" dirty="0"/>
            </a:br>
            <a:r>
              <a:rPr lang="fr-FR" dirty="0"/>
              <a:t>	</a:t>
            </a:r>
            <a:r>
              <a:rPr lang="fr-FR" b="1" i="0" dirty="0">
                <a:effectLst/>
                <a:latin typeface="Ubuntu mono"/>
              </a:rPr>
              <a:t>Renvoyer</a:t>
            </a:r>
            <a:r>
              <a:rPr lang="fr-FR" b="0" i="0" dirty="0">
                <a:effectLst/>
                <a:latin typeface="Ubuntu mono"/>
              </a:rPr>
              <a:t> Truc</a:t>
            </a:r>
            <a:br>
              <a:rPr lang="fr-FR" dirty="0"/>
            </a:br>
            <a:r>
              <a:rPr lang="fr-FR" b="1" i="0" dirty="0">
                <a:effectLst/>
                <a:latin typeface="Ubuntu mono"/>
              </a:rPr>
              <a:t>Fin Fonction</a:t>
            </a: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12902248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dirty="0">
                <a:latin typeface="Source Sans Pro" panose="020B0503030403020204" pitchFamily="34" charset="0"/>
              </a:rPr>
              <a:t>EXERCICES</a:t>
            </a:r>
          </a:p>
          <a:p>
            <a:pPr marL="0" indent="0" algn="ctr">
              <a:buNone/>
            </a:pPr>
            <a:endParaRPr lang="fr-FR" sz="2000" b="0" i="0" dirty="0">
              <a:effectLst/>
              <a:latin typeface="Source Sans Pro" panose="020B0503030403020204" pitchFamily="34" charset="0"/>
            </a:endParaRPr>
          </a:p>
          <a:p>
            <a:pPr marL="0" indent="0" algn="ctr">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Écrivez une fonction qui renvoie la somme de cinq nombres fournis en argument.</a:t>
            </a:r>
          </a:p>
          <a:p>
            <a:pPr marL="0" indent="0">
              <a:buNone/>
            </a:pPr>
            <a:endParaRPr lang="fr-FR" sz="2000" dirty="0">
              <a:latin typeface="Source Sans Pro" panose="020B0503030403020204" pitchFamily="34" charset="0"/>
            </a:endParaRPr>
          </a:p>
          <a:p>
            <a:pPr marL="0" indent="0">
              <a:buNone/>
            </a:pPr>
            <a:r>
              <a:rPr lang="fr-FR" b="0" i="0" dirty="0">
                <a:effectLst/>
                <a:latin typeface="Source Sans Pro" panose="020B0503030403020204" pitchFamily="34" charset="0"/>
              </a:rPr>
              <a:t>Écrivez une fonction qui renvoie le nombre de voyelles contenues dans une chaîne de caractères passée en argument. Au passage, notez qu'une fonction a tout à fait le droit d'appeler une autre fonction.</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Réécrivez la fonction Trouve, vue précédemment, à l’aide des fonctions </a:t>
            </a:r>
            <a:r>
              <a:rPr lang="fr-FR" b="0" i="0" dirty="0" err="1">
                <a:effectLst/>
                <a:latin typeface="Source Sans Pro" panose="020B0503030403020204" pitchFamily="34" charset="0"/>
              </a:rPr>
              <a:t>Mid</a:t>
            </a:r>
            <a:r>
              <a:rPr lang="fr-FR" b="0" i="0" dirty="0">
                <a:effectLst/>
                <a:latin typeface="Source Sans Pro" panose="020B0503030403020204" pitchFamily="34" charset="0"/>
              </a:rPr>
              <a:t> et Len (comme quoi, Trouve, à la différence de </a:t>
            </a:r>
            <a:r>
              <a:rPr lang="fr-FR" b="0" i="0" dirty="0" err="1">
                <a:effectLst/>
                <a:latin typeface="Source Sans Pro" panose="020B0503030403020204" pitchFamily="34" charset="0"/>
              </a:rPr>
              <a:t>Mid</a:t>
            </a:r>
            <a:r>
              <a:rPr lang="fr-FR" b="0" i="0" dirty="0">
                <a:effectLst/>
                <a:latin typeface="Source Sans Pro" panose="020B0503030403020204" pitchFamily="34" charset="0"/>
              </a:rPr>
              <a:t> et Len, n’est pas une fonction indispensable dans un langage).</a:t>
            </a:r>
          </a:p>
          <a:p>
            <a:pPr marL="0" indent="0">
              <a:buNone/>
            </a:pPr>
            <a:endParaRPr lang="fr-FR" dirty="0">
              <a:latin typeface="Source Sans Pro" panose="020B0503030403020204" pitchFamily="34" charset="0"/>
            </a:endParaRPr>
          </a:p>
          <a:p>
            <a:pPr algn="just">
              <a:buFont typeface="Arial" panose="020B0604020202020204" pitchFamily="34" charset="0"/>
              <a:buChar char="•"/>
            </a:pPr>
            <a:r>
              <a:rPr lang="fr-FR" b="0" i="0" dirty="0">
                <a:effectLst/>
                <a:latin typeface="Source Sans Pro" panose="020B0503030403020204" pitchFamily="34" charset="0"/>
              </a:rPr>
              <a:t>Ecrivez une fonction qui purge une chaîne d'un caractère, la chaîne comme le caractère étant passés en argument. Si le caractère spécifié ne fait pas partie de la chaîne, celle-ci devra être retournée intacte. Par exemple :Purge("</a:t>
            </a:r>
            <a:r>
              <a:rPr lang="fr-FR" b="0" i="0" dirty="0" err="1">
                <a:effectLst/>
                <a:latin typeface="Source Sans Pro" panose="020B0503030403020204" pitchFamily="34" charset="0"/>
              </a:rPr>
              <a:t>Bonjour","o</a:t>
            </a:r>
            <a:r>
              <a:rPr lang="fr-FR" b="0" i="0" dirty="0">
                <a:effectLst/>
                <a:latin typeface="Source Sans Pro" panose="020B0503030403020204" pitchFamily="34" charset="0"/>
              </a:rPr>
              <a:t>") renverra "</a:t>
            </a:r>
            <a:r>
              <a:rPr lang="fr-FR" b="0" i="0" dirty="0" err="1">
                <a:effectLst/>
                <a:latin typeface="Source Sans Pro" panose="020B0503030403020204" pitchFamily="34" charset="0"/>
              </a:rPr>
              <a:t>Bnjur</a:t>
            </a:r>
            <a:r>
              <a:rPr lang="fr-FR" b="0" i="0" dirty="0">
                <a:effectLst/>
                <a:latin typeface="Source Sans Pro" panose="020B0503030403020204" pitchFamily="34" charset="0"/>
              </a:rPr>
              <a:t>"</a:t>
            </a:r>
          </a:p>
          <a:p>
            <a:pPr algn="just">
              <a:buFont typeface="Arial" panose="020B0604020202020204" pitchFamily="34" charset="0"/>
              <a:buChar char="•"/>
            </a:pPr>
            <a:r>
              <a:rPr lang="fr-FR" b="0" i="0" dirty="0">
                <a:effectLst/>
                <a:latin typeface="Source Sans Pro" panose="020B0503030403020204" pitchFamily="34" charset="0"/>
              </a:rPr>
              <a:t>Purge("J'ai horreur des espaces"," ") renverra "J'</a:t>
            </a:r>
            <a:r>
              <a:rPr lang="fr-FR" b="0" i="0" dirty="0" err="1">
                <a:effectLst/>
                <a:latin typeface="Source Sans Pro" panose="020B0503030403020204" pitchFamily="34" charset="0"/>
              </a:rPr>
              <a:t>aihorreurdesespaces</a:t>
            </a:r>
            <a:r>
              <a:rPr lang="fr-FR" b="0" i="0" dirty="0">
                <a:effectLst/>
                <a:latin typeface="Source Sans Pro" panose="020B0503030403020204" pitchFamily="34" charset="0"/>
              </a:rPr>
              <a:t>"</a:t>
            </a:r>
          </a:p>
          <a:p>
            <a:pPr algn="just">
              <a:buFont typeface="Arial" panose="020B0604020202020204" pitchFamily="34" charset="0"/>
              <a:buChar char="•"/>
            </a:pPr>
            <a:r>
              <a:rPr lang="fr-FR" b="0" i="0" dirty="0">
                <a:effectLst/>
                <a:latin typeface="Source Sans Pro" panose="020B0503030403020204" pitchFamily="34" charset="0"/>
              </a:rPr>
              <a:t>Purge("Moi, je m'en fous", "y") renverra "Moi, je m'en fous"</a:t>
            </a:r>
          </a:p>
          <a:p>
            <a:pPr marL="0" indent="0">
              <a:buNone/>
            </a:pPr>
            <a:endParaRPr lang="fr-FR" b="0" i="0" dirty="0">
              <a:solidFill>
                <a:srgbClr val="000000"/>
              </a:solidFill>
              <a:effectLst/>
              <a:latin typeface="Source Sans Pro" panose="020B0503030403020204" pitchFamily="34" charset="0"/>
            </a:endParaRPr>
          </a:p>
          <a:p>
            <a:pPr marL="0" indent="0">
              <a:buNone/>
            </a:pPr>
            <a:endParaRPr lang="fr-FR" sz="2000" dirty="0">
              <a:solidFill>
                <a:srgbClr val="000000"/>
              </a:solidFill>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31478915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dirty="0">
                <a:latin typeface="Source Sans Pro" panose="020B0503030403020204" pitchFamily="34" charset="0"/>
              </a:rPr>
              <a:t>EXERCICES</a:t>
            </a:r>
          </a:p>
          <a:p>
            <a:pPr marL="0" indent="0" algn="ctr">
              <a:buNone/>
            </a:pPr>
            <a:endParaRPr lang="fr-FR" sz="2000" b="0" i="0" dirty="0">
              <a:effectLst/>
              <a:latin typeface="Source Sans Pro" panose="020B0503030403020204" pitchFamily="34" charset="0"/>
            </a:endParaRPr>
          </a:p>
          <a:p>
            <a:pPr marL="0" indent="0" algn="ctr">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Même question que précédemment, mais cette fois, on doit pouvoir fournir un nombre quelconque de caractères à supprimer en argument. Ainsi, par exemple, si le deuxième argument est "</a:t>
            </a:r>
            <a:r>
              <a:rPr lang="fr-FR" b="0" i="0" dirty="0" err="1">
                <a:effectLst/>
                <a:latin typeface="Source Sans Pro" panose="020B0503030403020204" pitchFamily="34" charset="0"/>
              </a:rPr>
              <a:t>aeiouy</a:t>
            </a:r>
            <a:r>
              <a:rPr lang="fr-FR" b="0" i="0" dirty="0">
                <a:effectLst/>
                <a:latin typeface="Source Sans Pro" panose="020B0503030403020204" pitchFamily="34" charset="0"/>
              </a:rPr>
              <a:t>", la chaîne passée en premier argument sera purgée de toutes ses voyelles.</a:t>
            </a:r>
          </a:p>
          <a:p>
            <a:pPr marL="0" indent="0">
              <a:buNone/>
            </a:pPr>
            <a:endParaRPr lang="fr-FR" dirty="0"/>
          </a:p>
          <a:p>
            <a:pPr marL="0" indent="0">
              <a:buNone/>
            </a:pPr>
            <a:r>
              <a:rPr lang="fr-FR" b="0" i="0" dirty="0">
                <a:effectLst/>
                <a:latin typeface="Source Sans Pro" panose="020B0503030403020204" pitchFamily="34" charset="0"/>
              </a:rPr>
              <a:t>Ecrire un traitement qui effectue le tri d'un tableau envoyé en argument (on considère que le code appelant devra également fournir le nombre d'éléments du tableau).</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traitement qui informe si un </a:t>
            </a:r>
            <a:r>
              <a:rPr lang="fr-FR" b="0" i="0" dirty="0" err="1">
                <a:effectLst/>
                <a:latin typeface="Source Sans Pro" panose="020B0503030403020204" pitchFamily="34" charset="0"/>
              </a:rPr>
              <a:t>un</a:t>
            </a:r>
            <a:r>
              <a:rPr lang="fr-FR" b="0" i="0" dirty="0">
                <a:effectLst/>
                <a:latin typeface="Source Sans Pro" panose="020B0503030403020204" pitchFamily="34" charset="0"/>
              </a:rPr>
              <a:t> tableau envoyé en argument est formé ou non d'éléments tous rangés en ordre croissant.</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traitement qui inverse le contenu de deux valeurs passées en argument.</a:t>
            </a:r>
          </a:p>
          <a:p>
            <a:pPr marL="0" indent="0">
              <a:buNone/>
            </a:pPr>
            <a:endParaRPr lang="fr-FR" dirty="0">
              <a:latin typeface="Source Sans Pro" panose="020B0503030403020204" pitchFamily="34" charset="0"/>
            </a:endParaRPr>
          </a:p>
          <a:p>
            <a:pPr marL="0" indent="0">
              <a:buNone/>
            </a:pPr>
            <a:br>
              <a:rPr lang="fr-FR" dirty="0"/>
            </a:br>
            <a:endParaRPr lang="fr-FR" b="0" i="0" dirty="0">
              <a:solidFill>
                <a:srgbClr val="000000"/>
              </a:solidFill>
              <a:effectLst/>
              <a:latin typeface="Source Sans Pro" panose="020B0503030403020204" pitchFamily="34" charset="0"/>
            </a:endParaRPr>
          </a:p>
          <a:p>
            <a:pPr marL="0" indent="0">
              <a:buNone/>
            </a:pPr>
            <a:endParaRPr lang="fr-FR" sz="2000" dirty="0">
              <a:solidFill>
                <a:srgbClr val="000000"/>
              </a:solidFill>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33340275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dirty="0">
                <a:latin typeface="Source Sans Pro" panose="020B0503030403020204" pitchFamily="34" charset="0"/>
              </a:rPr>
              <a:t>EXERCICES</a:t>
            </a:r>
          </a:p>
          <a:p>
            <a:pPr marL="0" indent="0" algn="ctr">
              <a:buNone/>
            </a:pPr>
            <a:endParaRPr lang="fr-FR" b="0" i="0" dirty="0">
              <a:effectLst/>
              <a:latin typeface="Source Sans Pro" panose="020B0503030403020204" pitchFamily="34" charset="0"/>
            </a:endParaRPr>
          </a:p>
          <a:p>
            <a:pPr marL="0" indent="0">
              <a:buNone/>
            </a:pPr>
            <a:r>
              <a:rPr lang="fr-FR" dirty="0">
                <a:latin typeface="Source Sans Pro" panose="020B0503030403020204" pitchFamily="34" charset="0"/>
              </a:rPr>
              <a:t>Réaliser le jeux du chifoumi</a:t>
            </a:r>
          </a:p>
          <a:p>
            <a:pPr marL="0" indent="0">
              <a:buNone/>
            </a:pPr>
            <a:endParaRPr lang="fr-FR" b="0" i="0" dirty="0">
              <a:effectLst/>
              <a:latin typeface="Source Sans Pro" panose="020B0503030403020204" pitchFamily="34" charset="0"/>
            </a:endParaRPr>
          </a:p>
          <a:p>
            <a:pPr marL="0" indent="0">
              <a:buNone/>
            </a:pPr>
            <a:r>
              <a:rPr lang="fr-FR" dirty="0">
                <a:latin typeface="Source Sans Pro" panose="020B0503030403020204" pitchFamily="34" charset="0"/>
              </a:rPr>
              <a:t>Réaliser le jeux du </a:t>
            </a:r>
            <a:r>
              <a:rPr lang="fr-FR" dirty="0" err="1">
                <a:latin typeface="Source Sans Pro" panose="020B0503030403020204" pitchFamily="34" charset="0"/>
              </a:rPr>
              <a:t>Mastermind</a:t>
            </a:r>
            <a:endParaRPr lang="fr-FR" b="0" i="0" dirty="0">
              <a:effectLst/>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32354274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endParaRPr lang="fr-FR" b="0" i="0" dirty="0">
              <a:effectLst/>
              <a:latin typeface="Source Sans Pro" panose="020B0503030403020204" pitchFamily="34" charset="0"/>
            </a:endParaRPr>
          </a:p>
          <a:p>
            <a:pPr marL="0" indent="0" algn="ctr">
              <a:buNone/>
            </a:pPr>
            <a:r>
              <a:rPr lang="fr-FR" dirty="0">
                <a:latin typeface="Source Sans Pro" panose="020B0503030403020204" pitchFamily="34" charset="0"/>
              </a:rPr>
              <a:t>EXERCICES FETES DE FIN D’ANNEE</a:t>
            </a:r>
          </a:p>
          <a:p>
            <a:pPr marL="0" indent="0" algn="ctr">
              <a:buNone/>
            </a:pPr>
            <a:endParaRPr lang="fr-FR" dirty="0">
              <a:latin typeface="Source Sans Pro" panose="020B0503030403020204" pitchFamily="34" charset="0"/>
            </a:endParaRPr>
          </a:p>
          <a:p>
            <a:pPr marL="0" indent="0" algn="ctr">
              <a:buNone/>
            </a:pPr>
            <a:endParaRPr lang="fr-FR" b="0" i="0" dirty="0">
              <a:effectLst/>
              <a:latin typeface="Source Sans Pro" panose="020B0503030403020204" pitchFamily="34" charset="0"/>
            </a:endParaRPr>
          </a:p>
          <a:p>
            <a:pPr marL="0" indent="0">
              <a:buNone/>
            </a:pPr>
            <a:r>
              <a:rPr lang="fr-FR" sz="1800" b="0" i="0" u="none" strike="noStrike" baseline="0" dirty="0">
                <a:latin typeface="Arial" panose="020B0604020202020204" pitchFamily="34" charset="0"/>
              </a:rPr>
              <a:t>Ecrire un algorithme '</a:t>
            </a:r>
            <a:r>
              <a:rPr lang="fr-FR" sz="1800" b="0" i="0" u="none" strike="noStrike" baseline="0" dirty="0" err="1">
                <a:latin typeface="Arial" panose="020B0604020202020204" pitchFamily="34" charset="0"/>
              </a:rPr>
              <a:t>estUnNombrePremier</a:t>
            </a:r>
            <a:r>
              <a:rPr lang="fr-FR" sz="1800" b="0" i="0" u="none" strike="noStrike" baseline="0" dirty="0">
                <a:latin typeface="Arial" panose="020B0604020202020204" pitchFamily="34" charset="0"/>
              </a:rPr>
              <a:t>' qui permet de lire un entier ( on suppose que la valeur saisit est strictement positive ) </a:t>
            </a:r>
          </a:p>
          <a:p>
            <a:pPr marL="0" indent="0">
              <a:buNone/>
            </a:pPr>
            <a:r>
              <a:rPr lang="fr-FR" sz="1800" b="0" i="0" u="none" strike="noStrike" baseline="0" dirty="0">
                <a:latin typeface="Arial" panose="020B0604020202020204" pitchFamily="34" charset="0"/>
              </a:rPr>
              <a:t>*L’algorithme doit afficher « vrai » si le paramètre est un nombre premier, si non doit afficher « faux » </a:t>
            </a:r>
          </a:p>
          <a:p>
            <a:pPr marL="0" indent="0">
              <a:buNone/>
            </a:pPr>
            <a:r>
              <a:rPr lang="fr-FR" sz="1800" b="0" i="0" u="none" strike="noStrike" baseline="0" dirty="0">
                <a:latin typeface="Arial" panose="020B0604020202020204" pitchFamily="34" charset="0"/>
              </a:rPr>
              <a:t>* exemple : </a:t>
            </a:r>
          </a:p>
          <a:p>
            <a:pPr marL="0" indent="0">
              <a:buNone/>
            </a:pPr>
            <a:r>
              <a:rPr lang="fr-FR" sz="1800" b="0" i="0" u="none" strike="noStrike" baseline="0" dirty="0">
                <a:latin typeface="Arial" panose="020B0604020202020204" pitchFamily="34" charset="0"/>
              </a:rPr>
              <a:t>* si paramètre 18 le programme affiche faux </a:t>
            </a:r>
          </a:p>
          <a:p>
            <a:pPr marL="0" indent="0">
              <a:buNone/>
            </a:pPr>
            <a:r>
              <a:rPr lang="fr-FR" sz="1800" b="0" i="0" u="none" strike="noStrike" baseline="0" dirty="0">
                <a:latin typeface="Arial" panose="020B0604020202020204" pitchFamily="34" charset="0"/>
              </a:rPr>
              <a:t>* si paramètre 23 le programme affiche vrai </a:t>
            </a:r>
            <a:endParaRPr lang="fr-FR" altLang="fr-FR" sz="2000" dirty="0"/>
          </a:p>
        </p:txBody>
      </p:sp>
    </p:spTree>
    <p:extLst>
      <p:ext uri="{BB962C8B-B14F-4D97-AF65-F5344CB8AC3E}">
        <p14:creationId xmlns:p14="http://schemas.microsoft.com/office/powerpoint/2010/main" val="210260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4" y="1200150"/>
            <a:ext cx="9099880" cy="4498285"/>
          </a:xfrm>
        </p:spPr>
        <p:txBody>
          <a:bodyPr>
            <a:normAutofit/>
          </a:bodyPr>
          <a:lstStyle/>
          <a:p>
            <a:pPr algn="ctr"/>
            <a:r>
              <a:rPr lang="fr-FR" sz="1800" b="1" dirty="0">
                <a:ea typeface="Libre Baskerville"/>
                <a:cs typeface="Libre Baskerville"/>
                <a:sym typeface="Libre Baskerville"/>
              </a:rPr>
              <a:t>Utilisation de Logigramme</a:t>
            </a:r>
          </a:p>
          <a:p>
            <a:pPr marL="0" indent="0" algn="l">
              <a:buNone/>
            </a:pPr>
            <a:endParaRPr lang="fr-FR" sz="1800" b="0" i="0" u="none" strike="noStrike" baseline="0" dirty="0">
              <a:latin typeface="Corbel" panose="020B0503020204020204" pitchFamily="34" charset="0"/>
            </a:endParaRPr>
          </a:p>
          <a:p>
            <a:r>
              <a:rPr lang="fr-FR" sz="2000" dirty="0"/>
              <a:t>Un logigramme est une représentation schématique des liens fonctionnels, organisationnels et hiérarchiques d'un algorithme ou d'un programme.</a:t>
            </a:r>
          </a:p>
          <a:p>
            <a:endParaRPr lang="fr-FR" sz="2000" dirty="0"/>
          </a:p>
          <a:p>
            <a:r>
              <a:rPr lang="fr-FR" sz="2000" dirty="0"/>
              <a:t>Vous utiliserez essentiellement les éléments suivants pour vos logigramme :</a:t>
            </a:r>
          </a:p>
          <a:p>
            <a:pPr marL="0" indent="0" algn="l">
              <a:buNone/>
            </a:pPr>
            <a:endParaRPr lang="fr-FR" dirty="0"/>
          </a:p>
        </p:txBody>
      </p:sp>
      <p:pic>
        <p:nvPicPr>
          <p:cNvPr id="4" name="Image 3">
            <a:extLst>
              <a:ext uri="{FF2B5EF4-FFF2-40B4-BE49-F238E27FC236}">
                <a16:creationId xmlns:a16="http://schemas.microsoft.com/office/drawing/2014/main" id="{07D26BE7-6B37-47AB-97E5-51F3E3C71C1C}"/>
              </a:ext>
            </a:extLst>
          </p:cNvPr>
          <p:cNvPicPr>
            <a:picLocks noChangeAspect="1"/>
          </p:cNvPicPr>
          <p:nvPr/>
        </p:nvPicPr>
        <p:blipFill>
          <a:blip r:embed="rId2"/>
          <a:stretch>
            <a:fillRect/>
          </a:stretch>
        </p:blipFill>
        <p:spPr>
          <a:xfrm flipV="1">
            <a:off x="1572252" y="4518510"/>
            <a:ext cx="2050301" cy="486243"/>
          </a:xfrm>
          <a:prstGeom prst="rect">
            <a:avLst/>
          </a:prstGeom>
        </p:spPr>
      </p:pic>
      <p:pic>
        <p:nvPicPr>
          <p:cNvPr id="5" name="Image 4">
            <a:extLst>
              <a:ext uri="{FF2B5EF4-FFF2-40B4-BE49-F238E27FC236}">
                <a16:creationId xmlns:a16="http://schemas.microsoft.com/office/drawing/2014/main" id="{FBCC406B-4854-4001-88F2-6AFF84182F2F}"/>
              </a:ext>
            </a:extLst>
          </p:cNvPr>
          <p:cNvPicPr>
            <a:picLocks noChangeAspect="1"/>
          </p:cNvPicPr>
          <p:nvPr/>
        </p:nvPicPr>
        <p:blipFill>
          <a:blip r:embed="rId3"/>
          <a:stretch>
            <a:fillRect/>
          </a:stretch>
        </p:blipFill>
        <p:spPr>
          <a:xfrm rot="10800000" flipH="1" flipV="1">
            <a:off x="6971064" y="4232760"/>
            <a:ext cx="2000836" cy="1425090"/>
          </a:xfrm>
          <a:prstGeom prst="rect">
            <a:avLst/>
          </a:prstGeom>
        </p:spPr>
      </p:pic>
      <p:sp>
        <p:nvSpPr>
          <p:cNvPr id="6" name="ZoneTexte 5">
            <a:extLst>
              <a:ext uri="{FF2B5EF4-FFF2-40B4-BE49-F238E27FC236}">
                <a16:creationId xmlns:a16="http://schemas.microsoft.com/office/drawing/2014/main" id="{B6DCA7A9-E938-42F0-A871-B98645262B38}"/>
              </a:ext>
            </a:extLst>
          </p:cNvPr>
          <p:cNvSpPr txBox="1"/>
          <p:nvPr/>
        </p:nvSpPr>
        <p:spPr>
          <a:xfrm>
            <a:off x="1411539" y="5087789"/>
            <a:ext cx="2371725" cy="646331"/>
          </a:xfrm>
          <a:prstGeom prst="rect">
            <a:avLst/>
          </a:prstGeom>
          <a:noFill/>
        </p:spPr>
        <p:txBody>
          <a:bodyPr wrap="square" rtlCol="0">
            <a:spAutoFit/>
          </a:bodyPr>
          <a:lstStyle/>
          <a:p>
            <a:r>
              <a:rPr lang="fr-FR" sz="1800" dirty="0"/>
              <a:t>Action</a:t>
            </a:r>
            <a:r>
              <a:rPr lang="fr-FR" dirty="0"/>
              <a:t> </a:t>
            </a:r>
            <a:r>
              <a:rPr lang="fr-FR" sz="1800" dirty="0"/>
              <a:t>à effectuer</a:t>
            </a:r>
          </a:p>
          <a:p>
            <a:endParaRPr lang="fr-FR" dirty="0"/>
          </a:p>
        </p:txBody>
      </p:sp>
      <p:sp>
        <p:nvSpPr>
          <p:cNvPr id="7" name="ZoneTexte 6">
            <a:extLst>
              <a:ext uri="{FF2B5EF4-FFF2-40B4-BE49-F238E27FC236}">
                <a16:creationId xmlns:a16="http://schemas.microsoft.com/office/drawing/2014/main" id="{C688C8B3-E44B-4AD6-AE4B-785349977889}"/>
              </a:ext>
            </a:extLst>
          </p:cNvPr>
          <p:cNvSpPr txBox="1"/>
          <p:nvPr/>
        </p:nvSpPr>
        <p:spPr>
          <a:xfrm>
            <a:off x="9132611" y="4547381"/>
            <a:ext cx="1539521" cy="923330"/>
          </a:xfrm>
          <a:prstGeom prst="rect">
            <a:avLst/>
          </a:prstGeom>
          <a:noFill/>
        </p:spPr>
        <p:txBody>
          <a:bodyPr wrap="square" rtlCol="0">
            <a:spAutoFit/>
          </a:bodyPr>
          <a:lstStyle/>
          <a:p>
            <a:r>
              <a:rPr lang="fr-FR" sz="1800" dirty="0"/>
              <a:t>Test d'une condition</a:t>
            </a:r>
          </a:p>
          <a:p>
            <a:endParaRPr lang="fr-FR" dirty="0"/>
          </a:p>
        </p:txBody>
      </p:sp>
    </p:spTree>
    <p:extLst>
      <p:ext uri="{BB962C8B-B14F-4D97-AF65-F5344CB8AC3E}">
        <p14:creationId xmlns:p14="http://schemas.microsoft.com/office/powerpoint/2010/main" val="16577777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endParaRPr lang="fr-FR" b="0" i="0" dirty="0">
              <a:effectLst/>
              <a:latin typeface="Source Sans Pro" panose="020B0503030403020204" pitchFamily="34" charset="0"/>
            </a:endParaRPr>
          </a:p>
          <a:p>
            <a:pPr marL="0" indent="0" algn="ctr">
              <a:buNone/>
            </a:pPr>
            <a:r>
              <a:rPr lang="fr-FR" dirty="0">
                <a:latin typeface="Source Sans Pro" panose="020B0503030403020204" pitchFamily="34" charset="0"/>
              </a:rPr>
              <a:t>EXERCICES FETES DE FIN D’ANNEE</a:t>
            </a:r>
          </a:p>
          <a:p>
            <a:pPr marL="0" indent="0" algn="ctr">
              <a:buNone/>
            </a:pPr>
            <a:endParaRPr lang="fr-FR" dirty="0">
              <a:latin typeface="Source Sans Pro" panose="020B0503030403020204" pitchFamily="34" charset="0"/>
            </a:endParaRPr>
          </a:p>
          <a:p>
            <a:pPr marL="0" indent="0" algn="ctr">
              <a:buNone/>
            </a:pPr>
            <a:endParaRPr lang="fr-FR" b="0" i="0" dirty="0">
              <a:effectLst/>
              <a:latin typeface="Source Sans Pro" panose="020B0503030403020204" pitchFamily="34" charset="0"/>
            </a:endParaRPr>
          </a:p>
          <a:p>
            <a:pPr marL="0" indent="0">
              <a:buNone/>
            </a:pPr>
            <a:r>
              <a:rPr lang="fr-FR" altLang="fr-FR" dirty="0">
                <a:cs typeface="Times New Roman" panose="02020603050405020304" pitchFamily="18" charset="0"/>
              </a:rPr>
              <a:t> Ecrire un programme qui lit au clavier 6 nombres réels positifs ou nuls (correspondant à des notes), et calcule la moyenne olympique de ces valeurs, c'est à dire la moyenne des notes sans prendre en  compte la note la plus élevée ni la note la moins élevée. </a:t>
            </a:r>
          </a:p>
          <a:p>
            <a:pPr marL="0" indent="0">
              <a:buNone/>
            </a:pPr>
            <a:r>
              <a:rPr lang="fr-FR" altLang="fr-FR" dirty="0">
                <a:cs typeface="Times New Roman" panose="02020603050405020304" pitchFamily="18" charset="0"/>
              </a:rPr>
              <a:t>Et affiche la moyenne olympique ,  la note la plus élevée et la note la moins élevée</a:t>
            </a: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132158314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endParaRPr lang="fr-FR" b="0" i="0" dirty="0">
              <a:effectLst/>
              <a:latin typeface="Source Sans Pro" panose="020B0503030403020204" pitchFamily="34" charset="0"/>
            </a:endParaRPr>
          </a:p>
          <a:p>
            <a:pPr marL="0" indent="0" algn="ctr">
              <a:buNone/>
            </a:pPr>
            <a:r>
              <a:rPr lang="fr-FR" dirty="0">
                <a:latin typeface="Source Sans Pro" panose="020B0503030403020204" pitchFamily="34" charset="0"/>
              </a:rPr>
              <a:t>EXERCICES FETES DE FIN D’ANNEE</a:t>
            </a:r>
          </a:p>
          <a:p>
            <a:pPr marL="0" indent="0" algn="ctr">
              <a:buNone/>
            </a:pPr>
            <a:endParaRPr lang="fr-FR" dirty="0">
              <a:latin typeface="Source Sans Pro" panose="020B0503030403020204" pitchFamily="34" charset="0"/>
            </a:endParaRPr>
          </a:p>
          <a:p>
            <a:pPr marL="0" indent="0" algn="ctr">
              <a:buNone/>
            </a:pPr>
            <a:endParaRPr lang="fr-FR" b="0" i="0" dirty="0">
              <a:effectLst/>
              <a:latin typeface="Source Sans Pro" panose="020B0503030403020204" pitchFamily="34" charset="0"/>
            </a:endParaRPr>
          </a:p>
          <a:p>
            <a:pPr marL="0" indent="0">
              <a:buNone/>
            </a:pPr>
            <a:r>
              <a:rPr lang="fr-FR" sz="1800" b="0" i="0" u="none" strike="noStrike" baseline="0" dirty="0">
                <a:latin typeface="Arial" panose="020B0604020202020204" pitchFamily="34" charset="0"/>
              </a:rPr>
              <a:t>Ecrire un algorithme qui permet de lire la taille et les valeurs d’un tableau d'entier et qui affiche la somme des éléments pairs </a:t>
            </a:r>
          </a:p>
          <a:p>
            <a:pPr marL="0" indent="0">
              <a:buNone/>
            </a:pPr>
            <a:r>
              <a:rPr lang="fr-FR" sz="1800" b="0" i="0" u="none" strike="noStrike" baseline="0" dirty="0">
                <a:latin typeface="Arial" panose="020B0604020202020204" pitchFamily="34" charset="0"/>
              </a:rPr>
              <a:t>* exemple : </a:t>
            </a:r>
          </a:p>
          <a:p>
            <a:pPr marL="0" indent="0">
              <a:buNone/>
            </a:pPr>
            <a:r>
              <a:rPr lang="fr-FR" sz="1800" b="0" i="0" u="none" strike="noStrike" baseline="0" dirty="0">
                <a:latin typeface="Arial" panose="020B0604020202020204" pitchFamily="34" charset="0"/>
              </a:rPr>
              <a:t>* si paramètre [33,2,88,1] retourne 90 </a:t>
            </a:r>
          </a:p>
          <a:p>
            <a:pPr marL="0" indent="0">
              <a:buNone/>
            </a:pPr>
            <a:r>
              <a:rPr lang="fr-FR" sz="1800" b="0" i="0" u="none" strike="noStrike" baseline="0" dirty="0">
                <a:latin typeface="Arial" panose="020B0604020202020204" pitchFamily="34" charset="0"/>
              </a:rPr>
              <a:t>* si paramètre [15] retourne 0 </a:t>
            </a:r>
            <a:endParaRPr lang="fr-FR" altLang="fr-FR" sz="2000" dirty="0"/>
          </a:p>
        </p:txBody>
      </p:sp>
    </p:spTree>
    <p:extLst>
      <p:ext uri="{BB962C8B-B14F-4D97-AF65-F5344CB8AC3E}">
        <p14:creationId xmlns:p14="http://schemas.microsoft.com/office/powerpoint/2010/main" val="6260923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endParaRPr lang="fr-FR" b="0" i="0" dirty="0">
              <a:effectLst/>
              <a:latin typeface="Source Sans Pro" panose="020B0503030403020204" pitchFamily="34" charset="0"/>
            </a:endParaRPr>
          </a:p>
          <a:p>
            <a:pPr marL="0" indent="0" algn="ctr">
              <a:buNone/>
            </a:pPr>
            <a:r>
              <a:rPr lang="fr-FR" dirty="0">
                <a:latin typeface="Source Sans Pro" panose="020B0503030403020204" pitchFamily="34" charset="0"/>
              </a:rPr>
              <a:t>EXERCICES FETES DE FIN D’ANNEE</a:t>
            </a:r>
          </a:p>
          <a:p>
            <a:pPr marL="0" indent="0" algn="ctr">
              <a:buNone/>
            </a:pPr>
            <a:endParaRPr lang="fr-FR" dirty="0">
              <a:latin typeface="Source Sans Pro" panose="020B0503030403020204" pitchFamily="34" charset="0"/>
            </a:endParaRPr>
          </a:p>
          <a:p>
            <a:pPr marL="0" indent="0" algn="ctr">
              <a:buNone/>
            </a:pPr>
            <a:endParaRPr lang="fr-FR" b="0" i="0" dirty="0">
              <a:effectLst/>
              <a:latin typeface="Source Sans Pro" panose="020B0503030403020204" pitchFamily="34" charset="0"/>
            </a:endParaRPr>
          </a:p>
          <a:p>
            <a:pPr marL="0" indent="0" algn="just">
              <a:buNone/>
            </a:pPr>
            <a:r>
              <a:rPr lang="fr-FR" b="0" i="0" dirty="0">
                <a:effectLst/>
                <a:latin typeface="Arial" panose="020B0604020202020204" pitchFamily="34" charset="0"/>
              </a:rPr>
              <a:t>Pour chacune des figures suivantes, écrire et commenter un algorithme qui la produise.</a:t>
            </a:r>
            <a:endParaRPr lang="fr-FR" b="0" i="0" dirty="0">
              <a:effectLst/>
              <a:latin typeface="Source Sans Pro" panose="020B0503030403020204" pitchFamily="34" charset="0"/>
            </a:endParaRP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pic>
        <p:nvPicPr>
          <p:cNvPr id="6" name="Image 5">
            <a:extLst>
              <a:ext uri="{FF2B5EF4-FFF2-40B4-BE49-F238E27FC236}">
                <a16:creationId xmlns:a16="http://schemas.microsoft.com/office/drawing/2014/main" id="{65188F53-19FE-442F-9DFE-1D3A3F24FCF1}"/>
              </a:ext>
            </a:extLst>
          </p:cNvPr>
          <p:cNvPicPr>
            <a:picLocks noChangeAspect="1"/>
          </p:cNvPicPr>
          <p:nvPr/>
        </p:nvPicPr>
        <p:blipFill>
          <a:blip r:embed="rId2"/>
          <a:stretch>
            <a:fillRect/>
          </a:stretch>
        </p:blipFill>
        <p:spPr>
          <a:xfrm>
            <a:off x="1582510" y="2694265"/>
            <a:ext cx="1815060" cy="2509054"/>
          </a:xfrm>
          <a:prstGeom prst="rect">
            <a:avLst/>
          </a:prstGeom>
        </p:spPr>
      </p:pic>
      <p:pic>
        <p:nvPicPr>
          <p:cNvPr id="8" name="Image 7">
            <a:extLst>
              <a:ext uri="{FF2B5EF4-FFF2-40B4-BE49-F238E27FC236}">
                <a16:creationId xmlns:a16="http://schemas.microsoft.com/office/drawing/2014/main" id="{1BB904EF-274B-489A-B878-0CB9F4398493}"/>
              </a:ext>
            </a:extLst>
          </p:cNvPr>
          <p:cNvPicPr>
            <a:picLocks noChangeAspect="1"/>
          </p:cNvPicPr>
          <p:nvPr/>
        </p:nvPicPr>
        <p:blipFill>
          <a:blip r:embed="rId3"/>
          <a:stretch>
            <a:fillRect/>
          </a:stretch>
        </p:blipFill>
        <p:spPr>
          <a:xfrm>
            <a:off x="4092419" y="2682646"/>
            <a:ext cx="2488880" cy="2532291"/>
          </a:xfrm>
          <a:prstGeom prst="rect">
            <a:avLst/>
          </a:prstGeom>
        </p:spPr>
      </p:pic>
      <p:pic>
        <p:nvPicPr>
          <p:cNvPr id="10" name="Image 9">
            <a:extLst>
              <a:ext uri="{FF2B5EF4-FFF2-40B4-BE49-F238E27FC236}">
                <a16:creationId xmlns:a16="http://schemas.microsoft.com/office/drawing/2014/main" id="{A5663819-E27F-4B90-940C-9593E53316CA}"/>
              </a:ext>
            </a:extLst>
          </p:cNvPr>
          <p:cNvPicPr>
            <a:picLocks noChangeAspect="1"/>
          </p:cNvPicPr>
          <p:nvPr/>
        </p:nvPicPr>
        <p:blipFill>
          <a:blip r:embed="rId4"/>
          <a:stretch>
            <a:fillRect/>
          </a:stretch>
        </p:blipFill>
        <p:spPr>
          <a:xfrm>
            <a:off x="7276148" y="2682646"/>
            <a:ext cx="2290763" cy="2495550"/>
          </a:xfrm>
          <a:prstGeom prst="rect">
            <a:avLst/>
          </a:prstGeom>
        </p:spPr>
      </p:pic>
    </p:spTree>
    <p:extLst>
      <p:ext uri="{BB962C8B-B14F-4D97-AF65-F5344CB8AC3E}">
        <p14:creationId xmlns:p14="http://schemas.microsoft.com/office/powerpoint/2010/main" val="16133507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endParaRPr lang="fr-FR" b="0" i="0" dirty="0">
              <a:effectLst/>
              <a:latin typeface="Source Sans Pro" panose="020B0503030403020204" pitchFamily="34" charset="0"/>
            </a:endParaRPr>
          </a:p>
          <a:p>
            <a:pPr marL="0" indent="0" algn="ctr">
              <a:buNone/>
            </a:pPr>
            <a:r>
              <a:rPr lang="fr-FR" dirty="0">
                <a:latin typeface="Source Sans Pro" panose="020B0503030403020204" pitchFamily="34" charset="0"/>
              </a:rPr>
              <a:t>EXERCICES FETES DE FIN D’ANNEE</a:t>
            </a:r>
          </a:p>
          <a:p>
            <a:pPr marL="0" indent="0" algn="ctr">
              <a:buNone/>
            </a:pPr>
            <a:endParaRPr lang="fr-FR" dirty="0">
              <a:latin typeface="Source Sans Pro" panose="020B0503030403020204" pitchFamily="34" charset="0"/>
            </a:endParaRPr>
          </a:p>
          <a:p>
            <a:pPr marL="0" indent="0" algn="ctr">
              <a:buNone/>
            </a:pPr>
            <a:endParaRPr lang="fr-FR" b="0" i="0" dirty="0">
              <a:effectLst/>
              <a:latin typeface="Source Sans Pro" panose="020B0503030403020204" pitchFamily="34" charset="0"/>
            </a:endParaRPr>
          </a:p>
          <a:p>
            <a:pPr marL="0" indent="0" eaLnBrk="1" hangingPunct="1">
              <a:buFont typeface="Wingdings 2" panose="05020102010507070707" pitchFamily="82" charset="2"/>
              <a:buNone/>
              <a:defRPr/>
            </a:pPr>
            <a:r>
              <a:rPr lang="fr-FR" altLang="fr-FR" sz="2000" dirty="0"/>
              <a:t>En utilisant la méthode </a:t>
            </a:r>
            <a:r>
              <a:rPr lang="fr-FR" altLang="fr-FR" sz="2000" dirty="0" err="1"/>
              <a:t>random</a:t>
            </a:r>
            <a:r>
              <a:rPr lang="fr-FR" altLang="fr-FR" sz="2000" dirty="0"/>
              <a:t>, le programme doit générer un nombre aléatoire compris entre 10000 et 50000</a:t>
            </a:r>
          </a:p>
          <a:p>
            <a:pPr eaLnBrk="1" hangingPunct="1">
              <a:defRPr/>
            </a:pPr>
            <a:r>
              <a:rPr lang="fr-FR" altLang="fr-FR" sz="2000" dirty="0"/>
              <a:t>Le joueur aura ensuite 15 essais pour trouver cette valeur. A chaque valeur saisit, le programme lui affiche "c'est plus grand" ou "c'est plus petit</a:t>
            </a:r>
          </a:p>
          <a:p>
            <a:pPr eaLnBrk="1" hangingPunct="1">
              <a:defRPr/>
            </a:pPr>
            <a:r>
              <a:rPr lang="fr-FR" altLang="fr-FR" sz="2000" dirty="0"/>
              <a:t>lorsqu'une proposition est en dehors de la plage 10000 - 50000, le programme demande au joueur de saisir une nouvelle valeur sans tenir compte de celle-ci</a:t>
            </a:r>
          </a:p>
        </p:txBody>
      </p:sp>
    </p:spTree>
    <p:extLst>
      <p:ext uri="{BB962C8B-B14F-4D97-AF65-F5344CB8AC3E}">
        <p14:creationId xmlns:p14="http://schemas.microsoft.com/office/powerpoint/2010/main" val="26298525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endParaRPr lang="fr-FR" b="0" i="0" dirty="0">
              <a:effectLst/>
              <a:latin typeface="Source Sans Pro" panose="020B0503030403020204" pitchFamily="34" charset="0"/>
            </a:endParaRPr>
          </a:p>
          <a:p>
            <a:pPr marL="0" indent="0" algn="ctr">
              <a:buNone/>
            </a:pPr>
            <a:r>
              <a:rPr lang="fr-FR" dirty="0">
                <a:latin typeface="Source Sans Pro" panose="020B0503030403020204" pitchFamily="34" charset="0"/>
              </a:rPr>
              <a:t>EXERCICES FETES DE FIN D’ANNEE</a:t>
            </a:r>
          </a:p>
          <a:p>
            <a:pPr marL="0" indent="0" algn="ctr">
              <a:buNone/>
            </a:pPr>
            <a:endParaRPr lang="fr-FR" dirty="0">
              <a:latin typeface="Source Sans Pro" panose="020B0503030403020204" pitchFamily="34" charset="0"/>
            </a:endParaRPr>
          </a:p>
          <a:p>
            <a:pPr marL="0" indent="0" algn="ctr">
              <a:buNone/>
            </a:pPr>
            <a:endParaRPr lang="fr-FR" b="0" i="0" dirty="0">
              <a:effectLst/>
              <a:latin typeface="Source Sans Pro" panose="020B0503030403020204" pitchFamily="34" charset="0"/>
            </a:endParaRPr>
          </a:p>
          <a:p>
            <a:pPr marL="0" indent="0">
              <a:buNone/>
            </a:pPr>
            <a:r>
              <a:rPr lang="fr-FR" sz="1800" b="0" i="0" u="none" strike="noStrike" baseline="0" dirty="0">
                <a:latin typeface="Arial" panose="020B0604020202020204" pitchFamily="34" charset="0"/>
              </a:rPr>
              <a:t>Ecrire un algorithme qui permet de lire deux mots et qui retourne les caractères communs entre ces mots </a:t>
            </a:r>
          </a:p>
          <a:p>
            <a:pPr marL="0" indent="0">
              <a:buNone/>
            </a:pPr>
            <a:r>
              <a:rPr lang="fr-FR" sz="1800" b="0" i="0" u="none" strike="noStrike" baseline="0" dirty="0">
                <a:latin typeface="Arial" panose="020B0604020202020204" pitchFamily="34" charset="0"/>
              </a:rPr>
              <a:t>* exemple : </a:t>
            </a:r>
          </a:p>
          <a:p>
            <a:pPr marL="0" indent="0">
              <a:buNone/>
            </a:pPr>
            <a:r>
              <a:rPr lang="fr-FR" sz="1800" b="0" i="0" u="none" strike="noStrike" baseline="0" dirty="0">
                <a:latin typeface="Arial" panose="020B0604020202020204" pitchFamily="34" charset="0"/>
              </a:rPr>
              <a:t>* si paramètre 1 '</a:t>
            </a:r>
            <a:r>
              <a:rPr lang="fr-FR" sz="1800" b="0" i="0" u="none" strike="noStrike" baseline="0" dirty="0" err="1">
                <a:latin typeface="Arial" panose="020B0604020202020204" pitchFamily="34" charset="0"/>
              </a:rPr>
              <a:t>HelLo</a:t>
            </a:r>
            <a:r>
              <a:rPr lang="fr-FR" sz="1800" b="0" i="0" u="none" strike="noStrike" baseline="0" dirty="0">
                <a:latin typeface="Arial" panose="020B0604020202020204" pitchFamily="34" charset="0"/>
              </a:rPr>
              <a:t>' et paramètre 2 '</a:t>
            </a:r>
            <a:r>
              <a:rPr lang="fr-FR" sz="1800" b="0" i="0" u="none" strike="noStrike" baseline="0" dirty="0" err="1">
                <a:latin typeface="Arial" panose="020B0604020202020204" pitchFamily="34" charset="0"/>
              </a:rPr>
              <a:t>hOllywood</a:t>
            </a:r>
            <a:r>
              <a:rPr lang="fr-FR" sz="1800" b="0" i="0" u="none" strike="noStrike" baseline="0" dirty="0">
                <a:latin typeface="Arial" panose="020B0604020202020204" pitchFamily="34" charset="0"/>
              </a:rPr>
              <a:t>' =&gt; On affiche '</a:t>
            </a:r>
            <a:r>
              <a:rPr lang="fr-FR" sz="1800" b="0" i="0" u="none" strike="noStrike" baseline="0" dirty="0" err="1">
                <a:latin typeface="Arial" panose="020B0604020202020204" pitchFamily="34" charset="0"/>
              </a:rPr>
              <a:t>lo</a:t>
            </a:r>
            <a:r>
              <a:rPr lang="fr-FR" sz="1800" b="0" i="0" u="none" strike="noStrike" baseline="0" dirty="0">
                <a:latin typeface="Arial" panose="020B0604020202020204" pitchFamily="34" charset="0"/>
              </a:rPr>
              <a:t>' </a:t>
            </a:r>
          </a:p>
          <a:p>
            <a:pPr marL="0" indent="0">
              <a:buNone/>
            </a:pPr>
            <a:r>
              <a:rPr lang="fr-FR" sz="1800" b="0" i="0" u="none" strike="noStrike" baseline="0" dirty="0">
                <a:latin typeface="Arial" panose="020B0604020202020204" pitchFamily="34" charset="0"/>
              </a:rPr>
              <a:t>* si paramètre 1 'Path' et paramètre 2 'Key' retourne =&gt; On affiche ''</a:t>
            </a:r>
            <a:endParaRPr lang="fr-FR" dirty="0">
              <a:latin typeface="Source Sans Pro" panose="020B0503030403020204" pitchFamily="34" charset="0"/>
            </a:endParaRPr>
          </a:p>
          <a:p>
            <a:pPr marL="0" indent="0" algn="ctr">
              <a:buNone/>
            </a:pPr>
            <a:r>
              <a:rPr lang="fr-FR" b="0" i="0" dirty="0">
                <a:effectLst/>
                <a:latin typeface="Source Sans Pro" panose="020B0503030403020204" pitchFamily="34" charset="0"/>
              </a:rPr>
              <a:t>Notes:</a:t>
            </a:r>
          </a:p>
          <a:p>
            <a:pPr marL="0" indent="0" eaLnBrk="1" hangingPunct="1">
              <a:buFont typeface="Wingdings 2" panose="05020102010507070707" pitchFamily="82" charset="2"/>
              <a:buNone/>
              <a:defRPr/>
            </a:pPr>
            <a:r>
              <a:rPr lang="fr-FR" dirty="0"/>
              <a:t>ENCARACTÈRES Convertit la chaîne de caractères donnée en un conteneur ayant chaque caractère comme élément distinct. ENCARACTÈRES("Bye") retourne ['B', 'y', 'e']</a:t>
            </a:r>
            <a:endParaRPr lang="fr-FR" altLang="fr-FR" sz="2000" dirty="0"/>
          </a:p>
        </p:txBody>
      </p:sp>
    </p:spTree>
    <p:extLst>
      <p:ext uri="{BB962C8B-B14F-4D97-AF65-F5344CB8AC3E}">
        <p14:creationId xmlns:p14="http://schemas.microsoft.com/office/powerpoint/2010/main" val="1233130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4" y="1200150"/>
            <a:ext cx="9099880" cy="4498285"/>
          </a:xfrm>
        </p:spPr>
        <p:txBody>
          <a:bodyPr>
            <a:normAutofit/>
          </a:bodyPr>
          <a:lstStyle/>
          <a:p>
            <a:pPr algn="ctr"/>
            <a:r>
              <a:rPr lang="fr-FR" sz="2000" b="1" dirty="0"/>
              <a:t>Un exemple de logigramme </a:t>
            </a:r>
          </a:p>
          <a:p>
            <a:pPr marL="0" indent="0" algn="l">
              <a:buNone/>
            </a:pPr>
            <a:endParaRPr lang="fr-FR" dirty="0"/>
          </a:p>
        </p:txBody>
      </p:sp>
      <p:pic>
        <p:nvPicPr>
          <p:cNvPr id="8" name="Image 7">
            <a:extLst>
              <a:ext uri="{FF2B5EF4-FFF2-40B4-BE49-F238E27FC236}">
                <a16:creationId xmlns:a16="http://schemas.microsoft.com/office/drawing/2014/main" id="{36D754D6-A881-4935-B777-33DA0C588DFD}"/>
              </a:ext>
            </a:extLst>
          </p:cNvPr>
          <p:cNvPicPr>
            <a:picLocks noChangeAspect="1"/>
          </p:cNvPicPr>
          <p:nvPr/>
        </p:nvPicPr>
        <p:blipFill>
          <a:blip r:embed="rId2"/>
          <a:stretch>
            <a:fillRect/>
          </a:stretch>
        </p:blipFill>
        <p:spPr>
          <a:xfrm>
            <a:off x="3079218" y="1853248"/>
            <a:ext cx="6033564" cy="4498285"/>
          </a:xfrm>
          <a:prstGeom prst="rect">
            <a:avLst/>
          </a:prstGeom>
        </p:spPr>
      </p:pic>
    </p:spTree>
    <p:extLst>
      <p:ext uri="{BB962C8B-B14F-4D97-AF65-F5344CB8AC3E}">
        <p14:creationId xmlns:p14="http://schemas.microsoft.com/office/powerpoint/2010/main" val="66752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lnSpc>
                <a:spcPct val="150000"/>
              </a:lnSpc>
            </a:pPr>
            <a:r>
              <a:rPr lang="fr-FR" sz="2800" b="1" dirty="0">
                <a:ea typeface="Libre Baskerville"/>
                <a:cs typeface="Libre Baskerville"/>
                <a:sym typeface="Libre Baskerville"/>
              </a:rPr>
              <a:t>Base de  l’Algorithme</a:t>
            </a:r>
          </a:p>
          <a:p>
            <a:pPr>
              <a:lnSpc>
                <a:spcPct val="150000"/>
              </a:lnSpc>
            </a:pPr>
            <a:r>
              <a:rPr lang="fr-FR" sz="2400" dirty="0"/>
              <a:t>La définition d'un algorithme consiste en la mise en œuvre d'actions élémentaires à l'aide d'une notation dédiée :</a:t>
            </a:r>
          </a:p>
          <a:p>
            <a:pPr marL="341357" indent="-341357">
              <a:lnSpc>
                <a:spcPct val="150000"/>
              </a:lnSpc>
              <a:buFont typeface="Arial" panose="020B0604020202020204" pitchFamily="34" charset="0"/>
              <a:buChar char="•"/>
            </a:pPr>
            <a:r>
              <a:rPr lang="fr-FR" sz="2400" dirty="0"/>
              <a:t>Déclaration de variables</a:t>
            </a:r>
          </a:p>
          <a:p>
            <a:pPr marL="341357" indent="-341357">
              <a:lnSpc>
                <a:spcPct val="150000"/>
              </a:lnSpc>
              <a:buFont typeface="Arial" panose="020B0604020202020204" pitchFamily="34" charset="0"/>
              <a:buChar char="•"/>
            </a:pPr>
            <a:r>
              <a:rPr lang="fr-FR" sz="2400" dirty="0"/>
              <a:t>Lecture / Ecriture</a:t>
            </a:r>
          </a:p>
          <a:p>
            <a:pPr marL="341357" indent="-341357">
              <a:lnSpc>
                <a:spcPct val="150000"/>
              </a:lnSpc>
              <a:buFont typeface="Arial" panose="020B0604020202020204" pitchFamily="34" charset="0"/>
              <a:buChar char="•"/>
            </a:pPr>
            <a:r>
              <a:rPr lang="fr-FR" sz="2400" dirty="0"/>
              <a:t>Tests</a:t>
            </a:r>
          </a:p>
          <a:p>
            <a:pPr marL="341357" indent="-341357">
              <a:lnSpc>
                <a:spcPct val="150000"/>
              </a:lnSpc>
              <a:buFont typeface="Arial" panose="020B0604020202020204" pitchFamily="34" charset="0"/>
              <a:buChar char="•"/>
            </a:pPr>
            <a:r>
              <a:rPr lang="fr-FR" sz="2400" dirty="0"/>
              <a:t>Boucles</a:t>
            </a:r>
          </a:p>
        </p:txBody>
      </p:sp>
    </p:spTree>
    <p:extLst>
      <p:ext uri="{BB962C8B-B14F-4D97-AF65-F5344CB8AC3E}">
        <p14:creationId xmlns:p14="http://schemas.microsoft.com/office/powerpoint/2010/main" val="417338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10840057" cy="5705061"/>
          </a:xfrm>
        </p:spPr>
        <p:txBody>
          <a:bodyPr>
            <a:normAutofit/>
          </a:bodyPr>
          <a:lstStyle/>
          <a:p>
            <a:pPr algn="ctr"/>
            <a:r>
              <a:rPr lang="fr-FR" altLang="zh-CN" sz="2800" spc="358" dirty="0">
                <a:ea typeface="Times New Roman"/>
              </a:rPr>
              <a:t>Les opérateurs</a:t>
            </a:r>
          </a:p>
          <a:p>
            <a:pPr marL="341357" indent="-341357">
              <a:lnSpc>
                <a:spcPct val="150000"/>
              </a:lnSpc>
              <a:buFont typeface="Arial" panose="020B0604020202020204" pitchFamily="34" charset="0"/>
              <a:buChar char="•"/>
            </a:pPr>
            <a:r>
              <a:rPr lang="fr-FR" altLang="zh-CN" sz="2400" spc="104" dirty="0">
                <a:cs typeface="Times New Roman"/>
              </a:rPr>
              <a:t>Les opérateurs arithmétiques</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altLang="zh-CN" sz="2400" spc="104" dirty="0">
              <a:cs typeface="Times New Roman"/>
            </a:endParaRPr>
          </a:p>
          <a:p>
            <a:pPr marL="0" indent="0">
              <a:lnSpc>
                <a:spcPct val="150000"/>
              </a:lnSpc>
              <a:buNone/>
            </a:pPr>
            <a:r>
              <a:rPr lang="fr-FR" sz="2400" i="0" dirty="0">
                <a:effectLst/>
                <a:latin typeface="Source Sans Pro" panose="020B0503030403020204" pitchFamily="34" charset="0"/>
              </a:rPr>
              <a:t>pour calculer le reste du division il existe l’opérateur modulo: %</a:t>
            </a:r>
          </a:p>
          <a:p>
            <a:pPr marL="0" indent="0">
              <a:lnSpc>
                <a:spcPct val="150000"/>
              </a:lnSpc>
              <a:buNone/>
            </a:pPr>
            <a:r>
              <a:rPr lang="fr-FR" altLang="zh-CN" sz="2400" spc="104" dirty="0">
                <a:cs typeface="Times New Roman"/>
              </a:rPr>
              <a:t>Les opérateurs de comparaison</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pic>
        <p:nvPicPr>
          <p:cNvPr id="4" name="table">
            <a:extLst>
              <a:ext uri="{FF2B5EF4-FFF2-40B4-BE49-F238E27FC236}">
                <a16:creationId xmlns:a16="http://schemas.microsoft.com/office/drawing/2014/main" id="{9DAFD8CE-2C73-495E-A40C-40FA67246224}"/>
              </a:ext>
            </a:extLst>
          </p:cNvPr>
          <p:cNvPicPr>
            <a:picLocks noChangeAspect="1"/>
          </p:cNvPicPr>
          <p:nvPr/>
        </p:nvPicPr>
        <p:blipFill>
          <a:blip r:embed="rId2"/>
          <a:stretch>
            <a:fillRect/>
          </a:stretch>
        </p:blipFill>
        <p:spPr>
          <a:xfrm>
            <a:off x="3039782" y="2346940"/>
            <a:ext cx="7011052" cy="1658529"/>
          </a:xfrm>
          <a:prstGeom prst="rect">
            <a:avLst/>
          </a:prstGeom>
        </p:spPr>
      </p:pic>
      <p:pic>
        <p:nvPicPr>
          <p:cNvPr id="5" name="table">
            <a:extLst>
              <a:ext uri="{FF2B5EF4-FFF2-40B4-BE49-F238E27FC236}">
                <a16:creationId xmlns:a16="http://schemas.microsoft.com/office/drawing/2014/main" id="{ACA4949F-6192-43DF-B0ED-5DD0F7E659A2}"/>
              </a:ext>
            </a:extLst>
          </p:cNvPr>
          <p:cNvPicPr>
            <a:picLocks noChangeAspect="1"/>
          </p:cNvPicPr>
          <p:nvPr/>
        </p:nvPicPr>
        <p:blipFill>
          <a:blip r:embed="rId3"/>
          <a:stretch>
            <a:fillRect/>
          </a:stretch>
        </p:blipFill>
        <p:spPr>
          <a:xfrm>
            <a:off x="3039782" y="4965345"/>
            <a:ext cx="7011052" cy="1736608"/>
          </a:xfrm>
          <a:prstGeom prst="rect">
            <a:avLst/>
          </a:prstGeom>
        </p:spPr>
      </p:pic>
    </p:spTree>
    <p:extLst>
      <p:ext uri="{BB962C8B-B14F-4D97-AF65-F5344CB8AC3E}">
        <p14:creationId xmlns:p14="http://schemas.microsoft.com/office/powerpoint/2010/main" val="96152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fr-FR" altLang="zh-CN" sz="2800" spc="358" dirty="0">
                <a:ea typeface="Times New Roman"/>
              </a:rPr>
              <a:t>Les opérateurs</a:t>
            </a:r>
          </a:p>
          <a:p>
            <a:pPr marL="341357" indent="-341357">
              <a:lnSpc>
                <a:spcPct val="150000"/>
              </a:lnSpc>
              <a:buFont typeface="Arial" panose="020B0604020202020204" pitchFamily="34" charset="0"/>
              <a:buChar char="•"/>
            </a:pPr>
            <a:r>
              <a:rPr lang="fr-FR" altLang="zh-CN" sz="2400" spc="104" dirty="0">
                <a:cs typeface="Times New Roman"/>
              </a:rPr>
              <a:t>Les opérateurs logiques</a:t>
            </a:r>
          </a:p>
          <a:p>
            <a:pPr marL="341357" indent="-341357">
              <a:lnSpc>
                <a:spcPct val="150000"/>
              </a:lnSpc>
              <a:buFont typeface="Arial" panose="020B0604020202020204" pitchFamily="34" charset="0"/>
              <a:buChar char="•"/>
            </a:pPr>
            <a:endParaRPr lang="fr-FR" altLang="zh-CN" sz="2400" spc="104" dirty="0">
              <a:cs typeface="Times New Roman"/>
            </a:endParaRPr>
          </a:p>
          <a:p>
            <a:pPr marL="0" indent="0">
              <a:lnSpc>
                <a:spcPct val="150000"/>
              </a:lnSpc>
              <a:buNone/>
            </a:pPr>
            <a:endParaRPr lang="fr-FR" altLang="zh-CN" sz="2400" spc="104" dirty="0">
              <a:cs typeface="Times New Roman"/>
            </a:endParaRPr>
          </a:p>
          <a:p>
            <a:pPr marL="341357" indent="-341357">
              <a:lnSpc>
                <a:spcPct val="150000"/>
              </a:lnSpc>
              <a:buFont typeface="Arial" panose="020B0604020202020204" pitchFamily="34" charset="0"/>
              <a:buChar char="•"/>
            </a:pPr>
            <a:r>
              <a:rPr lang="fr-FR" altLang="zh-CN" sz="2400" spc="104" dirty="0">
                <a:cs typeface="Times New Roman"/>
              </a:rPr>
              <a:t>Les opérateurs divers</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graphicFrame>
        <p:nvGraphicFramePr>
          <p:cNvPr id="8" name="Tableau 7">
            <a:extLst>
              <a:ext uri="{FF2B5EF4-FFF2-40B4-BE49-F238E27FC236}">
                <a16:creationId xmlns:a16="http://schemas.microsoft.com/office/drawing/2014/main" id="{EC0FFF6B-C662-4AC6-80F9-CBA445531880}"/>
              </a:ext>
            </a:extLst>
          </p:cNvPr>
          <p:cNvGraphicFramePr>
            <a:graphicFrameLocks noGrp="1"/>
          </p:cNvGraphicFramePr>
          <p:nvPr>
            <p:extLst>
              <p:ext uri="{D42A27DB-BD31-4B8C-83A1-F6EECF244321}">
                <p14:modId xmlns:p14="http://schemas.microsoft.com/office/powerpoint/2010/main" val="4173410808"/>
              </p:ext>
            </p:extLst>
          </p:nvPr>
        </p:nvGraphicFramePr>
        <p:xfrm>
          <a:off x="4158465" y="2292337"/>
          <a:ext cx="3875069" cy="1524550"/>
        </p:xfrm>
        <a:graphic>
          <a:graphicData uri="http://schemas.openxmlformats.org/drawingml/2006/table">
            <a:tbl>
              <a:tblPr>
                <a:tableStyleId>{775DCB02-9BB8-47FD-8907-85C794F793BA}</a:tableStyleId>
              </a:tblPr>
              <a:tblGrid>
                <a:gridCol w="1428925">
                  <a:extLst>
                    <a:ext uri="{9D8B030D-6E8A-4147-A177-3AD203B41FA5}">
                      <a16:colId xmlns:a16="http://schemas.microsoft.com/office/drawing/2014/main" val="20000"/>
                    </a:ext>
                  </a:extLst>
                </a:gridCol>
                <a:gridCol w="2446144">
                  <a:extLst>
                    <a:ext uri="{9D8B030D-6E8A-4147-A177-3AD203B41FA5}">
                      <a16:colId xmlns:a16="http://schemas.microsoft.com/office/drawing/2014/main" val="20001"/>
                    </a:ext>
                  </a:extLst>
                </a:gridCol>
              </a:tblGrid>
              <a:tr h="304910">
                <a:tc>
                  <a:txBody>
                    <a:bodyPr/>
                    <a:lstStyle/>
                    <a:p>
                      <a:pPr algn="ctr">
                        <a:spcAft>
                          <a:spcPts val="0"/>
                        </a:spcAft>
                      </a:pPr>
                      <a:r>
                        <a:rPr lang="fr-FR" sz="1800" kern="1200" dirty="0">
                          <a:solidFill>
                            <a:schemeClr val="dk1"/>
                          </a:solidFill>
                          <a:latin typeface="+mn-lt"/>
                          <a:ea typeface="+mn-ea"/>
                          <a:cs typeface="+mn-cs"/>
                        </a:rPr>
                        <a:t>Opérateur</a:t>
                      </a:r>
                    </a:p>
                  </a:txBody>
                  <a:tcPr marL="44450" marR="44450" marT="0" marB="0"/>
                </a:tc>
                <a:tc>
                  <a:txBody>
                    <a:bodyPr/>
                    <a:lstStyle/>
                    <a:p>
                      <a:pPr algn="ctr">
                        <a:spcAft>
                          <a:spcPts val="0"/>
                        </a:spcAft>
                      </a:pPr>
                      <a:r>
                        <a:rPr lang="fr-FR" sz="1800" kern="1200" dirty="0">
                          <a:solidFill>
                            <a:schemeClr val="dk1"/>
                          </a:solidFill>
                          <a:latin typeface="+mn-lt"/>
                          <a:ea typeface="+mn-ea"/>
                          <a:cs typeface="+mn-cs"/>
                        </a:rPr>
                        <a:t>Opération</a:t>
                      </a:r>
                    </a:p>
                  </a:txBody>
                  <a:tcPr marL="44450" marR="44450" marT="0" marB="0"/>
                </a:tc>
                <a:extLst>
                  <a:ext uri="{0D108BD9-81ED-4DB2-BD59-A6C34878D82A}">
                    <a16:rowId xmlns:a16="http://schemas.microsoft.com/office/drawing/2014/main" val="10000"/>
                  </a:ext>
                </a:extLst>
              </a:tr>
              <a:tr h="304910">
                <a:tc>
                  <a:txBody>
                    <a:bodyPr/>
                    <a:lstStyle/>
                    <a:p>
                      <a:pPr>
                        <a:spcAft>
                          <a:spcPts val="0"/>
                        </a:spcAft>
                      </a:pPr>
                      <a:r>
                        <a:rPr lang="fr-FR" sz="1800" kern="1200" dirty="0">
                          <a:solidFill>
                            <a:schemeClr val="dk1"/>
                          </a:solidFill>
                          <a:latin typeface="+mn-lt"/>
                          <a:ea typeface="+mn-ea"/>
                          <a:cs typeface="+mn-cs"/>
                        </a:rPr>
                        <a:t>ET - &amp;&amp;</a:t>
                      </a:r>
                    </a:p>
                  </a:txBody>
                  <a:tcPr marL="44450" marR="44450" marT="0" marB="0"/>
                </a:tc>
                <a:tc>
                  <a:txBody>
                    <a:bodyPr/>
                    <a:lstStyle/>
                    <a:p>
                      <a:pPr>
                        <a:spcAft>
                          <a:spcPts val="0"/>
                        </a:spcAft>
                      </a:pPr>
                      <a:r>
                        <a:rPr lang="fr-FR" sz="1800" kern="1200" dirty="0">
                          <a:solidFill>
                            <a:schemeClr val="dk1"/>
                          </a:solidFill>
                          <a:latin typeface="+mn-lt"/>
                          <a:ea typeface="+mn-ea"/>
                          <a:cs typeface="+mn-cs"/>
                        </a:rPr>
                        <a:t>ET logique</a:t>
                      </a:r>
                    </a:p>
                  </a:txBody>
                  <a:tcPr marL="44450" marR="44450" marT="0" marB="0"/>
                </a:tc>
                <a:extLst>
                  <a:ext uri="{0D108BD9-81ED-4DB2-BD59-A6C34878D82A}">
                    <a16:rowId xmlns:a16="http://schemas.microsoft.com/office/drawing/2014/main" val="10001"/>
                  </a:ext>
                </a:extLst>
              </a:tr>
              <a:tr h="304910">
                <a:tc>
                  <a:txBody>
                    <a:bodyPr/>
                    <a:lstStyle/>
                    <a:p>
                      <a:pPr>
                        <a:spcAft>
                          <a:spcPts val="0"/>
                        </a:spcAft>
                      </a:pPr>
                      <a:r>
                        <a:rPr lang="fr-FR" sz="1800" kern="1200" dirty="0">
                          <a:solidFill>
                            <a:schemeClr val="dk1"/>
                          </a:solidFill>
                          <a:latin typeface="+mn-lt"/>
                          <a:ea typeface="+mn-ea"/>
                          <a:cs typeface="+mn-cs"/>
                        </a:rPr>
                        <a:t>OU  - ||</a:t>
                      </a:r>
                    </a:p>
                  </a:txBody>
                  <a:tcPr marL="44450" marR="44450" marT="0" marB="0"/>
                </a:tc>
                <a:tc>
                  <a:txBody>
                    <a:bodyPr/>
                    <a:lstStyle/>
                    <a:p>
                      <a:pPr>
                        <a:spcAft>
                          <a:spcPts val="0"/>
                        </a:spcAft>
                      </a:pPr>
                      <a:r>
                        <a:rPr lang="fr-FR" sz="1800" kern="1200" dirty="0">
                          <a:solidFill>
                            <a:schemeClr val="dk1"/>
                          </a:solidFill>
                          <a:latin typeface="+mn-lt"/>
                          <a:ea typeface="+mn-ea"/>
                          <a:cs typeface="+mn-cs"/>
                        </a:rPr>
                        <a:t>OU logique inclusif</a:t>
                      </a:r>
                    </a:p>
                  </a:txBody>
                  <a:tcPr marL="44450" marR="44450" marT="0" marB="0"/>
                </a:tc>
                <a:extLst>
                  <a:ext uri="{0D108BD9-81ED-4DB2-BD59-A6C34878D82A}">
                    <a16:rowId xmlns:a16="http://schemas.microsoft.com/office/drawing/2014/main" val="10002"/>
                  </a:ext>
                </a:extLst>
              </a:tr>
              <a:tr h="304910">
                <a:tc>
                  <a:txBody>
                    <a:bodyPr/>
                    <a:lstStyle/>
                    <a:p>
                      <a:pPr>
                        <a:spcAft>
                          <a:spcPts val="0"/>
                        </a:spcAft>
                      </a:pPr>
                      <a:r>
                        <a:rPr lang="fr-FR" sz="1800" kern="1200" dirty="0">
                          <a:solidFill>
                            <a:schemeClr val="dk1"/>
                          </a:solidFill>
                          <a:latin typeface="+mn-lt"/>
                          <a:ea typeface="+mn-ea"/>
                          <a:cs typeface="+mn-cs"/>
                        </a:rPr>
                        <a:t>NON - !</a:t>
                      </a:r>
                    </a:p>
                  </a:txBody>
                  <a:tcPr marL="44450" marR="44450" marT="0" marB="0"/>
                </a:tc>
                <a:tc>
                  <a:txBody>
                    <a:bodyPr/>
                    <a:lstStyle/>
                    <a:p>
                      <a:pPr>
                        <a:spcAft>
                          <a:spcPts val="0"/>
                        </a:spcAft>
                      </a:pPr>
                      <a:r>
                        <a:rPr lang="fr-FR" sz="1800" kern="1200" dirty="0">
                          <a:solidFill>
                            <a:schemeClr val="dk1"/>
                          </a:solidFill>
                          <a:latin typeface="+mn-lt"/>
                          <a:ea typeface="+mn-ea"/>
                          <a:cs typeface="+mn-cs"/>
                        </a:rPr>
                        <a:t>Négation logique</a:t>
                      </a:r>
                    </a:p>
                  </a:txBody>
                  <a:tcPr marL="44450" marR="44450" marT="0" marB="0"/>
                </a:tc>
                <a:extLst>
                  <a:ext uri="{0D108BD9-81ED-4DB2-BD59-A6C34878D82A}">
                    <a16:rowId xmlns:a16="http://schemas.microsoft.com/office/drawing/2014/main" val="10003"/>
                  </a:ext>
                </a:extLst>
              </a:tr>
              <a:tr h="304910">
                <a:tc>
                  <a:txBody>
                    <a:bodyPr/>
                    <a:lstStyle/>
                    <a:p>
                      <a:pPr>
                        <a:spcAft>
                          <a:spcPts val="0"/>
                        </a:spcAft>
                      </a:pPr>
                      <a:r>
                        <a:rPr lang="fr-FR" sz="1800" kern="1200" dirty="0">
                          <a:solidFill>
                            <a:schemeClr val="dk1"/>
                          </a:solidFill>
                          <a:latin typeface="+mn-lt"/>
                          <a:ea typeface="+mn-ea"/>
                          <a:cs typeface="+mn-cs"/>
                        </a:rPr>
                        <a:t>XOR</a:t>
                      </a:r>
                    </a:p>
                  </a:txBody>
                  <a:tcPr marL="44450" marR="44450" marT="0" marB="0"/>
                </a:tc>
                <a:tc>
                  <a:txBody>
                    <a:bodyPr/>
                    <a:lstStyle/>
                    <a:p>
                      <a:pPr>
                        <a:spcAft>
                          <a:spcPts val="0"/>
                        </a:spcAft>
                      </a:pPr>
                      <a:r>
                        <a:rPr lang="fr-FR" sz="1800" kern="1200" dirty="0">
                          <a:solidFill>
                            <a:schemeClr val="dk1"/>
                          </a:solidFill>
                          <a:latin typeface="+mn-lt"/>
                          <a:ea typeface="+mn-ea"/>
                          <a:cs typeface="+mn-cs"/>
                        </a:rPr>
                        <a:t>OU logique exclusif</a:t>
                      </a:r>
                    </a:p>
                  </a:txBody>
                  <a:tcPr marL="44450" marR="44450" marT="0" marB="0"/>
                </a:tc>
                <a:extLst>
                  <a:ext uri="{0D108BD9-81ED-4DB2-BD59-A6C34878D82A}">
                    <a16:rowId xmlns:a16="http://schemas.microsoft.com/office/drawing/2014/main" val="10004"/>
                  </a:ext>
                </a:extLst>
              </a:tr>
            </a:tbl>
          </a:graphicData>
        </a:graphic>
      </p:graphicFrame>
      <p:graphicFrame>
        <p:nvGraphicFramePr>
          <p:cNvPr id="9" name="Tableau 8">
            <a:extLst>
              <a:ext uri="{FF2B5EF4-FFF2-40B4-BE49-F238E27FC236}">
                <a16:creationId xmlns:a16="http://schemas.microsoft.com/office/drawing/2014/main" id="{4DCFD8F1-5EC8-4EE9-8918-AD1C967648EA}"/>
              </a:ext>
            </a:extLst>
          </p:cNvPr>
          <p:cNvGraphicFramePr>
            <a:graphicFrameLocks noGrp="1"/>
          </p:cNvGraphicFramePr>
          <p:nvPr>
            <p:extLst>
              <p:ext uri="{D42A27DB-BD31-4B8C-83A1-F6EECF244321}">
                <p14:modId xmlns:p14="http://schemas.microsoft.com/office/powerpoint/2010/main" val="2078782724"/>
              </p:ext>
            </p:extLst>
          </p:nvPr>
        </p:nvGraphicFramePr>
        <p:xfrm>
          <a:off x="3970573" y="4626778"/>
          <a:ext cx="4523874" cy="1421330"/>
        </p:xfrm>
        <a:graphic>
          <a:graphicData uri="http://schemas.openxmlformats.org/drawingml/2006/table">
            <a:tbl>
              <a:tblPr>
                <a:tableStyleId>{775DCB02-9BB8-47FD-8907-85C794F793BA}</a:tableStyleId>
              </a:tblPr>
              <a:tblGrid>
                <a:gridCol w="1239565">
                  <a:extLst>
                    <a:ext uri="{9D8B030D-6E8A-4147-A177-3AD203B41FA5}">
                      <a16:colId xmlns:a16="http://schemas.microsoft.com/office/drawing/2014/main" val="20000"/>
                    </a:ext>
                  </a:extLst>
                </a:gridCol>
                <a:gridCol w="3284309">
                  <a:extLst>
                    <a:ext uri="{9D8B030D-6E8A-4147-A177-3AD203B41FA5}">
                      <a16:colId xmlns:a16="http://schemas.microsoft.com/office/drawing/2014/main" val="20001"/>
                    </a:ext>
                  </a:extLst>
                </a:gridCol>
              </a:tblGrid>
              <a:tr h="436345">
                <a:tc>
                  <a:txBody>
                    <a:bodyPr/>
                    <a:lstStyle/>
                    <a:p>
                      <a:pPr algn="ctr">
                        <a:spcAft>
                          <a:spcPts val="0"/>
                        </a:spcAft>
                      </a:pPr>
                      <a:r>
                        <a:rPr lang="fr-FR" sz="1800" kern="1200" dirty="0">
                          <a:solidFill>
                            <a:schemeClr val="dk1"/>
                          </a:solidFill>
                          <a:latin typeface="+mn-lt"/>
                          <a:ea typeface="+mn-ea"/>
                          <a:cs typeface="+mn-cs"/>
                        </a:rPr>
                        <a:t>Opérateur</a:t>
                      </a:r>
                    </a:p>
                  </a:txBody>
                  <a:tcPr marL="44450" marR="44450" marT="0" marB="0"/>
                </a:tc>
                <a:tc>
                  <a:txBody>
                    <a:bodyPr/>
                    <a:lstStyle/>
                    <a:p>
                      <a:pPr algn="ctr">
                        <a:spcAft>
                          <a:spcPts val="0"/>
                        </a:spcAft>
                      </a:pPr>
                      <a:r>
                        <a:rPr lang="fr-FR" sz="1800" kern="1200" dirty="0">
                          <a:solidFill>
                            <a:schemeClr val="dk1"/>
                          </a:solidFill>
                          <a:latin typeface="+mn-lt"/>
                          <a:ea typeface="+mn-ea"/>
                          <a:cs typeface="+mn-cs"/>
                        </a:rPr>
                        <a:t>Opération</a:t>
                      </a:r>
                    </a:p>
                  </a:txBody>
                  <a:tcPr marL="44450" marR="44450" marT="0" marB="0"/>
                </a:tc>
                <a:extLst>
                  <a:ext uri="{0D108BD9-81ED-4DB2-BD59-A6C34878D82A}">
                    <a16:rowId xmlns:a16="http://schemas.microsoft.com/office/drawing/2014/main" val="10000"/>
                  </a:ext>
                </a:extLst>
              </a:tr>
              <a:tr h="436345">
                <a:tc>
                  <a:txBody>
                    <a:bodyPr/>
                    <a:lstStyle/>
                    <a:p>
                      <a:pPr algn="ctr">
                        <a:spcAft>
                          <a:spcPts val="0"/>
                        </a:spcAft>
                      </a:pPr>
                      <a:r>
                        <a:rPr lang="fr-FR" sz="1800" kern="1200" dirty="0">
                          <a:solidFill>
                            <a:schemeClr val="dk1"/>
                          </a:solidFill>
                          <a:latin typeface="+mn-lt"/>
                          <a:ea typeface="+mn-ea"/>
                          <a:cs typeface="+mn-cs"/>
                        </a:rPr>
                        <a:t>&lt;-</a:t>
                      </a:r>
                    </a:p>
                  </a:txBody>
                  <a:tcPr marL="44450" marR="44450" marT="0" marB="0"/>
                </a:tc>
                <a:tc>
                  <a:txBody>
                    <a:bodyPr/>
                    <a:lstStyle/>
                    <a:p>
                      <a:pPr>
                        <a:spcAft>
                          <a:spcPts val="0"/>
                        </a:spcAft>
                      </a:pPr>
                      <a:r>
                        <a:rPr lang="fr-FR" sz="1800" kern="1200" dirty="0">
                          <a:solidFill>
                            <a:schemeClr val="dk1"/>
                          </a:solidFill>
                          <a:latin typeface="+mn-lt"/>
                          <a:ea typeface="+mn-ea"/>
                          <a:cs typeface="+mn-cs"/>
                        </a:rPr>
                        <a:t>L’affectation</a:t>
                      </a:r>
                    </a:p>
                  </a:txBody>
                  <a:tcPr marL="44450" marR="44450" marT="0" marB="0"/>
                </a:tc>
                <a:extLst>
                  <a:ext uri="{0D108BD9-81ED-4DB2-BD59-A6C34878D82A}">
                    <a16:rowId xmlns:a16="http://schemas.microsoft.com/office/drawing/2014/main" val="10001"/>
                  </a:ext>
                </a:extLst>
              </a:tr>
              <a:tr h="436345">
                <a:tc>
                  <a:txBody>
                    <a:bodyPr/>
                    <a:lstStyle/>
                    <a:p>
                      <a:pPr algn="ctr">
                        <a:spcAft>
                          <a:spcPts val="0"/>
                        </a:spcAft>
                      </a:pPr>
                      <a:r>
                        <a:rPr lang="fr-FR" sz="1800" kern="1200" dirty="0">
                          <a:solidFill>
                            <a:schemeClr val="dk1"/>
                          </a:solidFill>
                          <a:latin typeface="+mn-lt"/>
                          <a:ea typeface="+mn-ea"/>
                          <a:cs typeface="+mn-cs"/>
                        </a:rPr>
                        <a:t>&amp;</a:t>
                      </a:r>
                    </a:p>
                  </a:txBody>
                  <a:tcPr marL="44450" marR="44450" marT="0" marB="0"/>
                </a:tc>
                <a:tc>
                  <a:txBody>
                    <a:bodyPr/>
                    <a:lstStyle/>
                    <a:p>
                      <a:pPr>
                        <a:spcAft>
                          <a:spcPts val="0"/>
                        </a:spcAft>
                      </a:pPr>
                      <a:r>
                        <a:rPr lang="fr-FR" sz="1800" kern="1200" dirty="0">
                          <a:solidFill>
                            <a:schemeClr val="dk1"/>
                          </a:solidFill>
                          <a:latin typeface="+mn-lt"/>
                          <a:ea typeface="+mn-ea"/>
                          <a:cs typeface="+mn-cs"/>
                        </a:rPr>
                        <a:t>La concaténation</a:t>
                      </a:r>
                    </a:p>
                  </a:txBody>
                  <a:tcPr marL="44450" marR="4445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1822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fr-FR" altLang="zh-CN" sz="2800" spc="358" dirty="0">
                <a:ea typeface="Times New Roman"/>
              </a:rPr>
              <a:t>Les opérateurs</a:t>
            </a:r>
          </a:p>
          <a:p>
            <a:pPr marL="0" indent="0">
              <a:lnSpc>
                <a:spcPct val="150000"/>
              </a:lnSpc>
              <a:buNone/>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sp>
        <p:nvSpPr>
          <p:cNvPr id="6" name="TextBox 378">
            <a:extLst>
              <a:ext uri="{FF2B5EF4-FFF2-40B4-BE49-F238E27FC236}">
                <a16:creationId xmlns:a16="http://schemas.microsoft.com/office/drawing/2014/main" id="{185F010D-9716-448F-A9AA-ACAC0B46C67F}"/>
              </a:ext>
            </a:extLst>
          </p:cNvPr>
          <p:cNvSpPr txBox="1"/>
          <p:nvPr/>
        </p:nvSpPr>
        <p:spPr>
          <a:xfrm>
            <a:off x="876156" y="2553469"/>
            <a:ext cx="10211551" cy="1384995"/>
          </a:xfrm>
          <a:prstGeom prst="rect">
            <a:avLst/>
          </a:prstGeom>
          <a:noFill/>
        </p:spPr>
        <p:txBody>
          <a:bodyPr wrap="square" lIns="0" tIns="0" rIns="0" bIns="0" rtlCol="0">
            <a:spAutoFit/>
          </a:bodyPr>
          <a:lstStyle/>
          <a:p>
            <a:r>
              <a:rPr lang="en-US" altLang="zh-CN" sz="2600" spc="358" dirty="0">
                <a:latin typeface="+mj-lt"/>
                <a:ea typeface="Times New Roman"/>
              </a:rPr>
              <a:t>•  le test d’égalité « = » s’écrit == (ex: « x == 5 »)</a:t>
            </a:r>
          </a:p>
          <a:p>
            <a:endParaRPr lang="en-US" altLang="zh-CN" sz="1600" spc="358" dirty="0">
              <a:latin typeface="+mj-lt"/>
              <a:ea typeface="Times New Roman"/>
            </a:endParaRPr>
          </a:p>
          <a:p>
            <a:r>
              <a:rPr lang="en-US" altLang="zh-CN" sz="1600" spc="358" dirty="0">
                <a:latin typeface="+mj-lt"/>
                <a:ea typeface="Times New Roman"/>
              </a:rPr>
              <a:t>Attention </a:t>
            </a:r>
            <a:r>
              <a:rPr lang="en-US" altLang="zh-CN" sz="1600" spc="358" dirty="0" err="1">
                <a:latin typeface="+mj-lt"/>
                <a:ea typeface="Times New Roman"/>
              </a:rPr>
              <a:t>toutefois</a:t>
            </a:r>
            <a:r>
              <a:rPr lang="en-US" altLang="zh-CN" sz="1600" spc="358" dirty="0">
                <a:latin typeface="+mj-lt"/>
                <a:ea typeface="Times New Roman"/>
              </a:rPr>
              <a:t> Certain </a:t>
            </a:r>
            <a:r>
              <a:rPr lang="en-US" altLang="zh-CN" sz="1600" spc="358" dirty="0" err="1">
                <a:latin typeface="+mj-lt"/>
                <a:ea typeface="Times New Roman"/>
              </a:rPr>
              <a:t>langage</a:t>
            </a:r>
            <a:r>
              <a:rPr lang="en-US" altLang="zh-CN" sz="1600" spc="358" dirty="0">
                <a:latin typeface="+mj-lt"/>
                <a:ea typeface="Times New Roman"/>
              </a:rPr>
              <a:t> pseudo code </a:t>
            </a:r>
            <a:r>
              <a:rPr lang="en-US" altLang="zh-CN" sz="1600" spc="358" dirty="0" err="1">
                <a:latin typeface="+mj-lt"/>
                <a:ea typeface="Times New Roman"/>
              </a:rPr>
              <a:t>utilise</a:t>
            </a:r>
            <a:r>
              <a:rPr lang="en-US" altLang="zh-CN" sz="1600" spc="358" dirty="0">
                <a:latin typeface="+mj-lt"/>
                <a:ea typeface="Times New Roman"/>
              </a:rPr>
              <a:t> = pour le test </a:t>
            </a:r>
            <a:r>
              <a:rPr lang="en-US" altLang="zh-CN" sz="1600" spc="358" dirty="0" err="1">
                <a:latin typeface="+mj-lt"/>
                <a:ea typeface="Times New Roman"/>
              </a:rPr>
              <a:t>d’égalité</a:t>
            </a:r>
            <a:endParaRPr lang="en-US" altLang="zh-CN" sz="1600" spc="358" dirty="0">
              <a:latin typeface="+mj-lt"/>
              <a:ea typeface="Times New Roman"/>
            </a:endParaRPr>
          </a:p>
          <a:p>
            <a:endParaRPr lang="en-US" altLang="zh-CN" sz="1600" spc="358" dirty="0">
              <a:latin typeface="+mj-lt"/>
              <a:ea typeface="Times New Roman"/>
            </a:endParaRPr>
          </a:p>
        </p:txBody>
      </p:sp>
      <p:sp>
        <p:nvSpPr>
          <p:cNvPr id="7" name="TextBox 379">
            <a:extLst>
              <a:ext uri="{FF2B5EF4-FFF2-40B4-BE49-F238E27FC236}">
                <a16:creationId xmlns:a16="http://schemas.microsoft.com/office/drawing/2014/main" id="{93220402-7AA1-4AC3-A562-230AB6BC01E9}"/>
              </a:ext>
            </a:extLst>
          </p:cNvPr>
          <p:cNvSpPr txBox="1"/>
          <p:nvPr/>
        </p:nvSpPr>
        <p:spPr>
          <a:xfrm>
            <a:off x="876155" y="3876428"/>
            <a:ext cx="7668604" cy="400110"/>
          </a:xfrm>
          <a:prstGeom prst="rect">
            <a:avLst/>
          </a:prstGeom>
          <a:noFill/>
        </p:spPr>
        <p:txBody>
          <a:bodyPr wrap="square" lIns="0" tIns="0" rIns="0" bIns="0" rtlCol="0">
            <a:spAutoFit/>
          </a:bodyPr>
          <a:lstStyle/>
          <a:p>
            <a:r>
              <a:rPr lang="en-US" altLang="zh-CN" sz="2600" spc="358" dirty="0">
                <a:latin typeface="+mj-lt"/>
                <a:ea typeface="Times New Roman"/>
              </a:rPr>
              <a:t>•  différent « ≠ » s’écrit != (ex: x != 5)</a:t>
            </a:r>
          </a:p>
        </p:txBody>
      </p:sp>
      <p:sp>
        <p:nvSpPr>
          <p:cNvPr id="10" name="TextBox 380">
            <a:extLst>
              <a:ext uri="{FF2B5EF4-FFF2-40B4-BE49-F238E27FC236}">
                <a16:creationId xmlns:a16="http://schemas.microsoft.com/office/drawing/2014/main" id="{FD22DE32-B4D8-4803-81A8-785963B21BC5}"/>
              </a:ext>
            </a:extLst>
          </p:cNvPr>
          <p:cNvSpPr txBox="1"/>
          <p:nvPr/>
        </p:nvSpPr>
        <p:spPr>
          <a:xfrm>
            <a:off x="876155" y="4712469"/>
            <a:ext cx="10575939" cy="400110"/>
          </a:xfrm>
          <a:prstGeom prst="rect">
            <a:avLst/>
          </a:prstGeom>
          <a:noFill/>
        </p:spPr>
        <p:txBody>
          <a:bodyPr wrap="square" lIns="0" tIns="0" rIns="0" bIns="0" rtlCol="0">
            <a:spAutoFit/>
          </a:bodyPr>
          <a:lstStyle/>
          <a:p>
            <a:r>
              <a:rPr lang="en-US" altLang="zh-CN" sz="2600" spc="358" dirty="0">
                <a:latin typeface="+mj-lt"/>
                <a:ea typeface="Times New Roman"/>
              </a:rPr>
              <a:t>•  « ou égal ≤ et ≥» s’écrivent &lt;= et &gt;= (ex: x &lt;= 5)</a:t>
            </a:r>
          </a:p>
        </p:txBody>
      </p:sp>
    </p:spTree>
    <p:extLst>
      <p:ext uri="{BB962C8B-B14F-4D97-AF65-F5344CB8AC3E}">
        <p14:creationId xmlns:p14="http://schemas.microsoft.com/office/powerpoint/2010/main" val="33216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en-US" altLang="zh-CN" sz="2800" b="1" spc="326" dirty="0">
                <a:latin typeface="+mj-lt"/>
                <a:ea typeface="Times New Roman"/>
              </a:rPr>
              <a:t>Ordre des Instructions</a:t>
            </a:r>
          </a:p>
          <a:p>
            <a:pPr algn="ctr"/>
            <a:endParaRPr lang="en-US" altLang="zh-CN" sz="2800" b="1" spc="326" dirty="0">
              <a:latin typeface="+mj-lt"/>
              <a:ea typeface="Times New Roman"/>
            </a:endParaRPr>
          </a:p>
          <a:p>
            <a:pPr marL="457200" indent="-457200">
              <a:buFont typeface="Arial" panose="020B0604020202020204" pitchFamily="34" charset="0"/>
              <a:buChar char="•"/>
            </a:pPr>
            <a:r>
              <a:rPr lang="fr-FR" sz="2400" dirty="0"/>
              <a:t>L’ordre va de ligne en ligne. </a:t>
            </a:r>
          </a:p>
          <a:p>
            <a:pPr marL="0" indent="0">
              <a:buNone/>
            </a:pPr>
            <a:endParaRPr lang="fr-FR" sz="2400" dirty="0"/>
          </a:p>
          <a:p>
            <a:pPr marL="457200" indent="-457200">
              <a:buFont typeface="Arial" panose="020B0604020202020204" pitchFamily="34" charset="0"/>
              <a:buChar char="•"/>
            </a:pPr>
            <a:r>
              <a:rPr lang="fr-FR" sz="2400" dirty="0"/>
              <a:t>Même si c’est logique, on commence par la première ligne, on l’</a:t>
            </a:r>
            <a:r>
              <a:rPr lang="fr-FR" sz="2400" dirty="0" err="1"/>
              <a:t>éxécute</a:t>
            </a:r>
            <a:r>
              <a:rPr lang="fr-FR" sz="2400" dirty="0"/>
              <a:t>, puis on passe à la suivante, puis à la suivante, jusqu’à la fin de l’algorithme.	</a:t>
            </a:r>
          </a:p>
          <a:p>
            <a:pPr marL="0" indent="0">
              <a:buNone/>
            </a:pPr>
            <a:endParaRPr lang="fr-FR" sz="2400" dirty="0"/>
          </a:p>
          <a:p>
            <a:pPr marL="457200" indent="-457200">
              <a:buFont typeface="Arial" panose="020B0604020202020204" pitchFamily="34" charset="0"/>
              <a:buChar char="•"/>
            </a:pPr>
            <a:r>
              <a:rPr lang="fr-FR" sz="2400" dirty="0"/>
              <a:t>Cela s’</a:t>
            </a:r>
            <a:r>
              <a:rPr lang="fr-FR" sz="2400" dirty="0" err="1"/>
              <a:t>appèle</a:t>
            </a:r>
            <a:r>
              <a:rPr lang="fr-FR" sz="2400" dirty="0"/>
              <a:t> la synchronicité.</a:t>
            </a:r>
          </a:p>
        </p:txBody>
      </p:sp>
    </p:spTree>
    <p:extLst>
      <p:ext uri="{BB962C8B-B14F-4D97-AF65-F5344CB8AC3E}">
        <p14:creationId xmlns:p14="http://schemas.microsoft.com/office/powerpoint/2010/main" val="419029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500063" y="357189"/>
            <a:ext cx="9550771" cy="6500812"/>
          </a:xfrm>
        </p:spPr>
        <p:txBody>
          <a:bodyPr>
            <a:normAutofit/>
          </a:bodyPr>
          <a:lstStyle/>
          <a:p>
            <a:pPr marL="0" indent="0" algn="ctr">
              <a:buNone/>
            </a:pPr>
            <a:r>
              <a:rPr lang="fr-FR" sz="2400" b="0" i="0" u="none" strike="noStrike" baseline="0" dirty="0">
                <a:latin typeface="Corbel" panose="020B0503020204020204" pitchFamily="34" charset="0"/>
              </a:rPr>
              <a:t>Variable</a:t>
            </a:r>
          </a:p>
          <a:p>
            <a:pPr>
              <a:buFont typeface="Wingdings" pitchFamily="2" charset="2"/>
              <a:buChar char="v"/>
            </a:pPr>
            <a:r>
              <a:rPr lang="fr-FR" altLang="zh-CN" sz="2400" spc="104" dirty="0">
                <a:cs typeface="Times New Roman"/>
              </a:rPr>
              <a:t> </a:t>
            </a:r>
            <a:r>
              <a:rPr lang="fr-FR" altLang="zh-CN" sz="2000" spc="104" dirty="0">
                <a:cs typeface="Times New Roman"/>
              </a:rPr>
              <a:t>Une </a:t>
            </a:r>
            <a:r>
              <a:rPr lang="fr-FR" altLang="zh-CN" sz="2000" b="1" spc="104" dirty="0">
                <a:cs typeface="Times New Roman"/>
              </a:rPr>
              <a:t>variable</a:t>
            </a:r>
            <a:r>
              <a:rPr lang="fr-FR" altLang="zh-CN" sz="2000" spc="104" dirty="0">
                <a:cs typeface="Times New Roman"/>
              </a:rPr>
              <a:t> est une zone mémoire qu'un programme va utiliser pour stocker temporairement une valeur.</a:t>
            </a:r>
          </a:p>
          <a:p>
            <a:pPr marL="0" indent="0">
              <a:buNone/>
            </a:pPr>
            <a:r>
              <a:rPr lang="fr-FR" altLang="zh-CN" sz="2000" spc="104" dirty="0">
                <a:cs typeface="Times New Roman"/>
              </a:rPr>
              <a:t>	Une variable est un triplet (identificateur, type, valeur). </a:t>
            </a:r>
          </a:p>
          <a:p>
            <a:pPr lvl="1" indent="-342900">
              <a:buFont typeface="Arial" panose="020B0604020202020204" pitchFamily="34" charset="0"/>
              <a:buChar char="•"/>
            </a:pPr>
            <a:r>
              <a:rPr lang="fr-FR" altLang="zh-CN" spc="104" dirty="0">
                <a:cs typeface="Times New Roman"/>
              </a:rPr>
              <a:t>identificateur : nom, qui permet de la désigner tout au long de l'algorithme.</a:t>
            </a:r>
          </a:p>
          <a:p>
            <a:pPr lvl="1" indent="-342900">
              <a:buFont typeface="Arial" panose="020B0604020202020204" pitchFamily="34" charset="0"/>
              <a:buChar char="•"/>
            </a:pPr>
            <a:r>
              <a:rPr lang="fr-FR" altLang="zh-CN" spc="104" dirty="0">
                <a:cs typeface="Times New Roman"/>
              </a:rPr>
              <a:t>type est fixe.</a:t>
            </a:r>
          </a:p>
          <a:p>
            <a:pPr lvl="1" indent="-342900">
              <a:buFont typeface="Arial" panose="020B0604020202020204" pitchFamily="34" charset="0"/>
              <a:buChar char="•"/>
            </a:pPr>
            <a:r>
              <a:rPr lang="fr-FR" altLang="zh-CN" spc="104" dirty="0">
                <a:cs typeface="Times New Roman"/>
              </a:rPr>
              <a:t>valeur variera au cours de l'exécution de l'algorithme.</a:t>
            </a:r>
          </a:p>
          <a:p>
            <a:endParaRPr lang="fr-FR" altLang="zh-CN" sz="2000" spc="104" dirty="0">
              <a:cs typeface="Times New Roman"/>
            </a:endParaRPr>
          </a:p>
          <a:p>
            <a:pPr>
              <a:buFont typeface="Wingdings" pitchFamily="2" charset="2"/>
              <a:buChar char="v"/>
            </a:pPr>
            <a:r>
              <a:rPr lang="fr-FR" altLang="zh-CN" sz="2000" spc="104" dirty="0">
                <a:cs typeface="Times New Roman"/>
              </a:rPr>
              <a:t>   Une </a:t>
            </a:r>
            <a:r>
              <a:rPr lang="fr-FR" altLang="zh-CN" sz="2000" b="1" spc="104" dirty="0">
                <a:cs typeface="Times New Roman"/>
              </a:rPr>
              <a:t>constante</a:t>
            </a:r>
            <a:r>
              <a:rPr lang="fr-FR" altLang="zh-CN" sz="2000" spc="104" dirty="0">
                <a:cs typeface="Times New Roman"/>
              </a:rPr>
              <a:t> est soit une valeur "brute" soit une zone mémoire qu'un programme va utiliser pour stocker temporairement une valeur qui ne </a:t>
            </a:r>
            <a:r>
              <a:rPr lang="fr-FR" altLang="zh-CN" sz="2000" u="sng" spc="104" dirty="0">
                <a:cs typeface="Times New Roman"/>
              </a:rPr>
              <a:t>changera pas </a:t>
            </a:r>
            <a:r>
              <a:rPr lang="fr-FR" altLang="zh-CN" sz="2000" spc="104" dirty="0">
                <a:cs typeface="Times New Roman"/>
              </a:rPr>
              <a:t>durant l’exécution du programme.</a:t>
            </a:r>
          </a:p>
          <a:p>
            <a:pPr marL="0" indent="0">
              <a:buNone/>
            </a:pPr>
            <a:r>
              <a:rPr lang="fr-FR" altLang="zh-CN" sz="2000" spc="104" dirty="0">
                <a:cs typeface="Times New Roman"/>
              </a:rPr>
              <a:t>	A les mêmes caractéristique qu’une variable, mais ne peut pas être modifié !</a:t>
            </a:r>
          </a:p>
          <a:p>
            <a:pPr marL="0" indent="0">
              <a:buNone/>
            </a:pPr>
            <a:endParaRPr lang="fr-FR" altLang="zh-CN" sz="2000" spc="104" dirty="0">
              <a:cs typeface="Times New Roman"/>
            </a:endParaRPr>
          </a:p>
          <a:p>
            <a:pPr>
              <a:buFont typeface="Wingdings" pitchFamily="2" charset="2"/>
              <a:buChar char="v"/>
            </a:pPr>
            <a:r>
              <a:rPr lang="en-US" altLang="zh-CN" sz="2000" spc="104" dirty="0">
                <a:cs typeface="Times New Roman"/>
              </a:rPr>
              <a:t>  Les </a:t>
            </a:r>
            <a:r>
              <a:rPr lang="en-US" altLang="zh-CN" sz="2000" b="1" spc="104" dirty="0">
                <a:cs typeface="Times New Roman"/>
              </a:rPr>
              <a:t>instructions</a:t>
            </a:r>
            <a:r>
              <a:rPr lang="en-US" altLang="zh-CN" sz="2000" spc="104" dirty="0">
                <a:cs typeface="Times New Roman"/>
              </a:rPr>
              <a:t> qui </a:t>
            </a:r>
            <a:r>
              <a:rPr lang="en-US" altLang="zh-CN" sz="2000" spc="104" dirty="0" err="1">
                <a:cs typeface="Times New Roman"/>
              </a:rPr>
              <a:t>permettent</a:t>
            </a:r>
            <a:r>
              <a:rPr lang="en-US" altLang="zh-CN" sz="2000" spc="104" dirty="0">
                <a:cs typeface="Times New Roman"/>
              </a:rPr>
              <a:t> de modifier d'état des variables</a:t>
            </a:r>
            <a:endParaRPr lang="fr-FR" dirty="0"/>
          </a:p>
        </p:txBody>
      </p:sp>
    </p:spTree>
    <p:extLst>
      <p:ext uri="{BB962C8B-B14F-4D97-AF65-F5344CB8AC3E}">
        <p14:creationId xmlns:p14="http://schemas.microsoft.com/office/powerpoint/2010/main" val="209741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828675"/>
            <a:ext cx="10441596" cy="6029325"/>
          </a:xfrm>
        </p:spPr>
        <p:txBody>
          <a:bodyPr>
            <a:normAutofit fontScale="32500" lnSpcReduction="20000"/>
          </a:bodyPr>
          <a:lstStyle/>
          <a:p>
            <a:pPr marL="0" indent="0" algn="ctr">
              <a:buNone/>
            </a:pPr>
            <a:r>
              <a:rPr lang="fr-FR" sz="9800" b="0" i="0" u="none" strike="noStrike" baseline="0" dirty="0">
                <a:latin typeface="Corbel" panose="020B0503020204020204" pitchFamily="34" charset="0"/>
              </a:rPr>
              <a:t>Variable</a:t>
            </a:r>
          </a:p>
          <a:p>
            <a:r>
              <a:rPr lang="en-US" altLang="zh-CN" sz="8000" spc="179" dirty="0">
                <a:ea typeface="Times New Roman"/>
              </a:rPr>
              <a:t>Les</a:t>
            </a:r>
            <a:r>
              <a:rPr lang="en-US" altLang="zh-CN" sz="8000" spc="94" dirty="0">
                <a:cs typeface="Times New Roman"/>
              </a:rPr>
              <a:t> </a:t>
            </a:r>
            <a:r>
              <a:rPr lang="en-US" altLang="zh-CN" sz="8000" spc="149" dirty="0">
                <a:ea typeface="Times New Roman"/>
              </a:rPr>
              <a:t>variables</a:t>
            </a:r>
            <a:r>
              <a:rPr lang="en-US" altLang="zh-CN" sz="8000" spc="94" dirty="0">
                <a:cs typeface="Times New Roman"/>
              </a:rPr>
              <a:t> </a:t>
            </a:r>
            <a:r>
              <a:rPr lang="en-US" altLang="zh-CN" sz="8000" spc="154" dirty="0" err="1">
                <a:ea typeface="Times New Roman"/>
              </a:rPr>
              <a:t>sont</a:t>
            </a:r>
            <a:r>
              <a:rPr lang="en-US" altLang="zh-CN" sz="8000" spc="154" dirty="0">
                <a:ea typeface="Times New Roman"/>
              </a:rPr>
              <a:t> </a:t>
            </a:r>
            <a:r>
              <a:rPr lang="en-US" altLang="zh-CN" sz="8000" spc="154" dirty="0" err="1">
                <a:ea typeface="Times New Roman"/>
              </a:rPr>
              <a:t>donc</a:t>
            </a:r>
            <a:r>
              <a:rPr lang="en-US" altLang="zh-CN" sz="8000" spc="94" dirty="0">
                <a:cs typeface="Times New Roman"/>
              </a:rPr>
              <a:t> </a:t>
            </a:r>
            <a:r>
              <a:rPr lang="en-US" altLang="zh-CN" sz="8000" spc="145" dirty="0" err="1">
                <a:ea typeface="Times New Roman"/>
              </a:rPr>
              <a:t>caractérisées</a:t>
            </a:r>
            <a:r>
              <a:rPr lang="en-US" altLang="zh-CN" sz="8000" spc="100" dirty="0">
                <a:cs typeface="Times New Roman"/>
              </a:rPr>
              <a:t> </a:t>
            </a:r>
            <a:r>
              <a:rPr lang="en-US" altLang="zh-CN" sz="8000" spc="149" dirty="0">
                <a:ea typeface="Times New Roman"/>
              </a:rPr>
              <a:t>par:</a:t>
            </a:r>
          </a:p>
          <a:p>
            <a:pPr marL="0" indent="0">
              <a:lnSpc>
                <a:spcPts val="1000"/>
              </a:lnSpc>
              <a:buNone/>
            </a:pPr>
            <a:endParaRPr lang="en-US" sz="8000" dirty="0"/>
          </a:p>
          <a:p>
            <a:pPr lvl="1"/>
            <a:r>
              <a:rPr lang="en-US" altLang="zh-CN" sz="7800" spc="70" dirty="0">
                <a:ea typeface="Times New Roman"/>
              </a:rPr>
              <a:t>•</a:t>
            </a:r>
            <a:r>
              <a:rPr lang="en-US" altLang="zh-CN" sz="7800" spc="64" dirty="0">
                <a:cs typeface="Times New Roman"/>
              </a:rPr>
              <a:t>  </a:t>
            </a:r>
            <a:r>
              <a:rPr lang="en-US" altLang="zh-CN" sz="7800" spc="135" dirty="0">
                <a:ea typeface="Times New Roman"/>
              </a:rPr>
              <a:t>un</a:t>
            </a:r>
            <a:r>
              <a:rPr lang="en-US" altLang="zh-CN" sz="7800" spc="80" dirty="0">
                <a:cs typeface="Times New Roman"/>
              </a:rPr>
              <a:t> </a:t>
            </a:r>
            <a:r>
              <a:rPr lang="en-US" altLang="zh-CN" sz="7800" b="1" spc="171" dirty="0">
                <a:ea typeface="Times New Roman"/>
              </a:rPr>
              <a:t>nom</a:t>
            </a:r>
            <a:r>
              <a:rPr lang="en-US" altLang="zh-CN" sz="7800" b="1" spc="85" dirty="0">
                <a:cs typeface="Times New Roman"/>
              </a:rPr>
              <a:t> </a:t>
            </a:r>
            <a:r>
              <a:rPr lang="en-US" altLang="zh-CN" sz="7800" spc="94" dirty="0">
                <a:ea typeface="Times New Roman"/>
              </a:rPr>
              <a:t>(</a:t>
            </a:r>
            <a:r>
              <a:rPr lang="en-US" altLang="zh-CN" sz="7800" spc="94" dirty="0" err="1">
                <a:ea typeface="Times New Roman"/>
              </a:rPr>
              <a:t>identifiant</a:t>
            </a:r>
            <a:r>
              <a:rPr lang="en-US" altLang="zh-CN" sz="7800" spc="94" dirty="0">
                <a:ea typeface="Times New Roman"/>
              </a:rPr>
              <a:t>)</a:t>
            </a:r>
            <a:r>
              <a:rPr lang="en-US" sz="7800" dirty="0"/>
              <a:t> </a:t>
            </a:r>
          </a:p>
          <a:p>
            <a:pPr lvl="1"/>
            <a:endParaRPr lang="en-US" sz="7800" dirty="0"/>
          </a:p>
          <a:p>
            <a:pPr lvl="1"/>
            <a:r>
              <a:rPr lang="en-US" altLang="zh-CN" sz="7800" spc="119" dirty="0">
                <a:ea typeface="Times New Roman"/>
              </a:rPr>
              <a:t>•</a:t>
            </a:r>
            <a:r>
              <a:rPr lang="en-US" altLang="zh-CN" sz="7800" spc="90" dirty="0">
                <a:cs typeface="Times New Roman"/>
              </a:rPr>
              <a:t>  </a:t>
            </a:r>
            <a:r>
              <a:rPr lang="en-US" altLang="zh-CN" sz="7800" spc="240" dirty="0">
                <a:ea typeface="Times New Roman"/>
              </a:rPr>
              <a:t>un</a:t>
            </a:r>
            <a:r>
              <a:rPr lang="en-US" altLang="zh-CN" sz="7800" spc="125" dirty="0">
                <a:cs typeface="Times New Roman"/>
              </a:rPr>
              <a:t> </a:t>
            </a:r>
            <a:r>
              <a:rPr lang="en-US" altLang="zh-CN" sz="7800" b="1" spc="215" dirty="0">
                <a:ea typeface="Times New Roman"/>
              </a:rPr>
              <a:t>type </a:t>
            </a:r>
            <a:r>
              <a:rPr lang="en-US" altLang="zh-CN" sz="8000" spc="195" dirty="0">
                <a:ea typeface="Times New Roman"/>
              </a:rPr>
              <a:t>de</a:t>
            </a:r>
            <a:r>
              <a:rPr lang="en-US" altLang="zh-CN" sz="8000" spc="110" dirty="0">
                <a:cs typeface="Times New Roman"/>
              </a:rPr>
              <a:t> </a:t>
            </a:r>
            <a:r>
              <a:rPr lang="en-US" altLang="zh-CN" sz="8000" spc="185" dirty="0" err="1">
                <a:ea typeface="Times New Roman"/>
              </a:rPr>
              <a:t>ce</a:t>
            </a:r>
            <a:r>
              <a:rPr lang="en-US" altLang="zh-CN" sz="8000" spc="104" dirty="0">
                <a:cs typeface="Times New Roman"/>
              </a:rPr>
              <a:t> </a:t>
            </a:r>
            <a:r>
              <a:rPr lang="en-US" altLang="zh-CN" sz="8000" spc="175" dirty="0">
                <a:ea typeface="Times New Roman"/>
              </a:rPr>
              <a:t>qui</a:t>
            </a:r>
            <a:r>
              <a:rPr lang="en-US" altLang="zh-CN" sz="8000" spc="104" dirty="0">
                <a:cs typeface="Times New Roman"/>
              </a:rPr>
              <a:t> </a:t>
            </a:r>
            <a:r>
              <a:rPr lang="en-US" altLang="zh-CN" sz="8000" spc="154" dirty="0" err="1">
                <a:ea typeface="Times New Roman"/>
              </a:rPr>
              <a:t>est</a:t>
            </a:r>
            <a:r>
              <a:rPr lang="en-US" altLang="zh-CN" sz="8000" spc="104" dirty="0">
                <a:cs typeface="Times New Roman"/>
              </a:rPr>
              <a:t> </a:t>
            </a:r>
            <a:r>
              <a:rPr lang="en-US" altLang="zh-CN" sz="8000" spc="175" dirty="0" err="1">
                <a:ea typeface="Times New Roman"/>
              </a:rPr>
              <a:t>stocké</a:t>
            </a:r>
            <a:r>
              <a:rPr lang="en-US" altLang="zh-CN" sz="8000" spc="104" dirty="0">
                <a:cs typeface="Times New Roman"/>
              </a:rPr>
              <a:t> </a:t>
            </a:r>
            <a:r>
              <a:rPr lang="en-US" altLang="zh-CN" sz="8000" spc="195" dirty="0">
                <a:ea typeface="Times New Roman"/>
              </a:rPr>
              <a:t>dans</a:t>
            </a:r>
            <a:r>
              <a:rPr lang="en-US" altLang="zh-CN" sz="8000" spc="104" dirty="0">
                <a:cs typeface="Times New Roman"/>
              </a:rPr>
              <a:t> </a:t>
            </a:r>
            <a:r>
              <a:rPr lang="en-US" altLang="zh-CN" sz="8000" spc="149" dirty="0">
                <a:ea typeface="Times New Roman"/>
              </a:rPr>
              <a:t>la</a:t>
            </a:r>
            <a:r>
              <a:rPr lang="en-US" altLang="zh-CN" sz="8000" spc="104" dirty="0">
                <a:cs typeface="Times New Roman"/>
              </a:rPr>
              <a:t> </a:t>
            </a:r>
            <a:r>
              <a:rPr lang="en-US" altLang="zh-CN" sz="8000" spc="164" dirty="0">
                <a:ea typeface="Times New Roman"/>
              </a:rPr>
              <a:t>variable</a:t>
            </a:r>
            <a:r>
              <a:rPr lang="en-US" altLang="zh-CN" sz="8000" spc="104" dirty="0">
                <a:cs typeface="Times New Roman"/>
              </a:rPr>
              <a:t> </a:t>
            </a:r>
            <a:r>
              <a:rPr lang="en-US" altLang="zh-CN" sz="8000" spc="125" dirty="0">
                <a:ea typeface="Times New Roman"/>
              </a:rPr>
              <a:t>(i.e.,</a:t>
            </a:r>
            <a:r>
              <a:rPr lang="en-US" altLang="zh-CN" sz="8000" spc="104" dirty="0">
                <a:cs typeface="Times New Roman"/>
              </a:rPr>
              <a:t> 	</a:t>
            </a:r>
            <a:r>
              <a:rPr lang="en-US" altLang="zh-CN" sz="8000" spc="203" dirty="0" err="1">
                <a:ea typeface="Times New Roman"/>
              </a:rPr>
              <a:t>combien</a:t>
            </a:r>
            <a:r>
              <a:rPr lang="en-US" altLang="zh-CN" sz="8000" spc="104" dirty="0">
                <a:cs typeface="Times New Roman"/>
              </a:rPr>
              <a:t> </a:t>
            </a:r>
            <a:r>
              <a:rPr lang="en-US" altLang="zh-CN" sz="8000" spc="201" dirty="0">
                <a:ea typeface="Times New Roman"/>
              </a:rPr>
              <a:t>de</a:t>
            </a:r>
            <a:r>
              <a:rPr lang="en-US" altLang="zh-CN" sz="8000" spc="104" dirty="0">
                <a:cs typeface="Times New Roman"/>
              </a:rPr>
              <a:t> </a:t>
            </a:r>
            <a:r>
              <a:rPr lang="en-US" altLang="zh-CN" sz="8000" spc="175" dirty="0">
                <a:ea typeface="Times New Roman"/>
              </a:rPr>
              <a:t>cases </a:t>
            </a:r>
            <a:r>
              <a:rPr lang="en-US" altLang="zh-CN" sz="8000" spc="139" dirty="0" err="1">
                <a:ea typeface="Times New Roman"/>
              </a:rPr>
              <a:t>mémoires</a:t>
            </a:r>
            <a:r>
              <a:rPr lang="en-US" altLang="zh-CN" sz="8000" spc="75" dirty="0">
                <a:cs typeface="Times New Roman"/>
              </a:rPr>
              <a:t> </a:t>
            </a:r>
            <a:r>
              <a:rPr lang="en-US" altLang="zh-CN" sz="8000" spc="164" dirty="0">
                <a:ea typeface="Times New Roman"/>
              </a:rPr>
              <a:t>«</a:t>
            </a:r>
            <a:r>
              <a:rPr lang="en-US" altLang="zh-CN" sz="8000" spc="80" dirty="0">
                <a:cs typeface="Times New Roman"/>
              </a:rPr>
              <a:t> </a:t>
            </a:r>
            <a:r>
              <a:rPr lang="en-US" altLang="zh-CN" sz="8000" spc="125" dirty="0">
                <a:ea typeface="Times New Roman"/>
              </a:rPr>
              <a:t>physiques</a:t>
            </a:r>
            <a:r>
              <a:rPr lang="en-US" altLang="zh-CN" sz="8000" spc="80" dirty="0">
                <a:cs typeface="Times New Roman"/>
              </a:rPr>
              <a:t> </a:t>
            </a:r>
            <a:r>
              <a:rPr lang="en-US" altLang="zh-CN" sz="8000" spc="179" dirty="0">
                <a:ea typeface="Times New Roman"/>
              </a:rPr>
              <a:t>»</a:t>
            </a:r>
            <a:r>
              <a:rPr lang="en-US" altLang="zh-CN" sz="8000" spc="75" dirty="0">
                <a:cs typeface="Times New Roman"/>
              </a:rPr>
              <a:t> </a:t>
            </a:r>
            <a:r>
              <a:rPr lang="en-US" altLang="zh-CN" sz="8000" spc="119" dirty="0" err="1">
                <a:ea typeface="Times New Roman"/>
              </a:rPr>
              <a:t>sont</a:t>
            </a:r>
            <a:r>
              <a:rPr lang="en-US" altLang="zh-CN" sz="8000" spc="80" dirty="0">
                <a:cs typeface="Times New Roman"/>
              </a:rPr>
              <a:t> 	</a:t>
            </a:r>
            <a:r>
              <a:rPr lang="en-US" altLang="zh-CN" sz="8000" spc="114" dirty="0" err="1">
                <a:ea typeface="Times New Roman"/>
              </a:rPr>
              <a:t>nécessaires</a:t>
            </a:r>
            <a:r>
              <a:rPr lang="en-US" altLang="zh-CN" sz="8000" spc="80" dirty="0">
                <a:cs typeface="Times New Roman"/>
              </a:rPr>
              <a:t> 	</a:t>
            </a:r>
            <a:r>
              <a:rPr lang="en-US" altLang="zh-CN" sz="8000" spc="139" dirty="0">
                <a:ea typeface="Times New Roman"/>
              </a:rPr>
              <a:t>pour</a:t>
            </a:r>
            <a:r>
              <a:rPr lang="en-US" altLang="zh-CN" sz="8000" spc="75" dirty="0">
                <a:cs typeface="Times New Roman"/>
              </a:rPr>
              <a:t> </a:t>
            </a:r>
            <a:r>
              <a:rPr lang="en-US" altLang="zh-CN" sz="8000" spc="119" dirty="0">
                <a:ea typeface="Times New Roman"/>
              </a:rPr>
              <a:t>stocker</a:t>
            </a:r>
            <a:r>
              <a:rPr lang="en-US" altLang="zh-CN" sz="8000" spc="80" dirty="0">
                <a:cs typeface="Times New Roman"/>
              </a:rPr>
              <a:t> </a:t>
            </a:r>
            <a:r>
              <a:rPr lang="en-US" altLang="zh-CN" sz="8000" spc="114" dirty="0" err="1">
                <a:ea typeface="Times New Roman"/>
              </a:rPr>
              <a:t>l’information</a:t>
            </a:r>
            <a:r>
              <a:rPr lang="en-US" altLang="zh-CN" sz="8000" spc="114" dirty="0">
                <a:ea typeface="Times New Roman"/>
              </a:rPr>
              <a:t>)</a:t>
            </a:r>
          </a:p>
          <a:p>
            <a:pPr marL="0" indent="0">
              <a:lnSpc>
                <a:spcPts val="1978"/>
              </a:lnSpc>
              <a:buNone/>
            </a:pPr>
            <a:r>
              <a:rPr lang="en-US" altLang="zh-CN" sz="8000" spc="179" dirty="0">
                <a:ea typeface="Times New Roman"/>
              </a:rPr>
              <a:t>		numérique</a:t>
            </a:r>
            <a:r>
              <a:rPr lang="en-US" altLang="zh-CN" sz="8000" spc="104" dirty="0">
                <a:cs typeface="Times New Roman"/>
              </a:rPr>
              <a:t> </a:t>
            </a:r>
            <a:r>
              <a:rPr lang="en-US" altLang="zh-CN" sz="8000" spc="135" dirty="0">
                <a:ea typeface="Times New Roman"/>
              </a:rPr>
              <a:t>(</a:t>
            </a:r>
            <a:r>
              <a:rPr lang="en-US" altLang="zh-CN" sz="8000" spc="135" dirty="0" err="1">
                <a:ea typeface="Times New Roman"/>
              </a:rPr>
              <a:t>entier</a:t>
            </a:r>
            <a:r>
              <a:rPr lang="en-US" altLang="zh-CN" sz="8000" spc="135" dirty="0">
                <a:ea typeface="Times New Roman"/>
              </a:rPr>
              <a:t>/</a:t>
            </a:r>
            <a:r>
              <a:rPr lang="en-US" altLang="zh-CN" sz="8000" spc="135" dirty="0" err="1">
                <a:ea typeface="Times New Roman"/>
              </a:rPr>
              <a:t>réel</a:t>
            </a:r>
            <a:r>
              <a:rPr lang="en-US" altLang="zh-CN" sz="8000" spc="135" dirty="0">
                <a:ea typeface="Times New Roman"/>
              </a:rPr>
              <a:t>),</a:t>
            </a:r>
            <a:r>
              <a:rPr lang="en-US" altLang="zh-CN" sz="8000" spc="100" dirty="0">
                <a:cs typeface="Times New Roman"/>
              </a:rPr>
              <a:t> </a:t>
            </a:r>
            <a:r>
              <a:rPr lang="en-US" altLang="zh-CN" sz="8000" spc="164" dirty="0" err="1">
                <a:ea typeface="Times New Roman"/>
              </a:rPr>
              <a:t>chaînes</a:t>
            </a:r>
            <a:r>
              <a:rPr lang="en-US" altLang="zh-CN" sz="8000" spc="94" dirty="0">
                <a:cs typeface="Times New Roman"/>
              </a:rPr>
              <a:t> </a:t>
            </a:r>
            <a:r>
              <a:rPr lang="en-US" altLang="zh-CN" sz="8000" spc="189" dirty="0">
                <a:ea typeface="Times New Roman"/>
              </a:rPr>
              <a:t>de</a:t>
            </a:r>
            <a:r>
              <a:rPr lang="en-US" altLang="zh-CN" sz="8000" spc="100" dirty="0">
                <a:cs typeface="Times New Roman"/>
              </a:rPr>
              <a:t> 							</a:t>
            </a:r>
            <a:r>
              <a:rPr lang="en-US" altLang="zh-CN" sz="8000" spc="145" dirty="0" err="1">
                <a:ea typeface="Times New Roman"/>
              </a:rPr>
              <a:t>caractères</a:t>
            </a:r>
            <a:r>
              <a:rPr lang="en-US" altLang="zh-CN" sz="8000" spc="145" dirty="0">
                <a:ea typeface="Times New Roman"/>
              </a:rPr>
              <a:t>,</a:t>
            </a:r>
            <a:r>
              <a:rPr lang="en-US" altLang="zh-CN" sz="8000" spc="94" dirty="0">
                <a:cs typeface="Times New Roman"/>
              </a:rPr>
              <a:t> </a:t>
            </a:r>
            <a:r>
              <a:rPr lang="en-US" altLang="zh-CN" sz="8000" spc="164" dirty="0" err="1">
                <a:ea typeface="Times New Roman"/>
              </a:rPr>
              <a:t>booléens</a:t>
            </a:r>
            <a:r>
              <a:rPr lang="en-US" altLang="zh-CN" sz="8000" spc="164" dirty="0">
                <a:ea typeface="Times New Roman"/>
              </a:rPr>
              <a:t>,</a:t>
            </a:r>
            <a:r>
              <a:rPr lang="en-US" altLang="zh-CN" sz="8000" spc="100" dirty="0">
                <a:cs typeface="Times New Roman"/>
              </a:rPr>
              <a:t> </a:t>
            </a:r>
            <a:r>
              <a:rPr lang="en-US" altLang="zh-CN" sz="8000" spc="149" dirty="0" err="1">
                <a:ea typeface="Times New Roman"/>
              </a:rPr>
              <a:t>autres</a:t>
            </a:r>
            <a:r>
              <a:rPr lang="en-US" altLang="zh-CN" sz="8000" spc="149" dirty="0">
                <a:ea typeface="Times New Roman"/>
              </a:rPr>
              <a:t> </a:t>
            </a:r>
            <a:r>
              <a:rPr lang="en-US" altLang="zh-CN" sz="8000" spc="145" dirty="0">
                <a:ea typeface="Times New Roman"/>
              </a:rPr>
              <a:t>choses</a:t>
            </a:r>
            <a:r>
              <a:rPr lang="en-US" altLang="zh-CN" sz="8000" spc="85" dirty="0">
                <a:cs typeface="Times New Roman"/>
              </a:rPr>
              <a:t> </a:t>
            </a:r>
            <a:r>
              <a:rPr lang="en-US" altLang="zh-CN" sz="8000" spc="135" dirty="0">
                <a:ea typeface="Times New Roman"/>
              </a:rPr>
              <a:t>plus</a:t>
            </a:r>
            <a:r>
              <a:rPr lang="en-US" altLang="zh-CN" sz="8000" spc="90" dirty="0">
                <a:cs typeface="Times New Roman"/>
              </a:rPr>
              <a:t> </a:t>
            </a:r>
            <a:r>
              <a:rPr lang="en-US" altLang="zh-CN" sz="8000" spc="149" dirty="0" err="1">
                <a:ea typeface="Times New Roman"/>
              </a:rPr>
              <a:t>compliquées</a:t>
            </a:r>
            <a:r>
              <a:rPr lang="en-US" altLang="zh-CN" sz="8000" spc="90" dirty="0">
                <a:cs typeface="Times New Roman"/>
              </a:rPr>
              <a:t> 		</a:t>
            </a:r>
            <a:r>
              <a:rPr lang="en-US" altLang="zh-CN" sz="8000" spc="114" dirty="0">
                <a:ea typeface="Times New Roman"/>
              </a:rPr>
              <a:t>(cf.</a:t>
            </a:r>
            <a:r>
              <a:rPr lang="en-US" altLang="zh-CN" sz="8000" spc="90" dirty="0">
                <a:cs typeface="Times New Roman"/>
              </a:rPr>
              <a:t> </a:t>
            </a:r>
            <a:r>
              <a:rPr lang="en-US" altLang="zh-CN" sz="8000" spc="135" dirty="0">
                <a:ea typeface="Times New Roman"/>
              </a:rPr>
              <a:t>plus</a:t>
            </a:r>
            <a:r>
              <a:rPr lang="en-US" altLang="zh-CN" sz="8000" spc="85" dirty="0">
                <a:cs typeface="Times New Roman"/>
              </a:rPr>
              <a:t> </a:t>
            </a:r>
            <a:r>
              <a:rPr lang="en-US" altLang="zh-CN" sz="8000" spc="145" dirty="0">
                <a:ea typeface="Times New Roman"/>
              </a:rPr>
              <a:t>tard)….</a:t>
            </a:r>
          </a:p>
          <a:p>
            <a:pPr>
              <a:lnSpc>
                <a:spcPts val="1000"/>
              </a:lnSpc>
            </a:pPr>
            <a:endParaRPr lang="en-US" sz="8000" dirty="0"/>
          </a:p>
          <a:p>
            <a:pPr>
              <a:lnSpc>
                <a:spcPts val="1978"/>
              </a:lnSpc>
            </a:pPr>
            <a:endParaRPr lang="en-US" sz="8000" dirty="0"/>
          </a:p>
          <a:p>
            <a:r>
              <a:rPr lang="en-US" altLang="zh-CN" sz="8000" spc="80" dirty="0">
                <a:ea typeface="Times New Roman"/>
              </a:rPr>
              <a:t>•</a:t>
            </a:r>
            <a:r>
              <a:rPr lang="en-US" altLang="zh-CN" sz="8000" spc="55" dirty="0">
                <a:cs typeface="Times New Roman"/>
              </a:rPr>
              <a:t>  </a:t>
            </a:r>
            <a:r>
              <a:rPr lang="en-US" altLang="zh-CN" sz="8000" spc="145" dirty="0" err="1">
                <a:ea typeface="Times New Roman"/>
              </a:rPr>
              <a:t>une</a:t>
            </a:r>
            <a:r>
              <a:rPr lang="en-US" altLang="zh-CN" sz="8000" spc="85" dirty="0">
                <a:cs typeface="Times New Roman"/>
              </a:rPr>
              <a:t> </a:t>
            </a:r>
            <a:r>
              <a:rPr lang="en-US" altLang="zh-CN" sz="8000" b="1" spc="135" dirty="0" err="1">
                <a:ea typeface="Times New Roman"/>
              </a:rPr>
              <a:t>valeur</a:t>
            </a:r>
            <a:r>
              <a:rPr lang="en-US" altLang="zh-CN" sz="8000" b="1" spc="80" dirty="0">
                <a:cs typeface="Times New Roman"/>
              </a:rPr>
              <a:t> </a:t>
            </a:r>
            <a:r>
              <a:rPr lang="en-US" altLang="zh-CN" sz="8000" b="1" spc="145" dirty="0">
                <a:ea typeface="Times New Roman"/>
              </a:rPr>
              <a:t>courante</a:t>
            </a:r>
            <a:r>
              <a:rPr lang="en-US" altLang="zh-CN" sz="8000" b="1" spc="75" dirty="0">
                <a:cs typeface="Times New Roman"/>
              </a:rPr>
              <a:t> </a:t>
            </a:r>
            <a:r>
              <a:rPr lang="en-US" altLang="zh-CN" sz="8000" spc="125" dirty="0">
                <a:ea typeface="Times New Roman"/>
              </a:rPr>
              <a:t>(qui</a:t>
            </a:r>
            <a:r>
              <a:rPr lang="en-US" altLang="zh-CN" sz="8000" spc="80" dirty="0">
                <a:cs typeface="Times New Roman"/>
              </a:rPr>
              <a:t> </a:t>
            </a:r>
            <a:r>
              <a:rPr lang="en-US" altLang="zh-CN" sz="8000" spc="129" dirty="0" err="1">
                <a:ea typeface="Times New Roman"/>
              </a:rPr>
              <a:t>peut</a:t>
            </a:r>
            <a:r>
              <a:rPr lang="en-US" altLang="zh-CN" sz="8000" spc="80" dirty="0">
                <a:cs typeface="Times New Roman"/>
              </a:rPr>
              <a:t> </a:t>
            </a:r>
            <a:r>
              <a:rPr lang="en-US" altLang="zh-CN" sz="8000" spc="114" dirty="0" err="1">
                <a:ea typeface="Times New Roman"/>
              </a:rPr>
              <a:t>être</a:t>
            </a:r>
            <a:r>
              <a:rPr lang="en-US" altLang="zh-CN" sz="8000" spc="80" dirty="0">
                <a:cs typeface="Times New Roman"/>
              </a:rPr>
              <a:t> </a:t>
            </a:r>
            <a:r>
              <a:rPr lang="en-US" altLang="zh-CN" sz="8000" spc="125" dirty="0" err="1">
                <a:ea typeface="Times New Roman"/>
              </a:rPr>
              <a:t>modifiée</a:t>
            </a:r>
            <a:r>
              <a:rPr lang="en-US" altLang="zh-CN" sz="8000" spc="125" dirty="0">
                <a:ea typeface="Times New Roman"/>
              </a:rPr>
              <a:t>).</a:t>
            </a:r>
          </a:p>
          <a:p>
            <a:pPr marL="0" indent="0">
              <a:buNone/>
            </a:pPr>
            <a:endParaRPr lang="fr-FR" sz="2400" b="0" i="0" u="none" strike="noStrike" baseline="0" dirty="0">
              <a:latin typeface="Corbel" panose="020B0503020204020204" pitchFamily="34" charset="0"/>
            </a:endParaRPr>
          </a:p>
        </p:txBody>
      </p:sp>
    </p:spTree>
    <p:extLst>
      <p:ext uri="{BB962C8B-B14F-4D97-AF65-F5344CB8AC3E}">
        <p14:creationId xmlns:p14="http://schemas.microsoft.com/office/powerpoint/2010/main" val="406638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p:txBody>
          <a:bodyPr/>
          <a:lstStyle/>
          <a:p>
            <a:r>
              <a:rPr lang="fr-FR" sz="3600" b="1" dirty="0"/>
              <a:t>Avant de commencer – Qu'est-ce qu'un ordinateur ?</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p:txBody>
          <a:bodyPr>
            <a:normAutofit fontScale="70000" lnSpcReduction="20000"/>
          </a:bodyPr>
          <a:lstStyle/>
          <a:p>
            <a:pPr>
              <a:lnSpc>
                <a:spcPct val="150000"/>
              </a:lnSpc>
            </a:pPr>
            <a:r>
              <a:rPr lang="fr-FR" sz="3200" dirty="0"/>
              <a:t>Un ordinateur est un système électronique de traitement de données. Il est composé :</a:t>
            </a:r>
          </a:p>
          <a:p>
            <a:pPr>
              <a:lnSpc>
                <a:spcPct val="150000"/>
              </a:lnSpc>
            </a:pPr>
            <a:endParaRPr lang="fr-FR" sz="3200" dirty="0"/>
          </a:p>
          <a:p>
            <a:pPr marL="341357" indent="-341357">
              <a:lnSpc>
                <a:spcPct val="150000"/>
              </a:lnSpc>
              <a:buFont typeface="Arial" panose="020B0604020202020204" pitchFamily="34" charset="0"/>
              <a:buChar char="•"/>
            </a:pPr>
            <a:r>
              <a:rPr lang="fr-FR" sz="3200" dirty="0"/>
              <a:t>d'une unité de calcul Processeur</a:t>
            </a:r>
          </a:p>
          <a:p>
            <a:pPr marL="341357" indent="-341357">
              <a:lnSpc>
                <a:spcPct val="150000"/>
              </a:lnSpc>
              <a:buFont typeface="Arial" panose="020B0604020202020204" pitchFamily="34" charset="0"/>
              <a:buChar char="•"/>
            </a:pPr>
            <a:r>
              <a:rPr lang="fr-FR" sz="3200" dirty="0"/>
              <a:t>de mémoires (RAM et Mémoire de masse</a:t>
            </a:r>
            <a:r>
              <a:rPr lang="fr-FR" sz="3200" dirty="0">
                <a:sym typeface="Wingdings" panose="05000000000000000000" pitchFamily="2" charset="2"/>
              </a:rPr>
              <a:t> disque dur</a:t>
            </a:r>
            <a:r>
              <a:rPr lang="fr-FR" sz="3200" dirty="0"/>
              <a:t>)</a:t>
            </a:r>
          </a:p>
          <a:p>
            <a:pPr marL="341357" indent="-341357">
              <a:lnSpc>
                <a:spcPct val="150000"/>
              </a:lnSpc>
              <a:buFont typeface="Arial" panose="020B0604020202020204" pitchFamily="34" charset="0"/>
              <a:buChar char="•"/>
            </a:pPr>
            <a:r>
              <a:rPr lang="fr-FR" sz="3200" dirty="0"/>
              <a:t>d'un ou de plusieurs périphériques de saisie (clavier, souris) </a:t>
            </a:r>
          </a:p>
          <a:p>
            <a:pPr marL="341357" indent="-341357">
              <a:lnSpc>
                <a:spcPct val="150000"/>
              </a:lnSpc>
              <a:buFont typeface="Arial" panose="020B0604020202020204" pitchFamily="34" charset="0"/>
              <a:buChar char="•"/>
            </a:pPr>
            <a:r>
              <a:rPr lang="fr-FR" sz="3200" dirty="0"/>
              <a:t>d'un ou de plusieurs périphériques d'affichage : écrans</a:t>
            </a:r>
          </a:p>
          <a:p>
            <a:pPr algn="l"/>
            <a:endParaRPr lang="fr-FR" sz="3200" dirty="0"/>
          </a:p>
        </p:txBody>
      </p:sp>
    </p:spTree>
    <p:extLst>
      <p:ext uri="{BB962C8B-B14F-4D97-AF65-F5344CB8AC3E}">
        <p14:creationId xmlns:p14="http://schemas.microsoft.com/office/powerpoint/2010/main" val="268670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400" b="0" i="0" u="none" strike="noStrike" baseline="0" dirty="0">
                <a:latin typeface="Corbel" panose="020B0503020204020204" pitchFamily="34" charset="0"/>
              </a:rPr>
              <a:t>Variable</a:t>
            </a:r>
          </a:p>
          <a:p>
            <a:pPr marL="0" indent="0" algn="l">
              <a:buNone/>
            </a:pPr>
            <a:r>
              <a:rPr lang="fr-FR" dirty="0"/>
              <a:t>La première chose à faire pour utiliser une variable, c’est de la déclarer en précisant son type!</a:t>
            </a:r>
          </a:p>
          <a:p>
            <a:pPr marL="0" indent="0" algn="l">
              <a:buNone/>
            </a:pPr>
            <a:r>
              <a:rPr lang="fr-FR" dirty="0"/>
              <a:t>cela permet à l’ordinateur de créer l’espace (le contenant) où sera mémorisé la valeur de celle-ci.</a:t>
            </a:r>
          </a:p>
          <a:p>
            <a:pPr marL="0" indent="0" algn="l">
              <a:buNone/>
            </a:pPr>
            <a:endParaRPr lang="fr-FR" dirty="0"/>
          </a:p>
          <a:p>
            <a:pPr marL="0" indent="0" algn="l">
              <a:buNone/>
            </a:pPr>
            <a:r>
              <a:rPr lang="fr-FR" dirty="0"/>
              <a:t>cette étape permet de préparer l’espace mémoire suffisant en fonction du type de la variable. En effet celui-ci ne sera pas le même si la variable est un entier ou une chaine de caractères.</a:t>
            </a:r>
          </a:p>
        </p:txBody>
      </p:sp>
    </p:spTree>
    <p:extLst>
      <p:ext uri="{BB962C8B-B14F-4D97-AF65-F5344CB8AC3E}">
        <p14:creationId xmlns:p14="http://schemas.microsoft.com/office/powerpoint/2010/main" val="2986387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28589"/>
            <a:ext cx="8946541" cy="6729412"/>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a:t>
            </a:r>
            <a:r>
              <a:rPr lang="fr-FR"/>
              <a:t>types numériques</a:t>
            </a: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r>
              <a:rPr lang="fr-FR" dirty="0"/>
              <a:t>attention pour une raison d’économie de ressource, il est important d’utiliser le bon type numérique!</a:t>
            </a:r>
          </a:p>
        </p:txBody>
      </p:sp>
      <p:graphicFrame>
        <p:nvGraphicFramePr>
          <p:cNvPr id="4" name="Tableau 3">
            <a:extLst>
              <a:ext uri="{FF2B5EF4-FFF2-40B4-BE49-F238E27FC236}">
                <a16:creationId xmlns:a16="http://schemas.microsoft.com/office/drawing/2014/main" id="{F8F7AB91-FBF7-43D1-B66A-CDF68D259769}"/>
              </a:ext>
            </a:extLst>
          </p:cNvPr>
          <p:cNvGraphicFramePr>
            <a:graphicFrameLocks noGrp="1"/>
          </p:cNvGraphicFramePr>
          <p:nvPr>
            <p:extLst>
              <p:ext uri="{D42A27DB-BD31-4B8C-83A1-F6EECF244321}">
                <p14:modId xmlns:p14="http://schemas.microsoft.com/office/powerpoint/2010/main" val="879982533"/>
              </p:ext>
            </p:extLst>
          </p:nvPr>
        </p:nvGraphicFramePr>
        <p:xfrm>
          <a:off x="1551041" y="1467168"/>
          <a:ext cx="8499793" cy="2537460"/>
        </p:xfrm>
        <a:graphic>
          <a:graphicData uri="http://schemas.openxmlformats.org/drawingml/2006/table">
            <a:tbl>
              <a:tblPr/>
              <a:tblGrid>
                <a:gridCol w="2294944">
                  <a:extLst>
                    <a:ext uri="{9D8B030D-6E8A-4147-A177-3AD203B41FA5}">
                      <a16:colId xmlns:a16="http://schemas.microsoft.com/office/drawing/2014/main" val="4244580586"/>
                    </a:ext>
                  </a:extLst>
                </a:gridCol>
                <a:gridCol w="6204849">
                  <a:extLst>
                    <a:ext uri="{9D8B030D-6E8A-4147-A177-3AD203B41FA5}">
                      <a16:colId xmlns:a16="http://schemas.microsoft.com/office/drawing/2014/main" val="2488876311"/>
                    </a:ext>
                  </a:extLst>
                </a:gridCol>
              </a:tblGrid>
              <a:tr h="0">
                <a:tc>
                  <a:txBody>
                    <a:bodyPr/>
                    <a:lstStyle/>
                    <a:p>
                      <a:pPr algn="ctr"/>
                      <a:r>
                        <a:rPr lang="fr-FR" b="1" dirty="0">
                          <a:effectLst/>
                        </a:rPr>
                        <a:t>Type Numérique</a:t>
                      </a:r>
                      <a:endParaRPr lang="fr-FR" dirty="0">
                        <a:effectLst/>
                      </a:endParaRPr>
                    </a:p>
                  </a:txBody>
                  <a:tcPr marL="28575" marR="28575" marT="28575" marB="28575" anchor="ctr">
                    <a:lnL>
                      <a:noFill/>
                    </a:lnL>
                    <a:lnR>
                      <a:noFill/>
                    </a:lnR>
                    <a:lnT>
                      <a:noFill/>
                    </a:lnT>
                    <a:lnB>
                      <a:noFill/>
                    </a:lnB>
                  </a:tcPr>
                </a:tc>
                <a:tc>
                  <a:txBody>
                    <a:bodyPr/>
                    <a:lstStyle/>
                    <a:p>
                      <a:pPr algn="ctr"/>
                      <a:r>
                        <a:rPr lang="fr-FR" b="1" dirty="0">
                          <a:effectLst/>
                        </a:rPr>
                        <a:t>Plage</a:t>
                      </a:r>
                      <a:endParaRPr lang="fr-FR" dirty="0">
                        <a:effectLst/>
                      </a:endParaRPr>
                    </a:p>
                  </a:txBody>
                  <a:tcPr marL="28575" marR="28575" marT="28575" marB="28575" anchor="ctr">
                    <a:lnL>
                      <a:noFill/>
                    </a:lnL>
                    <a:lnR>
                      <a:noFill/>
                    </a:lnR>
                    <a:lnT>
                      <a:noFill/>
                    </a:lnT>
                    <a:lnB>
                      <a:noFill/>
                    </a:lnB>
                  </a:tcPr>
                </a:tc>
                <a:extLst>
                  <a:ext uri="{0D108BD9-81ED-4DB2-BD59-A6C34878D82A}">
                    <a16:rowId xmlns:a16="http://schemas.microsoft.com/office/drawing/2014/main" val="3847996166"/>
                  </a:ext>
                </a:extLst>
              </a:tr>
              <a:tr h="0">
                <a:tc>
                  <a:txBody>
                    <a:bodyPr/>
                    <a:lstStyle/>
                    <a:p>
                      <a:pPr algn="ctr"/>
                      <a:r>
                        <a:rPr lang="fr-FR" dirty="0">
                          <a:effectLst/>
                        </a:rPr>
                        <a:t>byte (octet)</a:t>
                      </a:r>
                    </a:p>
                  </a:txBody>
                  <a:tcPr marL="28575" marR="28575" marT="28575" marB="28575" anchor="ctr">
                    <a:lnL>
                      <a:noFill/>
                    </a:lnL>
                    <a:lnR>
                      <a:noFill/>
                    </a:lnR>
                    <a:lnT>
                      <a:noFill/>
                    </a:lnT>
                    <a:lnB>
                      <a:noFill/>
                    </a:lnB>
                  </a:tcPr>
                </a:tc>
                <a:tc>
                  <a:txBody>
                    <a:bodyPr/>
                    <a:lstStyle/>
                    <a:p>
                      <a:pPr algn="ctr"/>
                      <a:r>
                        <a:rPr lang="fr-FR">
                          <a:effectLst/>
                        </a:rPr>
                        <a:t>0 à 255</a:t>
                      </a:r>
                    </a:p>
                  </a:txBody>
                  <a:tcPr marL="28575" marR="28575" marT="28575" marB="28575" anchor="ctr">
                    <a:lnL>
                      <a:noFill/>
                    </a:lnL>
                    <a:lnR>
                      <a:noFill/>
                    </a:lnR>
                    <a:lnT>
                      <a:noFill/>
                    </a:lnT>
                    <a:lnB>
                      <a:noFill/>
                    </a:lnB>
                  </a:tcPr>
                </a:tc>
                <a:extLst>
                  <a:ext uri="{0D108BD9-81ED-4DB2-BD59-A6C34878D82A}">
                    <a16:rowId xmlns:a16="http://schemas.microsoft.com/office/drawing/2014/main" val="3451970991"/>
                  </a:ext>
                </a:extLst>
              </a:tr>
              <a:tr h="0">
                <a:tc>
                  <a:txBody>
                    <a:bodyPr/>
                    <a:lstStyle/>
                    <a:p>
                      <a:pPr algn="ctr"/>
                      <a:r>
                        <a:rPr lang="fr-FR" dirty="0">
                          <a:effectLst/>
                        </a:rPr>
                        <a:t>Entier simple</a:t>
                      </a:r>
                    </a:p>
                  </a:txBody>
                  <a:tcPr marL="28575" marR="28575" marT="28575" marB="28575" anchor="ctr">
                    <a:lnL>
                      <a:noFill/>
                    </a:lnL>
                    <a:lnR>
                      <a:noFill/>
                    </a:lnR>
                    <a:lnT>
                      <a:noFill/>
                    </a:lnT>
                    <a:lnB>
                      <a:noFill/>
                    </a:lnB>
                  </a:tcPr>
                </a:tc>
                <a:tc>
                  <a:txBody>
                    <a:bodyPr/>
                    <a:lstStyle/>
                    <a:p>
                      <a:pPr algn="ctr"/>
                      <a:r>
                        <a:rPr lang="fr-FR">
                          <a:effectLst/>
                        </a:rPr>
                        <a:t>-32 768 à 32 767</a:t>
                      </a:r>
                    </a:p>
                  </a:txBody>
                  <a:tcPr marL="28575" marR="28575" marT="28575" marB="28575" anchor="ctr">
                    <a:lnL>
                      <a:noFill/>
                    </a:lnL>
                    <a:lnR>
                      <a:noFill/>
                    </a:lnR>
                    <a:lnT>
                      <a:noFill/>
                    </a:lnT>
                    <a:lnB>
                      <a:noFill/>
                    </a:lnB>
                  </a:tcPr>
                </a:tc>
                <a:extLst>
                  <a:ext uri="{0D108BD9-81ED-4DB2-BD59-A6C34878D82A}">
                    <a16:rowId xmlns:a16="http://schemas.microsoft.com/office/drawing/2014/main" val="1676358608"/>
                  </a:ext>
                </a:extLst>
              </a:tr>
              <a:tr h="0">
                <a:tc>
                  <a:txBody>
                    <a:bodyPr/>
                    <a:lstStyle/>
                    <a:p>
                      <a:pPr algn="ctr"/>
                      <a:r>
                        <a:rPr lang="fr-FR">
                          <a:effectLst/>
                        </a:rPr>
                        <a:t>Entier long</a:t>
                      </a:r>
                    </a:p>
                  </a:txBody>
                  <a:tcPr marL="28575" marR="28575" marT="28575" marB="28575" anchor="ctr">
                    <a:lnL>
                      <a:noFill/>
                    </a:lnL>
                    <a:lnR>
                      <a:noFill/>
                    </a:lnR>
                    <a:lnT>
                      <a:noFill/>
                    </a:lnT>
                    <a:lnB>
                      <a:noFill/>
                    </a:lnB>
                  </a:tcPr>
                </a:tc>
                <a:tc>
                  <a:txBody>
                    <a:bodyPr/>
                    <a:lstStyle/>
                    <a:p>
                      <a:pPr algn="ctr"/>
                      <a:r>
                        <a:rPr lang="fr-FR" dirty="0">
                          <a:effectLst/>
                        </a:rPr>
                        <a:t>-2 147 483 648 à 2 147 483 647</a:t>
                      </a:r>
                    </a:p>
                  </a:txBody>
                  <a:tcPr marL="28575" marR="28575" marT="28575" marB="28575" anchor="ctr">
                    <a:lnL>
                      <a:noFill/>
                    </a:lnL>
                    <a:lnR>
                      <a:noFill/>
                    </a:lnR>
                    <a:lnT>
                      <a:noFill/>
                    </a:lnT>
                    <a:lnB>
                      <a:noFill/>
                    </a:lnB>
                  </a:tcPr>
                </a:tc>
                <a:extLst>
                  <a:ext uri="{0D108BD9-81ED-4DB2-BD59-A6C34878D82A}">
                    <a16:rowId xmlns:a16="http://schemas.microsoft.com/office/drawing/2014/main" val="2921820261"/>
                  </a:ext>
                </a:extLst>
              </a:tr>
              <a:tr h="0">
                <a:tc>
                  <a:txBody>
                    <a:bodyPr/>
                    <a:lstStyle/>
                    <a:p>
                      <a:pPr algn="ctr"/>
                      <a:r>
                        <a:rPr lang="fr-FR">
                          <a:effectLst/>
                        </a:rPr>
                        <a:t>Réel simple</a:t>
                      </a:r>
                    </a:p>
                  </a:txBody>
                  <a:tcPr marL="28575" marR="28575" marT="28575" marB="28575" anchor="ctr">
                    <a:lnL>
                      <a:noFill/>
                    </a:lnL>
                    <a:lnR>
                      <a:noFill/>
                    </a:lnR>
                    <a:lnT>
                      <a:noFill/>
                    </a:lnT>
                    <a:lnB>
                      <a:noFill/>
                    </a:lnB>
                  </a:tcPr>
                </a:tc>
                <a:tc>
                  <a:txBody>
                    <a:bodyPr/>
                    <a:lstStyle/>
                    <a:p>
                      <a:pPr algn="ctr"/>
                      <a:r>
                        <a:rPr lang="fr-FR">
                          <a:effectLst/>
                        </a:rPr>
                        <a:t>-3,40x10</a:t>
                      </a:r>
                      <a:r>
                        <a:rPr lang="fr-FR" baseline="30000">
                          <a:effectLst/>
                        </a:rPr>
                        <a:t>38</a:t>
                      </a:r>
                      <a:r>
                        <a:rPr lang="fr-FR">
                          <a:effectLst/>
                        </a:rPr>
                        <a:t> à -1,40x10</a:t>
                      </a:r>
                      <a:r>
                        <a:rPr lang="fr-FR" baseline="30000">
                          <a:effectLst/>
                        </a:rPr>
                        <a:t>45</a:t>
                      </a:r>
                      <a:r>
                        <a:rPr lang="fr-FR">
                          <a:effectLst/>
                        </a:rPr>
                        <a:t> pour les valeurs négatives</a:t>
                      </a:r>
                      <a:br>
                        <a:rPr lang="fr-FR">
                          <a:effectLst/>
                        </a:rPr>
                      </a:br>
                      <a:r>
                        <a:rPr lang="fr-FR">
                          <a:effectLst/>
                        </a:rPr>
                        <a:t>1,40x10</a:t>
                      </a:r>
                      <a:r>
                        <a:rPr lang="fr-FR" baseline="30000">
                          <a:effectLst/>
                        </a:rPr>
                        <a:t>-45</a:t>
                      </a:r>
                      <a:r>
                        <a:rPr lang="fr-FR">
                          <a:effectLst/>
                        </a:rPr>
                        <a:t> à 3,40x10</a:t>
                      </a:r>
                      <a:r>
                        <a:rPr lang="fr-FR" baseline="30000">
                          <a:effectLst/>
                        </a:rPr>
                        <a:t>38</a:t>
                      </a:r>
                      <a:r>
                        <a:rPr lang="fr-FR">
                          <a:effectLst/>
                        </a:rPr>
                        <a:t> pour les valeurs positives</a:t>
                      </a:r>
                    </a:p>
                  </a:txBody>
                  <a:tcPr marL="28575" marR="28575" marT="28575" marB="28575" anchor="ctr">
                    <a:lnL>
                      <a:noFill/>
                    </a:lnL>
                    <a:lnR>
                      <a:noFill/>
                    </a:lnR>
                    <a:lnT>
                      <a:noFill/>
                    </a:lnT>
                    <a:lnB>
                      <a:noFill/>
                    </a:lnB>
                  </a:tcPr>
                </a:tc>
                <a:extLst>
                  <a:ext uri="{0D108BD9-81ED-4DB2-BD59-A6C34878D82A}">
                    <a16:rowId xmlns:a16="http://schemas.microsoft.com/office/drawing/2014/main" val="1940513319"/>
                  </a:ext>
                </a:extLst>
              </a:tr>
              <a:tr h="0">
                <a:tc>
                  <a:txBody>
                    <a:bodyPr/>
                    <a:lstStyle/>
                    <a:p>
                      <a:pPr algn="ctr"/>
                      <a:r>
                        <a:rPr lang="fr-FR" dirty="0">
                          <a:effectLst/>
                        </a:rPr>
                        <a:t>Réel double</a:t>
                      </a:r>
                    </a:p>
                  </a:txBody>
                  <a:tcPr marL="28575" marR="28575" marT="28575" marB="28575" anchor="ctr">
                    <a:lnL>
                      <a:noFill/>
                    </a:lnL>
                    <a:lnR>
                      <a:noFill/>
                    </a:lnR>
                    <a:lnT>
                      <a:noFill/>
                    </a:lnT>
                    <a:lnB>
                      <a:noFill/>
                    </a:lnB>
                  </a:tcPr>
                </a:tc>
                <a:tc>
                  <a:txBody>
                    <a:bodyPr/>
                    <a:lstStyle/>
                    <a:p>
                      <a:pPr algn="ctr"/>
                      <a:r>
                        <a:rPr lang="fr-FR" dirty="0">
                          <a:effectLst/>
                        </a:rPr>
                        <a:t>1,79x10</a:t>
                      </a:r>
                      <a:r>
                        <a:rPr lang="fr-FR" baseline="30000" dirty="0">
                          <a:effectLst/>
                        </a:rPr>
                        <a:t>308</a:t>
                      </a:r>
                      <a:r>
                        <a:rPr lang="fr-FR" dirty="0">
                          <a:effectLst/>
                        </a:rPr>
                        <a:t> à -4,94x10</a:t>
                      </a:r>
                      <a:r>
                        <a:rPr lang="fr-FR" baseline="30000" dirty="0">
                          <a:effectLst/>
                        </a:rPr>
                        <a:t>-324</a:t>
                      </a:r>
                      <a:r>
                        <a:rPr lang="fr-FR" dirty="0">
                          <a:effectLst/>
                        </a:rPr>
                        <a:t> pour les valeurs négatives</a:t>
                      </a:r>
                      <a:br>
                        <a:rPr lang="fr-FR" dirty="0">
                          <a:effectLst/>
                        </a:rPr>
                      </a:br>
                      <a:r>
                        <a:rPr lang="fr-FR" dirty="0">
                          <a:effectLst/>
                        </a:rPr>
                        <a:t>4,94x10</a:t>
                      </a:r>
                      <a:r>
                        <a:rPr lang="fr-FR" baseline="30000" dirty="0">
                          <a:effectLst/>
                        </a:rPr>
                        <a:t>-324</a:t>
                      </a:r>
                      <a:r>
                        <a:rPr lang="fr-FR" dirty="0">
                          <a:effectLst/>
                        </a:rPr>
                        <a:t> à 1,79x10</a:t>
                      </a:r>
                      <a:r>
                        <a:rPr lang="fr-FR" baseline="30000" dirty="0">
                          <a:effectLst/>
                        </a:rPr>
                        <a:t>308</a:t>
                      </a:r>
                      <a:r>
                        <a:rPr lang="fr-FR" dirty="0">
                          <a:effectLst/>
                        </a:rPr>
                        <a:t> pour les valeurs positives</a:t>
                      </a:r>
                    </a:p>
                  </a:txBody>
                  <a:tcPr marL="28575" marR="28575" marT="28575" marB="28575" anchor="ctr">
                    <a:lnL>
                      <a:noFill/>
                    </a:lnL>
                    <a:lnR>
                      <a:noFill/>
                    </a:lnR>
                    <a:lnT>
                      <a:noFill/>
                    </a:lnT>
                    <a:lnB>
                      <a:noFill/>
                    </a:lnB>
                  </a:tcPr>
                </a:tc>
                <a:extLst>
                  <a:ext uri="{0D108BD9-81ED-4DB2-BD59-A6C34878D82A}">
                    <a16:rowId xmlns:a16="http://schemas.microsoft.com/office/drawing/2014/main" val="3953540130"/>
                  </a:ext>
                </a:extLst>
              </a:tr>
            </a:tbl>
          </a:graphicData>
        </a:graphic>
      </p:graphicFrame>
    </p:spTree>
    <p:extLst>
      <p:ext uri="{BB962C8B-B14F-4D97-AF65-F5344CB8AC3E}">
        <p14:creationId xmlns:p14="http://schemas.microsoft.com/office/powerpoint/2010/main" val="1008195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0025"/>
            <a:ext cx="8946541" cy="6657975"/>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types alphanumériques:</a:t>
            </a:r>
          </a:p>
          <a:p>
            <a:pPr lvl="1">
              <a:buFontTx/>
              <a:buChar char="-"/>
            </a:pPr>
            <a:r>
              <a:rPr lang="fr-FR" dirty="0"/>
              <a:t>Le type caractère annoter entre simple </a:t>
            </a:r>
            <a:r>
              <a:rPr lang="fr-FR" dirty="0" err="1"/>
              <a:t>quote</a:t>
            </a:r>
            <a:r>
              <a:rPr lang="fr-FR" dirty="0"/>
              <a:t> : ‘c’</a:t>
            </a:r>
          </a:p>
          <a:p>
            <a:pPr lvl="1">
              <a:buFontTx/>
              <a:buChar char="-"/>
            </a:pPr>
            <a:r>
              <a:rPr lang="fr-FR" dirty="0"/>
              <a:t>Le type chaine de caractère (String)</a:t>
            </a:r>
          </a:p>
          <a:p>
            <a:pPr marL="457200" lvl="1" indent="0">
              <a:buNone/>
            </a:pPr>
            <a:r>
              <a:rPr lang="fr-FR" dirty="0"/>
              <a:t>Il est possible de concaténer deux ou plusieurs variable de type alphanumériques:</a:t>
            </a:r>
          </a:p>
          <a:p>
            <a:pPr marL="457200" lvl="1" indent="0">
              <a:buNone/>
            </a:pPr>
            <a:r>
              <a:rPr lang="fr-FR" dirty="0"/>
              <a:t>a</a:t>
            </a:r>
            <a:r>
              <a:rPr lang="fr-FR" sz="1800" b="0" i="0" u="none" strike="noStrike" baseline="0" dirty="0">
                <a:latin typeface="Corbel" panose="020B0503020204020204" pitchFamily="34" charset="0"/>
              </a:rPr>
              <a:t> ←     « hello »</a:t>
            </a:r>
          </a:p>
          <a:p>
            <a:pPr marL="457200" lvl="1" indent="0">
              <a:buNone/>
            </a:pPr>
            <a:r>
              <a:rPr lang="fr-FR" dirty="0"/>
              <a:t>b</a:t>
            </a:r>
            <a:r>
              <a:rPr lang="fr-FR" sz="1800" b="0" i="0" u="none" strike="noStrike" baseline="0" dirty="0">
                <a:latin typeface="Corbel" panose="020B0503020204020204" pitchFamily="34" charset="0"/>
              </a:rPr>
              <a:t> ←     « world »</a:t>
            </a:r>
          </a:p>
          <a:p>
            <a:pPr marL="457200" lvl="1" indent="0">
              <a:buNone/>
            </a:pPr>
            <a:r>
              <a:rPr lang="fr-FR" dirty="0"/>
              <a:t>c</a:t>
            </a:r>
            <a:r>
              <a:rPr lang="fr-FR" sz="1800" b="0" i="0" u="none" strike="noStrike" baseline="0" dirty="0">
                <a:latin typeface="Corbel" panose="020B0503020204020204" pitchFamily="34" charset="0"/>
              </a:rPr>
              <a:t> ←a &amp;  «  » &amp; b                    </a:t>
            </a:r>
            <a:r>
              <a:rPr lang="fr-FR" sz="1800" b="0" i="0" u="none" strike="noStrike" baseline="0" dirty="0">
                <a:latin typeface="Corbel" panose="020B0503020204020204" pitchFamily="34" charset="0"/>
                <a:sym typeface="Wingdings" panose="05000000000000000000" pitchFamily="2" charset="2"/>
              </a:rPr>
              <a:t> c aura pour valeur « hello world » </a:t>
            </a:r>
          </a:p>
          <a:p>
            <a:pPr marL="457200" lvl="1" indent="0">
              <a:buNone/>
            </a:pPr>
            <a:r>
              <a:rPr lang="fr-FR" sz="1800" b="0" i="0" u="none" strike="noStrike" baseline="0" dirty="0">
                <a:latin typeface="Corbel" panose="020B0503020204020204" pitchFamily="34" charset="0"/>
                <a:sym typeface="Wingdings" panose="05000000000000000000" pitchFamily="2" charset="2"/>
              </a:rPr>
              <a:t>certains langage pseudo code utilise le + pour la concaténation</a:t>
            </a:r>
            <a:endParaRPr lang="fr-FR" dirty="0"/>
          </a:p>
          <a:p>
            <a:pPr marL="457200" lvl="1" indent="0">
              <a:buNone/>
            </a:pPr>
            <a:r>
              <a:rPr lang="fr-FR" dirty="0"/>
              <a:t>les valeurs types alphanumériques String sont mise en guillemets:</a:t>
            </a:r>
          </a:p>
          <a:p>
            <a:pPr marL="457200" lvl="1" indent="0">
              <a:buNone/>
            </a:pPr>
            <a:r>
              <a:rPr lang="fr-FR" dirty="0"/>
              <a:t>« Hello world »</a:t>
            </a:r>
          </a:p>
          <a:p>
            <a:pPr marL="457200" lvl="1" indent="0">
              <a:buNone/>
            </a:pPr>
            <a:r>
              <a:rPr lang="fr-FR" dirty="0"/>
              <a:t>Il est possible de déclarer un ou une série de chiffres comme alphanumériques:</a:t>
            </a:r>
          </a:p>
          <a:p>
            <a:pPr marL="457200" lvl="1" indent="0">
              <a:buNone/>
            </a:pPr>
            <a:r>
              <a:rPr lang="fr-FR" dirty="0"/>
              <a:t>« 1234 » la valeur sera de type alphanumériques et non de type numérique</a:t>
            </a:r>
          </a:p>
          <a:p>
            <a:pPr marL="457200" lvl="1" indent="0">
              <a:buNone/>
            </a:pPr>
            <a:endParaRPr lang="fr-FR" dirty="0"/>
          </a:p>
        </p:txBody>
      </p:sp>
    </p:spTree>
    <p:extLst>
      <p:ext uri="{BB962C8B-B14F-4D97-AF65-F5344CB8AC3E}">
        <p14:creationId xmlns:p14="http://schemas.microsoft.com/office/powerpoint/2010/main" val="372778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832956" y="185739"/>
            <a:ext cx="8946541" cy="6219544"/>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types alphanumériques:</a:t>
            </a:r>
          </a:p>
          <a:p>
            <a:pPr marL="457200" lvl="1" indent="0">
              <a:buNone/>
            </a:pPr>
            <a:r>
              <a:rPr lang="en-US" altLang="zh-CN" sz="1800" spc="145" dirty="0">
                <a:latin typeface="Times New Roman"/>
                <a:ea typeface="Times New Roman"/>
              </a:rPr>
              <a:t>on</a:t>
            </a:r>
            <a:r>
              <a:rPr lang="en-US" altLang="zh-CN" sz="1800" spc="75" dirty="0">
                <a:latin typeface="Times New Roman"/>
                <a:cs typeface="Times New Roman"/>
              </a:rPr>
              <a:t> </a:t>
            </a:r>
            <a:r>
              <a:rPr lang="en-US" altLang="zh-CN" sz="1800" spc="125" dirty="0" err="1">
                <a:latin typeface="Times New Roman"/>
                <a:ea typeface="Times New Roman"/>
              </a:rPr>
              <a:t>peut</a:t>
            </a:r>
            <a:r>
              <a:rPr lang="en-US" altLang="zh-CN" sz="1800" spc="75" dirty="0">
                <a:latin typeface="Times New Roman"/>
                <a:cs typeface="Times New Roman"/>
              </a:rPr>
              <a:t> </a:t>
            </a:r>
            <a:r>
              <a:rPr lang="en-US" altLang="zh-CN" sz="1800" spc="129" dirty="0">
                <a:latin typeface="Times New Roman"/>
                <a:ea typeface="Times New Roman"/>
              </a:rPr>
              <a:t>coder</a:t>
            </a:r>
            <a:r>
              <a:rPr lang="en-US" altLang="zh-CN" sz="1800" spc="75" dirty="0">
                <a:latin typeface="Times New Roman"/>
                <a:cs typeface="Times New Roman"/>
              </a:rPr>
              <a:t> </a:t>
            </a:r>
            <a:r>
              <a:rPr lang="en-US" altLang="zh-CN" sz="1800" spc="110" dirty="0">
                <a:latin typeface="Times New Roman"/>
                <a:ea typeface="Times New Roman"/>
              </a:rPr>
              <a:t>les</a:t>
            </a:r>
            <a:r>
              <a:rPr lang="en-US" altLang="zh-CN" sz="1800" spc="75" dirty="0">
                <a:latin typeface="Times New Roman"/>
                <a:cs typeface="Times New Roman"/>
              </a:rPr>
              <a:t> </a:t>
            </a:r>
            <a:r>
              <a:rPr lang="en-US" altLang="zh-CN" sz="1800" spc="114" dirty="0" err="1">
                <a:latin typeface="Times New Roman"/>
                <a:ea typeface="Times New Roman"/>
              </a:rPr>
              <a:t>caractères</a:t>
            </a:r>
            <a:r>
              <a:rPr lang="en-US" altLang="zh-CN" sz="1800" spc="69" dirty="0">
                <a:latin typeface="Times New Roman"/>
                <a:cs typeface="Times New Roman"/>
              </a:rPr>
              <a:t> </a:t>
            </a:r>
            <a:r>
              <a:rPr lang="en-US" altLang="zh-CN" sz="1800" spc="139" dirty="0">
                <a:latin typeface="Times New Roman"/>
                <a:ea typeface="Times New Roman"/>
              </a:rPr>
              <a:t>avec</a:t>
            </a:r>
            <a:r>
              <a:rPr lang="en-US" altLang="zh-CN" sz="1800" spc="75" dirty="0">
                <a:latin typeface="Times New Roman"/>
                <a:cs typeface="Times New Roman"/>
              </a:rPr>
              <a:t> </a:t>
            </a:r>
            <a:r>
              <a:rPr lang="en-US" altLang="zh-CN" sz="1800" spc="150" dirty="0">
                <a:latin typeface="Times New Roman"/>
                <a:ea typeface="Times New Roman"/>
              </a:rPr>
              <a:t>un</a:t>
            </a:r>
            <a:r>
              <a:rPr lang="en-US" altLang="zh-CN" sz="1800" spc="75" dirty="0">
                <a:latin typeface="Times New Roman"/>
                <a:cs typeface="Times New Roman"/>
              </a:rPr>
              <a:t> </a:t>
            </a:r>
            <a:r>
              <a:rPr lang="en-US" altLang="zh-CN" sz="1800" spc="110" dirty="0" err="1">
                <a:latin typeface="Times New Roman"/>
                <a:ea typeface="Times New Roman"/>
              </a:rPr>
              <a:t>entier</a:t>
            </a:r>
            <a:r>
              <a:rPr lang="en-US" altLang="zh-CN" sz="1800" spc="75" dirty="0">
                <a:latin typeface="Times New Roman"/>
                <a:cs typeface="Times New Roman"/>
              </a:rPr>
              <a:t> </a:t>
            </a:r>
            <a:r>
              <a:rPr lang="en-US" altLang="zh-CN" sz="1800" spc="145" dirty="0" err="1">
                <a:latin typeface="Times New Roman"/>
                <a:ea typeface="Times New Roman"/>
              </a:rPr>
              <a:t>en</a:t>
            </a:r>
            <a:r>
              <a:rPr lang="en-US" altLang="zh-CN" sz="1800" spc="75" dirty="0">
                <a:latin typeface="Times New Roman"/>
                <a:cs typeface="Times New Roman"/>
              </a:rPr>
              <a:t> </a:t>
            </a:r>
            <a:r>
              <a:rPr lang="en-US" altLang="zh-CN" sz="1800" spc="104" dirty="0" err="1">
                <a:latin typeface="Times New Roman"/>
                <a:ea typeface="Times New Roman"/>
              </a:rPr>
              <a:t>utilisant</a:t>
            </a:r>
            <a:r>
              <a:rPr lang="en-US" altLang="zh-CN" sz="1800" spc="69" dirty="0">
                <a:latin typeface="Times New Roman"/>
                <a:cs typeface="Times New Roman"/>
              </a:rPr>
              <a:t> </a:t>
            </a:r>
            <a:r>
              <a:rPr lang="en-US" altLang="zh-CN" sz="1800" spc="139" dirty="0" err="1">
                <a:latin typeface="Times New Roman"/>
                <a:ea typeface="Times New Roman"/>
              </a:rPr>
              <a:t>une</a:t>
            </a:r>
            <a:r>
              <a:rPr lang="en-US" altLang="zh-CN" sz="1800" spc="139" dirty="0">
                <a:latin typeface="Times New Roman"/>
                <a:ea typeface="Times New Roman"/>
              </a:rPr>
              <a:t> </a:t>
            </a:r>
            <a:r>
              <a:rPr lang="en-US" altLang="zh-CN" sz="1800" spc="120" dirty="0">
                <a:latin typeface="Times New Roman"/>
                <a:ea typeface="Times New Roman"/>
              </a:rPr>
              <a:t>table</a:t>
            </a:r>
            <a:r>
              <a:rPr lang="en-US" altLang="zh-CN" sz="1800" spc="75" dirty="0">
                <a:latin typeface="Times New Roman"/>
                <a:cs typeface="Times New Roman"/>
              </a:rPr>
              <a:t> </a:t>
            </a:r>
            <a:r>
              <a:rPr lang="en-US" altLang="zh-CN" sz="1800" spc="154" dirty="0">
                <a:latin typeface="Times New Roman"/>
                <a:ea typeface="Times New Roman"/>
              </a:rPr>
              <a:t>de</a:t>
            </a:r>
            <a:r>
              <a:rPr lang="en-US" altLang="zh-CN" sz="1800" spc="80" dirty="0">
                <a:latin typeface="Times New Roman"/>
                <a:cs typeface="Times New Roman"/>
              </a:rPr>
              <a:t> </a:t>
            </a:r>
            <a:r>
              <a:rPr lang="en-US" altLang="zh-CN" sz="1800" spc="139" dirty="0" err="1">
                <a:latin typeface="Times New Roman"/>
                <a:ea typeface="Times New Roman"/>
              </a:rPr>
              <a:t>correspondance</a:t>
            </a:r>
            <a:r>
              <a:rPr lang="en-US" altLang="zh-CN" sz="1800" spc="80" dirty="0">
                <a:latin typeface="Times New Roman"/>
                <a:cs typeface="Times New Roman"/>
              </a:rPr>
              <a:t> </a:t>
            </a:r>
            <a:r>
              <a:rPr lang="en-US" altLang="zh-CN" sz="1800" spc="189" dirty="0">
                <a:latin typeface="Times New Roman"/>
                <a:ea typeface="Times New Roman"/>
              </a:rPr>
              <a:t>«</a:t>
            </a:r>
            <a:r>
              <a:rPr lang="en-US" altLang="zh-CN" sz="1800" spc="80" dirty="0">
                <a:latin typeface="Times New Roman"/>
                <a:cs typeface="Times New Roman"/>
              </a:rPr>
              <a:t> </a:t>
            </a:r>
            <a:r>
              <a:rPr lang="en-US" altLang="zh-CN" sz="1800" spc="135" dirty="0" err="1">
                <a:latin typeface="Times New Roman"/>
                <a:ea typeface="Times New Roman"/>
              </a:rPr>
              <a:t>normalisée</a:t>
            </a:r>
            <a:r>
              <a:rPr lang="en-US" altLang="zh-CN" sz="1800" spc="80" dirty="0">
                <a:latin typeface="Times New Roman"/>
                <a:cs typeface="Times New Roman"/>
              </a:rPr>
              <a:t> </a:t>
            </a:r>
            <a:r>
              <a:rPr lang="en-US" altLang="zh-CN" sz="1800" spc="170" dirty="0">
                <a:latin typeface="Times New Roman"/>
                <a:ea typeface="Times New Roman"/>
              </a:rPr>
              <a:t>au</a:t>
            </a:r>
            <a:r>
              <a:rPr lang="en-US" altLang="zh-CN" sz="1800" spc="80" dirty="0">
                <a:latin typeface="Times New Roman"/>
                <a:cs typeface="Times New Roman"/>
              </a:rPr>
              <a:t> </a:t>
            </a:r>
            <a:r>
              <a:rPr lang="en-US" altLang="zh-CN" sz="1800" spc="139" dirty="0" err="1">
                <a:latin typeface="Times New Roman"/>
                <a:ea typeface="Times New Roman"/>
              </a:rPr>
              <a:t>niveau</a:t>
            </a:r>
            <a:r>
              <a:rPr lang="en-US" altLang="zh-CN" sz="1800" spc="80" dirty="0">
                <a:latin typeface="Times New Roman"/>
                <a:cs typeface="Times New Roman"/>
              </a:rPr>
              <a:t> </a:t>
            </a:r>
            <a:r>
              <a:rPr lang="en-US" altLang="zh-CN" sz="1800" spc="125" dirty="0">
                <a:latin typeface="Times New Roman"/>
                <a:ea typeface="Times New Roman"/>
              </a:rPr>
              <a:t>international»</a:t>
            </a:r>
            <a:r>
              <a:rPr lang="en-US" altLang="zh-CN" sz="1800" spc="80" dirty="0">
                <a:latin typeface="Times New Roman"/>
                <a:cs typeface="Times New Roman"/>
              </a:rPr>
              <a:t> </a:t>
            </a:r>
            <a:r>
              <a:rPr lang="en-US" altLang="zh-CN" sz="1800" spc="125" dirty="0">
                <a:latin typeface="Times New Roman"/>
                <a:ea typeface="Times New Roman"/>
              </a:rPr>
              <a:t>et</a:t>
            </a:r>
            <a:r>
              <a:rPr lang="en-US" altLang="zh-CN" sz="1800" spc="125" baseline="0" dirty="0">
                <a:latin typeface="Times New Roman"/>
                <a:ea typeface="Times New Roman"/>
              </a:rPr>
              <a:t> </a:t>
            </a:r>
            <a:r>
              <a:rPr lang="en-US" altLang="zh-CN" spc="119" dirty="0">
                <a:latin typeface="Times New Roman"/>
                <a:ea typeface="Times New Roman"/>
              </a:rPr>
              <a:t>Unicode</a:t>
            </a:r>
            <a:r>
              <a:rPr lang="en-US" altLang="zh-CN" spc="114" dirty="0">
                <a:latin typeface="Times New Roman"/>
                <a:ea typeface="Times New Roman"/>
              </a:rPr>
              <a:t>,…)</a:t>
            </a:r>
            <a:r>
              <a:rPr lang="en-US" altLang="zh-CN" sz="2400" spc="114" dirty="0">
                <a:latin typeface="Times New Roman"/>
                <a:ea typeface="Times New Roman"/>
              </a:rPr>
              <a:t> </a:t>
            </a:r>
            <a:r>
              <a:rPr lang="en-US" altLang="zh-CN" sz="1800" spc="150" dirty="0" err="1">
                <a:latin typeface="Times New Roman"/>
                <a:ea typeface="Times New Roman"/>
              </a:rPr>
              <a:t>donc</a:t>
            </a:r>
            <a:r>
              <a:rPr lang="en-US" altLang="zh-CN" sz="1800" spc="75" dirty="0">
                <a:latin typeface="Times New Roman"/>
                <a:cs typeface="Times New Roman"/>
              </a:rPr>
              <a:t> </a:t>
            </a:r>
            <a:r>
              <a:rPr lang="en-US" altLang="zh-CN" sz="1800" spc="145" dirty="0" err="1">
                <a:latin typeface="Times New Roman"/>
                <a:ea typeface="Times New Roman"/>
              </a:rPr>
              <a:t>uniquement</a:t>
            </a:r>
            <a:r>
              <a:rPr lang="en-US" altLang="zh-CN" sz="1800" spc="80" dirty="0">
                <a:latin typeface="Times New Roman"/>
                <a:cs typeface="Times New Roman"/>
              </a:rPr>
              <a:t> </a:t>
            </a:r>
            <a:r>
              <a:rPr lang="en-US" altLang="zh-CN" sz="1800" spc="145" dirty="0">
                <a:latin typeface="Times New Roman"/>
                <a:ea typeface="Times New Roman"/>
              </a:rPr>
              <a:t>des</a:t>
            </a:r>
            <a:r>
              <a:rPr lang="en-US" altLang="zh-CN" sz="1800" spc="80" dirty="0">
                <a:latin typeface="Times New Roman"/>
                <a:cs typeface="Times New Roman"/>
              </a:rPr>
              <a:t> </a:t>
            </a:r>
            <a:r>
              <a:rPr lang="en-US" altLang="zh-CN" sz="1800" spc="114" dirty="0">
                <a:latin typeface="Times New Roman"/>
                <a:ea typeface="Times New Roman"/>
              </a:rPr>
              <a:t>bits</a:t>
            </a:r>
            <a:r>
              <a:rPr lang="en-US" altLang="zh-CN" sz="1800" spc="75" dirty="0">
                <a:latin typeface="Times New Roman"/>
                <a:cs typeface="Times New Roman"/>
              </a:rPr>
              <a:t> </a:t>
            </a:r>
            <a:r>
              <a:rPr lang="en-US" altLang="zh-CN" sz="1800" spc="129" dirty="0">
                <a:latin typeface="Times New Roman"/>
                <a:ea typeface="Times New Roman"/>
              </a:rPr>
              <a:t>(0</a:t>
            </a:r>
            <a:r>
              <a:rPr lang="en-US" altLang="zh-CN" sz="1800" spc="80" dirty="0">
                <a:latin typeface="Times New Roman"/>
                <a:cs typeface="Times New Roman"/>
              </a:rPr>
              <a:t> </a:t>
            </a:r>
            <a:r>
              <a:rPr lang="en-US" altLang="zh-CN" sz="1800" spc="110" dirty="0">
                <a:latin typeface="Times New Roman"/>
                <a:ea typeface="Times New Roman"/>
              </a:rPr>
              <a:t>et</a:t>
            </a:r>
            <a:r>
              <a:rPr lang="en-US" altLang="zh-CN" sz="1800" spc="80" dirty="0">
                <a:latin typeface="Times New Roman"/>
                <a:cs typeface="Times New Roman"/>
              </a:rPr>
              <a:t> </a:t>
            </a:r>
            <a:r>
              <a:rPr lang="en-US" altLang="zh-CN" sz="1800" spc="129" dirty="0">
                <a:latin typeface="Times New Roman"/>
                <a:ea typeface="Times New Roman"/>
              </a:rPr>
              <a:t>1)</a:t>
            </a:r>
            <a:r>
              <a:rPr lang="en-US" altLang="zh-CN" sz="1800" spc="75" dirty="0">
                <a:latin typeface="Times New Roman"/>
                <a:cs typeface="Times New Roman"/>
              </a:rPr>
              <a:t> </a:t>
            </a:r>
            <a:r>
              <a:rPr lang="en-US" altLang="zh-CN" sz="1800" spc="110" dirty="0">
                <a:latin typeface="Times New Roman"/>
                <a:ea typeface="Times New Roman"/>
              </a:rPr>
              <a:t>!</a:t>
            </a:r>
          </a:p>
          <a:p>
            <a:pPr marL="457200" lvl="1" indent="0">
              <a:buNone/>
            </a:pPr>
            <a:endParaRPr lang="fr-FR" dirty="0"/>
          </a:p>
        </p:txBody>
      </p:sp>
      <p:pic>
        <p:nvPicPr>
          <p:cNvPr id="5" name="Picture 2">
            <a:extLst>
              <a:ext uri="{FF2B5EF4-FFF2-40B4-BE49-F238E27FC236}">
                <a16:creationId xmlns:a16="http://schemas.microsoft.com/office/drawing/2014/main" id="{BCBF9FE7-56A4-4CE5-974F-30A2AC2F9AAB}"/>
              </a:ext>
            </a:extLst>
          </p:cNvPr>
          <p:cNvPicPr>
            <a:picLocks noChangeAspect="1"/>
          </p:cNvPicPr>
          <p:nvPr/>
        </p:nvPicPr>
        <p:blipFill>
          <a:blip r:embed="rId2"/>
          <a:stretch>
            <a:fillRect/>
          </a:stretch>
        </p:blipFill>
        <p:spPr>
          <a:xfrm>
            <a:off x="2411368" y="2114550"/>
            <a:ext cx="7075533" cy="4557711"/>
          </a:xfrm>
          <a:prstGeom prst="rect">
            <a:avLst/>
          </a:prstGeom>
        </p:spPr>
      </p:pic>
    </p:spTree>
    <p:extLst>
      <p:ext uri="{BB962C8B-B14F-4D97-AF65-F5344CB8AC3E}">
        <p14:creationId xmlns:p14="http://schemas.microsoft.com/office/powerpoint/2010/main" val="3350040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 types booléen:</a:t>
            </a:r>
          </a:p>
          <a:p>
            <a:pPr algn="l">
              <a:buFontTx/>
              <a:buChar char="-"/>
            </a:pPr>
            <a:endParaRPr lang="fr-FR" dirty="0"/>
          </a:p>
          <a:p>
            <a:pPr marL="457200" lvl="1" indent="0">
              <a:buNone/>
            </a:pPr>
            <a:r>
              <a:rPr lang="fr-FR" dirty="0"/>
              <a:t>Type ne prenant comme valeur uniquement vrai (TRUE) ou faux (FALSE)</a:t>
            </a:r>
          </a:p>
        </p:txBody>
      </p:sp>
    </p:spTree>
    <p:extLst>
      <p:ext uri="{BB962C8B-B14F-4D97-AF65-F5344CB8AC3E}">
        <p14:creationId xmlns:p14="http://schemas.microsoft.com/office/powerpoint/2010/main" val="2227329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85739" y="300039"/>
            <a:ext cx="9865096" cy="6557962"/>
          </a:xfrm>
        </p:spPr>
        <p:txBody>
          <a:bodyPr>
            <a:normAutofit/>
          </a:bodyPr>
          <a:lstStyle/>
          <a:p>
            <a:pPr marL="0" indent="0" algn="ctr">
              <a:buNone/>
            </a:pPr>
            <a:r>
              <a:rPr lang="fr-FR" sz="2600" b="0" i="0" u="none" strike="noStrike" baseline="0" dirty="0">
                <a:latin typeface="Corbel" panose="020B0503020204020204" pitchFamily="34" charset="0"/>
              </a:rPr>
              <a:t>Syntaxe d’affectation</a:t>
            </a:r>
          </a:p>
          <a:p>
            <a:pPr marL="0" indent="0">
              <a:buNone/>
            </a:pPr>
            <a:r>
              <a:rPr lang="fr-FR" sz="2200" b="0" i="0" u="none" strike="noStrike" baseline="0" dirty="0">
                <a:latin typeface="Corbel" panose="020B0503020204020204" pitchFamily="34" charset="0"/>
              </a:rPr>
              <a:t>	• L'affectation </a:t>
            </a:r>
            <a:r>
              <a:rPr lang="fr-FR" sz="2200" b="1" i="0" u="none" strike="noStrike" baseline="0" dirty="0">
                <a:latin typeface="Corbel" panose="020B0503020204020204" pitchFamily="34" charset="0"/>
              </a:rPr>
              <a:t>variable ← valeur </a:t>
            </a:r>
            <a:r>
              <a:rPr lang="fr-FR" sz="2200" b="0" i="0" u="none" strike="noStrike" baseline="0" dirty="0">
                <a:latin typeface="Corbel" panose="020B0503020204020204" pitchFamily="34" charset="0"/>
              </a:rPr>
              <a:t>est une instruction qui permet de</a:t>
            </a:r>
          </a:p>
          <a:p>
            <a:pPr marL="0" indent="0">
              <a:buNone/>
            </a:pPr>
            <a:r>
              <a:rPr lang="fr-FR" sz="2200" b="0" i="0" u="none" strike="noStrike" baseline="0" dirty="0">
                <a:latin typeface="Corbel" panose="020B0503020204020204" pitchFamily="34" charset="0"/>
              </a:rPr>
              <a:t>changer la valeur d'une variable. L'affectation modifie le contenu du</a:t>
            </a:r>
          </a:p>
          <a:p>
            <a:pPr marL="0" indent="0">
              <a:buNone/>
            </a:pPr>
            <a:r>
              <a:rPr lang="fr-FR" sz="2200" b="0" i="0" u="none" strike="noStrike" baseline="0" dirty="0">
                <a:latin typeface="Corbel" panose="020B0503020204020204" pitchFamily="34" charset="0"/>
              </a:rPr>
              <a:t>récipient désigné par la variable.</a:t>
            </a:r>
          </a:p>
          <a:p>
            <a:pPr marL="0" indent="0">
              <a:buNone/>
            </a:pPr>
            <a:r>
              <a:rPr lang="fr-FR" sz="2200" b="0" i="0" u="none" strike="noStrike" baseline="0" dirty="0">
                <a:latin typeface="Corbel" panose="020B0503020204020204" pitchFamily="34" charset="0"/>
              </a:rPr>
              <a:t>	• Exemple : carré ← 0 « se lit » le récipient carré reçoit la valeur 0.</a:t>
            </a:r>
          </a:p>
          <a:p>
            <a:pPr marL="0" indent="0">
              <a:buNone/>
            </a:pPr>
            <a:r>
              <a:rPr lang="fr-FR" sz="2200" b="0" i="0" u="none" strike="noStrike" baseline="0" dirty="0">
                <a:latin typeface="Corbel" panose="020B0503020204020204" pitchFamily="34" charset="0"/>
              </a:rPr>
              <a:t>avertissement:</a:t>
            </a:r>
          </a:p>
          <a:p>
            <a:pPr marL="0" indent="0">
              <a:buNone/>
            </a:pPr>
            <a:r>
              <a:rPr lang="fr-FR" sz="2200" b="0" i="0" u="none" strike="noStrike" baseline="0" dirty="0">
                <a:latin typeface="Corbel" panose="020B0503020204020204" pitchFamily="34" charset="0"/>
              </a:rPr>
              <a:t>		• L'affectation est une instruction qui est dite «destructrice».</a:t>
            </a:r>
          </a:p>
          <a:p>
            <a:pPr marL="0" indent="0">
              <a:buNone/>
            </a:pPr>
            <a:r>
              <a:rPr lang="fr-FR" sz="2200" b="0" i="0" u="none" strike="noStrike" baseline="0" dirty="0">
                <a:latin typeface="Corbel" panose="020B0503020204020204" pitchFamily="34" charset="0"/>
              </a:rPr>
              <a:t>		• L'ancienne valeur de la variable est détruite, écrasée, effacée par la  		    nouvelle valeur !</a:t>
            </a:r>
          </a:p>
          <a:p>
            <a:pPr marL="0" indent="0">
              <a:buNone/>
            </a:pPr>
            <a:r>
              <a:rPr lang="fr-FR" sz="2200" b="0" i="0" u="none" strike="noStrike" baseline="0" dirty="0">
                <a:latin typeface="Corbel" panose="020B0503020204020204" pitchFamily="34" charset="0"/>
              </a:rPr>
              <a:t>		</a:t>
            </a:r>
            <a:r>
              <a:rPr lang="fr-FR" sz="2200" dirty="0">
                <a:latin typeface="Corbel" panose="020B0503020204020204" pitchFamily="34" charset="0"/>
              </a:rPr>
              <a:t>	</a:t>
            </a:r>
            <a:r>
              <a:rPr lang="fr-FR" sz="2200" b="0" i="0" u="none" strike="noStrike" baseline="0" dirty="0">
                <a:latin typeface="Corbel" panose="020B0503020204020204" pitchFamily="34" charset="0"/>
              </a:rPr>
              <a:t>n ←12</a:t>
            </a:r>
          </a:p>
          <a:p>
            <a:pPr marL="0" indent="0">
              <a:buNone/>
            </a:pPr>
            <a:r>
              <a:rPr lang="fr-FR" sz="2200" dirty="0">
                <a:latin typeface="Corbel" panose="020B0503020204020204" pitchFamily="34" charset="0"/>
              </a:rPr>
              <a:t>			</a:t>
            </a:r>
            <a:r>
              <a:rPr lang="fr-FR" sz="2200" b="0" i="0" u="none" strike="noStrike" baseline="0" dirty="0">
                <a:latin typeface="Corbel" panose="020B0503020204020204" pitchFamily="34" charset="0"/>
              </a:rPr>
              <a:t> </a:t>
            </a:r>
            <a:r>
              <a:rPr lang="fr-FR" sz="2200" dirty="0">
                <a:latin typeface="Corbel" panose="020B0503020204020204" pitchFamily="34" charset="0"/>
              </a:rPr>
              <a:t>c</a:t>
            </a:r>
            <a:r>
              <a:rPr lang="fr-FR" sz="2200" b="0" i="0" u="none" strike="noStrike" baseline="0" dirty="0">
                <a:latin typeface="Corbel" panose="020B0503020204020204" pitchFamily="34" charset="0"/>
              </a:rPr>
              <a:t>arré ← n</a:t>
            </a:r>
          </a:p>
          <a:p>
            <a:pPr marL="0" indent="0">
              <a:buNone/>
            </a:pPr>
            <a:r>
              <a:rPr lang="fr-FR" sz="2200" dirty="0">
                <a:latin typeface="Corbel" panose="020B0503020204020204" pitchFamily="34" charset="0"/>
              </a:rPr>
              <a:t>			</a:t>
            </a:r>
            <a:r>
              <a:rPr lang="fr-FR" sz="2200" dirty="0">
                <a:latin typeface="Corbel" panose="020B0503020204020204" pitchFamily="34" charset="0"/>
                <a:sym typeface="Wingdings" panose="05000000000000000000" pitchFamily="2" charset="2"/>
              </a:rPr>
              <a:t></a:t>
            </a:r>
            <a:r>
              <a:rPr lang="fr-FR" sz="2200" b="0" i="0" u="none" strike="noStrike" baseline="0" dirty="0">
                <a:latin typeface="Corbel" panose="020B0503020204020204" pitchFamily="34" charset="0"/>
              </a:rPr>
              <a:t> copie de la valeur de la variable n dans la variable carré qui n’est plus égale à 0.</a:t>
            </a:r>
            <a:endParaRPr lang="fr-FR" sz="2200" dirty="0"/>
          </a:p>
        </p:txBody>
      </p:sp>
    </p:spTree>
    <p:extLst>
      <p:ext uri="{BB962C8B-B14F-4D97-AF65-F5344CB8AC3E}">
        <p14:creationId xmlns:p14="http://schemas.microsoft.com/office/powerpoint/2010/main" val="2508351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00075" y="285751"/>
            <a:ext cx="9450759" cy="6572250"/>
          </a:xfrm>
        </p:spPr>
        <p:txBody>
          <a:bodyPr>
            <a:normAutofit/>
          </a:bodyPr>
          <a:lstStyle/>
          <a:p>
            <a:pPr marL="0" indent="0" algn="ctr">
              <a:buNone/>
            </a:pPr>
            <a:r>
              <a:rPr lang="fr-FR" sz="2600" dirty="0">
                <a:latin typeface="Corbel" panose="020B0503020204020204" pitchFamily="34" charset="0"/>
              </a:rPr>
              <a:t>affectation par une expression</a:t>
            </a:r>
          </a:p>
          <a:p>
            <a:pPr marL="0" indent="0">
              <a:buNone/>
            </a:pPr>
            <a:r>
              <a:rPr lang="fr-FR" sz="2200" dirty="0">
                <a:latin typeface="Corbel" panose="020B0503020204020204" pitchFamily="34" charset="0"/>
              </a:rPr>
              <a:t>• L'affectation variable ← expression est effectuée par :</a:t>
            </a:r>
          </a:p>
          <a:p>
            <a:pPr marL="0" indent="0">
              <a:buNone/>
            </a:pPr>
            <a:r>
              <a:rPr lang="fr-FR" sz="2200" dirty="0">
                <a:latin typeface="Corbel" panose="020B0503020204020204" pitchFamily="34" charset="0"/>
              </a:rPr>
              <a:t>	• 1. évaluation de l'expression</a:t>
            </a:r>
          </a:p>
          <a:p>
            <a:pPr marL="0" indent="0">
              <a:buNone/>
            </a:pPr>
            <a:r>
              <a:rPr lang="fr-FR" sz="2200" dirty="0">
                <a:latin typeface="Corbel" panose="020B0503020204020204" pitchFamily="34" charset="0"/>
              </a:rPr>
              <a:t>	• 2. placement du résultat dans le récipient désigné par la variable à 			        gauche.</a:t>
            </a:r>
          </a:p>
          <a:p>
            <a:pPr marL="0" indent="0">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 Exemple : somme ← carré + n a pour effet de mettre le résultat de la 		    somme de la valeur de carré avec la valeur de n dans le récipient 			     somme.</a:t>
            </a:r>
          </a:p>
          <a:p>
            <a:pPr marL="0" indent="0">
              <a:buNone/>
            </a:pPr>
            <a:r>
              <a:rPr lang="fr-FR" sz="2200" dirty="0">
                <a:latin typeface="Corbel" panose="020B0503020204020204" pitchFamily="34" charset="0"/>
              </a:rPr>
              <a:t>Ou encore</a:t>
            </a:r>
          </a:p>
          <a:p>
            <a:pPr marL="0" indent="0">
              <a:buNone/>
            </a:pPr>
            <a:r>
              <a:rPr lang="fr-FR" sz="2200" dirty="0">
                <a:latin typeface="Corbel" panose="020B0503020204020204" pitchFamily="34" charset="0"/>
              </a:rPr>
              <a:t>somme ←(10*100)+12</a:t>
            </a:r>
          </a:p>
          <a:p>
            <a:pPr marL="0" indent="0">
              <a:buNone/>
            </a:pPr>
            <a:r>
              <a:rPr lang="fr-FR" sz="2200" dirty="0">
                <a:latin typeface="Corbel" panose="020B0503020204020204" pitchFamily="34" charset="0"/>
              </a:rPr>
              <a:t>ATTENTION certains logiciel de pseudo code utilise = ou := à la place de ← </a:t>
            </a:r>
          </a:p>
        </p:txBody>
      </p:sp>
    </p:spTree>
    <p:extLst>
      <p:ext uri="{BB962C8B-B14F-4D97-AF65-F5344CB8AC3E}">
        <p14:creationId xmlns:p14="http://schemas.microsoft.com/office/powerpoint/2010/main" val="3935878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36105"/>
            <a:ext cx="8946541" cy="6221896"/>
          </a:xfrm>
        </p:spPr>
        <p:txBody>
          <a:bodyPr>
            <a:normAutofit/>
          </a:bodyPr>
          <a:lstStyle/>
          <a:p>
            <a:pPr marL="0" indent="0" algn="ctr">
              <a:buNone/>
            </a:pPr>
            <a:r>
              <a:rPr lang="fr-FR" sz="2200" dirty="0">
                <a:latin typeface="Corbel" panose="020B0503020204020204" pitchFamily="34" charset="0"/>
              </a:rPr>
              <a:t>BONNE PRATIQUE</a:t>
            </a:r>
          </a:p>
          <a:p>
            <a:pPr marL="0" indent="0" algn="ctr">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Les noms de variables doivent être écris en respectant le </a:t>
            </a:r>
            <a:r>
              <a:rPr lang="fr-FR" sz="2200" dirty="0" err="1">
                <a:latin typeface="Corbel" panose="020B0503020204020204" pitchFamily="34" charset="0"/>
              </a:rPr>
              <a:t>camelCase</a:t>
            </a:r>
            <a:r>
              <a:rPr lang="fr-FR" sz="2200" dirty="0">
                <a:latin typeface="Corbel" panose="020B0503020204020204" pitchFamily="34" charset="0"/>
              </a:rPr>
              <a:t>, à savoir :</a:t>
            </a:r>
          </a:p>
          <a:p>
            <a:pPr>
              <a:buFontTx/>
              <a:buChar char="-"/>
            </a:pPr>
            <a:r>
              <a:rPr lang="fr-FR" dirty="0">
                <a:latin typeface="Corbel" panose="020B0503020204020204" pitchFamily="34" charset="0"/>
              </a:rPr>
              <a:t>Le nom d’une variable commence toujours par une minuscule et jamais par un nombre ex: variable ←3 </a:t>
            </a:r>
          </a:p>
          <a:p>
            <a:pPr>
              <a:buFontTx/>
              <a:buChar char="-"/>
            </a:pPr>
            <a:r>
              <a:rPr lang="fr-FR" dirty="0">
                <a:latin typeface="Corbel" panose="020B0503020204020204" pitchFamily="34" charset="0"/>
              </a:rPr>
              <a:t>Pas de caractère accentués ou de ponctuation</a:t>
            </a:r>
          </a:p>
          <a:p>
            <a:pPr>
              <a:buFontTx/>
              <a:buChar char="-"/>
            </a:pPr>
            <a:r>
              <a:rPr lang="fr-FR" dirty="0">
                <a:latin typeface="Corbel" panose="020B0503020204020204" pitchFamily="34" charset="0"/>
              </a:rPr>
              <a:t>Toujours nommer ses variables de façon précise</a:t>
            </a:r>
          </a:p>
          <a:p>
            <a:pPr>
              <a:buFontTx/>
              <a:buChar char="-"/>
            </a:pPr>
            <a:r>
              <a:rPr lang="fr-FR" dirty="0">
                <a:latin typeface="Corbel" panose="020B0503020204020204" pitchFamily="34" charset="0"/>
              </a:rPr>
              <a:t>Ne pas commencer les nom de variable par des chiffres ou n’utiliser que des chiffres comme nom de variable</a:t>
            </a:r>
          </a:p>
          <a:p>
            <a:pPr>
              <a:buFontTx/>
              <a:buChar char="-"/>
            </a:pPr>
            <a:r>
              <a:rPr lang="fr-FR" dirty="0">
                <a:latin typeface="Corbel" panose="020B0503020204020204" pitchFamily="34" charset="0"/>
              </a:rPr>
              <a:t>Si le nom d’une variable est composé de plusieurs mots alors on fera commencer le nom de la variable par une minuscule et on « collera » chaque mot suivant en les faisant commencer par une Majuscule</a:t>
            </a:r>
          </a:p>
          <a:p>
            <a:pPr marL="457200" lvl="1" indent="0">
              <a:buNone/>
            </a:pPr>
            <a:r>
              <a:rPr lang="fr-FR" sz="2000" dirty="0">
                <a:latin typeface="Corbel" panose="020B0503020204020204" pitchFamily="34" charset="0"/>
              </a:rPr>
              <a:t>Ex: </a:t>
            </a:r>
            <a:r>
              <a:rPr lang="fr-FR" sz="2000" dirty="0" err="1">
                <a:latin typeface="Corbel" panose="020B0503020204020204" pitchFamily="34" charset="0"/>
              </a:rPr>
              <a:t>maVariable</a:t>
            </a:r>
            <a:r>
              <a:rPr lang="fr-FR" sz="2000" dirty="0">
                <a:latin typeface="Corbel" panose="020B0503020204020204" pitchFamily="34" charset="0"/>
              </a:rPr>
              <a:t> ←3</a:t>
            </a:r>
          </a:p>
          <a:p>
            <a:pPr marL="457200" lvl="1" indent="0">
              <a:buNone/>
            </a:pPr>
            <a:endParaRPr lang="fr-FR" sz="2000" dirty="0">
              <a:latin typeface="Corbel" panose="020B0503020204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4292197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36105"/>
            <a:ext cx="8946541" cy="6221896"/>
          </a:xfrm>
        </p:spPr>
        <p:txBody>
          <a:bodyPr>
            <a:normAutofit/>
          </a:bodyPr>
          <a:lstStyle/>
          <a:p>
            <a:pPr marL="0" indent="0" algn="ctr">
              <a:buNone/>
            </a:pPr>
            <a:r>
              <a:rPr lang="fr-FR" sz="2200" dirty="0">
                <a:latin typeface="Corbel" panose="020B0503020204020204" pitchFamily="34" charset="0"/>
              </a:rPr>
              <a:t>BONNE PRATIQUE</a:t>
            </a:r>
          </a:p>
          <a:p>
            <a:pPr marL="0" indent="0" algn="ctr">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Les noms de CONSTANTE doivent être écris en respectant le SNAKE_CASE, à savoir :</a:t>
            </a:r>
          </a:p>
          <a:p>
            <a:pPr>
              <a:buFontTx/>
              <a:buChar char="-"/>
            </a:pPr>
            <a:r>
              <a:rPr lang="fr-FR" dirty="0">
                <a:latin typeface="Corbel" panose="020B0503020204020204" pitchFamily="34" charset="0"/>
              </a:rPr>
              <a:t>Le nom d’une constante doit être écris en Majuscule</a:t>
            </a:r>
          </a:p>
          <a:p>
            <a:pPr>
              <a:buFontTx/>
              <a:buChar char="-"/>
            </a:pPr>
            <a:r>
              <a:rPr lang="fr-FR" dirty="0">
                <a:latin typeface="Corbel" panose="020B0503020204020204" pitchFamily="34" charset="0"/>
              </a:rPr>
              <a:t>Pas de caractère accentués ou de ponctuation</a:t>
            </a:r>
          </a:p>
          <a:p>
            <a:pPr>
              <a:buFontTx/>
              <a:buChar char="-"/>
            </a:pPr>
            <a:r>
              <a:rPr lang="fr-FR" dirty="0">
                <a:latin typeface="Corbel" panose="020B0503020204020204" pitchFamily="34" charset="0"/>
              </a:rPr>
              <a:t>Toujours nommer ses Constantes de façon précise</a:t>
            </a:r>
          </a:p>
          <a:p>
            <a:pPr>
              <a:buFontTx/>
              <a:buChar char="-"/>
            </a:pPr>
            <a:r>
              <a:rPr lang="fr-FR" dirty="0">
                <a:latin typeface="Corbel" panose="020B0503020204020204" pitchFamily="34" charset="0"/>
              </a:rPr>
              <a:t>Ne pas commencer les nom de Constante par des chiffres ou n’utiliser que des chiffres comme nom de Constante</a:t>
            </a:r>
          </a:p>
          <a:p>
            <a:pPr>
              <a:buFontTx/>
              <a:buChar char="-"/>
            </a:pPr>
            <a:r>
              <a:rPr lang="fr-FR" dirty="0">
                <a:latin typeface="Corbel" panose="020B0503020204020204" pitchFamily="34" charset="0"/>
              </a:rPr>
              <a:t>Si le nom d’une constante est composé de plusieurs mots alors on séparera chaque mots par un </a:t>
            </a:r>
            <a:r>
              <a:rPr lang="fr-FR" dirty="0" err="1">
                <a:latin typeface="Corbel" panose="020B0503020204020204" pitchFamily="34" charset="0"/>
              </a:rPr>
              <a:t>underscore</a:t>
            </a:r>
            <a:r>
              <a:rPr lang="fr-FR" dirty="0">
                <a:latin typeface="Corbel" panose="020B0503020204020204" pitchFamily="34" charset="0"/>
              </a:rPr>
              <a:t>: MA_CONSTANTE</a:t>
            </a:r>
          </a:p>
          <a:p>
            <a:pPr marL="457200" lvl="1" indent="0">
              <a:buNone/>
            </a:pPr>
            <a:endParaRPr lang="fr-FR" sz="2000" dirty="0">
              <a:latin typeface="Corbel" panose="020B0503020204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167108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Quelles seront les valeurs des variables a et b après exécution des instructions suivantes ?</a:t>
            </a:r>
          </a:p>
          <a:p>
            <a:pPr algn="l"/>
            <a:r>
              <a:rPr lang="fr-FR" sz="2000" b="1" i="0" dirty="0">
                <a:effectLst/>
                <a:latin typeface="Ubuntu mono"/>
              </a:rPr>
              <a:t>Variables</a:t>
            </a:r>
            <a:r>
              <a:rPr lang="fr-FR" sz="2000" b="0" i="0" dirty="0">
                <a:effectLst/>
                <a:latin typeface="Ubuntu mono"/>
              </a:rPr>
              <a:t> a, b </a:t>
            </a:r>
            <a:r>
              <a:rPr lang="fr-FR" sz="2000" b="1" i="0" dirty="0">
                <a:effectLst/>
                <a:latin typeface="Ubuntu mono"/>
              </a:rPr>
              <a:t>en</a:t>
            </a:r>
            <a:r>
              <a:rPr lang="fr-FR" sz="2000" b="0" i="0" dirty="0">
                <a:effectLst/>
                <a:latin typeface="Ubuntu mono"/>
              </a:rPr>
              <a:t> </a:t>
            </a:r>
            <a:r>
              <a:rPr lang="fr-FR" sz="2000" b="1" i="0" dirty="0">
                <a:effectLst/>
                <a:latin typeface="Ubuntu mono"/>
              </a:rPr>
              <a:t>Entier</a:t>
            </a:r>
            <a:br>
              <a:rPr lang="fr-FR" sz="2000" b="0" i="0" dirty="0">
                <a:effectLst/>
                <a:latin typeface="Ubuntu mono"/>
              </a:rPr>
            </a:br>
            <a:r>
              <a:rPr lang="fr-FR" sz="2000" b="1" i="0" dirty="0">
                <a:effectLst/>
                <a:latin typeface="Ubuntu mono"/>
              </a:rPr>
              <a:t>Début</a:t>
            </a:r>
            <a:br>
              <a:rPr lang="fr-FR" sz="2000" b="0" i="0" dirty="0">
                <a:effectLst/>
                <a:latin typeface="Ubuntu mono"/>
              </a:rPr>
            </a:br>
            <a:r>
              <a:rPr lang="fr-FR" sz="2000" b="0" i="0" dirty="0">
                <a:effectLst/>
                <a:latin typeface="Ubuntu mono"/>
              </a:rPr>
              <a:t>a ← 1</a:t>
            </a:r>
            <a:br>
              <a:rPr lang="fr-FR" sz="2000" b="0" i="0" dirty="0">
                <a:effectLst/>
                <a:latin typeface="Ubuntu mono"/>
              </a:rPr>
            </a:br>
            <a:r>
              <a:rPr lang="fr-FR" sz="2000" b="0" i="0" dirty="0">
                <a:effectLst/>
                <a:latin typeface="Ubuntu mono"/>
              </a:rPr>
              <a:t>b← a + 3</a:t>
            </a:r>
            <a:br>
              <a:rPr lang="fr-FR" sz="2000" b="0" i="0" dirty="0">
                <a:effectLst/>
                <a:latin typeface="Ubuntu mono"/>
              </a:rPr>
            </a:br>
            <a:r>
              <a:rPr lang="fr-FR" sz="2000" b="0" i="0" dirty="0">
                <a:effectLst/>
                <a:latin typeface="Ubuntu mono"/>
              </a:rPr>
              <a:t>a← 3</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85209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FC711-5DBB-4F06-AD07-5575543762DE}"/>
              </a:ext>
            </a:extLst>
          </p:cNvPr>
          <p:cNvSpPr>
            <a:spLocks noGrp="1"/>
          </p:cNvSpPr>
          <p:nvPr>
            <p:ph type="title"/>
          </p:nvPr>
        </p:nvSpPr>
        <p:spPr>
          <a:xfrm>
            <a:off x="707368" y="185531"/>
            <a:ext cx="9404723" cy="1400530"/>
          </a:xfrm>
        </p:spPr>
        <p:txBody>
          <a:bodyPr/>
          <a:lstStyle/>
          <a:p>
            <a:r>
              <a:rPr lang="fr-FR" sz="3600" b="1" dirty="0"/>
              <a:t>Qu'est-ce que la programmation ?</a:t>
            </a:r>
            <a:br>
              <a:rPr lang="fr-FR" sz="4400" b="1" dirty="0"/>
            </a:br>
            <a:br>
              <a:rPr lang="fr-FR" sz="4400" b="0" i="0" u="none" strike="noStrike" baseline="0" dirty="0">
                <a:solidFill>
                  <a:srgbClr val="000000"/>
                </a:solidFill>
                <a:latin typeface="Corbel" panose="020B0503020204020204" pitchFamily="34" charset="0"/>
              </a:rPr>
            </a:br>
            <a:endParaRPr lang="fr-FR" dirty="0"/>
          </a:p>
        </p:txBody>
      </p:sp>
      <p:sp>
        <p:nvSpPr>
          <p:cNvPr id="9" name="ZoneTexte 8">
            <a:extLst>
              <a:ext uri="{FF2B5EF4-FFF2-40B4-BE49-F238E27FC236}">
                <a16:creationId xmlns:a16="http://schemas.microsoft.com/office/drawing/2014/main" id="{D1E19349-0C85-4D92-B85C-FCD2D84A89E9}"/>
              </a:ext>
            </a:extLst>
          </p:cNvPr>
          <p:cNvSpPr txBox="1"/>
          <p:nvPr/>
        </p:nvSpPr>
        <p:spPr>
          <a:xfrm>
            <a:off x="707368" y="1586061"/>
            <a:ext cx="10777263" cy="3277820"/>
          </a:xfrm>
          <a:prstGeom prst="rect">
            <a:avLst/>
          </a:prstGeom>
          <a:noFill/>
        </p:spPr>
        <p:txBody>
          <a:bodyPr wrap="square">
            <a:spAutoFit/>
          </a:bodyPr>
          <a:lstStyle/>
          <a:p>
            <a:pPr>
              <a:lnSpc>
                <a:spcPct val="150000"/>
              </a:lnSpc>
            </a:pPr>
            <a:r>
              <a:rPr lang="fr-FR" sz="1800" dirty="0"/>
              <a:t>La programmation est avant tout une méthode d'analyse et non l'apprentissage d'un langage. </a:t>
            </a:r>
          </a:p>
          <a:p>
            <a:pPr>
              <a:lnSpc>
                <a:spcPct val="150000"/>
              </a:lnSpc>
            </a:pPr>
            <a:endParaRPr lang="fr-FR" sz="1800" dirty="0"/>
          </a:p>
          <a:p>
            <a:pPr>
              <a:lnSpc>
                <a:spcPct val="150000"/>
              </a:lnSpc>
            </a:pPr>
            <a:r>
              <a:rPr lang="fr-FR" sz="1800" dirty="0"/>
              <a:t>Pour bien comprendre le fonctionnement d'un programme, il convient de le décomposer en modules indépendants et élémentaires qui se contentent d'effectuer une action spécifique.</a:t>
            </a:r>
          </a:p>
          <a:p>
            <a:pPr>
              <a:lnSpc>
                <a:spcPct val="150000"/>
              </a:lnSpc>
            </a:pPr>
            <a:endParaRPr lang="fr-FR" sz="1800" dirty="0"/>
          </a:p>
          <a:p>
            <a:pPr>
              <a:lnSpc>
                <a:spcPct val="150000"/>
              </a:lnSpc>
            </a:pPr>
            <a:r>
              <a:rPr lang="fr-FR" sz="1800" dirty="0"/>
              <a:t>En utilisant cette technique, la conception devient aisée, vous faites moins d'erreurs et la maintenance du code est simplifiée.</a:t>
            </a:r>
          </a:p>
          <a:p>
            <a:pPr algn="l"/>
            <a:endParaRPr lang="fr-FR" dirty="0"/>
          </a:p>
        </p:txBody>
      </p:sp>
    </p:spTree>
    <p:extLst>
      <p:ext uri="{BB962C8B-B14F-4D97-AF65-F5344CB8AC3E}">
        <p14:creationId xmlns:p14="http://schemas.microsoft.com/office/powerpoint/2010/main" val="3229606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71475"/>
            <a:ext cx="8946541" cy="648652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b et c après exécution des instructions suivantes ?</a:t>
            </a:r>
          </a:p>
          <a:p>
            <a:pPr algn="l"/>
            <a:r>
              <a:rPr lang="fr-FR" b="1" i="0" dirty="0">
                <a:effectLst/>
                <a:latin typeface="Ubuntu mono"/>
              </a:rPr>
              <a:t>Variables</a:t>
            </a:r>
            <a:r>
              <a:rPr lang="fr-FR" b="0" i="0" dirty="0">
                <a:effectLst/>
                <a:latin typeface="Ubuntu mono"/>
              </a:rPr>
              <a:t> a, b, c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0"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3</a:t>
            </a:r>
            <a:br>
              <a:rPr lang="fr-FR" b="0" i="0" dirty="0">
                <a:effectLst/>
                <a:latin typeface="Ubuntu mono"/>
              </a:rPr>
            </a:br>
            <a:r>
              <a:rPr lang="fr-FR" b="0" i="0" dirty="0">
                <a:effectLst/>
                <a:latin typeface="Ubuntu mono"/>
              </a:rPr>
              <a:t>c ← a + b</a:t>
            </a:r>
            <a:br>
              <a:rPr lang="fr-FR" b="0" i="0" dirty="0">
                <a:effectLst/>
                <a:latin typeface="Ubuntu mono"/>
              </a:rPr>
            </a:br>
            <a:r>
              <a:rPr lang="fr-FR" b="0" i="0" dirty="0">
                <a:effectLst/>
                <a:latin typeface="Ubuntu mono"/>
              </a:rPr>
              <a:t>a ← 2</a:t>
            </a:r>
            <a:br>
              <a:rPr lang="fr-FR" b="0" i="0" dirty="0">
                <a:effectLst/>
                <a:latin typeface="Ubuntu mono"/>
              </a:rPr>
            </a:br>
            <a:r>
              <a:rPr lang="fr-FR" b="0" i="0" dirty="0">
                <a:effectLst/>
                <a:latin typeface="Ubuntu mono"/>
              </a:rPr>
              <a:t>c ← b – a</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522878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457201"/>
            <a:ext cx="9393609" cy="6400800"/>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et b après exécution des instructions suivantes ?</a:t>
            </a:r>
          </a:p>
          <a:p>
            <a:pPr algn="l"/>
            <a:r>
              <a:rPr lang="fr-FR" b="1" i="0" dirty="0">
                <a:effectLst/>
                <a:latin typeface="Ubuntu mono"/>
              </a:rPr>
              <a:t>Variables</a:t>
            </a:r>
            <a:r>
              <a:rPr lang="fr-FR" b="0" i="0" dirty="0">
                <a:effectLst/>
                <a:latin typeface="Ubuntu mono"/>
              </a:rPr>
              <a:t> a, b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1"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a + 4</a:t>
            </a:r>
            <a:br>
              <a:rPr lang="fr-FR" b="0" i="0" dirty="0">
                <a:effectLst/>
                <a:latin typeface="Ubuntu mono"/>
              </a:rPr>
            </a:br>
            <a:r>
              <a:rPr lang="fr-FR" b="0" i="0" dirty="0">
                <a:effectLst/>
                <a:latin typeface="Ubuntu mono"/>
              </a:rPr>
              <a:t>a ← a + 1</a:t>
            </a:r>
            <a:br>
              <a:rPr lang="fr-FR" b="0" i="0" dirty="0">
                <a:effectLst/>
                <a:latin typeface="Ubuntu mono"/>
              </a:rPr>
            </a:br>
            <a:r>
              <a:rPr lang="fr-FR" b="0" i="0" dirty="0">
                <a:effectLst/>
                <a:latin typeface="Ubuntu mono"/>
              </a:rPr>
              <a:t>b ← a – 4</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6883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b et c après exécution des instructions suivantes ?</a:t>
            </a:r>
          </a:p>
          <a:p>
            <a:pPr algn="l"/>
            <a:r>
              <a:rPr lang="fr-FR" b="1" i="0" dirty="0">
                <a:effectLst/>
                <a:latin typeface="Ubuntu mono"/>
              </a:rPr>
              <a:t>Variables</a:t>
            </a:r>
            <a:r>
              <a:rPr lang="fr-FR" b="0" i="0" dirty="0">
                <a:effectLst/>
                <a:latin typeface="Ubuntu mono"/>
              </a:rPr>
              <a:t> a, b, c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1" i="0" dirty="0">
                <a:effectLst/>
                <a:latin typeface="Ubuntu mono"/>
              </a:rPr>
            </a:br>
            <a:r>
              <a:rPr lang="fr-FR" b="0" i="0" dirty="0">
                <a:effectLst/>
                <a:latin typeface="Ubuntu mono"/>
              </a:rPr>
              <a:t> a ← 3</a:t>
            </a:r>
            <a:br>
              <a:rPr lang="fr-FR" b="0" i="0" dirty="0">
                <a:effectLst/>
                <a:latin typeface="Ubuntu mono"/>
              </a:rPr>
            </a:br>
            <a:r>
              <a:rPr lang="fr-FR" b="0" i="0" dirty="0">
                <a:effectLst/>
                <a:latin typeface="Ubuntu mono"/>
              </a:rPr>
              <a:t>b ← 10</a:t>
            </a:r>
            <a:br>
              <a:rPr lang="fr-FR" b="0" i="0" dirty="0">
                <a:effectLst/>
                <a:latin typeface="Ubuntu mono"/>
              </a:rPr>
            </a:br>
            <a:r>
              <a:rPr lang="fr-FR" b="0" i="0" dirty="0">
                <a:effectLst/>
                <a:latin typeface="Ubuntu mono"/>
              </a:rPr>
              <a:t>c ← a + b</a:t>
            </a:r>
            <a:br>
              <a:rPr lang="fr-FR" b="0" i="0" dirty="0">
                <a:effectLst/>
                <a:latin typeface="Ubuntu mono"/>
              </a:rPr>
            </a:br>
            <a:r>
              <a:rPr lang="fr-FR" b="0" i="0" dirty="0" err="1">
                <a:effectLst/>
                <a:latin typeface="Ubuntu mono"/>
              </a:rPr>
              <a:t>b</a:t>
            </a:r>
            <a:r>
              <a:rPr lang="fr-FR" b="0" i="0" dirty="0">
                <a:effectLst/>
                <a:latin typeface="Ubuntu mono"/>
              </a:rPr>
              <a:t> ← a + b</a:t>
            </a:r>
            <a:br>
              <a:rPr lang="fr-FR" b="0" i="0" dirty="0">
                <a:effectLst/>
                <a:latin typeface="Ubuntu mono"/>
              </a:rPr>
            </a:br>
            <a:r>
              <a:rPr lang="fr-FR" b="0" i="0" dirty="0">
                <a:effectLst/>
                <a:latin typeface="Ubuntu mono"/>
              </a:rPr>
              <a:t>a ← c</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778934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0025"/>
            <a:ext cx="8946541" cy="665797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et b après exécution des instructions suivantes ?</a:t>
            </a:r>
          </a:p>
          <a:p>
            <a:pPr algn="l"/>
            <a:r>
              <a:rPr lang="fr-FR" b="1" i="0" dirty="0">
                <a:effectLst/>
                <a:latin typeface="Ubuntu mono"/>
              </a:rPr>
              <a:t>Variables</a:t>
            </a:r>
            <a:r>
              <a:rPr lang="fr-FR" b="0" i="0" dirty="0">
                <a:effectLst/>
                <a:latin typeface="Ubuntu mono"/>
              </a:rPr>
              <a:t> a, b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0"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2</a:t>
            </a:r>
            <a:br>
              <a:rPr lang="fr-FR" b="0" i="0" dirty="0">
                <a:effectLst/>
                <a:latin typeface="Ubuntu mono"/>
              </a:rPr>
            </a:br>
            <a:r>
              <a:rPr lang="fr-FR" b="0" i="0" dirty="0">
                <a:effectLst/>
                <a:latin typeface="Ubuntu mono"/>
              </a:rPr>
              <a:t>a ← b</a:t>
            </a:r>
            <a:br>
              <a:rPr lang="fr-FR" b="0" i="0" dirty="0">
                <a:effectLst/>
                <a:latin typeface="Ubuntu mono"/>
              </a:rPr>
            </a:br>
            <a:r>
              <a:rPr lang="fr-FR" b="0" i="0" dirty="0" err="1">
                <a:effectLst/>
                <a:latin typeface="Ubuntu mono"/>
              </a:rPr>
              <a:t>b</a:t>
            </a:r>
            <a:r>
              <a:rPr lang="fr-FR" b="0" i="0" dirty="0">
                <a:effectLst/>
                <a:latin typeface="Ubuntu mono"/>
              </a:rPr>
              <a:t> ← a</a:t>
            </a:r>
            <a:br>
              <a:rPr lang="fr-FR" b="0" i="0" dirty="0">
                <a:effectLst/>
                <a:latin typeface="Ubuntu mono"/>
              </a:rPr>
            </a:br>
            <a:r>
              <a:rPr lang="fr-FR" b="1" i="0" dirty="0">
                <a:effectLst/>
                <a:latin typeface="Ubuntu mono"/>
              </a:rPr>
              <a:t>Fin</a:t>
            </a:r>
            <a:endParaRPr lang="fr-FR" b="1" dirty="0">
              <a:latin typeface="Ubuntu mono"/>
            </a:endParaRPr>
          </a:p>
          <a:p>
            <a:pPr algn="l"/>
            <a:r>
              <a:rPr lang="fr-FR" b="0" i="0" dirty="0">
                <a:effectLst/>
                <a:latin typeface="Source Sans Pro" panose="020B0503030403020204" pitchFamily="34" charset="0"/>
              </a:rPr>
              <a:t>les deux dernières instructions permettent-elles d’échanger les deux valeurs de b et a ? Si l’on inverse les deux dernières instructions, cela change-t-il quelque chose ?</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3360463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428625"/>
            <a:ext cx="9393609" cy="642937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  écrire un algorithme permettant d’échanger les valeurs de deux variables a et b, et ce quel que soit leur contenu préalable</a:t>
            </a:r>
          </a:p>
          <a:p>
            <a:pPr algn="just"/>
            <a:endParaRPr lang="fr-FR" b="0" i="0" dirty="0">
              <a:effectLst/>
              <a:latin typeface="Source Sans Pro" panose="020B0503030403020204" pitchFamily="34" charset="0"/>
            </a:endParaRPr>
          </a:p>
          <a:p>
            <a:pPr algn="just"/>
            <a:r>
              <a:rPr lang="fr-FR" sz="2200" dirty="0">
                <a:latin typeface="Corbel" panose="020B0503020204020204" pitchFamily="34" charset="0"/>
              </a:rPr>
              <a:t>- </a:t>
            </a:r>
            <a:r>
              <a:rPr lang="fr-FR" sz="2000" b="0" i="0" dirty="0">
                <a:solidFill>
                  <a:srgbClr val="000000"/>
                </a:solidFill>
                <a:effectLst/>
                <a:latin typeface="Source Sans Pro" panose="020B0503030403020204" pitchFamily="34" charset="0"/>
              </a:rPr>
              <a:t> </a:t>
            </a:r>
            <a:r>
              <a:rPr lang="fr-FR" sz="2000" b="0" i="0" dirty="0">
                <a:effectLst/>
                <a:latin typeface="Source Sans Pro" panose="020B0503030403020204" pitchFamily="34" charset="0"/>
              </a:rPr>
              <a:t>on dispose de trois variables a, b et c. Ecrivez un algorithme transférant à b la valeur de a, à c la valeur de b et à a la valeur de c (toujours quels que soient les contenus préalables de ces variables). </a:t>
            </a:r>
          </a:p>
          <a:p>
            <a:pPr algn="just"/>
            <a:endParaRPr lang="fr-FR" dirty="0">
              <a:latin typeface="Source Sans Pro" panose="020B0503030403020204" pitchFamily="34" charset="0"/>
            </a:endParaRPr>
          </a:p>
          <a:p>
            <a:pPr algn="just"/>
            <a:r>
              <a:rPr lang="fr-FR" sz="2000" b="0" i="0" dirty="0">
                <a:effectLst/>
                <a:latin typeface="Source Sans Pro" panose="020B0503030403020204" pitchFamily="34" charset="0"/>
              </a:rPr>
              <a:t>Que produit l’algorithme suivant ?</a:t>
            </a:r>
          </a:p>
          <a:p>
            <a:pPr marL="0" indent="0" algn="l">
              <a:buNone/>
            </a:pPr>
            <a:r>
              <a:rPr lang="fr-FR" sz="2000" b="1" i="0" dirty="0">
                <a:effectLst/>
                <a:latin typeface="Ubuntu mono"/>
              </a:rPr>
              <a:t>		Variables</a:t>
            </a:r>
            <a:r>
              <a:rPr lang="fr-FR" sz="2000" b="0" i="0" dirty="0">
                <a:effectLst/>
                <a:latin typeface="Ubuntu mono"/>
              </a:rPr>
              <a:t> a, b, c </a:t>
            </a:r>
            <a:r>
              <a:rPr lang="fr-FR" sz="2000" b="1" i="0" dirty="0">
                <a:effectLst/>
                <a:latin typeface="Ubuntu mono"/>
              </a:rPr>
              <a:t>en</a:t>
            </a:r>
            <a:r>
              <a:rPr lang="fr-FR" sz="2000" b="0" i="0" dirty="0">
                <a:effectLst/>
                <a:latin typeface="Ubuntu mono"/>
              </a:rPr>
              <a:t> </a:t>
            </a:r>
            <a:r>
              <a:rPr lang="fr-FR" sz="2000" b="1" i="0" dirty="0">
                <a:effectLst/>
                <a:latin typeface="Ubuntu mono"/>
              </a:rPr>
              <a:t>caractères</a:t>
            </a:r>
            <a:br>
              <a:rPr lang="fr-FR" sz="2000" b="0" i="0" dirty="0">
                <a:effectLst/>
                <a:latin typeface="Ubuntu mono"/>
              </a:rPr>
            </a:br>
            <a:r>
              <a:rPr lang="fr-FR" sz="2000" b="0" i="0" dirty="0">
                <a:effectLst/>
                <a:latin typeface="Ubuntu mono"/>
              </a:rPr>
              <a:t>			</a:t>
            </a:r>
            <a:r>
              <a:rPr lang="fr-FR" sz="2000" b="1" i="0" dirty="0">
                <a:effectLst/>
                <a:latin typeface="Ubuntu mono"/>
              </a:rPr>
              <a:t>Début</a:t>
            </a:r>
            <a:br>
              <a:rPr lang="fr-FR" sz="2000" b="0" i="0" dirty="0">
                <a:effectLst/>
                <a:latin typeface="Ubuntu mono"/>
              </a:rPr>
            </a:br>
            <a:r>
              <a:rPr lang="fr-FR" sz="2000" b="0" i="0" dirty="0">
                <a:effectLst/>
                <a:latin typeface="Ubuntu mono"/>
              </a:rPr>
              <a:t>				a ← "423"</a:t>
            </a:r>
            <a:br>
              <a:rPr lang="fr-FR" sz="2000" b="0" i="0" dirty="0">
                <a:effectLst/>
                <a:latin typeface="Ubuntu mono"/>
              </a:rPr>
            </a:br>
            <a:r>
              <a:rPr lang="fr-FR" sz="2000" b="0" i="0" dirty="0">
                <a:effectLst/>
                <a:latin typeface="Ubuntu mono"/>
              </a:rPr>
              <a:t>				b ← "12"</a:t>
            </a:r>
            <a:br>
              <a:rPr lang="fr-FR" sz="2000" b="0" i="0" dirty="0">
                <a:effectLst/>
                <a:latin typeface="Ubuntu mono"/>
              </a:rPr>
            </a:br>
            <a:r>
              <a:rPr lang="fr-FR" sz="2000" b="0" i="0" dirty="0">
                <a:effectLst/>
                <a:latin typeface="Ubuntu mono"/>
              </a:rPr>
              <a:t>				c ← a + b</a:t>
            </a:r>
            <a:br>
              <a:rPr lang="fr-FR" sz="2000" b="0" i="0" dirty="0">
                <a:effectLst/>
                <a:latin typeface="Ubuntu mono"/>
              </a:rPr>
            </a:br>
            <a:r>
              <a:rPr lang="fr-FR" sz="2000" b="0" i="0" dirty="0">
                <a:effectLst/>
                <a:latin typeface="Ubuntu mono"/>
              </a:rPr>
              <a:t>			</a:t>
            </a:r>
            <a:r>
              <a:rPr lang="fr-FR" sz="2000" b="1" i="0" dirty="0">
                <a:effectLst/>
                <a:latin typeface="Ubuntu mono"/>
              </a:rPr>
              <a:t>Fin</a:t>
            </a:r>
            <a:endParaRPr lang="fr-FR" sz="2000" b="0" i="0" dirty="0">
              <a:effectLst/>
              <a:latin typeface="Ubuntu mono"/>
            </a:endParaRPr>
          </a:p>
          <a:p>
            <a:pPr algn="just"/>
            <a:endParaRPr lang="fr-FR" sz="2200" dirty="0">
              <a:latin typeface="Source Sans Pro" panose="020B0503030403020204" pitchFamily="34" charset="0"/>
            </a:endParaRPr>
          </a:p>
        </p:txBody>
      </p:sp>
    </p:spTree>
    <p:extLst>
      <p:ext uri="{BB962C8B-B14F-4D97-AF65-F5344CB8AC3E}">
        <p14:creationId xmlns:p14="http://schemas.microsoft.com/office/powerpoint/2010/main" val="2107938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28651"/>
            <a:ext cx="8946541" cy="6229350"/>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 produit l’algorithme suivant ?</a:t>
            </a:r>
          </a:p>
          <a:p>
            <a:pPr algn="l"/>
            <a:r>
              <a:rPr lang="fr-FR" sz="2000" b="1" i="0" dirty="0">
                <a:effectLst/>
                <a:latin typeface="Ubuntu mono"/>
              </a:rPr>
              <a:t>Variables</a:t>
            </a:r>
            <a:r>
              <a:rPr lang="fr-FR" sz="2000" b="0" i="0" dirty="0">
                <a:effectLst/>
                <a:latin typeface="Ubuntu mono"/>
              </a:rPr>
              <a:t> a, b, c </a:t>
            </a:r>
            <a:r>
              <a:rPr lang="fr-FR" sz="2000" b="1" i="0" dirty="0">
                <a:effectLst/>
                <a:latin typeface="Ubuntu mono"/>
              </a:rPr>
              <a:t>en</a:t>
            </a:r>
            <a:r>
              <a:rPr lang="fr-FR" sz="2000" b="0" i="0" dirty="0">
                <a:effectLst/>
                <a:latin typeface="Ubuntu mono"/>
              </a:rPr>
              <a:t> </a:t>
            </a:r>
            <a:r>
              <a:rPr lang="fr-FR" sz="2000" b="1" i="0" dirty="0">
                <a:effectLst/>
                <a:latin typeface="Ubuntu mono"/>
              </a:rPr>
              <a:t>caractères</a:t>
            </a:r>
            <a:br>
              <a:rPr lang="fr-FR" sz="2000" b="0" i="0" dirty="0">
                <a:effectLst/>
                <a:latin typeface="Ubuntu mono"/>
              </a:rPr>
            </a:br>
            <a:r>
              <a:rPr lang="fr-FR" sz="2000" b="1" i="0" dirty="0">
                <a:effectLst/>
                <a:latin typeface="Ubuntu mono"/>
              </a:rPr>
              <a:t>Début</a:t>
            </a:r>
            <a:br>
              <a:rPr lang="fr-FR" sz="2000" b="0" i="0" dirty="0">
                <a:effectLst/>
                <a:latin typeface="Ubuntu mono"/>
              </a:rPr>
            </a:br>
            <a:r>
              <a:rPr lang="fr-FR" sz="2000" b="0" i="0" dirty="0">
                <a:effectLst/>
                <a:latin typeface="Ubuntu mono"/>
              </a:rPr>
              <a:t>a ← "423"</a:t>
            </a:r>
            <a:br>
              <a:rPr lang="fr-FR" sz="2000" b="0" i="0" dirty="0">
                <a:effectLst/>
                <a:latin typeface="Ubuntu mono"/>
              </a:rPr>
            </a:br>
            <a:r>
              <a:rPr lang="fr-FR" sz="2000" b="0" i="0" dirty="0">
                <a:effectLst/>
                <a:latin typeface="Ubuntu mono"/>
              </a:rPr>
              <a:t>b ← "12"</a:t>
            </a:r>
            <a:br>
              <a:rPr lang="fr-FR" sz="2000" b="0" i="0" dirty="0">
                <a:effectLst/>
                <a:latin typeface="Ubuntu mono"/>
              </a:rPr>
            </a:br>
            <a:r>
              <a:rPr lang="fr-FR" sz="2000" b="0" i="0" dirty="0">
                <a:effectLst/>
                <a:latin typeface="Ubuntu mono"/>
              </a:rPr>
              <a:t>c ← a &amp; b</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algn="just"/>
            <a:r>
              <a:rPr lang="fr-FR" sz="2200" dirty="0">
                <a:latin typeface="Source Sans Pro" panose="020B0503030403020204" pitchFamily="34" charset="0"/>
              </a:rPr>
              <a:t>Note &amp;=+ dans le pseudo code utilisé</a:t>
            </a:r>
          </a:p>
        </p:txBody>
      </p:sp>
    </p:spTree>
    <p:extLst>
      <p:ext uri="{BB962C8B-B14F-4D97-AF65-F5344CB8AC3E}">
        <p14:creationId xmlns:p14="http://schemas.microsoft.com/office/powerpoint/2010/main" val="1666280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300039"/>
            <a:ext cx="9393609" cy="6557962"/>
          </a:xfrm>
        </p:spPr>
        <p:txBody>
          <a:bodyPr>
            <a:normAutofit/>
          </a:bodyPr>
          <a:lstStyle/>
          <a:p>
            <a:pPr marL="0" indent="0" algn="ctr">
              <a:buNone/>
            </a:pPr>
            <a:r>
              <a:rPr lang="fr-FR" sz="2600" dirty="0">
                <a:latin typeface="Corbel" panose="020B0503020204020204" pitchFamily="34" charset="0"/>
              </a:rPr>
              <a:t>LECTURE ET ECRITURE</a:t>
            </a:r>
          </a:p>
          <a:p>
            <a:pPr marL="0" indent="0" algn="ctr">
              <a:buNone/>
            </a:pPr>
            <a:r>
              <a:rPr lang="fr-FR" sz="2600" dirty="0">
                <a:latin typeface="Corbel" panose="020B0503020204020204" pitchFamily="34" charset="0"/>
              </a:rPr>
              <a:t>En pseudo code</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Pour afficher quelque chose, l’instruction en pseudo code est:</a:t>
            </a:r>
          </a:p>
          <a:p>
            <a:pPr lvl="4" algn="just"/>
            <a:r>
              <a:rPr lang="fr-FR" sz="1600" dirty="0">
                <a:latin typeface="Source Sans Pro" panose="020B0503030403020204" pitchFamily="34" charset="0"/>
              </a:rPr>
              <a:t>Ecrire</a:t>
            </a:r>
          </a:p>
          <a:p>
            <a:pPr lvl="4" algn="just"/>
            <a:r>
              <a:rPr lang="fr-FR" sz="1600" dirty="0">
                <a:latin typeface="Source Sans Pro" panose="020B0503030403020204" pitchFamily="34" charset="0"/>
              </a:rPr>
              <a:t>exemple: la commande Ecrire « HELLO WORLD » affichera HELLO WORLD dans la console</a:t>
            </a:r>
          </a:p>
          <a:p>
            <a:pPr lvl="4" algn="just"/>
            <a:endParaRPr lang="fr-FR" sz="1600" dirty="0">
              <a:latin typeface="Source Sans Pro" panose="020B0503030403020204" pitchFamily="34" charset="0"/>
            </a:endParaRPr>
          </a:p>
          <a:p>
            <a:pPr algn="just"/>
            <a:r>
              <a:rPr lang="fr-FR" sz="2000" b="0" i="0" dirty="0">
                <a:effectLst/>
                <a:latin typeface="Source Sans Pro" panose="020B0503030403020204" pitchFamily="34" charset="0"/>
              </a:rPr>
              <a:t>Pour Demander à l’utilisateur d’encoder quelque chose, l’instruction en pseudo code est:</a:t>
            </a:r>
          </a:p>
          <a:p>
            <a:pPr lvl="3" algn="just"/>
            <a:r>
              <a:rPr lang="fr-FR" sz="1600" dirty="0">
                <a:latin typeface="Source Sans Pro" panose="020B0503030403020204" pitchFamily="34" charset="0"/>
              </a:rPr>
              <a:t>Lire</a:t>
            </a:r>
          </a:p>
          <a:p>
            <a:pPr lvl="3" algn="just"/>
            <a:r>
              <a:rPr lang="fr-FR" sz="1600" dirty="0">
                <a:latin typeface="Source Sans Pro" panose="020B0503030403020204" pitchFamily="34" charset="0"/>
              </a:rPr>
              <a:t>exemple: la commande Lire message  </a:t>
            </a:r>
            <a:r>
              <a:rPr lang="fr-FR" sz="1600" dirty="0">
                <a:latin typeface="Source Sans Pro" panose="020B0503030403020204" pitchFamily="34" charset="0"/>
                <a:sym typeface="Wingdings" panose="05000000000000000000" pitchFamily="2" charset="2"/>
              </a:rPr>
              <a:t> l’utilisateur tapera quelque chose qui sera stocker dans la variable message</a:t>
            </a:r>
          </a:p>
          <a:p>
            <a:pPr lvl="3" algn="just"/>
            <a:r>
              <a:rPr lang="fr-FR" sz="1600" dirty="0">
                <a:latin typeface="Source Sans Pro" panose="020B0503030403020204" pitchFamily="34" charset="0"/>
              </a:rPr>
              <a:t>Possible d’utiliser « </a:t>
            </a:r>
            <a:r>
              <a:rPr lang="fr-FR" sz="1600" dirty="0" err="1">
                <a:latin typeface="Source Sans Pro" panose="020B0503030403020204" pitchFamily="34" charset="0"/>
              </a:rPr>
              <a:t>Requete</a:t>
            </a:r>
            <a:r>
              <a:rPr lang="fr-FR" sz="1600" dirty="0">
                <a:latin typeface="Source Sans Pro" panose="020B0503030403020204" pitchFamily="34" charset="0"/>
              </a:rPr>
              <a:t> » : </a:t>
            </a:r>
            <a:r>
              <a:rPr lang="fr-FR" sz="1600" dirty="0" err="1">
                <a:latin typeface="Source Sans Pro" panose="020B0503030403020204" pitchFamily="34" charset="0"/>
              </a:rPr>
              <a:t>Requete</a:t>
            </a:r>
            <a:r>
              <a:rPr lang="fr-FR" sz="1600" dirty="0">
                <a:latin typeface="Source Sans Pro" panose="020B0503030403020204" pitchFamily="34" charset="0"/>
              </a:rPr>
              <a:t> «  veuillez écrire votre message », message </a:t>
            </a:r>
            <a:r>
              <a:rPr lang="fr-FR" sz="1600" dirty="0">
                <a:latin typeface="Source Sans Pro" panose="020B0503030403020204" pitchFamily="34" charset="0"/>
                <a:sym typeface="Wingdings" panose="05000000000000000000" pitchFamily="2" charset="2"/>
              </a:rPr>
              <a:t></a:t>
            </a:r>
            <a:r>
              <a:rPr lang="fr-FR" sz="1600" dirty="0">
                <a:latin typeface="Source Sans Pro" panose="020B0503030403020204" pitchFamily="34" charset="0"/>
              </a:rPr>
              <a:t>Demandera à l’utilisateur veuillez écrire votre message et enregistrera la valeur encoder par l’utilisateur dans la variable message</a:t>
            </a:r>
          </a:p>
          <a:p>
            <a:pPr lvl="5" algn="just"/>
            <a:endParaRPr lang="fr-FR" sz="1600" dirty="0">
              <a:latin typeface="Source Sans Pro" panose="020B0503030403020204" pitchFamily="34" charset="0"/>
            </a:endParaRPr>
          </a:p>
        </p:txBody>
      </p:sp>
    </p:spTree>
    <p:extLst>
      <p:ext uri="{BB962C8B-B14F-4D97-AF65-F5344CB8AC3E}">
        <p14:creationId xmlns:p14="http://schemas.microsoft.com/office/powerpoint/2010/main" val="2593366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Quel résultat produit le programme suivant ?</a:t>
            </a:r>
          </a:p>
          <a:p>
            <a:pPr algn="l"/>
            <a:r>
              <a:rPr lang="fr-FR" sz="2000" b="0" i="0" dirty="0">
                <a:effectLst/>
                <a:latin typeface="Ubuntu mono"/>
              </a:rPr>
              <a:t>Variables val, double numériques</a:t>
            </a:r>
            <a:br>
              <a:rPr lang="fr-FR" sz="2000" b="0" i="0" dirty="0">
                <a:effectLst/>
                <a:latin typeface="Ubuntu mono"/>
              </a:rPr>
            </a:br>
            <a:r>
              <a:rPr lang="fr-FR" sz="2000" b="0" i="0" dirty="0">
                <a:effectLst/>
                <a:latin typeface="Ubuntu mono"/>
              </a:rPr>
              <a:t>Début</a:t>
            </a:r>
            <a:br>
              <a:rPr lang="fr-FR" sz="2000" b="0" i="0" dirty="0">
                <a:effectLst/>
                <a:latin typeface="Ubuntu mono"/>
              </a:rPr>
            </a:br>
            <a:r>
              <a:rPr lang="fr-FR" dirty="0">
                <a:latin typeface="Ubuntu mono"/>
              </a:rPr>
              <a:t>v</a:t>
            </a:r>
            <a:r>
              <a:rPr lang="fr-FR" sz="2000" b="0" i="0" dirty="0">
                <a:effectLst/>
                <a:latin typeface="Ubuntu mono"/>
              </a:rPr>
              <a:t>al ← 231</a:t>
            </a:r>
            <a:br>
              <a:rPr lang="fr-FR" sz="2000" b="0" i="0" dirty="0">
                <a:effectLst/>
                <a:latin typeface="Ubuntu mono"/>
              </a:rPr>
            </a:br>
            <a:r>
              <a:rPr lang="fr-FR" sz="2000" b="0" i="0" dirty="0">
                <a:effectLst/>
                <a:latin typeface="Ubuntu mono"/>
              </a:rPr>
              <a:t>double ← val * 2</a:t>
            </a:r>
            <a:br>
              <a:rPr lang="fr-FR" sz="2000" b="0" i="0" dirty="0">
                <a:effectLst/>
                <a:latin typeface="Ubuntu mono"/>
              </a:rPr>
            </a:br>
            <a:r>
              <a:rPr lang="fr-FR" sz="2000" b="0" i="0" dirty="0">
                <a:effectLst/>
                <a:latin typeface="Ubuntu mono"/>
              </a:rPr>
              <a:t>Ecrire val</a:t>
            </a:r>
            <a:br>
              <a:rPr lang="fr-FR" sz="2000" b="0" i="0" dirty="0">
                <a:effectLst/>
                <a:latin typeface="Ubuntu mono"/>
              </a:rPr>
            </a:br>
            <a:r>
              <a:rPr lang="fr-FR" sz="2000" b="0" i="0" dirty="0">
                <a:effectLst/>
                <a:latin typeface="Ubuntu mono"/>
              </a:rPr>
              <a:t>Ecrire double</a:t>
            </a:r>
            <a:br>
              <a:rPr lang="fr-FR" sz="2000" b="0" i="0" dirty="0">
                <a:effectLst/>
                <a:latin typeface="Ubuntu mono"/>
              </a:rPr>
            </a:br>
            <a:r>
              <a:rPr lang="fr-FR" sz="2000" b="0" i="0" dirty="0">
                <a:effectLst/>
                <a:latin typeface="Ubuntu mono"/>
              </a:rPr>
              <a:t>Fin</a:t>
            </a:r>
          </a:p>
          <a:p>
            <a:pPr algn="just"/>
            <a:endParaRPr lang="fr-FR" sz="2200" dirty="0">
              <a:latin typeface="Source Sans Pro" panose="020B0503030403020204" pitchFamily="34" charset="0"/>
            </a:endParaRPr>
          </a:p>
        </p:txBody>
      </p:sp>
    </p:spTree>
    <p:extLst>
      <p:ext uri="{BB962C8B-B14F-4D97-AF65-F5344CB8AC3E}">
        <p14:creationId xmlns:p14="http://schemas.microsoft.com/office/powerpoint/2010/main" val="3168227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Ecrire un programme qui demande un nombre à l’utilisateur, puis qui calcule et  affiche le carré de ce nombre</a:t>
            </a:r>
          </a:p>
          <a:p>
            <a:pPr algn="just"/>
            <a:endParaRPr lang="fr-FR" sz="2200" dirty="0">
              <a:latin typeface="Source Sans Pro" panose="020B0503030403020204" pitchFamily="34" charset="0"/>
            </a:endParaRPr>
          </a:p>
          <a:p>
            <a:pPr algn="just"/>
            <a:r>
              <a:rPr lang="fr-FR" sz="2000" b="0" i="0" dirty="0">
                <a:effectLst/>
                <a:latin typeface="Source Sans Pro" panose="020B0503030403020204" pitchFamily="34" charset="0"/>
              </a:rPr>
              <a:t>Ecrire un programme qui demande son prénom à l'utilisateur, et qui lui réponde par un charmant « bonjour » suivi du prénom. </a:t>
            </a:r>
          </a:p>
          <a:p>
            <a:pPr algn="just"/>
            <a:endParaRPr lang="fr-FR" dirty="0">
              <a:latin typeface="Source Sans Pro" panose="020B0503030403020204" pitchFamily="34" charset="0"/>
            </a:endParaRPr>
          </a:p>
          <a:p>
            <a:pPr algn="just"/>
            <a:r>
              <a:rPr lang="fr-FR" sz="2000" b="0" i="0" dirty="0">
                <a:effectLst/>
                <a:latin typeface="Source Sans Pro" panose="020B0503030403020204" pitchFamily="34" charset="0"/>
              </a:rPr>
              <a:t>Ecrire un programme qui lit le prix HT d’un article, le nombre d’articles et le taux de </a:t>
            </a:r>
            <a:r>
              <a:rPr lang="fr-FR" sz="2000" b="0" i="0" dirty="0" err="1">
                <a:effectLst/>
                <a:latin typeface="Source Sans Pro" panose="020B0503030403020204" pitchFamily="34" charset="0"/>
              </a:rPr>
              <a:t>TVa</a:t>
            </a:r>
            <a:r>
              <a:rPr lang="fr-FR" sz="2000" b="0" i="0" dirty="0">
                <a:effectLst/>
                <a:latin typeface="Source Sans Pro" panose="020B0503030403020204" pitchFamily="34" charset="0"/>
              </a:rPr>
              <a:t>, et qui fournit le prix total </a:t>
            </a:r>
            <a:r>
              <a:rPr lang="fr-FR" sz="2000" b="0" i="0" dirty="0" err="1">
                <a:effectLst/>
                <a:latin typeface="Source Sans Pro" panose="020B0503030403020204" pitchFamily="34" charset="0"/>
              </a:rPr>
              <a:t>TTc</a:t>
            </a:r>
            <a:r>
              <a:rPr lang="fr-FR" sz="2000" b="0" i="0" dirty="0">
                <a:effectLst/>
                <a:latin typeface="Source Sans Pro" panose="020B0503030403020204" pitchFamily="34" charset="0"/>
              </a:rPr>
              <a:t> correspondant. Faire en sorte que des libellés apparaissent clairement</a:t>
            </a:r>
            <a:endParaRPr lang="fr-FR" sz="2200" dirty="0">
              <a:latin typeface="Source Sans Pro" panose="020B0503030403020204" pitchFamily="34" charset="0"/>
            </a:endParaRPr>
          </a:p>
        </p:txBody>
      </p:sp>
    </p:spTree>
    <p:extLst>
      <p:ext uri="{BB962C8B-B14F-4D97-AF65-F5344CB8AC3E}">
        <p14:creationId xmlns:p14="http://schemas.microsoft.com/office/powerpoint/2010/main" val="613774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00076" y="485775"/>
            <a:ext cx="9636290" cy="6372225"/>
          </a:xfrm>
        </p:spPr>
        <p:txBody>
          <a:bodyPr>
            <a:normAutofit/>
          </a:bodyPr>
          <a:lstStyle/>
          <a:p>
            <a:pPr marL="0" indent="0" algn="ctr">
              <a:buNone/>
            </a:pPr>
            <a:r>
              <a:rPr lang="fr-FR" sz="2400" b="0" i="0" u="none" strike="noStrike" baseline="0" dirty="0">
                <a:latin typeface="Corbel" panose="020B0503020204020204" pitchFamily="34" charset="0"/>
              </a:rPr>
              <a:t>Instruction conditionnelle</a:t>
            </a:r>
          </a:p>
          <a:p>
            <a:pPr marL="0" indent="0" algn="l">
              <a:buNone/>
            </a:pPr>
            <a:r>
              <a:rPr lang="fr-FR" b="1" i="0" u="none" strike="noStrike" baseline="0" dirty="0">
                <a:latin typeface="Corbel,Bold"/>
              </a:rPr>
              <a:t>Si </a:t>
            </a:r>
            <a:r>
              <a:rPr lang="fr-FR" b="0" i="0" u="none" strike="noStrike" baseline="0" dirty="0">
                <a:latin typeface="Corbel" panose="020B0503020204020204" pitchFamily="34" charset="0"/>
              </a:rPr>
              <a:t> condition  </a:t>
            </a:r>
            <a:r>
              <a:rPr lang="fr-FR" b="1" i="0" u="none" strike="noStrike" baseline="0" dirty="0">
                <a:latin typeface="Corbel,Bold"/>
              </a:rPr>
              <a:t>alors</a:t>
            </a:r>
          </a:p>
          <a:p>
            <a:pPr marL="0" indent="0" algn="l">
              <a:buNone/>
            </a:pPr>
            <a:r>
              <a:rPr lang="fr-FR" b="1" dirty="0">
                <a:latin typeface="Corbel,Bold"/>
              </a:rPr>
              <a:t>	</a:t>
            </a:r>
            <a:r>
              <a:rPr lang="fr-FR" b="1" i="0" u="none" strike="noStrike" baseline="0" dirty="0">
                <a:latin typeface="Corbel,Bold"/>
              </a:rPr>
              <a:t> </a:t>
            </a:r>
            <a:r>
              <a:rPr lang="fr-FR" b="0" i="0" u="none" strike="noStrike" baseline="0" dirty="0">
                <a:latin typeface="Corbel" panose="020B0503020204020204" pitchFamily="34" charset="0"/>
              </a:rPr>
              <a:t>faire liste d'instructions</a:t>
            </a:r>
          </a:p>
          <a:p>
            <a:pPr marL="0" indent="0" algn="l">
              <a:buNone/>
            </a:pPr>
            <a:r>
              <a:rPr lang="fr-FR" b="1" i="0" u="none" strike="noStrike" baseline="0" dirty="0">
                <a:latin typeface="Corbel,Bold"/>
              </a:rPr>
              <a:t>Sinon </a:t>
            </a:r>
            <a:r>
              <a:rPr lang="fr-FR" b="0" i="0" u="none" strike="noStrike" baseline="0" dirty="0">
                <a:latin typeface="Corbel" panose="020B0503020204020204" pitchFamily="34" charset="0"/>
              </a:rPr>
              <a:t>faire liste d'instructions</a:t>
            </a:r>
          </a:p>
          <a:p>
            <a:pPr marL="0" indent="0" algn="l">
              <a:buNone/>
            </a:pPr>
            <a:r>
              <a:rPr lang="fr-FR" b="1" i="0" u="none" strike="noStrike" baseline="0" dirty="0">
                <a:latin typeface="Corbel,Bold"/>
              </a:rPr>
              <a:t>FINSI</a:t>
            </a:r>
            <a:endParaRPr lang="fr-FR" b="1" dirty="0">
              <a:latin typeface="Corbel,Bold"/>
            </a:endParaRPr>
          </a:p>
          <a:p>
            <a:pPr marL="0" indent="0" algn="l">
              <a:buNone/>
            </a:pPr>
            <a:r>
              <a:rPr lang="fr-FR" b="0" i="0" u="none" strike="noStrike" baseline="0" dirty="0">
                <a:latin typeface="Arial" panose="020B0604020202020204" pitchFamily="34" charset="0"/>
              </a:rPr>
              <a:t>• </a:t>
            </a:r>
            <a:r>
              <a:rPr lang="fr-FR" b="0" i="0" u="none" strike="noStrike" baseline="0" dirty="0">
                <a:latin typeface="Corbel" panose="020B0503020204020204" pitchFamily="34" charset="0"/>
              </a:rPr>
              <a:t>condition est une expression booléenne elle test une  exactitude renvoyant Vrai ou Faux</a:t>
            </a:r>
          </a:p>
          <a:p>
            <a:pPr marL="0" indent="0" algn="l">
              <a:buNone/>
            </a:pPr>
            <a:r>
              <a:rPr lang="fr-FR" dirty="0">
                <a:latin typeface="Corbel" panose="020B0503020204020204" pitchFamily="34" charset="0"/>
              </a:rPr>
              <a:t>Il est possible de combiner les conditions grâce au opérateurs logiques ET,  OU, XOR et NON</a:t>
            </a:r>
          </a:p>
          <a:p>
            <a:pPr marL="0" indent="0" algn="l">
              <a:buNone/>
            </a:pPr>
            <a:r>
              <a:rPr lang="fr-FR" b="0" i="0" dirty="0">
                <a:effectLst/>
                <a:latin typeface="Corbel" panose="020B0503020204020204" pitchFamily="34" charset="0"/>
              </a:rPr>
              <a:t>Exemple: « </a:t>
            </a:r>
            <a:r>
              <a:rPr lang="fr-FR" dirty="0">
                <a:latin typeface="Source Sans Pro" panose="020B0503030403020204" pitchFamily="34" charset="0"/>
              </a:rPr>
              <a:t>t</a:t>
            </a:r>
            <a:r>
              <a:rPr lang="fr-FR" b="0" i="0" dirty="0">
                <a:effectLst/>
                <a:latin typeface="Source Sans Pro" panose="020B0503030403020204" pitchFamily="34" charset="0"/>
              </a:rPr>
              <a:t>oto est inclus entre 5 et 8 ». En fait cette phrase cache non pas une, mais </a:t>
            </a:r>
            <a:r>
              <a:rPr lang="fr-FR" b="1" i="0" dirty="0">
                <a:effectLst/>
                <a:latin typeface="Source Sans Pro" panose="020B0503030403020204" pitchFamily="34" charset="0"/>
              </a:rPr>
              <a:t>deux</a:t>
            </a:r>
            <a:r>
              <a:rPr lang="fr-FR" b="0" i="0" dirty="0">
                <a:effectLst/>
                <a:latin typeface="Source Sans Pro" panose="020B0503030403020204" pitchFamily="34" charset="0"/>
              </a:rPr>
              <a:t> conditions. car elle revient à dire que « Toto est supérieur à 5 et toto est inférieur à 8 </a:t>
            </a:r>
            <a:endParaRPr lang="fr-FR" dirty="0">
              <a:latin typeface="Corbel" panose="020B0503020204020204" pitchFamily="34" charset="0"/>
            </a:endParaRPr>
          </a:p>
        </p:txBody>
      </p:sp>
    </p:spTree>
    <p:extLst>
      <p:ext uri="{BB962C8B-B14F-4D97-AF65-F5344CB8AC3E}">
        <p14:creationId xmlns:p14="http://schemas.microsoft.com/office/powerpoint/2010/main" val="64706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FC711-5DBB-4F06-AD07-5575543762DE}"/>
              </a:ext>
            </a:extLst>
          </p:cNvPr>
          <p:cNvSpPr>
            <a:spLocks noGrp="1"/>
          </p:cNvSpPr>
          <p:nvPr>
            <p:ph type="title"/>
          </p:nvPr>
        </p:nvSpPr>
        <p:spPr/>
        <p:txBody>
          <a:bodyPr/>
          <a:lstStyle/>
          <a:p>
            <a:r>
              <a:rPr lang="fr-FR" sz="3600" b="1" dirty="0"/>
              <a:t>Du code à l'exécution</a:t>
            </a:r>
            <a:br>
              <a:rPr lang="fr-FR" sz="4400" b="1" dirty="0"/>
            </a:br>
            <a:br>
              <a:rPr lang="fr-FR" sz="4400" b="0" i="0" u="none" strike="noStrike" baseline="0" dirty="0">
                <a:solidFill>
                  <a:srgbClr val="000000"/>
                </a:solidFill>
                <a:latin typeface="Corbel" panose="020B0503020204020204" pitchFamily="34" charset="0"/>
              </a:rPr>
            </a:br>
            <a:endParaRPr lang="fr-FR" dirty="0"/>
          </a:p>
        </p:txBody>
      </p:sp>
      <p:sp>
        <p:nvSpPr>
          <p:cNvPr id="9" name="ZoneTexte 8">
            <a:extLst>
              <a:ext uri="{FF2B5EF4-FFF2-40B4-BE49-F238E27FC236}">
                <a16:creationId xmlns:a16="http://schemas.microsoft.com/office/drawing/2014/main" id="{D1E19349-0C85-4D92-B85C-FCD2D84A89E9}"/>
              </a:ext>
            </a:extLst>
          </p:cNvPr>
          <p:cNvSpPr txBox="1"/>
          <p:nvPr/>
        </p:nvSpPr>
        <p:spPr>
          <a:xfrm>
            <a:off x="999123" y="1567068"/>
            <a:ext cx="6411327" cy="1684115"/>
          </a:xfrm>
          <a:prstGeom prst="rect">
            <a:avLst/>
          </a:prstGeom>
          <a:noFill/>
        </p:spPr>
        <p:txBody>
          <a:bodyPr wrap="square">
            <a:spAutoFit/>
          </a:bodyPr>
          <a:lstStyle/>
          <a:p>
            <a:pPr>
              <a:lnSpc>
                <a:spcPct val="150000"/>
              </a:lnSpc>
            </a:pPr>
            <a:r>
              <a:rPr lang="fr-FR" sz="2400" b="0" i="0" u="none" strike="noStrike" baseline="0" dirty="0">
                <a:latin typeface="Arial" panose="020B0604020202020204" pitchFamily="34" charset="0"/>
              </a:rPr>
              <a:t>• </a:t>
            </a:r>
            <a:r>
              <a:rPr lang="fr-FR" sz="2400" dirty="0"/>
              <a:t>Si le langage est interprété, le code est directement exécuté dans une application dédiée</a:t>
            </a:r>
            <a:endParaRPr lang="fr-FR" sz="2800" dirty="0"/>
          </a:p>
        </p:txBody>
      </p:sp>
      <p:pic>
        <p:nvPicPr>
          <p:cNvPr id="4" name="Picture 2">
            <a:extLst>
              <a:ext uri="{FF2B5EF4-FFF2-40B4-BE49-F238E27FC236}">
                <a16:creationId xmlns:a16="http://schemas.microsoft.com/office/drawing/2014/main" id="{1412ACE6-B746-4A41-A96D-214DC9AACAC7}"/>
              </a:ext>
            </a:extLst>
          </p:cNvPr>
          <p:cNvPicPr>
            <a:picLocks noChangeAspect="1" noChangeArrowheads="1"/>
          </p:cNvPicPr>
          <p:nvPr/>
        </p:nvPicPr>
        <p:blipFill>
          <a:blip r:embed="rId2"/>
          <a:srcRect/>
          <a:stretch>
            <a:fillRect/>
          </a:stretch>
        </p:blipFill>
        <p:spPr bwMode="auto">
          <a:xfrm>
            <a:off x="7926385" y="1355090"/>
            <a:ext cx="3147425" cy="2108069"/>
          </a:xfrm>
          <a:prstGeom prst="rect">
            <a:avLst/>
          </a:prstGeom>
          <a:noFill/>
        </p:spPr>
      </p:pic>
      <p:pic>
        <p:nvPicPr>
          <p:cNvPr id="5" name="Picture 4">
            <a:extLst>
              <a:ext uri="{FF2B5EF4-FFF2-40B4-BE49-F238E27FC236}">
                <a16:creationId xmlns:a16="http://schemas.microsoft.com/office/drawing/2014/main" id="{8CA43BB8-C996-4EE4-97B9-5EA144DCA4F8}"/>
              </a:ext>
            </a:extLst>
          </p:cNvPr>
          <p:cNvPicPr>
            <a:picLocks noChangeAspect="1" noChangeArrowheads="1"/>
          </p:cNvPicPr>
          <p:nvPr/>
        </p:nvPicPr>
        <p:blipFill>
          <a:blip r:embed="rId3"/>
          <a:srcRect/>
          <a:stretch>
            <a:fillRect/>
          </a:stretch>
        </p:blipFill>
        <p:spPr bwMode="auto">
          <a:xfrm>
            <a:off x="8125312" y="3797499"/>
            <a:ext cx="2749569" cy="2607783"/>
          </a:xfrm>
          <a:prstGeom prst="rect">
            <a:avLst/>
          </a:prstGeom>
          <a:noFill/>
        </p:spPr>
      </p:pic>
      <p:sp>
        <p:nvSpPr>
          <p:cNvPr id="6" name="ZoneTexte 5">
            <a:extLst>
              <a:ext uri="{FF2B5EF4-FFF2-40B4-BE49-F238E27FC236}">
                <a16:creationId xmlns:a16="http://schemas.microsoft.com/office/drawing/2014/main" id="{D0E691C1-E17B-47C5-B277-C9E37AFDE4CC}"/>
              </a:ext>
            </a:extLst>
          </p:cNvPr>
          <p:cNvSpPr txBox="1"/>
          <p:nvPr/>
        </p:nvSpPr>
        <p:spPr>
          <a:xfrm>
            <a:off x="1002279" y="3463159"/>
            <a:ext cx="6411327" cy="3980705"/>
          </a:xfrm>
          <a:prstGeom prst="rect">
            <a:avLst/>
          </a:prstGeom>
          <a:noFill/>
        </p:spPr>
        <p:txBody>
          <a:bodyPr wrap="square">
            <a:spAutoFit/>
          </a:bodyPr>
          <a:lstStyle/>
          <a:p>
            <a:pPr>
              <a:lnSpc>
                <a:spcPct val="150000"/>
              </a:lnSpc>
            </a:pPr>
            <a:r>
              <a:rPr lang="fr-FR" sz="2400" b="0" i="0" u="none" strike="noStrike" baseline="0" dirty="0">
                <a:latin typeface="Arial" panose="020B0604020202020204" pitchFamily="34" charset="0"/>
              </a:rPr>
              <a:t>• </a:t>
            </a:r>
            <a:r>
              <a:rPr lang="fr-FR" sz="2400" dirty="0"/>
              <a:t>Le code doit être converti en instructions exécutables. Il est passé à un programme appelé "compilateur". Il en ressort un code directement exécutable, sous la forme d'un fichier exécutable (.exe, .jar  … ) </a:t>
            </a:r>
          </a:p>
          <a:p>
            <a:pPr>
              <a:lnSpc>
                <a:spcPct val="150000"/>
              </a:lnSpc>
            </a:pPr>
            <a:endParaRPr lang="fr-FR" sz="2800" dirty="0"/>
          </a:p>
        </p:txBody>
      </p:sp>
    </p:spTree>
    <p:extLst>
      <p:ext uri="{BB962C8B-B14F-4D97-AF65-F5344CB8AC3E}">
        <p14:creationId xmlns:p14="http://schemas.microsoft.com/office/powerpoint/2010/main" val="2506835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44557"/>
            <a:ext cx="8946541" cy="6513443"/>
          </a:xfrm>
        </p:spPr>
        <p:txBody>
          <a:bodyPr>
            <a:normAutofit/>
          </a:bodyPr>
          <a:lstStyle/>
          <a:p>
            <a:pPr algn="ctr"/>
            <a:r>
              <a:rPr lang="fr-FR" b="0" i="0" dirty="0">
                <a:effectLst/>
                <a:latin typeface="Source Sans Pro" panose="020B0503030403020204" pitchFamily="34" charset="0"/>
              </a:rPr>
              <a:t>opérateurs logiques : ET, OU, NON, et XOR.</a:t>
            </a:r>
          </a:p>
          <a:p>
            <a:pPr algn="just">
              <a:buFont typeface="Arial" panose="020B0604020202020204" pitchFamily="34" charset="0"/>
              <a:buChar char="•"/>
            </a:pPr>
            <a:r>
              <a:rPr lang="fr-FR" b="0" i="0" dirty="0">
                <a:effectLst/>
                <a:latin typeface="Source Sans Pro" panose="020B0503030403020204" pitchFamily="34" charset="0"/>
              </a:rPr>
              <a:t>Le ET a le même sens en informatique que dans le langage courant. Pour que "condition1 ET condition2" soit VRAIE, il faut impérativement que condition1 soit VRAI et que condition2 soit VRAIE. Dans tous les autres cas, "condition 1 et condition2" sera faux.</a:t>
            </a:r>
          </a:p>
          <a:p>
            <a:pPr algn="just">
              <a:buFont typeface="Arial" panose="020B0604020202020204" pitchFamily="34" charset="0"/>
              <a:buChar char="•"/>
            </a:pPr>
            <a:r>
              <a:rPr lang="fr-FR" b="0" i="0" dirty="0">
                <a:effectLst/>
                <a:latin typeface="Source Sans Pro" panose="020B0503030403020204" pitchFamily="34" charset="0"/>
              </a:rPr>
              <a:t>Il faut se méfier un peu plus du OU. Pour que "condition1 OU condition2" soit VRAI, il suffit que condition1 soit VRAIE ou que condition2 soit VRAIE. Le point important est que si condition1 est VRAIE et que condition2 est VRAIE aussi, condition1 OU condition2 reste VRAIE. Le OU informatique ne veut donc pas dire « ou bien »</a:t>
            </a:r>
          </a:p>
          <a:p>
            <a:pPr algn="just">
              <a:buFont typeface="Arial" panose="020B0604020202020204" pitchFamily="34" charset="0"/>
              <a:buChar char="•"/>
            </a:pPr>
            <a:r>
              <a:rPr lang="fr-FR" b="0" i="0" dirty="0">
                <a:effectLst/>
                <a:latin typeface="Source Sans Pro" panose="020B0503030403020204" pitchFamily="34" charset="0"/>
              </a:rPr>
              <a:t>Le XOR (ou </a:t>
            </a:r>
            <a:r>
              <a:rPr lang="fr-FR" b="0" i="0" dirty="0" err="1">
                <a:effectLst/>
                <a:latin typeface="Source Sans Pro" panose="020B0503030403020204" pitchFamily="34" charset="0"/>
              </a:rPr>
              <a:t>OU</a:t>
            </a:r>
            <a:r>
              <a:rPr lang="fr-FR" b="0" i="0" dirty="0">
                <a:effectLst/>
                <a:latin typeface="Source Sans Pro" panose="020B0503030403020204" pitchFamily="34" charset="0"/>
              </a:rPr>
              <a:t> exclusif) fonctionne de la manière suivante. Pour que "condition1 XOR condition2" soit VRAIE, il faut que soit condition1 soit VRAIE, soit que condition2 soit VRAIE. Si toutes les deux sont fausses, ou que toutes les deux sont VRAIE, alors le résultat global est considéré comme FAUX. Le XOR est donc l'équivalent du "ou bien" du langage courant.</a:t>
            </a:r>
            <a:br>
              <a:rPr lang="fr-FR" b="0" i="0" dirty="0">
                <a:effectLst/>
                <a:latin typeface="Source Sans Pro" panose="020B0503030403020204" pitchFamily="34" charset="0"/>
              </a:rPr>
            </a:br>
            <a:endParaRPr lang="fr-FR" b="0" i="0" dirty="0">
              <a:effectLst/>
              <a:latin typeface="Source Sans Pro" panose="020B0503030403020204" pitchFamily="34" charset="0"/>
            </a:endParaRPr>
          </a:p>
          <a:p>
            <a:pPr algn="just">
              <a:buFont typeface="Arial" panose="020B0604020202020204" pitchFamily="34" charset="0"/>
              <a:buChar char="•"/>
            </a:pPr>
            <a:r>
              <a:rPr lang="fr-FR" b="0" i="0" dirty="0">
                <a:effectLst/>
                <a:latin typeface="Source Sans Pro" panose="020B0503030403020204" pitchFamily="34" charset="0"/>
              </a:rPr>
              <a:t>Enfin, le NON inverse une condition : NON(condition1)est VRAIE si condition1 est FAUX, et il sera FAUX si condition1 est VRAIE. </a:t>
            </a:r>
            <a:endParaRPr lang="fr-FR" dirty="0">
              <a:latin typeface="Corbel" panose="020B0503020204020204" pitchFamily="34" charset="0"/>
            </a:endParaRPr>
          </a:p>
        </p:txBody>
      </p:sp>
    </p:spTree>
    <p:extLst>
      <p:ext uri="{BB962C8B-B14F-4D97-AF65-F5344CB8AC3E}">
        <p14:creationId xmlns:p14="http://schemas.microsoft.com/office/powerpoint/2010/main" val="115729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44557"/>
            <a:ext cx="8946541" cy="6513443"/>
          </a:xfrm>
        </p:spPr>
        <p:txBody>
          <a:bodyPr>
            <a:normAutofit/>
          </a:bodyPr>
          <a:lstStyle/>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p:txBody>
      </p:sp>
      <p:graphicFrame>
        <p:nvGraphicFramePr>
          <p:cNvPr id="5" name="Tableau 4">
            <a:extLst>
              <a:ext uri="{FF2B5EF4-FFF2-40B4-BE49-F238E27FC236}">
                <a16:creationId xmlns:a16="http://schemas.microsoft.com/office/drawing/2014/main" id="{4E6B50B6-3BC2-4673-B6FD-20B4CCA64081}"/>
              </a:ext>
            </a:extLst>
          </p:cNvPr>
          <p:cNvGraphicFramePr>
            <a:graphicFrameLocks noGrp="1"/>
          </p:cNvGraphicFramePr>
          <p:nvPr>
            <p:extLst>
              <p:ext uri="{D42A27DB-BD31-4B8C-83A1-F6EECF244321}">
                <p14:modId xmlns:p14="http://schemas.microsoft.com/office/powerpoint/2010/main" val="57959394"/>
              </p:ext>
            </p:extLst>
          </p:nvPr>
        </p:nvGraphicFramePr>
        <p:xfrm>
          <a:off x="2517139" y="698080"/>
          <a:ext cx="7157721" cy="994410"/>
        </p:xfrm>
        <a:graphic>
          <a:graphicData uri="http://schemas.openxmlformats.org/drawingml/2006/table">
            <a:tbl>
              <a:tblPr/>
              <a:tblGrid>
                <a:gridCol w="2362048">
                  <a:extLst>
                    <a:ext uri="{9D8B030D-6E8A-4147-A177-3AD203B41FA5}">
                      <a16:colId xmlns:a16="http://schemas.microsoft.com/office/drawing/2014/main" val="2750450725"/>
                    </a:ext>
                  </a:extLst>
                </a:gridCol>
                <a:gridCol w="2362048">
                  <a:extLst>
                    <a:ext uri="{9D8B030D-6E8A-4147-A177-3AD203B41FA5}">
                      <a16:colId xmlns:a16="http://schemas.microsoft.com/office/drawing/2014/main" val="3669235889"/>
                    </a:ext>
                  </a:extLst>
                </a:gridCol>
                <a:gridCol w="2433625">
                  <a:extLst>
                    <a:ext uri="{9D8B030D-6E8A-4147-A177-3AD203B41FA5}">
                      <a16:colId xmlns:a16="http://schemas.microsoft.com/office/drawing/2014/main" val="1209018978"/>
                    </a:ext>
                  </a:extLst>
                </a:gridCol>
              </a:tblGrid>
              <a:tr h="0">
                <a:tc>
                  <a:txBody>
                    <a:bodyPr/>
                    <a:lstStyle/>
                    <a:p>
                      <a:pPr algn="ctr"/>
                      <a:r>
                        <a:rPr lang="fr-FR" b="1" dirty="0">
                          <a:solidFill>
                            <a:schemeClr val="bg1"/>
                          </a:solidFill>
                          <a:effectLst/>
                        </a:rPr>
                        <a:t>c1 et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1380860314"/>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2943304033"/>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78152409"/>
                  </a:ext>
                </a:extLst>
              </a:tr>
            </a:tbl>
          </a:graphicData>
        </a:graphic>
      </p:graphicFrame>
      <p:graphicFrame>
        <p:nvGraphicFramePr>
          <p:cNvPr id="6" name="Tableau 5">
            <a:extLst>
              <a:ext uri="{FF2B5EF4-FFF2-40B4-BE49-F238E27FC236}">
                <a16:creationId xmlns:a16="http://schemas.microsoft.com/office/drawing/2014/main" id="{BDBF2B1B-CC51-439D-AA23-7F390FFB14AB}"/>
              </a:ext>
            </a:extLst>
          </p:cNvPr>
          <p:cNvGraphicFramePr>
            <a:graphicFrameLocks noGrp="1"/>
          </p:cNvGraphicFramePr>
          <p:nvPr>
            <p:extLst>
              <p:ext uri="{D42A27DB-BD31-4B8C-83A1-F6EECF244321}">
                <p14:modId xmlns:p14="http://schemas.microsoft.com/office/powerpoint/2010/main" val="1978543381"/>
              </p:ext>
            </p:extLst>
          </p:nvPr>
        </p:nvGraphicFramePr>
        <p:xfrm>
          <a:off x="2517138" y="2010045"/>
          <a:ext cx="7157721" cy="994410"/>
        </p:xfrm>
        <a:graphic>
          <a:graphicData uri="http://schemas.openxmlformats.org/drawingml/2006/table">
            <a:tbl>
              <a:tblPr/>
              <a:tblGrid>
                <a:gridCol w="2362048">
                  <a:extLst>
                    <a:ext uri="{9D8B030D-6E8A-4147-A177-3AD203B41FA5}">
                      <a16:colId xmlns:a16="http://schemas.microsoft.com/office/drawing/2014/main" val="3276558640"/>
                    </a:ext>
                  </a:extLst>
                </a:gridCol>
                <a:gridCol w="2362048">
                  <a:extLst>
                    <a:ext uri="{9D8B030D-6E8A-4147-A177-3AD203B41FA5}">
                      <a16:colId xmlns:a16="http://schemas.microsoft.com/office/drawing/2014/main" val="2321354886"/>
                    </a:ext>
                  </a:extLst>
                </a:gridCol>
                <a:gridCol w="2433625">
                  <a:extLst>
                    <a:ext uri="{9D8B030D-6E8A-4147-A177-3AD203B41FA5}">
                      <a16:colId xmlns:a16="http://schemas.microsoft.com/office/drawing/2014/main" val="510530746"/>
                    </a:ext>
                  </a:extLst>
                </a:gridCol>
              </a:tblGrid>
              <a:tr h="0">
                <a:tc>
                  <a:txBody>
                    <a:bodyPr/>
                    <a:lstStyle/>
                    <a:p>
                      <a:pPr algn="ctr"/>
                      <a:r>
                        <a:rPr lang="fr-FR" b="1" dirty="0">
                          <a:solidFill>
                            <a:schemeClr val="bg1"/>
                          </a:solidFill>
                          <a:effectLst/>
                        </a:rPr>
                        <a:t>c1 ou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4231727875"/>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2509812223"/>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175323485"/>
                  </a:ext>
                </a:extLst>
              </a:tr>
            </a:tbl>
          </a:graphicData>
        </a:graphic>
      </p:graphicFrame>
      <p:graphicFrame>
        <p:nvGraphicFramePr>
          <p:cNvPr id="7" name="Tableau 6">
            <a:extLst>
              <a:ext uri="{FF2B5EF4-FFF2-40B4-BE49-F238E27FC236}">
                <a16:creationId xmlns:a16="http://schemas.microsoft.com/office/drawing/2014/main" id="{65C3DDB5-B566-4ADF-8599-FAB915DFA4C8}"/>
              </a:ext>
            </a:extLst>
          </p:cNvPr>
          <p:cNvGraphicFramePr>
            <a:graphicFrameLocks noGrp="1"/>
          </p:cNvGraphicFramePr>
          <p:nvPr>
            <p:extLst>
              <p:ext uri="{D42A27DB-BD31-4B8C-83A1-F6EECF244321}">
                <p14:modId xmlns:p14="http://schemas.microsoft.com/office/powerpoint/2010/main" val="64636857"/>
              </p:ext>
            </p:extLst>
          </p:nvPr>
        </p:nvGraphicFramePr>
        <p:xfrm>
          <a:off x="2517138" y="3319174"/>
          <a:ext cx="7157721" cy="994410"/>
        </p:xfrm>
        <a:graphic>
          <a:graphicData uri="http://schemas.openxmlformats.org/drawingml/2006/table">
            <a:tbl>
              <a:tblPr/>
              <a:tblGrid>
                <a:gridCol w="2362048">
                  <a:extLst>
                    <a:ext uri="{9D8B030D-6E8A-4147-A177-3AD203B41FA5}">
                      <a16:colId xmlns:a16="http://schemas.microsoft.com/office/drawing/2014/main" val="1586231522"/>
                    </a:ext>
                  </a:extLst>
                </a:gridCol>
                <a:gridCol w="2362048">
                  <a:extLst>
                    <a:ext uri="{9D8B030D-6E8A-4147-A177-3AD203B41FA5}">
                      <a16:colId xmlns:a16="http://schemas.microsoft.com/office/drawing/2014/main" val="1063259023"/>
                    </a:ext>
                  </a:extLst>
                </a:gridCol>
                <a:gridCol w="2433625">
                  <a:extLst>
                    <a:ext uri="{9D8B030D-6E8A-4147-A177-3AD203B41FA5}">
                      <a16:colId xmlns:a16="http://schemas.microsoft.com/office/drawing/2014/main" val="372376046"/>
                    </a:ext>
                  </a:extLst>
                </a:gridCol>
              </a:tblGrid>
              <a:tr h="0">
                <a:tc>
                  <a:txBody>
                    <a:bodyPr/>
                    <a:lstStyle/>
                    <a:p>
                      <a:pPr algn="ctr"/>
                      <a:r>
                        <a:rPr lang="fr-FR" b="1" dirty="0">
                          <a:solidFill>
                            <a:schemeClr val="bg1"/>
                          </a:solidFill>
                          <a:effectLst/>
                        </a:rPr>
                        <a:t>c1 </a:t>
                      </a:r>
                      <a:r>
                        <a:rPr lang="fr-FR" b="1" dirty="0" err="1">
                          <a:solidFill>
                            <a:schemeClr val="bg1"/>
                          </a:solidFill>
                          <a:effectLst/>
                        </a:rPr>
                        <a:t>xor</a:t>
                      </a:r>
                      <a:r>
                        <a:rPr lang="fr-FR" b="1" dirty="0">
                          <a:solidFill>
                            <a:schemeClr val="bg1"/>
                          </a:solidFill>
                          <a:effectLst/>
                        </a:rPr>
                        <a:t>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1670376713"/>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Faux</a:t>
                      </a:r>
                    </a:p>
                  </a:txBody>
                  <a:tcPr marL="28575" marR="28575" marT="28575" marB="28575" anchor="ctr">
                    <a:lnL>
                      <a:noFill/>
                    </a:lnL>
                    <a:lnR>
                      <a:noFill/>
                    </a:lnR>
                    <a:lnT>
                      <a:noFill/>
                    </a:lnT>
                    <a:lnB>
                      <a:noFill/>
                    </a:lnB>
                    <a:solidFill>
                      <a:srgbClr val="F2F2F2"/>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3625279005"/>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07398380"/>
                  </a:ext>
                </a:extLst>
              </a:tr>
            </a:tbl>
          </a:graphicData>
        </a:graphic>
      </p:graphicFrame>
      <p:graphicFrame>
        <p:nvGraphicFramePr>
          <p:cNvPr id="8" name="Tableau 7">
            <a:extLst>
              <a:ext uri="{FF2B5EF4-FFF2-40B4-BE49-F238E27FC236}">
                <a16:creationId xmlns:a16="http://schemas.microsoft.com/office/drawing/2014/main" id="{600B3BE7-0CFF-4E3D-AE9C-DB2C056E525A}"/>
              </a:ext>
            </a:extLst>
          </p:cNvPr>
          <p:cNvGraphicFramePr>
            <a:graphicFrameLocks noGrp="1"/>
          </p:cNvGraphicFramePr>
          <p:nvPr>
            <p:extLst>
              <p:ext uri="{D42A27DB-BD31-4B8C-83A1-F6EECF244321}">
                <p14:modId xmlns:p14="http://schemas.microsoft.com/office/powerpoint/2010/main" val="1795293091"/>
              </p:ext>
            </p:extLst>
          </p:nvPr>
        </p:nvGraphicFramePr>
        <p:xfrm>
          <a:off x="3686934" y="4686489"/>
          <a:ext cx="4473576" cy="994410"/>
        </p:xfrm>
        <a:graphic>
          <a:graphicData uri="http://schemas.openxmlformats.org/drawingml/2006/table">
            <a:tbl>
              <a:tblPr/>
              <a:tblGrid>
                <a:gridCol w="2236788">
                  <a:extLst>
                    <a:ext uri="{9D8B030D-6E8A-4147-A177-3AD203B41FA5}">
                      <a16:colId xmlns:a16="http://schemas.microsoft.com/office/drawing/2014/main" val="830937396"/>
                    </a:ext>
                  </a:extLst>
                </a:gridCol>
                <a:gridCol w="2236788">
                  <a:extLst>
                    <a:ext uri="{9D8B030D-6E8A-4147-A177-3AD203B41FA5}">
                      <a16:colId xmlns:a16="http://schemas.microsoft.com/office/drawing/2014/main" val="4164216711"/>
                    </a:ext>
                  </a:extLst>
                </a:gridCol>
              </a:tblGrid>
              <a:tr h="0">
                <a:tc>
                  <a:txBody>
                    <a:bodyPr/>
                    <a:lstStyle/>
                    <a:p>
                      <a:pPr algn="ctr"/>
                      <a:r>
                        <a:rPr lang="fr-FR" b="1" dirty="0">
                          <a:solidFill>
                            <a:schemeClr val="bg1"/>
                          </a:solidFill>
                          <a:effectLst/>
                        </a:rPr>
                        <a:t>Non c1</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dirty="0">
                          <a:solidFill>
                            <a:schemeClr val="bg1"/>
                          </a:solidFill>
                          <a:effectLst/>
                        </a:rPr>
                        <a:t> </a:t>
                      </a: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3675793211"/>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378328318"/>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70520760"/>
                  </a:ext>
                </a:extLst>
              </a:tr>
            </a:tbl>
          </a:graphicData>
        </a:graphic>
      </p:graphicFrame>
    </p:spTree>
    <p:extLst>
      <p:ext uri="{BB962C8B-B14F-4D97-AF65-F5344CB8AC3E}">
        <p14:creationId xmlns:p14="http://schemas.microsoft.com/office/powerpoint/2010/main" val="596200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422346" y="357189"/>
            <a:ext cx="8946541" cy="6500812"/>
          </a:xfrm>
        </p:spPr>
        <p:txBody>
          <a:bodyPr>
            <a:normAutofit/>
          </a:bodyPr>
          <a:lstStyle/>
          <a:p>
            <a:pPr marL="0" indent="0" algn="ctr">
              <a:buNone/>
            </a:pPr>
            <a:r>
              <a:rPr lang="fr-FR" b="1" i="0" dirty="0">
                <a:effectLst/>
                <a:latin typeface="Ubuntu mono"/>
              </a:rPr>
              <a:t>Si</a:t>
            </a:r>
            <a:r>
              <a:rPr lang="fr-FR" b="0" i="0" dirty="0">
                <a:effectLst/>
                <a:latin typeface="Ubuntu mono"/>
              </a:rPr>
              <a:t> a ET b </a:t>
            </a:r>
            <a:r>
              <a:rPr lang="fr-FR" b="1" i="0" dirty="0">
                <a:effectLst/>
                <a:latin typeface="Ubuntu mono"/>
              </a:rPr>
              <a:t>alors</a:t>
            </a:r>
            <a:br>
              <a:rPr lang="fr-FR" b="1" i="0" dirty="0">
                <a:effectLst/>
                <a:latin typeface="Ubuntu mono"/>
              </a:rPr>
            </a:br>
            <a:r>
              <a:rPr lang="fr-FR" b="1" i="0" dirty="0">
                <a:effectLst/>
                <a:latin typeface="Ubuntu mono"/>
              </a:rPr>
              <a:t>  </a:t>
            </a:r>
            <a:r>
              <a:rPr lang="fr-FR" b="0" i="0" dirty="0">
                <a:effectLst/>
                <a:latin typeface="Ubuntu mono"/>
              </a:rPr>
              <a:t>Instructions 1</a:t>
            </a:r>
            <a:br>
              <a:rPr lang="fr-FR" b="1" i="0" dirty="0">
                <a:effectLst/>
                <a:latin typeface="Ubuntu mono"/>
              </a:rPr>
            </a:br>
            <a:r>
              <a:rPr lang="fr-FR" b="1" i="0" dirty="0">
                <a:effectLst/>
                <a:latin typeface="Ubuntu mono"/>
              </a:rPr>
              <a:t>Sinon</a:t>
            </a:r>
            <a:br>
              <a:rPr lang="fr-FR" b="1" i="0" dirty="0">
                <a:effectLst/>
                <a:latin typeface="Ubuntu mono"/>
              </a:rPr>
            </a:br>
            <a:r>
              <a:rPr lang="fr-FR" b="0" i="0" dirty="0">
                <a:effectLst/>
                <a:latin typeface="Ubuntu mono"/>
              </a:rPr>
              <a:t>  Instructions 2</a:t>
            </a:r>
            <a:br>
              <a:rPr lang="fr-FR" dirty="0"/>
            </a:br>
            <a:r>
              <a:rPr lang="fr-FR" b="1" i="0" dirty="0" err="1">
                <a:effectLst/>
                <a:latin typeface="Ubuntu mono"/>
              </a:rPr>
              <a:t>Finsi</a:t>
            </a:r>
            <a:br>
              <a:rPr lang="fr-FR" b="1" i="0" dirty="0">
                <a:effectLst/>
                <a:latin typeface="Ubuntu mono"/>
              </a:rPr>
            </a:br>
            <a:br>
              <a:rPr lang="fr-FR" b="1" i="0" dirty="0">
                <a:effectLst/>
                <a:latin typeface="Ubuntu mono"/>
              </a:rPr>
            </a:br>
            <a:r>
              <a:rPr lang="fr-FR" b="0" i="0" dirty="0">
                <a:effectLst/>
                <a:latin typeface="Ubuntu mono"/>
              </a:rPr>
              <a:t>équivaut à :</a:t>
            </a:r>
            <a:br>
              <a:rPr lang="fr-FR" b="1" i="0" dirty="0">
                <a:effectLst/>
                <a:latin typeface="Ubuntu mono"/>
              </a:rPr>
            </a:br>
            <a:br>
              <a:rPr lang="fr-FR" b="1" i="0" dirty="0">
                <a:effectLst/>
                <a:latin typeface="Ubuntu mono"/>
              </a:rPr>
            </a:br>
            <a:r>
              <a:rPr lang="fr-FR" b="1" i="0" dirty="0">
                <a:effectLst/>
                <a:latin typeface="Ubuntu mono"/>
              </a:rPr>
              <a:t>Si</a:t>
            </a:r>
            <a:r>
              <a:rPr lang="fr-FR" b="0" i="0" dirty="0">
                <a:effectLst/>
                <a:latin typeface="Ubuntu mono"/>
              </a:rPr>
              <a:t> NON a</a:t>
            </a:r>
            <a:r>
              <a:rPr lang="fr-FR" b="1" i="0" dirty="0">
                <a:effectLst/>
                <a:latin typeface="Ubuntu mono"/>
              </a:rPr>
              <a:t> </a:t>
            </a:r>
            <a:r>
              <a:rPr lang="fr-FR" b="0" i="0" dirty="0">
                <a:effectLst/>
                <a:latin typeface="Ubuntu mono"/>
              </a:rPr>
              <a:t>OU</a:t>
            </a:r>
            <a:r>
              <a:rPr lang="fr-FR" b="1" i="0" dirty="0">
                <a:effectLst/>
                <a:latin typeface="Ubuntu mono"/>
              </a:rPr>
              <a:t> </a:t>
            </a:r>
            <a:r>
              <a:rPr lang="fr-FR" b="0" i="0" dirty="0">
                <a:effectLst/>
                <a:latin typeface="Ubuntu mono"/>
              </a:rPr>
              <a:t>NON</a:t>
            </a:r>
            <a:r>
              <a:rPr lang="fr-FR" b="1" i="0" dirty="0">
                <a:effectLst/>
                <a:latin typeface="Ubuntu mono"/>
              </a:rPr>
              <a:t> </a:t>
            </a:r>
            <a:r>
              <a:rPr lang="fr-FR" b="0" i="0" dirty="0">
                <a:effectLst/>
                <a:latin typeface="Ubuntu mono"/>
              </a:rPr>
              <a:t>b </a:t>
            </a:r>
            <a:r>
              <a:rPr lang="fr-FR" b="1" i="0" dirty="0">
                <a:effectLst/>
                <a:latin typeface="Ubuntu mono"/>
              </a:rPr>
              <a:t>alors</a:t>
            </a:r>
            <a:br>
              <a:rPr lang="fr-FR" b="1" i="0" dirty="0">
                <a:effectLst/>
                <a:latin typeface="Ubuntu mono"/>
              </a:rPr>
            </a:br>
            <a:r>
              <a:rPr lang="fr-FR" b="1" i="0" dirty="0">
                <a:effectLst/>
                <a:latin typeface="Ubuntu mono"/>
              </a:rPr>
              <a:t> </a:t>
            </a:r>
            <a:r>
              <a:rPr lang="fr-FR" b="0" i="0" dirty="0">
                <a:effectLst/>
                <a:latin typeface="Ubuntu mono"/>
              </a:rPr>
              <a:t> Instructions 2</a:t>
            </a:r>
            <a:br>
              <a:rPr lang="fr-FR" b="1" i="0" dirty="0">
                <a:effectLst/>
                <a:latin typeface="Ubuntu mono"/>
              </a:rPr>
            </a:br>
            <a:r>
              <a:rPr lang="fr-FR" b="1" i="0" dirty="0">
                <a:effectLst/>
                <a:latin typeface="Ubuntu mono"/>
              </a:rPr>
              <a:t>Sinon</a:t>
            </a:r>
            <a:br>
              <a:rPr lang="fr-FR" b="1" i="0" dirty="0">
                <a:effectLst/>
                <a:latin typeface="Ubuntu mono"/>
              </a:rPr>
            </a:br>
            <a:r>
              <a:rPr lang="fr-FR" b="0" i="0" dirty="0">
                <a:effectLst/>
                <a:latin typeface="Ubuntu mono"/>
              </a:rPr>
              <a:t>  Instructions 1</a:t>
            </a:r>
            <a:br>
              <a:rPr lang="fr-FR" b="1" i="0" dirty="0">
                <a:effectLst/>
                <a:latin typeface="Ubuntu mono"/>
              </a:rPr>
            </a:br>
            <a:r>
              <a:rPr lang="fr-FR" b="1" i="0" dirty="0" err="1">
                <a:effectLst/>
                <a:latin typeface="Ubuntu mono"/>
              </a:rPr>
              <a:t>Finsi</a:t>
            </a:r>
            <a:endParaRPr lang="fr-FR" sz="2000" b="1" i="0" dirty="0">
              <a:effectLst/>
              <a:latin typeface="Source Sans Pro" panose="020B0503030403020204" pitchFamily="34" charset="0"/>
            </a:endParaRPr>
          </a:p>
          <a:p>
            <a:pPr marL="0" indent="0" algn="ctr">
              <a:buNone/>
            </a:pPr>
            <a:endParaRPr lang="fr-FR" sz="2000" b="1" i="0" dirty="0">
              <a:effectLst/>
              <a:latin typeface="Source Sans Pro" panose="020B0503030403020204" pitchFamily="34" charset="0"/>
            </a:endParaRPr>
          </a:p>
          <a:p>
            <a:pPr marL="0" indent="0" algn="ctr">
              <a:buNone/>
            </a:pPr>
            <a:r>
              <a:rPr lang="fr-FR" b="0" i="0" dirty="0">
                <a:effectLst/>
                <a:latin typeface="Source Sans Pro" panose="020B0503030403020204" pitchFamily="34" charset="0"/>
              </a:rPr>
              <a:t>il n’y a jamais une seule manière juste de traiter les structures alternatives. Et plus généralement, il n’y a jamais une seule manière juste de traiter un problème. Entre les différentes possibilités, qui ne sont parfois pas meilleures les unes que les autres, le choix est une affaire de </a:t>
            </a:r>
            <a:r>
              <a:rPr lang="fr-FR" b="1" i="0" dirty="0">
                <a:effectLst/>
                <a:latin typeface="Source Sans Pro" panose="020B0503030403020204" pitchFamily="34" charset="0"/>
              </a:rPr>
              <a:t>style</a:t>
            </a:r>
            <a:r>
              <a:rPr lang="fr-FR" b="0" i="0" dirty="0">
                <a:effectLst/>
                <a:latin typeface="Source Sans Pro" panose="020B0503030403020204" pitchFamily="34" charset="0"/>
              </a:rPr>
              <a:t>.</a:t>
            </a:r>
            <a:endParaRPr lang="fr-FR" dirty="0">
              <a:latin typeface="Corbel" panose="020B0503020204020204" pitchFamily="34" charset="0"/>
            </a:endParaRPr>
          </a:p>
        </p:txBody>
      </p:sp>
    </p:spTree>
    <p:extLst>
      <p:ext uri="{BB962C8B-B14F-4D97-AF65-F5344CB8AC3E}">
        <p14:creationId xmlns:p14="http://schemas.microsoft.com/office/powerpoint/2010/main" val="1955134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00051"/>
            <a:ext cx="8946541" cy="6457950"/>
          </a:xfrm>
        </p:spPr>
        <p:txBody>
          <a:bodyPr>
            <a:normAutofit fontScale="92500" lnSpcReduction="20000"/>
          </a:bodyPr>
          <a:lstStyle/>
          <a:p>
            <a:pPr marL="0" indent="0" algn="ctr">
              <a:buNone/>
            </a:pPr>
            <a:r>
              <a:rPr lang="fr-FR" sz="2400" b="0" i="0" u="none" strike="noStrike" baseline="0" dirty="0">
                <a:latin typeface="Corbel" panose="020B0503020204020204" pitchFamily="34" charset="0"/>
              </a:rPr>
              <a:t>Pseudo code</a:t>
            </a:r>
          </a:p>
          <a:p>
            <a:pPr marL="0" indent="0" algn="l">
              <a:buNone/>
            </a:pPr>
            <a:r>
              <a:rPr lang="fr-FR" sz="1800" b="0" i="0" u="none" strike="noStrike" baseline="0" dirty="0">
                <a:solidFill>
                  <a:srgbClr val="81C44F"/>
                </a:solidFill>
                <a:latin typeface="Corbel" panose="020B0503020204020204" pitchFamily="34" charset="0"/>
              </a:rPr>
              <a:t>:= </a:t>
            </a:r>
            <a:r>
              <a:rPr lang="fr-FR" sz="1800" b="0" i="0" u="none" strike="noStrike" baseline="0" dirty="0">
                <a:latin typeface="Corbel" panose="020B0503020204020204" pitchFamily="34" charset="0"/>
              </a:rPr>
              <a:t>Opérateur d’assignation (</a:t>
            </a:r>
            <a:r>
              <a:rPr lang="fr-FR" sz="1800" b="0" i="0" u="none" strike="noStrike" baseline="0" dirty="0">
                <a:latin typeface="Wingdings" panose="05000000000000000000" pitchFamily="2" charset="2"/>
              </a:rPr>
              <a:t></a:t>
            </a:r>
            <a:r>
              <a:rPr lang="fr-FR" sz="1800" b="0" i="0" u="none" strike="noStrike" baseline="0" dirty="0">
                <a:latin typeface="Corbel" panose="020B0503020204020204" pitchFamily="34" charset="0"/>
              </a:rPr>
              <a:t>)</a:t>
            </a:r>
          </a:p>
          <a:p>
            <a:pPr marL="0" indent="0" algn="l">
              <a:buNone/>
            </a:pPr>
            <a:r>
              <a:rPr lang="fr-FR" sz="1800" b="0" i="0" u="none" strike="noStrike" baseline="0" dirty="0">
                <a:solidFill>
                  <a:srgbClr val="81C44F"/>
                </a:solidFill>
                <a:latin typeface="Corbel" panose="020B0503020204020204" pitchFamily="34" charset="0"/>
              </a:rPr>
              <a:t>y := z </a:t>
            </a:r>
            <a:r>
              <a:rPr lang="fr-FR" sz="1800" b="0" i="0" u="none" strike="noStrike" baseline="0" dirty="0">
                <a:latin typeface="Corbel" panose="020B0503020204020204" pitchFamily="34" charset="0"/>
              </a:rPr>
              <a:t>signifie ``copie la valeur de z dans y’’. Valeur de z inchangée</a:t>
            </a:r>
            <a:endParaRPr lang="fr-FR" sz="1800" dirty="0">
              <a:latin typeface="Corbel" panose="020B0503020204020204" pitchFamily="34" charset="0"/>
            </a:endParaRPr>
          </a:p>
          <a:p>
            <a:pPr marL="0" indent="0" algn="l">
              <a:buNone/>
            </a:pPr>
            <a:r>
              <a:rPr lang="fr-FR" sz="1800" dirty="0">
                <a:latin typeface="Corbel" panose="020B0503020204020204" pitchFamily="34" charset="0"/>
              </a:rPr>
              <a:t>Exemple:</a:t>
            </a:r>
          </a:p>
          <a:p>
            <a:pPr marL="0" indent="0" algn="l">
              <a:buNone/>
            </a:pPr>
            <a:r>
              <a:rPr lang="fr-FR" sz="1800" b="0" i="0" u="none" strike="noStrike" baseline="0" dirty="0">
                <a:latin typeface="Arial" panose="020B0604020202020204" pitchFamily="34" charset="0"/>
              </a:rPr>
              <a:t>algorithme </a:t>
            </a:r>
            <a:r>
              <a:rPr lang="fr-FR" sz="1800" dirty="0" err="1">
                <a:latin typeface="Arial" panose="020B0604020202020204" pitchFamily="34" charset="0"/>
              </a:rPr>
              <a:t>p</a:t>
            </a:r>
            <a:r>
              <a:rPr lang="fr-FR" sz="1800" b="0" i="0" u="none" strike="noStrike" baseline="0" dirty="0" err="1">
                <a:latin typeface="Arial" panose="020B0604020202020204" pitchFamily="34" charset="0"/>
              </a:rPr>
              <a:t>lusGrandElement</a:t>
            </a:r>
            <a:r>
              <a:rPr lang="fr-FR" sz="1800" b="0" i="0" u="none" strike="noStrike" baseline="0" dirty="0">
                <a:latin typeface="Arial" panose="020B0604020202020204" pitchFamily="34" charset="0"/>
              </a:rPr>
              <a:t>: Retourne la plus grande valeur d’une liste</a:t>
            </a:r>
          </a:p>
          <a:p>
            <a:pPr marL="0" indent="0" algn="l">
              <a:buNone/>
            </a:pPr>
            <a:r>
              <a:rPr lang="fr-FR" sz="1800" b="0" i="0" u="none" strike="noStrike" baseline="0" dirty="0">
                <a:latin typeface="Arial" panose="020B0604020202020204" pitchFamily="34" charset="0"/>
              </a:rPr>
              <a:t>	Entrée: a: entier, b:  entier, c: entier</a:t>
            </a:r>
          </a:p>
          <a:p>
            <a:pPr marL="0" indent="0" algn="l">
              <a:buNone/>
            </a:pPr>
            <a:r>
              <a:rPr lang="fr-FR" sz="1800" b="0" i="0" u="none" strike="noStrike" baseline="0" dirty="0">
                <a:latin typeface="Arial" panose="020B0604020202020204" pitchFamily="34" charset="0"/>
              </a:rPr>
              <a:t>	Sortie: </a:t>
            </a:r>
            <a:r>
              <a:rPr lang="fr-FR" sz="1800" i="1" dirty="0">
                <a:latin typeface="Arial" panose="020B0604020202020204" pitchFamily="34" charset="0"/>
              </a:rPr>
              <a:t>x: entier</a:t>
            </a:r>
            <a:endParaRPr lang="fr-FR" sz="1800" dirty="0">
              <a:latin typeface="Corbel" panose="020B0503020204020204" pitchFamily="34" charset="0"/>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Procédure </a:t>
            </a:r>
            <a:r>
              <a:rPr lang="fr-FR" sz="1800" b="0" i="1" u="none" strike="noStrike" baseline="0" dirty="0">
                <a:latin typeface="Corbel,Italic"/>
              </a:rPr>
              <a:t>max(</a:t>
            </a:r>
            <a:r>
              <a:rPr lang="fr-FR" sz="1800" b="0" i="1" u="none" strike="noStrike" baseline="0" dirty="0" err="1">
                <a:latin typeface="Corbel,Italic"/>
              </a:rPr>
              <a:t>a,b,c</a:t>
            </a:r>
            <a:r>
              <a:rPr lang="fr-FR" sz="1800" b="0" i="1" u="none" strike="noStrike" baseline="0" dirty="0">
                <a:latin typeface="Corbel,Italic"/>
              </a:rPr>
              <a:t>)</a:t>
            </a:r>
          </a:p>
          <a:p>
            <a:pPr marL="0" indent="0" algn="l">
              <a:buNone/>
            </a:pPr>
            <a:r>
              <a:rPr lang="fr-FR" sz="1800" b="0" i="1" u="none" strike="noStrike" baseline="0" dirty="0">
                <a:latin typeface="Corbel,Italic"/>
              </a:rPr>
              <a:t>Début</a:t>
            </a:r>
          </a:p>
          <a:p>
            <a:pPr marL="0" indent="0" algn="l">
              <a:buNone/>
            </a:pPr>
            <a:r>
              <a:rPr lang="fr-FR" sz="1800" b="0" i="0" u="none" strike="noStrike" baseline="0" dirty="0">
                <a:latin typeface="Corbel" panose="020B0503020204020204" pitchFamily="34" charset="0"/>
              </a:rPr>
              <a:t>	 </a:t>
            </a:r>
            <a:r>
              <a:rPr lang="fr-FR" sz="1800" b="0" i="1" u="none" strike="noStrike" baseline="0" dirty="0">
                <a:latin typeface="Corbel,Italic"/>
              </a:rPr>
              <a:t>x := a;</a:t>
            </a: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b&gt;=x) </a:t>
            </a:r>
            <a:r>
              <a:rPr lang="fr-FR" sz="1800" b="1" i="0" u="none" strike="noStrike" baseline="0" dirty="0">
                <a:latin typeface="Corbel,Bold"/>
              </a:rPr>
              <a:t>alors 	</a:t>
            </a:r>
            <a:r>
              <a:rPr lang="fr-FR" sz="1800" b="0" i="0" u="none" strike="noStrike" baseline="0" dirty="0">
                <a:latin typeface="Corbel" panose="020B0503020204020204" pitchFamily="34" charset="0"/>
              </a:rPr>
              <a:t>// Si b plus grand que x, mettre x à jour</a:t>
            </a:r>
          </a:p>
          <a:p>
            <a:pPr marL="0" indent="0" algn="l">
              <a:buNone/>
            </a:pPr>
            <a:r>
              <a:rPr lang="fr-FR" sz="1800" b="0" i="1" u="none" strike="noStrike" baseline="0" dirty="0">
                <a:latin typeface="Corbel,Italic"/>
              </a:rPr>
              <a:t>	 	x := b;</a:t>
            </a:r>
          </a:p>
          <a:p>
            <a:pPr marL="0" indent="0" algn="l">
              <a:buNone/>
            </a:pPr>
            <a:r>
              <a:rPr lang="fr-FR" sz="1800" b="0" i="1" u="none" strike="noStrike" baseline="0" dirty="0">
                <a:latin typeface="Corbel,Italic"/>
              </a:rPr>
              <a:t>	</a:t>
            </a:r>
            <a:r>
              <a:rPr lang="fr-FR" sz="1800" b="1" u="none" strike="noStrike" baseline="0"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c&gt;=x )</a:t>
            </a:r>
            <a:r>
              <a:rPr lang="fr-FR" sz="1800" b="1" i="0" u="none" strike="noStrike" baseline="0" dirty="0">
                <a:latin typeface="Corbel,Bold"/>
              </a:rPr>
              <a:t>alors {		</a:t>
            </a:r>
            <a:r>
              <a:rPr lang="fr-FR" sz="1800" b="0" i="0" u="none" strike="noStrike" baseline="0" dirty="0">
                <a:latin typeface="Corbel" panose="020B0503020204020204" pitchFamily="34" charset="0"/>
              </a:rPr>
              <a:t>// Si c plus grand que x, mettre x à jour</a:t>
            </a:r>
          </a:p>
          <a:p>
            <a:pPr marL="0" indent="0" algn="l">
              <a:buNone/>
            </a:pPr>
            <a:r>
              <a:rPr lang="fr-FR" sz="1800" b="0" i="1" u="none" strike="noStrike" baseline="0" dirty="0">
                <a:latin typeface="Corbel,Italic"/>
              </a:rPr>
              <a:t>		x := c;</a:t>
            </a:r>
          </a:p>
          <a:p>
            <a:pPr marL="0" indent="0" algn="l">
              <a:buNone/>
            </a:pPr>
            <a:r>
              <a:rPr lang="fr-FR" sz="1800" i="1" dirty="0">
                <a:latin typeface="Corbel,Italic"/>
              </a:rPr>
              <a:t>	</a:t>
            </a:r>
            <a:r>
              <a:rPr lang="fr-FR" sz="1800" b="1"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Retourner </a:t>
            </a:r>
            <a:r>
              <a:rPr lang="fr-FR" sz="1800" b="0" i="0" u="none" strike="noStrike" baseline="0" dirty="0">
                <a:latin typeface="Corbel" panose="020B0503020204020204" pitchFamily="34" charset="0"/>
              </a:rPr>
              <a:t>(x)</a:t>
            </a:r>
          </a:p>
          <a:p>
            <a:pPr marL="0" indent="0" algn="l">
              <a:buNone/>
            </a:pPr>
            <a:r>
              <a:rPr lang="fr-FR" sz="1800" b="1" i="0" u="none" strike="noStrike" baseline="0" dirty="0" err="1">
                <a:latin typeface="Corbel,Bold"/>
              </a:rPr>
              <a:t>FinProcédure</a:t>
            </a:r>
            <a:endParaRPr lang="fr-FR" dirty="0">
              <a:latin typeface="Corbel" panose="020B0503020204020204" pitchFamily="34" charset="0"/>
            </a:endParaRPr>
          </a:p>
        </p:txBody>
      </p:sp>
    </p:spTree>
    <p:extLst>
      <p:ext uri="{BB962C8B-B14F-4D97-AF65-F5344CB8AC3E}">
        <p14:creationId xmlns:p14="http://schemas.microsoft.com/office/powerpoint/2010/main" val="487662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00051"/>
            <a:ext cx="8946541" cy="6457950"/>
          </a:xfrm>
        </p:spPr>
        <p:txBody>
          <a:bodyPr>
            <a:normAutofit/>
          </a:bodyPr>
          <a:lstStyle/>
          <a:p>
            <a:pPr marL="0" indent="0" algn="ctr">
              <a:buNone/>
            </a:pPr>
            <a:r>
              <a:rPr lang="fr-FR" sz="2400" b="0" i="0" u="none" strike="noStrike" baseline="0" dirty="0">
                <a:latin typeface="Corbel" panose="020B0503020204020204" pitchFamily="34" charset="0"/>
              </a:rPr>
              <a:t>BONNE PRATIQUE</a:t>
            </a:r>
            <a:endParaRPr lang="fr-FR" sz="2400" dirty="0">
              <a:latin typeface="Corbel" panose="020B0503020204020204" pitchFamily="34" charset="0"/>
            </a:endParaRPr>
          </a:p>
          <a:p>
            <a:pPr marL="0" indent="0">
              <a:buNone/>
            </a:pPr>
            <a:r>
              <a:rPr lang="fr-FR" sz="2400" b="0" u="none" strike="noStrike" baseline="0" dirty="0">
                <a:latin typeface="Corbel" panose="020B0503020204020204" pitchFamily="34" charset="0"/>
              </a:rPr>
              <a:t>Pour Une meilleur lisibilité du code, il fortement recommandé d’indenter le code compris dans l’expression conditionnelles</a:t>
            </a:r>
            <a:endParaRPr lang="fr-FR" sz="1800" b="0" u="none" strike="noStrike" baseline="0" dirty="0">
              <a:latin typeface="Corbel,Italic"/>
            </a:endParaRPr>
          </a:p>
          <a:p>
            <a:pPr marL="0" indent="0" algn="l">
              <a:buNone/>
            </a:pPr>
            <a:r>
              <a:rPr lang="fr-FR" sz="1800" b="0" i="1" u="none" strike="noStrike" baseline="0" dirty="0">
                <a:latin typeface="Corbel,Italic"/>
              </a:rPr>
              <a:t>Début</a:t>
            </a:r>
          </a:p>
          <a:p>
            <a:pPr marL="0" indent="0" algn="l">
              <a:buNone/>
            </a:pPr>
            <a:r>
              <a:rPr lang="fr-FR" sz="1800" b="0" i="0" u="none" strike="noStrike" baseline="0" dirty="0">
                <a:latin typeface="Corbel" panose="020B0503020204020204" pitchFamily="34" charset="0"/>
              </a:rPr>
              <a:t>	 </a:t>
            </a:r>
            <a:r>
              <a:rPr lang="fr-FR" sz="1800" b="0" i="1" u="none" strike="noStrike" baseline="0" dirty="0">
                <a:latin typeface="Corbel,Italic"/>
              </a:rPr>
              <a:t>x := a;</a:t>
            </a: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b&gt;=x) </a:t>
            </a:r>
            <a:r>
              <a:rPr lang="fr-FR" sz="1800" b="1" i="0" u="none" strike="noStrike" baseline="0" dirty="0">
                <a:latin typeface="Corbel,Bold"/>
              </a:rPr>
              <a:t>alors 	</a:t>
            </a:r>
            <a:endParaRPr lang="fr-FR" sz="1800" b="0" i="0" u="none" strike="noStrike" baseline="0" dirty="0">
              <a:latin typeface="Corbel" panose="020B0503020204020204" pitchFamily="34" charset="0"/>
            </a:endParaRPr>
          </a:p>
          <a:p>
            <a:pPr marL="0" indent="0" algn="l">
              <a:buNone/>
            </a:pPr>
            <a:r>
              <a:rPr lang="fr-FR" sz="1800" b="0" i="1" u="none" strike="noStrike" baseline="0" dirty="0">
                <a:latin typeface="Corbel,Italic"/>
              </a:rPr>
              <a:t>	 	x := b;</a:t>
            </a:r>
          </a:p>
          <a:p>
            <a:pPr marL="0" indent="0" algn="l">
              <a:buNone/>
            </a:pPr>
            <a:r>
              <a:rPr lang="fr-FR" sz="1800" b="0" i="1" u="none" strike="noStrike" baseline="0" dirty="0">
                <a:latin typeface="Corbel,Italic"/>
              </a:rPr>
              <a:t>	</a:t>
            </a:r>
            <a:r>
              <a:rPr lang="fr-FR" sz="1800" b="1" u="none" strike="noStrike" baseline="0"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c&gt;=x )</a:t>
            </a:r>
            <a:r>
              <a:rPr lang="fr-FR" sz="1800" b="1" i="0" u="none" strike="noStrike" baseline="0" dirty="0">
                <a:latin typeface="Corbel,Bold"/>
              </a:rPr>
              <a:t>alors {	</a:t>
            </a:r>
          </a:p>
          <a:p>
            <a:pPr marL="0" indent="0" algn="l">
              <a:buNone/>
            </a:pPr>
            <a:r>
              <a:rPr lang="fr-FR" sz="1800" b="0" i="1" u="none" strike="noStrike" baseline="0" dirty="0">
                <a:latin typeface="Corbel,Italic"/>
              </a:rPr>
              <a:t>		x := c;</a:t>
            </a:r>
          </a:p>
          <a:p>
            <a:pPr marL="0" indent="0" algn="l">
              <a:buNone/>
            </a:pPr>
            <a:r>
              <a:rPr lang="fr-FR" sz="1800" i="1" dirty="0">
                <a:latin typeface="Corbel,Italic"/>
              </a:rPr>
              <a:t>	</a:t>
            </a:r>
            <a:r>
              <a:rPr lang="fr-FR" sz="1800" b="1"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Retourner </a:t>
            </a:r>
            <a:r>
              <a:rPr lang="fr-FR" sz="1800" b="0" i="0" u="none" strike="noStrike" baseline="0" dirty="0">
                <a:latin typeface="Corbel" panose="020B0503020204020204" pitchFamily="34" charset="0"/>
              </a:rPr>
              <a:t>(x)</a:t>
            </a:r>
          </a:p>
          <a:p>
            <a:pPr marL="0" indent="0" algn="l">
              <a:buNone/>
            </a:pPr>
            <a:r>
              <a:rPr lang="fr-FR" sz="1800" b="1" i="0" u="none" strike="noStrike" baseline="0" dirty="0" err="1">
                <a:latin typeface="Corbel,Bold"/>
              </a:rPr>
              <a:t>FinProcédure</a:t>
            </a:r>
            <a:endParaRPr lang="fr-FR" dirty="0">
              <a:latin typeface="Corbel" panose="020B0503020204020204" pitchFamily="34" charset="0"/>
            </a:endParaRPr>
          </a:p>
        </p:txBody>
      </p:sp>
    </p:spTree>
    <p:extLst>
      <p:ext uri="{BB962C8B-B14F-4D97-AF65-F5344CB8AC3E}">
        <p14:creationId xmlns:p14="http://schemas.microsoft.com/office/powerpoint/2010/main" val="2673146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71475"/>
            <a:ext cx="8946541" cy="6486525"/>
          </a:xfrm>
        </p:spPr>
        <p:txBody>
          <a:bodyPr>
            <a:normAutofit/>
          </a:bodyPr>
          <a:lstStyle/>
          <a:p>
            <a:pPr marL="0" indent="0" algn="ctr">
              <a:buNone/>
            </a:pPr>
            <a:r>
              <a:rPr lang="fr-FR" sz="2200" b="1" dirty="0">
                <a:latin typeface="Corbel" panose="020B0503020204020204" pitchFamily="34" charset="0"/>
              </a:rPr>
              <a:t>EXERCICES</a:t>
            </a:r>
          </a:p>
          <a:p>
            <a:pPr marL="0" indent="0">
              <a:buNone/>
            </a:pPr>
            <a:r>
              <a:rPr lang="fr-FR" b="0" i="0" dirty="0">
                <a:effectLst/>
                <a:latin typeface="Source Sans Pro" panose="020B0503030403020204" pitchFamily="34" charset="0"/>
              </a:rPr>
              <a:t>Ecrire un algorithme qui demande un nombre à l’utilisateur, et l’informe ensuite si ce nombre est positif ou négatif (on laisse de côté le cas où le nombre vaut zéro).</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deux nombres à l’utilisateur et l’informe ensuite si leur produit est négatif ou positif (on laisse de côté le cas où le produit est nul). attention toutefois : on ne doit </a:t>
            </a:r>
            <a:r>
              <a:rPr lang="fr-FR" b="1" i="0" dirty="0">
                <a:effectLst/>
                <a:latin typeface="Source Sans Pro" panose="020B0503030403020204" pitchFamily="34" charset="0"/>
              </a:rPr>
              <a:t>pas</a:t>
            </a:r>
            <a:r>
              <a:rPr lang="fr-FR" b="0" i="0" dirty="0">
                <a:effectLst/>
                <a:latin typeface="Source Sans Pro" panose="020B0503030403020204" pitchFamily="34" charset="0"/>
              </a:rPr>
              <a:t> calculer le produit des deux nombres.</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trois noms à l’utilisateur et l’informe ensuite s’ils sont rangés ou non dans l’ordre alphabétique.</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un nombre à l’utilisateur, et l’informe ensuite si ce nombre est positif ou négatif (on inclut cette fois le traitement du cas où le nombre vaut zéro).</a:t>
            </a:r>
            <a:endParaRPr lang="fr-FR" dirty="0">
              <a:latin typeface="Corbel" panose="020B0503020204020204" pitchFamily="34" charset="0"/>
            </a:endParaRPr>
          </a:p>
        </p:txBody>
      </p:sp>
    </p:spTree>
    <p:extLst>
      <p:ext uri="{BB962C8B-B14F-4D97-AF65-F5344CB8AC3E}">
        <p14:creationId xmlns:p14="http://schemas.microsoft.com/office/powerpoint/2010/main" val="2088623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marL="0" indent="0">
              <a:buNone/>
            </a:pPr>
            <a:r>
              <a:rPr lang="fr-FR" b="0" i="0" dirty="0">
                <a:effectLst/>
                <a:latin typeface="Source Sans Pro" panose="020B0503030403020204" pitchFamily="34" charset="0"/>
              </a:rPr>
              <a:t>Ecrire un algorithme qui demande deux nombres à l’utilisateur et l’informe ensuite si le produit est négatif ou positif (on inclut cette fois le traitement du cas où le produit peut être nul). attention toutefois, on ne doit pas calculer le produit !</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Ecrire un algorithme qui demande l’âge d’un enfant à l’utilisateur. Ensuite, il l’informe de sa catégorie :</a:t>
            </a:r>
          </a:p>
          <a:p>
            <a:pPr marL="0" indent="0" algn="just">
              <a:buNone/>
            </a:pPr>
            <a:endParaRPr lang="fr-FR" sz="800" b="0" i="0" dirty="0">
              <a:effectLst/>
              <a:latin typeface="Source Sans Pro" panose="020B0503030403020204" pitchFamily="34" charset="0"/>
            </a:endParaRPr>
          </a:p>
          <a:p>
            <a:pPr algn="just">
              <a:buFont typeface="Arial" panose="020B0604020202020204" pitchFamily="34" charset="0"/>
              <a:buChar char="•"/>
            </a:pPr>
            <a:r>
              <a:rPr lang="fr-FR" b="0" i="0" dirty="0">
                <a:effectLst/>
                <a:latin typeface="Source Sans Pro" panose="020B0503030403020204" pitchFamily="34" charset="0"/>
              </a:rPr>
              <a:t>"Poussin" de 6 à 7 ans</a:t>
            </a:r>
          </a:p>
          <a:p>
            <a:pPr algn="just">
              <a:buFont typeface="Arial" panose="020B0604020202020204" pitchFamily="34" charset="0"/>
              <a:buChar char="•"/>
            </a:pPr>
            <a:r>
              <a:rPr lang="fr-FR" b="0" i="0" dirty="0">
                <a:effectLst/>
                <a:latin typeface="Source Sans Pro" panose="020B0503030403020204" pitchFamily="34" charset="0"/>
              </a:rPr>
              <a:t>"Pupille" de 8 à 9 ans</a:t>
            </a:r>
          </a:p>
          <a:p>
            <a:pPr algn="just">
              <a:buFont typeface="Arial" panose="020B0604020202020204" pitchFamily="34" charset="0"/>
              <a:buChar char="•"/>
            </a:pPr>
            <a:r>
              <a:rPr lang="fr-FR" b="0" i="0" dirty="0">
                <a:effectLst/>
                <a:latin typeface="Source Sans Pro" panose="020B0503030403020204" pitchFamily="34" charset="0"/>
              </a:rPr>
              <a:t>"Minime" de 10 à 11 ans</a:t>
            </a:r>
          </a:p>
          <a:p>
            <a:pPr algn="just">
              <a:buFont typeface="Arial" panose="020B0604020202020204" pitchFamily="34" charset="0"/>
              <a:buChar char="•"/>
            </a:pPr>
            <a:r>
              <a:rPr lang="fr-FR" b="0" i="0" dirty="0">
                <a:effectLst/>
                <a:latin typeface="Source Sans Pro" panose="020B0503030403020204" pitchFamily="34" charset="0"/>
              </a:rPr>
              <a:t>"cadet" après 12 ans</a:t>
            </a:r>
          </a:p>
          <a:p>
            <a:r>
              <a:rPr lang="fr-FR" b="0" i="0" dirty="0">
                <a:effectLst/>
                <a:latin typeface="Source Sans Pro" panose="020B0503030403020204" pitchFamily="34" charset="0"/>
              </a:rPr>
              <a:t>Peut-on concevoir plusieurs algorithmes équivalents menant à ce résultat ?</a:t>
            </a:r>
            <a:endParaRPr lang="fr-FR" dirty="0">
              <a:latin typeface="Corbel" panose="020B0503020204020204" pitchFamily="34" charset="0"/>
            </a:endParaRPr>
          </a:p>
        </p:txBody>
      </p:sp>
    </p:spTree>
    <p:extLst>
      <p:ext uri="{BB962C8B-B14F-4D97-AF65-F5344CB8AC3E}">
        <p14:creationId xmlns:p14="http://schemas.microsoft.com/office/powerpoint/2010/main" val="3003606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Formulez un algorithme équivalent à l’algorithme suivant :</a:t>
            </a:r>
          </a:p>
          <a:p>
            <a:pPr marL="0" indent="0" algn="l">
              <a:buNone/>
            </a:pPr>
            <a:r>
              <a:rPr lang="fr-FR" b="1" i="0" dirty="0">
                <a:effectLst/>
                <a:latin typeface="Ubuntu mono"/>
              </a:rPr>
              <a:t>	Si</a:t>
            </a:r>
            <a:r>
              <a:rPr lang="fr-FR" b="0" i="0" dirty="0">
                <a:effectLst/>
                <a:latin typeface="Ubuntu mono"/>
              </a:rPr>
              <a:t> Tutu &gt; Toto + 4 OU Tata = "OK" </a:t>
            </a:r>
            <a:r>
              <a:rPr lang="fr-FR" b="1" i="0" dirty="0">
                <a:effectLst/>
                <a:latin typeface="Ubuntu mono"/>
              </a:rPr>
              <a:t>Alors</a:t>
            </a:r>
            <a:br>
              <a:rPr lang="fr-FR" b="0" i="0" dirty="0">
                <a:effectLst/>
                <a:latin typeface="Ubuntu mono"/>
              </a:rPr>
            </a:br>
            <a:r>
              <a:rPr lang="fr-FR" b="0" i="0" dirty="0">
                <a:effectLst/>
                <a:latin typeface="Ubuntu mono"/>
              </a:rPr>
              <a:t>  		Tutu ← Tutu + 1</a:t>
            </a:r>
            <a:br>
              <a:rPr lang="fr-FR" b="0" i="0" dirty="0">
                <a:effectLst/>
                <a:latin typeface="Ubuntu mono"/>
              </a:rPr>
            </a:br>
            <a:r>
              <a:rPr lang="fr-FR" b="0" i="0" dirty="0">
                <a:effectLst/>
                <a:latin typeface="Ubuntu mono"/>
              </a:rPr>
              <a:t>	</a:t>
            </a:r>
            <a:r>
              <a:rPr lang="fr-FR" b="1" i="0" dirty="0">
                <a:effectLst/>
                <a:latin typeface="Ubuntu mono"/>
              </a:rPr>
              <a:t>Sinon</a:t>
            </a:r>
            <a:br>
              <a:rPr lang="fr-FR" b="0" i="0" dirty="0">
                <a:effectLst/>
                <a:latin typeface="Ubuntu mono"/>
              </a:rPr>
            </a:br>
            <a:r>
              <a:rPr lang="fr-FR" b="0" i="0" dirty="0">
                <a:effectLst/>
                <a:latin typeface="Ubuntu mono"/>
              </a:rPr>
              <a:t>  		Tutu ← Tutu – 1</a:t>
            </a:r>
            <a:br>
              <a:rPr lang="fr-FR" b="0" i="0" dirty="0">
                <a:effectLst/>
                <a:latin typeface="Ubuntu mono"/>
              </a:rPr>
            </a:br>
            <a:r>
              <a:rPr lang="fr-FR" b="0" i="0" dirty="0">
                <a:effectLst/>
                <a:latin typeface="Ubuntu mono"/>
              </a:rPr>
              <a:t>	</a:t>
            </a:r>
            <a:r>
              <a:rPr lang="fr-FR" b="1" i="0" dirty="0" err="1">
                <a:effectLst/>
                <a:latin typeface="Ubuntu mono"/>
              </a:rPr>
              <a:t>Finsi</a:t>
            </a:r>
            <a:endParaRPr lang="fr-FR" b="1" i="0" dirty="0">
              <a:effectLst/>
              <a:latin typeface="Ubuntu mono"/>
            </a:endParaRPr>
          </a:p>
          <a:p>
            <a:pPr algn="l"/>
            <a:endParaRPr lang="fr-FR" b="1" dirty="0">
              <a:latin typeface="Ubuntu mono"/>
            </a:endParaRPr>
          </a:p>
          <a:p>
            <a:pPr algn="just"/>
            <a:r>
              <a:rPr lang="fr-FR" b="0" i="0" dirty="0">
                <a:effectLst/>
                <a:latin typeface="Source Sans Pro" panose="020B0503030403020204" pitchFamily="34" charset="0"/>
              </a:rPr>
              <a:t>Cet algorithme est destiné à prédire l'avenir, et il doit être infaillible !</a:t>
            </a:r>
          </a:p>
          <a:p>
            <a:pPr marL="0" indent="0" algn="just">
              <a:buNone/>
            </a:pPr>
            <a:r>
              <a:rPr lang="fr-FR" b="0" i="0" dirty="0">
                <a:effectLst/>
                <a:latin typeface="Source Sans Pro" panose="020B0503030403020204" pitchFamily="34" charset="0"/>
              </a:rPr>
              <a:t>Il lira au clavier l’heure et les minutes, et il affichera l’heure qu’il sera une minute plus tard. Par exemple, si l'utilisateur tape 21 puis 32, l'algorithme doit répondre :</a:t>
            </a:r>
          </a:p>
          <a:p>
            <a:pPr marL="0" indent="0" algn="just">
              <a:buNone/>
            </a:pPr>
            <a:r>
              <a:rPr lang="fr-FR" b="0" i="0" dirty="0">
                <a:effectLst/>
                <a:latin typeface="Source Sans Pro" panose="020B0503030403020204" pitchFamily="34" charset="0"/>
              </a:rPr>
              <a:t>"Dans une minute, il sera 21 heure(s) 33".</a:t>
            </a:r>
          </a:p>
          <a:p>
            <a:pPr marL="0" indent="0" algn="just">
              <a:buNone/>
            </a:pPr>
            <a:r>
              <a:rPr lang="fr-FR" b="0" i="0" dirty="0">
                <a:effectLst/>
                <a:latin typeface="Source Sans Pro" panose="020B0503030403020204" pitchFamily="34" charset="0"/>
              </a:rPr>
              <a:t>NB : on suppose que l'utilisateur entre une heure valide. Pas besoin donc de la vérifier.</a:t>
            </a:r>
          </a:p>
          <a:p>
            <a:pPr algn="l"/>
            <a:endParaRPr lang="fr-FR" b="0" i="0" dirty="0">
              <a:effectLst/>
              <a:latin typeface="Ubuntu mono"/>
            </a:endParaRPr>
          </a:p>
        </p:txBody>
      </p:sp>
    </p:spTree>
    <p:extLst>
      <p:ext uri="{BB962C8B-B14F-4D97-AF65-F5344CB8AC3E}">
        <p14:creationId xmlns:p14="http://schemas.microsoft.com/office/powerpoint/2010/main" val="1540827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De même que le précédent, cet algorithme doit demander une heure et en afficher une autre. Mais cette fois, il doit gérer également les secondes, et afficher l'heure qu'il sera une seconde plus tard.</a:t>
            </a:r>
          </a:p>
          <a:p>
            <a:pPr marL="0" indent="0" algn="just">
              <a:buNone/>
            </a:pPr>
            <a:r>
              <a:rPr lang="fr-FR" b="0" i="0" dirty="0">
                <a:effectLst/>
                <a:latin typeface="Source Sans Pro" panose="020B0503030403020204" pitchFamily="34" charset="0"/>
              </a:rPr>
              <a:t>	Par exemple, si l'utilisateur tape 21, puis 32, puis 8, l'algorithme doit répondre : "Dans une seconde, il sera 21 heure(s), 32 minute(s) et 9 seconde(s)".</a:t>
            </a:r>
          </a:p>
          <a:p>
            <a:pPr marL="0" indent="0" algn="just">
              <a:buNone/>
            </a:pPr>
            <a:r>
              <a:rPr lang="fr-FR" b="0" i="0" dirty="0">
                <a:effectLst/>
                <a:latin typeface="Source Sans Pro" panose="020B0503030403020204" pitchFamily="34" charset="0"/>
              </a:rPr>
              <a:t>	NB : là encore, on suppose que l'utilisateur entre une date valide</a:t>
            </a:r>
          </a:p>
          <a:p>
            <a:pPr algn="just"/>
            <a:endParaRPr lang="fr-FR" b="0" i="0" dirty="0">
              <a:effectLst/>
              <a:latin typeface="Source Sans Pro" panose="020B0503030403020204" pitchFamily="34" charset="0"/>
            </a:endParaRPr>
          </a:p>
          <a:p>
            <a:pPr algn="just"/>
            <a:endParaRPr lang="fr-FR" dirty="0">
              <a:latin typeface="Source Sans Pro" panose="020B0503030403020204" pitchFamily="34" charset="0"/>
            </a:endParaRPr>
          </a:p>
          <a:p>
            <a:pPr algn="just"/>
            <a:r>
              <a:rPr lang="fr-FR" b="0" i="0" dirty="0">
                <a:effectLst/>
                <a:latin typeface="Source Sans Pro" panose="020B0503030403020204" pitchFamily="34" charset="0"/>
              </a:rPr>
              <a:t>Un magasin de reprographie facture 0,10 E les dix premières photocopies, 0,09 E les vingt suivantes et 0,08 E au-delà. Ecrivez un algorithme qui demande à l’utilisateur le nombre de photocopies effectuées et qui affiche la facture correspondante.</a:t>
            </a:r>
          </a:p>
          <a:p>
            <a:pPr algn="l"/>
            <a:endParaRPr lang="fr-FR" b="0" i="0" dirty="0">
              <a:effectLst/>
              <a:latin typeface="Ubuntu mono"/>
            </a:endParaRPr>
          </a:p>
        </p:txBody>
      </p:sp>
    </p:spTree>
    <p:extLst>
      <p:ext uri="{BB962C8B-B14F-4D97-AF65-F5344CB8AC3E}">
        <p14:creationId xmlns:p14="http://schemas.microsoft.com/office/powerpoint/2010/main" val="1817584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Les habitants de </a:t>
            </a:r>
            <a:r>
              <a:rPr lang="fr-FR" b="0" i="0" dirty="0" err="1">
                <a:effectLst/>
                <a:latin typeface="Source Sans Pro" panose="020B0503030403020204" pitchFamily="34" charset="0"/>
              </a:rPr>
              <a:t>Zorglub</a:t>
            </a:r>
            <a:r>
              <a:rPr lang="fr-FR" b="0" i="0" dirty="0">
                <a:effectLst/>
                <a:latin typeface="Source Sans Pro" panose="020B0503030403020204" pitchFamily="34" charset="0"/>
              </a:rPr>
              <a:t> paient l’impôt selon les règles suivantes :les hommes de plus de 20 ans paient l’impôt</a:t>
            </a:r>
          </a:p>
          <a:p>
            <a:pPr algn="just">
              <a:buFont typeface="Arial" panose="020B0604020202020204" pitchFamily="34" charset="0"/>
              <a:buChar char="•"/>
            </a:pPr>
            <a:r>
              <a:rPr lang="fr-FR" b="0" i="0" dirty="0">
                <a:effectLst/>
                <a:latin typeface="Source Sans Pro" panose="020B0503030403020204" pitchFamily="34" charset="0"/>
              </a:rPr>
              <a:t>les femmes paient l’impôt si elles ont entre 18 et 35 ans</a:t>
            </a:r>
          </a:p>
          <a:p>
            <a:pPr algn="just">
              <a:buFont typeface="Arial" panose="020B0604020202020204" pitchFamily="34" charset="0"/>
              <a:buChar char="•"/>
            </a:pPr>
            <a:r>
              <a:rPr lang="fr-FR" b="0" i="0" dirty="0">
                <a:effectLst/>
                <a:latin typeface="Source Sans Pro" panose="020B0503030403020204" pitchFamily="34" charset="0"/>
              </a:rPr>
              <a:t>les autres ne paient pas d’impôt</a:t>
            </a:r>
          </a:p>
          <a:p>
            <a:r>
              <a:rPr lang="fr-FR" b="0" i="0" dirty="0">
                <a:effectLst/>
                <a:latin typeface="Source Sans Pro" panose="020B0503030403020204" pitchFamily="34" charset="0"/>
              </a:rPr>
              <a:t>Le programme demandera donc l’âge et le sexe du </a:t>
            </a:r>
            <a:r>
              <a:rPr lang="fr-FR" b="0" i="0" dirty="0" err="1">
                <a:effectLst/>
                <a:latin typeface="Source Sans Pro" panose="020B0503030403020204" pitchFamily="34" charset="0"/>
              </a:rPr>
              <a:t>Zorglubien</a:t>
            </a:r>
            <a:r>
              <a:rPr lang="fr-FR" b="0" i="0" dirty="0">
                <a:effectLst/>
                <a:latin typeface="Source Sans Pro" panose="020B0503030403020204" pitchFamily="34" charset="0"/>
              </a:rPr>
              <a:t>, et se prononcera donc ensuite sur le fait que l’habitant est imposable.</a:t>
            </a:r>
          </a:p>
          <a:p>
            <a:pPr algn="just"/>
            <a:endParaRPr lang="fr-FR" dirty="0">
              <a:latin typeface="Source Sans Pro" panose="020B0503030403020204" pitchFamily="34" charset="0"/>
            </a:endParaRPr>
          </a:p>
          <a:p>
            <a:pPr algn="l"/>
            <a:endParaRPr lang="fr-FR" b="0" i="0" dirty="0">
              <a:effectLst/>
              <a:latin typeface="Ubuntu mono"/>
            </a:endParaRPr>
          </a:p>
        </p:txBody>
      </p:sp>
    </p:spTree>
    <p:extLst>
      <p:ext uri="{BB962C8B-B14F-4D97-AF65-F5344CB8AC3E}">
        <p14:creationId xmlns:p14="http://schemas.microsoft.com/office/powerpoint/2010/main" val="332636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7F6DBB-5846-4ECC-872C-E2999E4100A3}"/>
              </a:ext>
            </a:extLst>
          </p:cNvPr>
          <p:cNvSpPr>
            <a:spLocks noGrp="1"/>
          </p:cNvSpPr>
          <p:nvPr>
            <p:ph type="title"/>
          </p:nvPr>
        </p:nvSpPr>
        <p:spPr/>
        <p:txBody>
          <a:bodyPr/>
          <a:lstStyle/>
          <a:p>
            <a:r>
              <a:rPr lang="fr-FR" sz="3600" b="1" dirty="0">
                <a:solidFill>
                  <a:schemeClr val="tx1"/>
                </a:solidFill>
              </a:rPr>
              <a:t>Ne pas tout réécrire</a:t>
            </a:r>
            <a:br>
              <a:rPr lang="fr-FR" sz="4400" b="1" dirty="0">
                <a:solidFill>
                  <a:prstClr val="black"/>
                </a:solidFill>
              </a:rPr>
            </a:br>
            <a:br>
              <a:rPr lang="fr-FR" sz="4400" b="0" i="0" u="none" strike="noStrike" baseline="0" dirty="0">
                <a:solidFill>
                  <a:srgbClr val="000000"/>
                </a:solidFill>
                <a:latin typeface="Corbel" panose="020B0503020204020204" pitchFamily="34" charset="0"/>
              </a:rPr>
            </a:br>
            <a:endParaRPr lang="fr-FR" dirty="0"/>
          </a:p>
        </p:txBody>
      </p:sp>
      <p:sp>
        <p:nvSpPr>
          <p:cNvPr id="3" name="Espace réservé du contenu 2">
            <a:extLst>
              <a:ext uri="{FF2B5EF4-FFF2-40B4-BE49-F238E27FC236}">
                <a16:creationId xmlns:a16="http://schemas.microsoft.com/office/drawing/2014/main" id="{28AC5B98-1F73-4D3A-818C-63EBFCDEBD7D}"/>
              </a:ext>
            </a:extLst>
          </p:cNvPr>
          <p:cNvSpPr>
            <a:spLocks noGrp="1"/>
          </p:cNvSpPr>
          <p:nvPr>
            <p:ph idx="1"/>
          </p:nvPr>
        </p:nvSpPr>
        <p:spPr/>
        <p:txBody>
          <a:bodyPr/>
          <a:lstStyle/>
          <a:p>
            <a:pPr algn="ctr"/>
            <a:r>
              <a:rPr lang="fr-FR" sz="2400" dirty="0"/>
              <a:t>Lorsque vous écrivez un code informatique, vous pouvez bien souvent vous appuyer sur des "bibliothèques" pour éviter de tout réécrire.</a:t>
            </a:r>
          </a:p>
          <a:p>
            <a:pPr algn="ctr"/>
            <a:endParaRPr lang="fr-FR" sz="2400" dirty="0"/>
          </a:p>
          <a:p>
            <a:pPr algn="ctr"/>
            <a:r>
              <a:rPr lang="fr-FR" sz="2400" dirty="0"/>
              <a:t>Tous les langages proposent des bibliothèques complémentaires pour simplifier vos développements. N'hésitez pas à les utiliser. Votre temps de développement sera réduit d'autant ...</a:t>
            </a:r>
          </a:p>
          <a:p>
            <a:pPr marL="0" indent="0" algn="l">
              <a:buNone/>
            </a:pPr>
            <a:endParaRPr lang="fr-FR" dirty="0"/>
          </a:p>
        </p:txBody>
      </p:sp>
    </p:spTree>
    <p:extLst>
      <p:ext uri="{BB962C8B-B14F-4D97-AF65-F5344CB8AC3E}">
        <p14:creationId xmlns:p14="http://schemas.microsoft.com/office/powerpoint/2010/main" val="3562433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Les élections législatives, en Guignolerie Septentrionale, obéissent à la règle suivante :lorsque l'un des candidats obtient plus de 50% des suffrages, il est élu dès le premier tour.</a:t>
            </a:r>
          </a:p>
          <a:p>
            <a:pPr algn="just">
              <a:buFont typeface="Arial" panose="020B0604020202020204" pitchFamily="34" charset="0"/>
              <a:buChar char="•"/>
            </a:pPr>
            <a:r>
              <a:rPr lang="fr-FR" b="0" i="0" dirty="0">
                <a:effectLst/>
                <a:latin typeface="Source Sans Pro" panose="020B0503030403020204" pitchFamily="34" charset="0"/>
              </a:rPr>
              <a:t>en cas de deuxième tour, peuvent participer uniquement les candidats ayant obtenu au moins 12,5% des voix au premier tour.</a:t>
            </a:r>
          </a:p>
          <a:p>
            <a:r>
              <a:rPr lang="fr-FR" b="0" i="0" dirty="0">
                <a:effectLst/>
                <a:latin typeface="Source Sans Pro" panose="020B0503030403020204" pitchFamily="34" charset="0"/>
              </a:rPr>
              <a:t>Vous devez écrire un algorithme qui permette la saisie des scores de quatre candidats au premier tour. Cet algorithme traitera ensuite le candidat numéro 1 (et </a:t>
            </a:r>
            <a:r>
              <a:rPr lang="fr-FR" b="1" i="0" dirty="0">
                <a:effectLst/>
                <a:latin typeface="Source Sans Pro" panose="020B0503030403020204" pitchFamily="34" charset="0"/>
              </a:rPr>
              <a:t>uniquement</a:t>
            </a:r>
            <a:r>
              <a:rPr lang="fr-FR" b="0" i="0" dirty="0">
                <a:effectLst/>
                <a:latin typeface="Source Sans Pro" panose="020B0503030403020204" pitchFamily="34" charset="0"/>
              </a:rPr>
              <a:t> lui) : il dira s'il est élu, battu, s'il se trouve en ballottage favorable (il participe au second tour en étant arrivé en tête à l'issue du premier tour) ou défavorable (il participe au second tour sans avoir été en tête au premier tour).</a:t>
            </a:r>
            <a:endParaRPr lang="fr-FR" dirty="0">
              <a:latin typeface="Source Sans Pro" panose="020B0503030403020204" pitchFamily="34" charset="0"/>
            </a:endParaRPr>
          </a:p>
          <a:p>
            <a:pPr algn="l"/>
            <a:endParaRPr lang="fr-FR" b="0" i="0" dirty="0">
              <a:effectLst/>
              <a:latin typeface="Ubuntu mono"/>
            </a:endParaRPr>
          </a:p>
        </p:txBody>
      </p:sp>
    </p:spTree>
    <p:extLst>
      <p:ext uri="{BB962C8B-B14F-4D97-AF65-F5344CB8AC3E}">
        <p14:creationId xmlns:p14="http://schemas.microsoft.com/office/powerpoint/2010/main" val="1825437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261330" y="428625"/>
            <a:ext cx="10168545" cy="6429375"/>
          </a:xfrm>
        </p:spPr>
        <p:txBody>
          <a:bodyPr>
            <a:normAutofit lnSpcReduction="10000"/>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Une compagnie d'assurance automobile propose à ses clients quatre familles de tarifs identifiables par une couleur, du moins au plus onéreux : tarifs bleu, vert, orange et rouge. Le tarif dépend de la situation du conducteur :un conducteur de moins de 25 ans et titulaire du permis depuis moins de deux ans, se voit attribuer le tarif rouge, si toutefois il n'a jamais été responsable d'accident. Sinon, la compagnie refuse de l'assurer.</a:t>
            </a:r>
          </a:p>
          <a:p>
            <a:pPr algn="just">
              <a:buFont typeface="Arial" panose="020B0604020202020204" pitchFamily="34" charset="0"/>
              <a:buChar char="•"/>
            </a:pPr>
            <a:r>
              <a:rPr lang="fr-FR" b="0" i="0" dirty="0">
                <a:effectLst/>
                <a:latin typeface="Source Sans Pro" panose="020B0503030403020204" pitchFamily="34" charset="0"/>
              </a:rPr>
              <a:t>un conducteur de moins de 25 ans et titulaire du permis depuis plus de deux ans, ou de plus de 25 ans mais titulaire du permis depuis moins de deux ans a le droit au tarif orange s'il n'a jamais provoqué d'accident, au tarif rouge pour un accident, sinon il est refusé.</a:t>
            </a:r>
          </a:p>
          <a:p>
            <a:pPr algn="just">
              <a:buFont typeface="Arial" panose="020B0604020202020204" pitchFamily="34" charset="0"/>
              <a:buChar char="•"/>
            </a:pPr>
            <a:r>
              <a:rPr lang="fr-FR" b="0" i="0" dirty="0">
                <a:effectLst/>
                <a:latin typeface="Source Sans Pro" panose="020B0503030403020204" pitchFamily="34" charset="0"/>
              </a:rPr>
              <a:t>un conducteur de plus de 25 ans titulaire du permis depuis plus de deux ans bénéficie du tarif vert s'il n'est à l'origine d'aucun accident et du tarif orange pour un accident, du tarif rouge pour deux accidents, et refusé au-delà</a:t>
            </a:r>
          </a:p>
          <a:p>
            <a:pPr algn="just">
              <a:buFont typeface="Arial" panose="020B0604020202020204" pitchFamily="34" charset="0"/>
              <a:buChar char="•"/>
            </a:pPr>
            <a:r>
              <a:rPr lang="fr-FR" b="0" i="0" dirty="0">
                <a:effectLst/>
                <a:latin typeface="Source Sans Pro" panose="020B0503030403020204" pitchFamily="34" charset="0"/>
              </a:rPr>
              <a:t>De plus, pour encourager la fidélité des clients acceptés, la compagnie propose un contrat de la couleur immédiatement la plus avantageuse s'il est entré dans la maison depuis plus de cinq ans. Ainsi, s'il satisfait à cette exigence, un client normalement "vert" devient "bleu", un client normalement "orange" devient "vert", et le "rouge" devient orange.</a:t>
            </a:r>
          </a:p>
          <a:p>
            <a:r>
              <a:rPr lang="fr-FR" b="0" i="0" dirty="0">
                <a:effectLst/>
                <a:latin typeface="Source Sans Pro" panose="020B0503030403020204" pitchFamily="34" charset="0"/>
              </a:rPr>
              <a:t>Ecrire l'algorithme permettant de saisir les données nécessaires (sans contrôle de saisie) et de traiter ce problème. Avant de se lancer à corps perdu dans cet exercice, on pourra réfléchir un peu et s'apercevoir qu'il est plus simple qu'il n'en a l'air (cela s'appelle faire une analyse !)</a:t>
            </a:r>
            <a:endParaRPr lang="fr-FR" b="0" i="0" dirty="0">
              <a:effectLst/>
              <a:latin typeface="Ubuntu mono"/>
            </a:endParaRPr>
          </a:p>
        </p:txBody>
      </p:sp>
    </p:spTree>
    <p:extLst>
      <p:ext uri="{BB962C8B-B14F-4D97-AF65-F5344CB8AC3E}">
        <p14:creationId xmlns:p14="http://schemas.microsoft.com/office/powerpoint/2010/main" val="2852783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lnSpcReduction="10000"/>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Ecrivez un algorithme qui a près avoir demandé un numéro de jour, de mois et d'année à l'utilisateur, renvoie s'il s'agit ou non d'une date valide.</a:t>
            </a:r>
          </a:p>
          <a:p>
            <a:pPr algn="just"/>
            <a:r>
              <a:rPr lang="fr-FR" b="0" i="0" dirty="0">
                <a:effectLst/>
                <a:latin typeface="Source Sans Pro" panose="020B0503030403020204" pitchFamily="34" charset="0"/>
              </a:rPr>
              <a:t>Cet exercice est certes d’un manque d’originalité affligeant, mais après tout, en algorithmique comme ailleurs, il faut connaître ses classiques ! Et quand on a fait cela une fois dans sa vie, on apprécie pleinement l’existence d’un type numérique « date » dans certains langages…).</a:t>
            </a:r>
          </a:p>
          <a:p>
            <a:pPr algn="just"/>
            <a:r>
              <a:rPr lang="fr-FR" b="0" i="0" dirty="0">
                <a:effectLst/>
                <a:latin typeface="Source Sans Pro" panose="020B0503030403020204" pitchFamily="34" charset="0"/>
              </a:rPr>
              <a:t>Il n'est sans doute pas inutile de rappeler rapidement que le mois de février compte 28 jours, sauf si l’année est bissextile, auquel cas il en compte 29. L’année est bissextile si elle est divisible par quatre. Toutefois, les années divisibles par 100 ne sont pas bissextiles, mais les années divisibles par 400 le sont. Ouf !</a:t>
            </a:r>
          </a:p>
          <a:p>
            <a:pPr algn="just"/>
            <a:r>
              <a:rPr lang="fr-FR" b="0" i="0" dirty="0">
                <a:effectLst/>
                <a:latin typeface="Source Sans Pro" panose="020B0503030403020204" pitchFamily="34" charset="0"/>
              </a:rPr>
              <a:t>Un dernier petit détail : vous ne savez pas, pour l’instant, exprimer correctement en pseudo-code l’idée qu’un nombre A est divisible par un nombre B. Aussi, vous vous contenterez d’écrire en bons télégraphistes que A divisible par B se dit « A </a:t>
            </a:r>
            <a:r>
              <a:rPr lang="fr-FR" b="0" i="0" dirty="0" err="1">
                <a:effectLst/>
                <a:latin typeface="Source Sans Pro" panose="020B0503030403020204" pitchFamily="34" charset="0"/>
              </a:rPr>
              <a:t>dp</a:t>
            </a:r>
            <a:r>
              <a:rPr lang="fr-FR" b="0" i="0" dirty="0">
                <a:effectLst/>
                <a:latin typeface="Source Sans Pro" panose="020B0503030403020204" pitchFamily="34" charset="0"/>
              </a:rPr>
              <a:t> B ».</a:t>
            </a:r>
          </a:p>
          <a:p>
            <a:br>
              <a:rPr lang="fr-FR" dirty="0"/>
            </a:br>
            <a:endParaRPr lang="fr-FR" b="0" i="0" dirty="0">
              <a:effectLst/>
              <a:latin typeface="Ubuntu mono"/>
            </a:endParaRPr>
          </a:p>
        </p:txBody>
      </p:sp>
    </p:spTree>
    <p:extLst>
      <p:ext uri="{BB962C8B-B14F-4D97-AF65-F5344CB8AC3E}">
        <p14:creationId xmlns:p14="http://schemas.microsoft.com/office/powerpoint/2010/main" val="789928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71489"/>
            <a:ext cx="8946541" cy="6386512"/>
          </a:xfrm>
        </p:spPr>
        <p:txBody>
          <a:bodyPr>
            <a:normAutofit/>
          </a:bodyPr>
          <a:lstStyle/>
          <a:p>
            <a:pPr marL="0" indent="0" algn="ctr">
              <a:buNone/>
            </a:pPr>
            <a:r>
              <a:rPr lang="fr-FR" sz="2200" b="1" dirty="0">
                <a:latin typeface="Corbel" panose="020B0503020204020204" pitchFamily="34" charset="0"/>
              </a:rPr>
              <a:t>Les structures itératives</a:t>
            </a:r>
          </a:p>
          <a:p>
            <a:br>
              <a:rPr lang="fr-FR" dirty="0"/>
            </a:br>
            <a:r>
              <a:rPr lang="fr-FR" dirty="0"/>
              <a:t>Ces structures </a:t>
            </a:r>
            <a:r>
              <a:rPr lang="fr-FR" dirty="0" err="1"/>
              <a:t>nomées</a:t>
            </a:r>
            <a:r>
              <a:rPr lang="fr-FR" dirty="0"/>
              <a:t> également </a:t>
            </a:r>
            <a:r>
              <a:rPr lang="fr-FR" b="1" dirty="0"/>
              <a:t>BOUCLES</a:t>
            </a:r>
            <a:r>
              <a:rPr lang="fr-FR" dirty="0"/>
              <a:t>, permettent de répéter un ensemble d’instructions tant qu’une condition d’arrêt n’est pas atteinte!</a:t>
            </a:r>
          </a:p>
          <a:p>
            <a:endParaRPr lang="fr-FR" b="0" i="0" dirty="0">
              <a:effectLst/>
              <a:latin typeface="Ubuntu mono"/>
            </a:endParaRPr>
          </a:p>
          <a:p>
            <a:r>
              <a:rPr lang="fr-FR" dirty="0">
                <a:latin typeface="Ubuntu mono"/>
              </a:rPr>
              <a:t>ATTENTION DONC à la condition d’arrêt afin d’éviter de renter dans ce qu’on appelle on boucle infinie!</a:t>
            </a:r>
          </a:p>
          <a:p>
            <a:endParaRPr lang="fr-FR" b="0" i="0" dirty="0">
              <a:effectLst/>
              <a:latin typeface="Ubuntu mono"/>
            </a:endParaRPr>
          </a:p>
          <a:p>
            <a:pPr marL="0" indent="0">
              <a:buNone/>
            </a:pPr>
            <a:r>
              <a:rPr lang="fr-FR" dirty="0">
                <a:latin typeface="Ubuntu mono"/>
              </a:rPr>
              <a:t> Il existe 2 principales Structure itératives:</a:t>
            </a:r>
          </a:p>
          <a:p>
            <a:pPr marL="0" indent="0">
              <a:buNone/>
            </a:pPr>
            <a:r>
              <a:rPr lang="fr-FR" dirty="0">
                <a:latin typeface="Ubuntu mono"/>
              </a:rPr>
              <a:t>		- </a:t>
            </a:r>
            <a:r>
              <a:rPr lang="fr-FR" b="0" i="0" dirty="0">
                <a:effectLst/>
                <a:latin typeface="Ubuntu mono"/>
              </a:rPr>
              <a:t>instruction TANT QUE</a:t>
            </a:r>
            <a:endParaRPr lang="fr-FR" dirty="0">
              <a:latin typeface="Ubuntu mono"/>
            </a:endParaRPr>
          </a:p>
          <a:p>
            <a:pPr marL="0" indent="0">
              <a:buNone/>
            </a:pPr>
            <a:r>
              <a:rPr lang="fr-FR" b="0" i="0" dirty="0">
                <a:effectLst/>
                <a:latin typeface="Ubuntu mono"/>
              </a:rPr>
              <a:t>		- instruction POUR</a:t>
            </a:r>
          </a:p>
          <a:p>
            <a:pPr marL="0" indent="0">
              <a:buNone/>
            </a:pPr>
            <a:r>
              <a:rPr lang="fr-FR" dirty="0">
                <a:latin typeface="Ubuntu mono"/>
              </a:rPr>
              <a:t>BONNE PRATIQUE: comme pour les structures conditionnelles, il est fortement recommandé d’indenter le code dans les structures itératives</a:t>
            </a:r>
            <a:endParaRPr lang="fr-FR" b="0" i="0" dirty="0">
              <a:effectLst/>
              <a:latin typeface="Ubuntu mono"/>
            </a:endParaRPr>
          </a:p>
          <a:p>
            <a:pPr marL="0" indent="0">
              <a:buNone/>
            </a:pPr>
            <a:r>
              <a:rPr lang="fr-FR" dirty="0">
                <a:latin typeface="Ubuntu mono"/>
              </a:rPr>
              <a:t>		</a:t>
            </a:r>
            <a:endParaRPr lang="fr-FR" b="0" i="0" dirty="0">
              <a:effectLst/>
              <a:latin typeface="Ubuntu mono"/>
            </a:endParaRPr>
          </a:p>
        </p:txBody>
      </p:sp>
    </p:spTree>
    <p:extLst>
      <p:ext uri="{BB962C8B-B14F-4D97-AF65-F5344CB8AC3E}">
        <p14:creationId xmlns:p14="http://schemas.microsoft.com/office/powerpoint/2010/main" val="2343037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61443" y="285751"/>
            <a:ext cx="9404723" cy="6072188"/>
          </a:xfrm>
        </p:spPr>
        <p:txBody>
          <a:bodyPr>
            <a:normAutofit/>
          </a:bodyPr>
          <a:lstStyle/>
          <a:p>
            <a:pPr marL="0" indent="0" algn="ctr">
              <a:buNone/>
            </a:pPr>
            <a:r>
              <a:rPr lang="fr-FR" sz="2200" b="1" dirty="0">
                <a:latin typeface="Corbel" panose="020B0503020204020204" pitchFamily="34" charset="0"/>
              </a:rPr>
              <a:t>Les structures itératives: TANT QUE</a:t>
            </a:r>
          </a:p>
          <a:p>
            <a:pPr marL="0" indent="0">
              <a:buNone/>
            </a:pPr>
            <a:r>
              <a:rPr lang="fr-FR" dirty="0">
                <a:latin typeface="Ubuntu mono"/>
              </a:rPr>
              <a:t>Syntaxe:</a:t>
            </a:r>
            <a:endParaRPr lang="fr-FR" b="1" i="0" dirty="0">
              <a:effectLst/>
              <a:latin typeface="Ubuntu mono"/>
            </a:endParaRPr>
          </a:p>
          <a:p>
            <a:pPr marL="3543300" lvl="8" indent="0">
              <a:buNone/>
            </a:pPr>
            <a:r>
              <a:rPr lang="fr-FR" sz="2000" b="1" i="0" dirty="0" err="1">
                <a:effectLst/>
                <a:latin typeface="Ubuntu mono"/>
              </a:rPr>
              <a:t>TantQue</a:t>
            </a:r>
            <a:r>
              <a:rPr lang="fr-FR" sz="2000" b="0" i="0" dirty="0">
                <a:effectLst/>
                <a:latin typeface="Ubuntu mono"/>
              </a:rPr>
              <a:t> (Expression booléen) </a:t>
            </a:r>
            <a:r>
              <a:rPr lang="fr-FR" sz="2000" b="1" i="0" dirty="0">
                <a:effectLst/>
                <a:latin typeface="Ubuntu mono"/>
              </a:rPr>
              <a:t>FAIRE</a:t>
            </a:r>
            <a:br>
              <a:rPr lang="fr-FR" sz="2000" dirty="0"/>
            </a:br>
            <a:r>
              <a:rPr lang="fr-FR" sz="2000" b="0" i="0" dirty="0">
                <a:effectLst/>
                <a:latin typeface="Ubuntu mono"/>
              </a:rPr>
              <a:t>  	Instructions</a:t>
            </a:r>
          </a:p>
          <a:p>
            <a:pPr marL="3543300" lvl="8" indent="0">
              <a:buNone/>
            </a:pPr>
            <a:r>
              <a:rPr lang="fr-FR" sz="2000" b="1" i="0" dirty="0" err="1">
                <a:effectLst/>
                <a:latin typeface="Ubuntu mono"/>
              </a:rPr>
              <a:t>FinTantQue</a:t>
            </a:r>
            <a:r>
              <a:rPr lang="fr-FR" sz="2000" dirty="0">
                <a:latin typeface="Ubuntu mono"/>
              </a:rPr>
              <a:t>	</a:t>
            </a:r>
          </a:p>
          <a:p>
            <a:pPr marL="0" indent="0">
              <a:buNone/>
            </a:pPr>
            <a:r>
              <a:rPr lang="fr-FR" dirty="0">
                <a:latin typeface="Ubuntu mono"/>
              </a:rPr>
              <a:t>Exemple:</a:t>
            </a:r>
          </a:p>
          <a:p>
            <a:pPr marL="3543300" lvl="8" indent="0">
              <a:buNone/>
            </a:pPr>
            <a:r>
              <a:rPr lang="fr-FR" sz="2000" dirty="0">
                <a:latin typeface="Ubuntu mono"/>
              </a:rPr>
              <a:t>Début</a:t>
            </a:r>
          </a:p>
          <a:p>
            <a:pPr marL="3543300" lvl="8" indent="0">
              <a:buNone/>
            </a:pPr>
            <a:r>
              <a:rPr lang="fr-FR" sz="2000" dirty="0">
                <a:latin typeface="Ubuntu mono"/>
              </a:rPr>
              <a:t>		i</a:t>
            </a:r>
            <a:r>
              <a:rPr lang="fr-FR" sz="2000" b="0" i="0" dirty="0">
                <a:effectLst/>
                <a:latin typeface="Ubuntu mono"/>
              </a:rPr>
              <a:t> ←10</a:t>
            </a:r>
            <a:endParaRPr lang="fr-FR" sz="2000" dirty="0">
              <a:latin typeface="Ubuntu mono"/>
            </a:endParaRPr>
          </a:p>
          <a:p>
            <a:pPr marL="3543300" lvl="8" indent="0">
              <a:buNone/>
            </a:pPr>
            <a:r>
              <a:rPr lang="fr-FR" sz="2000" dirty="0">
                <a:latin typeface="Ubuntu mono"/>
              </a:rPr>
              <a:t>		</a:t>
            </a:r>
            <a:r>
              <a:rPr lang="fr-FR" sz="2000" dirty="0" err="1">
                <a:latin typeface="Ubuntu mono"/>
              </a:rPr>
              <a:t>TantQue</a:t>
            </a:r>
            <a:r>
              <a:rPr lang="fr-FR" sz="2000" dirty="0">
                <a:latin typeface="Ubuntu mono"/>
              </a:rPr>
              <a:t>(i&gt;0)	 FAIRE</a:t>
            </a:r>
          </a:p>
          <a:p>
            <a:pPr marL="3543300" lvl="8" indent="0">
              <a:buNone/>
            </a:pPr>
            <a:r>
              <a:rPr lang="fr-FR" sz="2000" b="0" i="0" dirty="0">
                <a:effectLst/>
                <a:latin typeface="Ubuntu mono"/>
              </a:rPr>
              <a:t>			Ecrire(i)</a:t>
            </a:r>
          </a:p>
          <a:p>
            <a:pPr marL="3543300" lvl="8" indent="0">
              <a:buNone/>
            </a:pPr>
            <a:r>
              <a:rPr lang="fr-FR" sz="2000" dirty="0">
                <a:latin typeface="Ubuntu mono"/>
              </a:rPr>
              <a:t>			i</a:t>
            </a:r>
            <a:r>
              <a:rPr lang="fr-FR" sz="2000" b="0" i="0" dirty="0">
                <a:effectLst/>
                <a:latin typeface="Ubuntu mono"/>
              </a:rPr>
              <a:t> ←</a:t>
            </a:r>
            <a:r>
              <a:rPr lang="fr-FR" sz="2000" dirty="0">
                <a:latin typeface="Ubuntu mono"/>
              </a:rPr>
              <a:t>i-1</a:t>
            </a:r>
          </a:p>
          <a:p>
            <a:pPr marL="3543300" lvl="8" indent="0">
              <a:buNone/>
            </a:pPr>
            <a:r>
              <a:rPr lang="fr-FR" sz="2000" b="1" i="0" dirty="0">
                <a:effectLst/>
                <a:latin typeface="Ubuntu mono"/>
              </a:rPr>
              <a:t>		</a:t>
            </a:r>
            <a:r>
              <a:rPr lang="fr-FR" sz="2000" b="1" i="0" dirty="0" err="1">
                <a:effectLst/>
                <a:latin typeface="Ubuntu mono"/>
              </a:rPr>
              <a:t>FinTantQue</a:t>
            </a:r>
            <a:endParaRPr lang="fr-FR" sz="2000" b="1" i="0" dirty="0">
              <a:effectLst/>
              <a:latin typeface="Ubuntu mono"/>
            </a:endParaRPr>
          </a:p>
          <a:p>
            <a:pPr marL="3543300" lvl="8" indent="0">
              <a:buNone/>
            </a:pPr>
            <a:r>
              <a:rPr lang="fr-FR" sz="2000" b="1" i="0" dirty="0">
                <a:effectLst/>
                <a:latin typeface="Ubuntu mono"/>
              </a:rPr>
              <a:t>Fin</a:t>
            </a:r>
          </a:p>
          <a:p>
            <a:pPr marL="0" indent="0">
              <a:buNone/>
            </a:pPr>
            <a:endParaRPr lang="fr-FR" b="0" i="0" dirty="0">
              <a:effectLst/>
              <a:latin typeface="Ubuntu mono"/>
            </a:endParaRPr>
          </a:p>
        </p:txBody>
      </p:sp>
    </p:spTree>
    <p:extLst>
      <p:ext uri="{BB962C8B-B14F-4D97-AF65-F5344CB8AC3E}">
        <p14:creationId xmlns:p14="http://schemas.microsoft.com/office/powerpoint/2010/main" val="34572872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785813"/>
            <a:ext cx="9404723" cy="6072188"/>
          </a:xfrm>
        </p:spPr>
        <p:txBody>
          <a:bodyPr>
            <a:normAutofit lnSpcReduction="10000"/>
          </a:bodyPr>
          <a:lstStyle/>
          <a:p>
            <a:pPr marL="0" indent="0" algn="ctr">
              <a:buNone/>
            </a:pPr>
            <a:r>
              <a:rPr lang="fr-FR" sz="2200" b="1" dirty="0">
                <a:latin typeface="Corbel" panose="020B0503020204020204" pitchFamily="34" charset="0"/>
              </a:rPr>
              <a:t>Les structures itératives: TANT QUE</a:t>
            </a:r>
          </a:p>
          <a:p>
            <a:pPr marL="3543300" lvl="8" indent="0">
              <a:buNone/>
            </a:pPr>
            <a:r>
              <a:rPr lang="fr-FR" sz="2000" dirty="0">
                <a:latin typeface="Ubuntu mono"/>
              </a:rPr>
              <a:t>Début</a:t>
            </a:r>
          </a:p>
          <a:p>
            <a:pPr marL="3543300" lvl="8" indent="0">
              <a:buNone/>
            </a:pPr>
            <a:r>
              <a:rPr lang="fr-FR" sz="2000" dirty="0">
                <a:latin typeface="Ubuntu mono"/>
              </a:rPr>
              <a:t>		i</a:t>
            </a:r>
            <a:r>
              <a:rPr lang="fr-FR" sz="2000" b="0" i="0" dirty="0">
                <a:effectLst/>
                <a:latin typeface="Ubuntu mono"/>
              </a:rPr>
              <a:t> ←10</a:t>
            </a:r>
            <a:endParaRPr lang="fr-FR" sz="2000" dirty="0">
              <a:latin typeface="Ubuntu mono"/>
            </a:endParaRPr>
          </a:p>
          <a:p>
            <a:pPr marL="3543300" lvl="8" indent="0">
              <a:buNone/>
            </a:pPr>
            <a:r>
              <a:rPr lang="fr-FR" sz="2000" dirty="0">
                <a:latin typeface="Ubuntu mono"/>
              </a:rPr>
              <a:t>		</a:t>
            </a:r>
            <a:r>
              <a:rPr lang="fr-FR" sz="2000" dirty="0" err="1">
                <a:latin typeface="Ubuntu mono"/>
              </a:rPr>
              <a:t>TantQue</a:t>
            </a:r>
            <a:r>
              <a:rPr lang="fr-FR" sz="2000" dirty="0">
                <a:latin typeface="Ubuntu mono"/>
              </a:rPr>
              <a:t>(i&gt;0)	 FAIRE</a:t>
            </a:r>
          </a:p>
          <a:p>
            <a:pPr marL="3543300" lvl="8" indent="0">
              <a:buNone/>
            </a:pPr>
            <a:r>
              <a:rPr lang="fr-FR" sz="2000" b="0" i="0" dirty="0">
                <a:effectLst/>
                <a:latin typeface="Ubuntu mono"/>
              </a:rPr>
              <a:t>			Ecrire(i)</a:t>
            </a:r>
          </a:p>
          <a:p>
            <a:pPr marL="3543300" lvl="8" indent="0">
              <a:buNone/>
            </a:pPr>
            <a:r>
              <a:rPr lang="fr-FR" sz="2000" dirty="0">
                <a:latin typeface="Ubuntu mono"/>
              </a:rPr>
              <a:t>			i</a:t>
            </a:r>
            <a:r>
              <a:rPr lang="fr-FR" sz="2000" b="0" i="0" dirty="0">
                <a:effectLst/>
                <a:latin typeface="Ubuntu mono"/>
              </a:rPr>
              <a:t> ←</a:t>
            </a:r>
            <a:r>
              <a:rPr lang="fr-FR" sz="2000" dirty="0">
                <a:latin typeface="Ubuntu mono"/>
              </a:rPr>
              <a:t>i-1</a:t>
            </a:r>
          </a:p>
          <a:p>
            <a:pPr marL="3543300" lvl="8" indent="0">
              <a:buNone/>
            </a:pPr>
            <a:r>
              <a:rPr lang="fr-FR" sz="2000" b="1" i="0" dirty="0">
                <a:effectLst/>
                <a:latin typeface="Ubuntu mono"/>
              </a:rPr>
              <a:t>		</a:t>
            </a:r>
            <a:r>
              <a:rPr lang="fr-FR" sz="2000" b="1" i="0" dirty="0" err="1">
                <a:effectLst/>
                <a:latin typeface="Ubuntu mono"/>
              </a:rPr>
              <a:t>FinTantQue</a:t>
            </a:r>
            <a:endParaRPr lang="fr-FR" sz="2000" b="1" i="0" dirty="0">
              <a:effectLst/>
              <a:latin typeface="Ubuntu mono"/>
            </a:endParaRPr>
          </a:p>
          <a:p>
            <a:pPr marL="3543300" lvl="8" indent="0">
              <a:buNone/>
            </a:pPr>
            <a:r>
              <a:rPr lang="fr-FR" sz="2000" b="1" i="0" dirty="0">
                <a:effectLst/>
                <a:latin typeface="Ubuntu mono"/>
              </a:rPr>
              <a:t>Fin</a:t>
            </a:r>
          </a:p>
          <a:p>
            <a:pPr marL="0" indent="0">
              <a:buNone/>
            </a:pPr>
            <a:r>
              <a:rPr lang="fr-FR" b="1" dirty="0">
                <a:latin typeface="Ubuntu mono"/>
              </a:rPr>
              <a:t>Explication:</a:t>
            </a:r>
          </a:p>
          <a:p>
            <a:pPr marL="0" indent="0">
              <a:buNone/>
            </a:pPr>
            <a:r>
              <a:rPr lang="fr-FR" dirty="0">
                <a:latin typeface="Ubuntu mono"/>
              </a:rPr>
              <a:t>En début de programme la variable i prend la valeur 10</a:t>
            </a:r>
          </a:p>
          <a:p>
            <a:pPr marL="0" indent="0">
              <a:buNone/>
            </a:pPr>
            <a:r>
              <a:rPr lang="fr-FR" b="0" i="0" dirty="0">
                <a:effectLst/>
                <a:latin typeface="Source Sans Pro" panose="020B0503030403020204" pitchFamily="34" charset="0"/>
              </a:rPr>
              <a:t>le programme arrive sur la ligne du </a:t>
            </a:r>
            <a:r>
              <a:rPr lang="fr-FR" b="0" i="0" dirty="0" err="1">
                <a:effectLst/>
                <a:latin typeface="Source Sans Pro" panose="020B0503030403020204" pitchFamily="34" charset="0"/>
              </a:rPr>
              <a:t>TantQue</a:t>
            </a:r>
            <a:r>
              <a:rPr lang="fr-FR" b="0" i="0" dirty="0">
                <a:effectLst/>
                <a:latin typeface="Source Sans Pro" panose="020B0503030403020204" pitchFamily="34" charset="0"/>
              </a:rPr>
              <a:t>. Il examine alors la valeur du booléen (qui, je le rappelle, peut être une variable booléenne ou, plus fréquemment, une condition). Si cette valeur est VRAI, le programme exécute les instructions qui suivent, jusqu’à ce qu’il rencontre la ligne </a:t>
            </a:r>
            <a:r>
              <a:rPr lang="fr-FR" b="0" i="0" dirty="0" err="1">
                <a:effectLst/>
                <a:latin typeface="Source Sans Pro" panose="020B0503030403020204" pitchFamily="34" charset="0"/>
              </a:rPr>
              <a:t>FinTantQue</a:t>
            </a:r>
            <a:r>
              <a:rPr lang="fr-FR" b="0" i="0" dirty="0">
                <a:effectLst/>
                <a:latin typeface="Source Sans Pro" panose="020B0503030403020204" pitchFamily="34" charset="0"/>
              </a:rPr>
              <a:t>. Il retourne ensuite sur la ligne du </a:t>
            </a:r>
            <a:r>
              <a:rPr lang="fr-FR" b="0" i="0" dirty="0" err="1">
                <a:effectLst/>
                <a:latin typeface="Source Sans Pro" panose="020B0503030403020204" pitchFamily="34" charset="0"/>
              </a:rPr>
              <a:t>TantQue</a:t>
            </a:r>
            <a:r>
              <a:rPr lang="fr-FR" b="0" i="0" dirty="0">
                <a:effectLst/>
                <a:latin typeface="Source Sans Pro" panose="020B0503030403020204" pitchFamily="34" charset="0"/>
              </a:rPr>
              <a:t>, procède au même examen, et ainsi de suite. La boucle ne s’arrête que lorsque le booléen prend la valeur FAUX soit quand i est inférieur ou égale à 0</a:t>
            </a:r>
            <a:endParaRPr lang="fr-FR" b="0" i="0" dirty="0">
              <a:effectLst/>
              <a:latin typeface="Ubuntu mono"/>
            </a:endParaRPr>
          </a:p>
        </p:txBody>
      </p:sp>
    </p:spTree>
    <p:extLst>
      <p:ext uri="{BB962C8B-B14F-4D97-AF65-F5344CB8AC3E}">
        <p14:creationId xmlns:p14="http://schemas.microsoft.com/office/powerpoint/2010/main" val="3609523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785813"/>
            <a:ext cx="9404723" cy="6072188"/>
          </a:xfrm>
        </p:spPr>
        <p:txBody>
          <a:bodyPr>
            <a:normAutofit/>
          </a:bodyPr>
          <a:lstStyle/>
          <a:p>
            <a:pPr marL="0" indent="0" algn="ctr">
              <a:buNone/>
            </a:pPr>
            <a:r>
              <a:rPr lang="fr-FR" sz="2200" b="1" dirty="0">
                <a:latin typeface="Corbel" panose="020B0503020204020204" pitchFamily="34" charset="0"/>
              </a:rPr>
              <a:t>Les structures itératives: TANT QUE</a:t>
            </a:r>
          </a:p>
          <a:p>
            <a:pPr marL="3543300" lvl="8" indent="0">
              <a:buNone/>
            </a:pPr>
            <a:r>
              <a:rPr lang="fr-FR" sz="2000" dirty="0">
                <a:latin typeface="Ubuntu mono"/>
              </a:rPr>
              <a:t>Début</a:t>
            </a:r>
          </a:p>
          <a:p>
            <a:pPr marL="3543300" lvl="8" indent="0">
              <a:buNone/>
            </a:pPr>
            <a:r>
              <a:rPr lang="fr-FR" sz="2000" dirty="0">
                <a:latin typeface="Ubuntu mono"/>
              </a:rPr>
              <a:t>		i</a:t>
            </a:r>
            <a:r>
              <a:rPr lang="fr-FR" sz="2000" b="0" i="0" dirty="0">
                <a:effectLst/>
                <a:latin typeface="Ubuntu mono"/>
              </a:rPr>
              <a:t> ←10</a:t>
            </a:r>
            <a:endParaRPr lang="fr-FR" sz="2000" dirty="0">
              <a:latin typeface="Ubuntu mono"/>
            </a:endParaRPr>
          </a:p>
          <a:p>
            <a:pPr marL="3543300" lvl="8" indent="0">
              <a:buNone/>
            </a:pPr>
            <a:r>
              <a:rPr lang="fr-FR" sz="2000" dirty="0">
                <a:latin typeface="Ubuntu mono"/>
              </a:rPr>
              <a:t>		</a:t>
            </a:r>
            <a:r>
              <a:rPr lang="fr-FR" sz="2000" dirty="0" err="1">
                <a:latin typeface="Ubuntu mono"/>
              </a:rPr>
              <a:t>TantQue</a:t>
            </a:r>
            <a:r>
              <a:rPr lang="fr-FR" sz="2000" dirty="0">
                <a:latin typeface="Ubuntu mono"/>
              </a:rPr>
              <a:t>(i&gt;0)	 FAIRE</a:t>
            </a:r>
          </a:p>
          <a:p>
            <a:pPr marL="3543300" lvl="8" indent="0">
              <a:buNone/>
            </a:pPr>
            <a:r>
              <a:rPr lang="fr-FR" sz="2000" b="0" i="0" dirty="0">
                <a:effectLst/>
                <a:latin typeface="Ubuntu mono"/>
              </a:rPr>
              <a:t>			Ecrire(i)</a:t>
            </a:r>
          </a:p>
          <a:p>
            <a:pPr marL="3543300" lvl="8" indent="0">
              <a:buNone/>
            </a:pPr>
            <a:r>
              <a:rPr lang="fr-FR" sz="2000" dirty="0">
                <a:latin typeface="Ubuntu mono"/>
              </a:rPr>
              <a:t>			i</a:t>
            </a:r>
            <a:r>
              <a:rPr lang="fr-FR" sz="2000" b="0" i="0" dirty="0">
                <a:effectLst/>
                <a:latin typeface="Ubuntu mono"/>
              </a:rPr>
              <a:t> ←</a:t>
            </a:r>
            <a:r>
              <a:rPr lang="fr-FR" sz="2000" dirty="0">
                <a:latin typeface="Ubuntu mono"/>
              </a:rPr>
              <a:t>i-1</a:t>
            </a:r>
          </a:p>
          <a:p>
            <a:pPr marL="3543300" lvl="8" indent="0">
              <a:buNone/>
            </a:pPr>
            <a:r>
              <a:rPr lang="fr-FR" sz="2000" b="1" i="0" dirty="0">
                <a:effectLst/>
                <a:latin typeface="Ubuntu mono"/>
              </a:rPr>
              <a:t>		</a:t>
            </a:r>
            <a:r>
              <a:rPr lang="fr-FR" sz="2000" b="1" i="0" dirty="0" err="1">
                <a:effectLst/>
                <a:latin typeface="Ubuntu mono"/>
              </a:rPr>
              <a:t>FinTantQue</a:t>
            </a:r>
            <a:endParaRPr lang="fr-FR" sz="2000" b="1" i="0" dirty="0">
              <a:effectLst/>
              <a:latin typeface="Ubuntu mono"/>
            </a:endParaRPr>
          </a:p>
          <a:p>
            <a:pPr marL="3543300" lvl="8" indent="0">
              <a:buNone/>
            </a:pPr>
            <a:r>
              <a:rPr lang="fr-FR" sz="2000" b="1" i="0" dirty="0">
                <a:effectLst/>
                <a:latin typeface="Ubuntu mono"/>
              </a:rPr>
              <a:t>Fin</a:t>
            </a:r>
          </a:p>
          <a:p>
            <a:pPr marL="0" indent="0">
              <a:buNone/>
            </a:pPr>
            <a:r>
              <a:rPr lang="fr-FR" b="1" dirty="0">
                <a:latin typeface="Ubuntu mono"/>
              </a:rPr>
              <a:t>Que se passerait il si:</a:t>
            </a:r>
          </a:p>
          <a:p>
            <a:pPr marL="0" indent="0">
              <a:buNone/>
            </a:pPr>
            <a:r>
              <a:rPr lang="fr-FR" b="1" dirty="0">
                <a:latin typeface="Ubuntu mono"/>
              </a:rPr>
              <a:t>	-  on enlevait l’instruction </a:t>
            </a:r>
            <a:r>
              <a:rPr lang="fr-FR" dirty="0">
                <a:latin typeface="Ubuntu mono"/>
              </a:rPr>
              <a:t>i</a:t>
            </a:r>
            <a:r>
              <a:rPr lang="fr-FR" b="0" i="0" dirty="0">
                <a:effectLst/>
                <a:latin typeface="Ubuntu mono"/>
              </a:rPr>
              <a:t> ←</a:t>
            </a:r>
            <a:r>
              <a:rPr lang="fr-FR" dirty="0">
                <a:latin typeface="Ubuntu mono"/>
              </a:rPr>
              <a:t>i-1 </a:t>
            </a:r>
          </a:p>
          <a:p>
            <a:pPr marL="0" indent="0">
              <a:buNone/>
            </a:pPr>
            <a:r>
              <a:rPr lang="fr-FR" dirty="0">
                <a:latin typeface="Ubuntu mono"/>
              </a:rPr>
              <a:t>	-  i=0 avant l’itération </a:t>
            </a:r>
            <a:r>
              <a:rPr lang="fr-FR" dirty="0" err="1">
                <a:latin typeface="Ubuntu mono"/>
              </a:rPr>
              <a:t>TantQue</a:t>
            </a:r>
            <a:endParaRPr lang="fr-FR" b="0" i="0" dirty="0">
              <a:effectLst/>
              <a:latin typeface="Ubuntu mono"/>
            </a:endParaRPr>
          </a:p>
        </p:txBody>
      </p:sp>
    </p:spTree>
    <p:extLst>
      <p:ext uri="{BB962C8B-B14F-4D97-AF65-F5344CB8AC3E}">
        <p14:creationId xmlns:p14="http://schemas.microsoft.com/office/powerpoint/2010/main" val="3148457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785813"/>
            <a:ext cx="9404723" cy="6072188"/>
          </a:xfrm>
        </p:spPr>
        <p:txBody>
          <a:bodyPr>
            <a:normAutofit/>
          </a:bodyPr>
          <a:lstStyle/>
          <a:p>
            <a:pPr marL="0" indent="0" algn="ctr">
              <a:buNone/>
            </a:pPr>
            <a:r>
              <a:rPr lang="fr-FR" sz="2200" b="1" dirty="0">
                <a:latin typeface="Corbel" panose="020B0503020204020204" pitchFamily="34" charset="0"/>
              </a:rPr>
              <a:t>EXERCICES</a:t>
            </a:r>
          </a:p>
          <a:p>
            <a:pPr marL="0" indent="0" algn="ctr">
              <a:buNone/>
            </a:pPr>
            <a:endParaRPr lang="fr-FR" sz="2200" b="1" dirty="0">
              <a:latin typeface="Corbel" panose="020B0503020204020204" pitchFamily="34" charset="0"/>
            </a:endParaRPr>
          </a:p>
          <a:p>
            <a:pPr marL="0" indent="0">
              <a:buNone/>
            </a:pPr>
            <a:r>
              <a:rPr lang="fr-FR" b="0" i="0" dirty="0">
                <a:effectLst/>
                <a:latin typeface="Source Sans Pro" panose="020B0503030403020204" pitchFamily="34" charset="0"/>
              </a:rPr>
              <a:t>Ecrire un algorithme qui demande à l’utilisateur un nombre compris entre 1 et 3 jusqu’à ce que la réponse convienne.</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un nombre compris entre 10 et 20, jusqu’à ce que la réponse convienne. En cas de réponse supérieure à 20, on fera apparaître un message : « Plus petit ! », et inversement, « Plus grand ! » si le nombre est inférieur à 10.</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un nombre de départ, et qui ensuite affiche les dix nombres suivants. Par exemple, si l'utilisateur entre le nombre 17, le programme affichera les nombres de 18 à 27.</a:t>
            </a:r>
            <a:endParaRPr lang="fr-FR" b="0" i="0" dirty="0">
              <a:effectLst/>
              <a:latin typeface="Ubuntu mono"/>
            </a:endParaRPr>
          </a:p>
        </p:txBody>
      </p:sp>
    </p:spTree>
    <p:extLst>
      <p:ext uri="{BB962C8B-B14F-4D97-AF65-F5344CB8AC3E}">
        <p14:creationId xmlns:p14="http://schemas.microsoft.com/office/powerpoint/2010/main" val="1671348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9" y="300039"/>
            <a:ext cx="9636496" cy="6557962"/>
          </a:xfrm>
        </p:spPr>
        <p:txBody>
          <a:bodyPr>
            <a:normAutofit/>
          </a:bodyPr>
          <a:lstStyle/>
          <a:p>
            <a:pPr marL="0" indent="0" algn="ctr">
              <a:buNone/>
            </a:pPr>
            <a:r>
              <a:rPr lang="fr-FR" sz="2200" b="1" dirty="0">
                <a:latin typeface="Corbel" panose="020B0503020204020204" pitchFamily="34" charset="0"/>
              </a:rPr>
              <a:t>Les structures itératives: POUR</a:t>
            </a:r>
          </a:p>
          <a:p>
            <a:pPr marL="0" indent="0">
              <a:buNone/>
            </a:pPr>
            <a:r>
              <a:rPr lang="fr-FR" dirty="0">
                <a:latin typeface="Ubuntu mono"/>
              </a:rPr>
              <a:t>Syntaxe:</a:t>
            </a:r>
            <a:endParaRPr lang="fr-FR" b="1" i="0" dirty="0">
              <a:effectLst/>
              <a:latin typeface="Ubuntu mono"/>
            </a:endParaRPr>
          </a:p>
          <a:p>
            <a:pPr marL="3543300" lvl="8" indent="0">
              <a:buNone/>
            </a:pPr>
            <a:r>
              <a:rPr lang="fr-FR" sz="2000" b="1" i="0" dirty="0">
                <a:effectLst/>
                <a:latin typeface="Ubuntu mono"/>
              </a:rPr>
              <a:t>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FAIRE</a:t>
            </a:r>
            <a:br>
              <a:rPr lang="fr-FR" sz="2000" dirty="0"/>
            </a:br>
            <a:r>
              <a:rPr lang="fr-FR" sz="2000" b="0" i="0" dirty="0">
                <a:effectLst/>
                <a:latin typeface="Ubuntu mono"/>
              </a:rPr>
              <a:t>  	Instructions</a:t>
            </a:r>
          </a:p>
          <a:p>
            <a:pPr marL="3543300" lvl="8" indent="0">
              <a:buNone/>
            </a:pPr>
            <a:r>
              <a:rPr lang="fr-FR" sz="2000" b="1" i="0" dirty="0" err="1">
                <a:effectLst/>
                <a:latin typeface="Ubuntu mono"/>
              </a:rPr>
              <a:t>FinPour</a:t>
            </a:r>
            <a:r>
              <a:rPr lang="fr-FR" sz="2000" dirty="0">
                <a:latin typeface="Ubuntu mono"/>
              </a:rPr>
              <a:t>	</a:t>
            </a:r>
          </a:p>
          <a:p>
            <a:pPr marL="0" indent="0">
              <a:buNone/>
            </a:pPr>
            <a:r>
              <a:rPr lang="fr-FR" dirty="0">
                <a:latin typeface="Ubuntu mono"/>
              </a:rPr>
              <a:t>Exemple:</a:t>
            </a:r>
          </a:p>
          <a:p>
            <a:pPr marL="3543300" lvl="8" indent="0">
              <a:buNone/>
            </a:pPr>
            <a:r>
              <a:rPr lang="fr-FR" sz="2000" dirty="0">
                <a:latin typeface="Ubuntu mono"/>
              </a:rPr>
              <a:t>Début</a:t>
            </a:r>
          </a:p>
          <a:p>
            <a:pPr marL="3543300" lvl="8" indent="0">
              <a:buNone/>
            </a:pPr>
            <a:r>
              <a:rPr lang="fr-FR" sz="2000" dirty="0">
                <a:latin typeface="Ubuntu mono"/>
              </a:rPr>
              <a:t>		</a:t>
            </a:r>
            <a:r>
              <a:rPr lang="fr-FR" sz="2000" b="1" i="0" dirty="0">
                <a:effectLst/>
                <a:latin typeface="Ubuntu mono"/>
              </a:rPr>
              <a:t> 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FAIRE</a:t>
            </a:r>
            <a:endParaRPr lang="fr-FR" sz="2000" dirty="0">
              <a:latin typeface="Ubuntu mono"/>
            </a:endParaRPr>
          </a:p>
          <a:p>
            <a:pPr marL="3543300" lvl="8" indent="0">
              <a:buNone/>
            </a:pPr>
            <a:r>
              <a:rPr lang="fr-FR" sz="2000" b="0" i="0" dirty="0">
                <a:effectLst/>
                <a:latin typeface="Ubuntu mono"/>
              </a:rPr>
              <a:t>			Ecrire(i) </a:t>
            </a:r>
          </a:p>
          <a:p>
            <a:pPr marL="3543300" lvl="8" indent="0">
              <a:buNone/>
            </a:pPr>
            <a:r>
              <a:rPr lang="fr-FR" sz="2000" b="1" i="0" dirty="0">
                <a:effectLst/>
                <a:latin typeface="Ubuntu mono"/>
              </a:rPr>
              <a:t>		 </a:t>
            </a:r>
            <a:r>
              <a:rPr lang="fr-FR" sz="2000" b="1" i="0" dirty="0" err="1">
                <a:effectLst/>
                <a:latin typeface="Ubuntu mono"/>
              </a:rPr>
              <a:t>FinPour</a:t>
            </a:r>
            <a:endParaRPr lang="fr-FR" sz="2000" b="1" i="0" dirty="0">
              <a:effectLst/>
              <a:latin typeface="Ubuntu mono"/>
            </a:endParaRPr>
          </a:p>
          <a:p>
            <a:pPr marL="3543300" lvl="8" indent="0">
              <a:buNone/>
            </a:pPr>
            <a:r>
              <a:rPr lang="fr-FR" sz="2000" b="1" i="0" dirty="0">
                <a:effectLst/>
                <a:latin typeface="Ubuntu mono"/>
              </a:rPr>
              <a:t>Fin</a:t>
            </a:r>
          </a:p>
        </p:txBody>
      </p:sp>
    </p:spTree>
    <p:extLst>
      <p:ext uri="{BB962C8B-B14F-4D97-AF65-F5344CB8AC3E}">
        <p14:creationId xmlns:p14="http://schemas.microsoft.com/office/powerpoint/2010/main" val="3641935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lnSpcReduction="10000"/>
          </a:bodyPr>
          <a:lstStyle/>
          <a:p>
            <a:pPr marL="0" indent="0" algn="ctr">
              <a:buNone/>
            </a:pPr>
            <a:r>
              <a:rPr lang="fr-FR" sz="2200" b="1" dirty="0">
                <a:latin typeface="Corbel" panose="020B0503020204020204" pitchFamily="34" charset="0"/>
              </a:rPr>
              <a:t>Les structures itératives: POUR</a:t>
            </a:r>
          </a:p>
          <a:p>
            <a:pPr marL="0" indent="0">
              <a:buNone/>
            </a:pPr>
            <a:r>
              <a:rPr lang="fr-FR" dirty="0">
                <a:latin typeface="Ubuntu mono"/>
              </a:rPr>
              <a:t>Exemple:</a:t>
            </a:r>
          </a:p>
          <a:p>
            <a:pPr marL="3543300" lvl="8" indent="0">
              <a:buNone/>
            </a:pPr>
            <a:r>
              <a:rPr lang="fr-FR" sz="2000" dirty="0">
                <a:latin typeface="Ubuntu mono"/>
              </a:rPr>
              <a:t>Début</a:t>
            </a:r>
          </a:p>
          <a:p>
            <a:pPr marL="3543300" lvl="8" indent="0">
              <a:buNone/>
            </a:pPr>
            <a:r>
              <a:rPr lang="fr-FR" sz="2000" dirty="0">
                <a:latin typeface="Ubuntu mono"/>
              </a:rPr>
              <a:t>		</a:t>
            </a:r>
            <a:r>
              <a:rPr lang="fr-FR" sz="2000" b="1" i="0" dirty="0">
                <a:effectLst/>
                <a:latin typeface="Ubuntu mono"/>
              </a:rPr>
              <a:t> 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FAIRE</a:t>
            </a:r>
            <a:endParaRPr lang="fr-FR" sz="2000" dirty="0">
              <a:latin typeface="Ubuntu mono"/>
            </a:endParaRPr>
          </a:p>
          <a:p>
            <a:pPr marL="3543300" lvl="8" indent="0">
              <a:buNone/>
            </a:pPr>
            <a:r>
              <a:rPr lang="fr-FR" sz="2000" b="0" i="0" dirty="0">
                <a:effectLst/>
                <a:latin typeface="Ubuntu mono"/>
              </a:rPr>
              <a:t>			Ecrire(i) </a:t>
            </a:r>
          </a:p>
          <a:p>
            <a:pPr marL="3543300" lvl="8" indent="0">
              <a:buNone/>
            </a:pPr>
            <a:r>
              <a:rPr lang="fr-FR" sz="2000" b="1" i="0" dirty="0">
                <a:effectLst/>
                <a:latin typeface="Ubuntu mono"/>
              </a:rPr>
              <a:t>		 </a:t>
            </a:r>
            <a:r>
              <a:rPr lang="fr-FR" sz="2000" b="1" i="0" dirty="0" err="1">
                <a:effectLst/>
                <a:latin typeface="Ubuntu mono"/>
              </a:rPr>
              <a:t>FinPour</a:t>
            </a:r>
            <a:endParaRPr lang="fr-FR" sz="2000" b="1" i="0" dirty="0">
              <a:effectLst/>
              <a:latin typeface="Ubuntu mono"/>
            </a:endParaRPr>
          </a:p>
          <a:p>
            <a:pPr marL="3543300" lvl="8" indent="0">
              <a:buNone/>
            </a:pPr>
            <a:r>
              <a:rPr lang="fr-FR" sz="2000" b="1" i="0" dirty="0">
                <a:effectLst/>
                <a:latin typeface="Ubuntu mono"/>
              </a:rPr>
              <a:t>Fin</a:t>
            </a:r>
          </a:p>
          <a:p>
            <a:pPr marL="0" indent="0">
              <a:buNone/>
            </a:pPr>
            <a:r>
              <a:rPr lang="fr-FR" sz="2200" b="1" dirty="0">
                <a:latin typeface="Ubuntu mono"/>
              </a:rPr>
              <a:t>Explication:</a:t>
            </a:r>
          </a:p>
          <a:p>
            <a:pPr marL="0" indent="0">
              <a:buNone/>
            </a:pPr>
            <a:r>
              <a:rPr lang="fr-FR" b="0" i="0" dirty="0">
                <a:effectLst/>
                <a:latin typeface="Source Sans Pro" panose="020B0503030403020204" pitchFamily="34" charset="0"/>
              </a:rPr>
              <a:t>La Condition d’arrêt est exprimé grâce au </a:t>
            </a:r>
            <a:r>
              <a:rPr lang="fr-FR" sz="2000" b="1" i="0" dirty="0">
                <a:effectLst/>
                <a:latin typeface="Ubuntu mono"/>
              </a:rPr>
              <a:t>JUSQU’À!</a:t>
            </a:r>
          </a:p>
          <a:p>
            <a:pPr marL="0" indent="0">
              <a:buNone/>
            </a:pPr>
            <a:r>
              <a:rPr lang="fr-FR" dirty="0">
                <a:latin typeface="Ubuntu mono"/>
              </a:rPr>
              <a:t>La variable i prendra automatiquement la valeur 0 des que le programme arrivera sur l’instruction </a:t>
            </a:r>
            <a:r>
              <a:rPr lang="fr-FR" b="1" dirty="0">
                <a:latin typeface="Ubuntu mono"/>
              </a:rPr>
              <a:t>POUR.</a:t>
            </a:r>
          </a:p>
          <a:p>
            <a:pPr marL="0" indent="0">
              <a:buNone/>
            </a:pPr>
            <a:r>
              <a:rPr lang="fr-FR" i="0" dirty="0">
                <a:effectLst/>
                <a:latin typeface="Ubuntu mono"/>
              </a:rPr>
              <a:t>Le programme entrera ensuite dans la structure d’itération et </a:t>
            </a:r>
            <a:r>
              <a:rPr lang="fr-FR" i="0" dirty="0" err="1">
                <a:effectLst/>
                <a:latin typeface="Ubuntu mono"/>
              </a:rPr>
              <a:t>executera</a:t>
            </a:r>
            <a:r>
              <a:rPr lang="fr-FR" i="0" dirty="0">
                <a:effectLst/>
                <a:latin typeface="Ubuntu mono"/>
              </a:rPr>
              <a:t> les lignes de code s’y trouvant</a:t>
            </a:r>
          </a:p>
          <a:p>
            <a:pPr marL="0" indent="0">
              <a:buNone/>
            </a:pPr>
            <a:r>
              <a:rPr lang="fr-FR" i="0" dirty="0">
                <a:effectLst/>
                <a:latin typeface="Ubuntu mono"/>
              </a:rPr>
              <a:t>Arrivé à la ligne </a:t>
            </a:r>
            <a:r>
              <a:rPr lang="fr-FR" i="0" dirty="0" err="1">
                <a:effectLst/>
                <a:latin typeface="Ubuntu mono"/>
              </a:rPr>
              <a:t>FinPour</a:t>
            </a:r>
            <a:r>
              <a:rPr lang="fr-FR" i="0" dirty="0">
                <a:effectLst/>
                <a:latin typeface="Ubuntu mono"/>
              </a:rPr>
              <a:t>, </a:t>
            </a:r>
          </a:p>
          <a:p>
            <a:pPr marL="0" indent="0">
              <a:buNone/>
            </a:pPr>
            <a:r>
              <a:rPr lang="fr-FR" i="0" dirty="0">
                <a:effectLst/>
                <a:latin typeface="Ubuntu mono"/>
              </a:rPr>
              <a:t>le programme retournera </a:t>
            </a:r>
            <a:r>
              <a:rPr lang="fr-FR" dirty="0">
                <a:latin typeface="Ubuntu mono"/>
              </a:rPr>
              <a:t>au début de la boucle Pour (à la </a:t>
            </a:r>
            <a:r>
              <a:rPr lang="fr-FR" dirty="0" err="1">
                <a:latin typeface="Ubuntu mono"/>
              </a:rPr>
              <a:t>ligne:</a:t>
            </a:r>
            <a:r>
              <a:rPr lang="fr-FR" sz="2000" b="1" i="0" dirty="0" err="1">
                <a:effectLst/>
                <a:latin typeface="Ubuntu mono"/>
              </a:rPr>
              <a:t>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FAIRE</a:t>
            </a:r>
            <a:r>
              <a:rPr lang="fr-FR" sz="2000" i="0" dirty="0">
                <a:effectLst/>
                <a:latin typeface="Ubuntu mono"/>
              </a:rPr>
              <a:t>) i s’incrémentera automatiquement de 1 et si i est toujours inférieur ou égal à 10, le programme rentrera de nouveaux dans la structure itérative.</a:t>
            </a:r>
          </a:p>
          <a:p>
            <a:pPr marL="0" indent="0">
              <a:buNone/>
            </a:pPr>
            <a:r>
              <a:rPr lang="fr-FR" dirty="0">
                <a:latin typeface="Ubuntu mono"/>
              </a:rPr>
              <a:t>Et ce jusque i prenne la valeur de 11</a:t>
            </a:r>
            <a:endParaRPr lang="fr-FR" sz="2000" dirty="0">
              <a:latin typeface="Ubuntu mono"/>
            </a:endParaRPr>
          </a:p>
          <a:p>
            <a:pPr marL="0" indent="0">
              <a:buNone/>
            </a:pPr>
            <a:endParaRPr lang="fr-FR" i="0" dirty="0">
              <a:effectLst/>
              <a:latin typeface="Ubuntu mono"/>
            </a:endParaRPr>
          </a:p>
          <a:p>
            <a:pPr marL="0" indent="0">
              <a:buNone/>
            </a:pPr>
            <a:endParaRPr lang="fr-FR" sz="2000" i="0" dirty="0">
              <a:effectLst/>
              <a:latin typeface="Ubuntu mono"/>
            </a:endParaRPr>
          </a:p>
        </p:txBody>
      </p:sp>
    </p:spTree>
    <p:extLst>
      <p:ext uri="{BB962C8B-B14F-4D97-AF65-F5344CB8AC3E}">
        <p14:creationId xmlns:p14="http://schemas.microsoft.com/office/powerpoint/2010/main" val="1003377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p:txBody>
          <a:bodyPr/>
          <a:lstStyle/>
          <a:p>
            <a:pPr marL="0" indent="0" algn="l">
              <a:buNone/>
            </a:pPr>
            <a:r>
              <a:rPr lang="fr-FR" sz="2400" b="0" i="0" u="none" strike="noStrike" baseline="0" dirty="0">
                <a:latin typeface="Arial" panose="020B0604020202020204" pitchFamily="34" charset="0"/>
              </a:rPr>
              <a:t>• </a:t>
            </a:r>
            <a:r>
              <a:rPr lang="fr-FR" sz="2400" b="0" i="0" u="none" strike="noStrike" baseline="0" dirty="0">
                <a:latin typeface="Corbel" panose="020B0503020204020204" pitchFamily="34" charset="0"/>
              </a:rPr>
              <a:t>Un algorithme n'est pas forcément destiné à décrire la solution d'un problème pour la programmation et l'informatique ...</a:t>
            </a:r>
          </a:p>
          <a:p>
            <a:pPr marL="0" indent="0" algn="l">
              <a:buNone/>
            </a:pPr>
            <a:endParaRPr lang="fr-FR" sz="1800" b="0" i="0" u="none" strike="noStrike" baseline="0" dirty="0">
              <a:solidFill>
                <a:srgbClr val="000000"/>
              </a:solidFill>
              <a:latin typeface="Corbel" panose="020B0503020204020204" pitchFamily="34" charset="0"/>
            </a:endParaRP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cuisine s'appelle une recette</a:t>
            </a: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musique s'appelle une partition</a:t>
            </a: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tissage s'appelle un point</a:t>
            </a:r>
            <a:endParaRPr lang="fr-FR" sz="2000" dirty="0"/>
          </a:p>
        </p:txBody>
      </p:sp>
    </p:spTree>
    <p:extLst>
      <p:ext uri="{BB962C8B-B14F-4D97-AF65-F5344CB8AC3E}">
        <p14:creationId xmlns:p14="http://schemas.microsoft.com/office/powerpoint/2010/main" val="20775275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lnSpcReduction="10000"/>
          </a:bodyPr>
          <a:lstStyle/>
          <a:p>
            <a:pPr marL="0" indent="0" algn="ctr">
              <a:buNone/>
            </a:pPr>
            <a:r>
              <a:rPr lang="fr-FR" sz="2200" b="1" dirty="0">
                <a:latin typeface="Corbel" panose="020B0503020204020204" pitchFamily="34" charset="0"/>
              </a:rPr>
              <a:t>Les structures itératives: POUR</a:t>
            </a:r>
          </a:p>
          <a:p>
            <a:pPr marL="0" indent="0" algn="ctr">
              <a:buNone/>
            </a:pPr>
            <a:endParaRPr lang="fr-FR" sz="2200" b="1" dirty="0">
              <a:latin typeface="Corbel" panose="020B0503020204020204" pitchFamily="34" charset="0"/>
            </a:endParaRPr>
          </a:p>
          <a:p>
            <a:pPr marL="0" indent="0">
              <a:buNone/>
            </a:pPr>
            <a:r>
              <a:rPr lang="fr-FR" i="0" dirty="0">
                <a:effectLst/>
                <a:latin typeface="Ubuntu mono"/>
              </a:rPr>
              <a:t>La structure POUR </a:t>
            </a:r>
            <a:r>
              <a:rPr lang="fr-FR" b="0" i="0" dirty="0">
                <a:effectLst/>
                <a:latin typeface="Source Sans Pro" panose="020B0503030403020204" pitchFamily="34" charset="0"/>
              </a:rPr>
              <a:t>est un cas particulier de </a:t>
            </a:r>
            <a:r>
              <a:rPr lang="fr-FR" b="0" i="0" dirty="0" err="1">
                <a:effectLst/>
                <a:latin typeface="Source Sans Pro" panose="020B0503030403020204" pitchFamily="34" charset="0"/>
              </a:rPr>
              <a:t>TantQue</a:t>
            </a:r>
            <a:r>
              <a:rPr lang="fr-FR" b="0" i="0" dirty="0">
                <a:effectLst/>
                <a:latin typeface="Source Sans Pro" panose="020B0503030403020204" pitchFamily="34" charset="0"/>
              </a:rPr>
              <a:t> : celui où le programmeur peut dénombrer à l’avance le nombre de tours de boucles nécessaires.</a:t>
            </a:r>
          </a:p>
          <a:p>
            <a:pPr marL="0" indent="0">
              <a:buNone/>
            </a:pPr>
            <a:r>
              <a:rPr lang="fr-FR" b="0" i="0" dirty="0">
                <a:effectLst/>
                <a:latin typeface="Source Sans Pro" panose="020B0503030403020204" pitchFamily="34" charset="0"/>
              </a:rPr>
              <a:t>Les structures </a:t>
            </a:r>
            <a:r>
              <a:rPr lang="fr-FR" b="1" i="0" dirty="0">
                <a:effectLst/>
                <a:latin typeface="Source Sans Pro" panose="020B0503030403020204" pitchFamily="34" charset="0"/>
              </a:rPr>
              <a:t>Pour</a:t>
            </a:r>
            <a:r>
              <a:rPr lang="fr-FR" b="0" i="0" dirty="0">
                <a:effectLst/>
                <a:latin typeface="Source Sans Pro" panose="020B0503030403020204" pitchFamily="34" charset="0"/>
              </a:rPr>
              <a:t> sont employées dans les situations où l’on doit procéder à un traitement systématique sur les éléments d’un ensemble dont le programmeur connaît d’avance la quantité.</a:t>
            </a:r>
          </a:p>
          <a:p>
            <a:pPr marL="0" indent="0">
              <a:buNone/>
            </a:pPr>
            <a:endParaRPr lang="fr-FR" sz="2000" dirty="0">
              <a:latin typeface="Source Sans Pro" panose="020B0503030403020204" pitchFamily="34" charset="0"/>
            </a:endParaRPr>
          </a:p>
          <a:p>
            <a:pPr marL="0" indent="0">
              <a:buNone/>
            </a:pPr>
            <a:r>
              <a:rPr lang="fr-FR" b="0" i="0" dirty="0">
                <a:effectLst/>
                <a:latin typeface="Source Sans Pro" panose="020B0503030403020204" pitchFamily="34" charset="0"/>
              </a:rPr>
              <a:t>Il faut noter que dans une structure Pour, la progression du compteur est laissée à votre libre disposition. Dans la plupart des cas, on a besoin d’une variable qui augmente de 1 à chaque tour de boucle</a:t>
            </a:r>
          </a:p>
          <a:p>
            <a:pPr marL="0" indent="0">
              <a:buNone/>
            </a:pPr>
            <a:endParaRPr lang="fr-FR" sz="2000" dirty="0">
              <a:latin typeface="Source Sans Pro" panose="020B0503030403020204" pitchFamily="34" charset="0"/>
            </a:endParaRPr>
          </a:p>
          <a:p>
            <a:pPr marL="0" indent="0">
              <a:buNone/>
            </a:pPr>
            <a:r>
              <a:rPr lang="fr-FR" b="0" i="0" dirty="0">
                <a:effectLst/>
                <a:latin typeface="Source Sans Pro" panose="020B0503030403020204" pitchFamily="34" charset="0"/>
              </a:rPr>
              <a:t>Mais si vous souhaitez une progression plus spéciale, de 2 en 2, ou de 3 en 3, ou en arrière, de –1 en –1, ou de –10 en –10, ce n’est pas un problème : il suffira de le préciser à votre instruction « Pour » en lui rajoutant le mot « Pas » ou « </a:t>
            </a:r>
            <a:r>
              <a:rPr lang="fr-FR" dirty="0"/>
              <a:t>INCRÉMENT » </a:t>
            </a:r>
            <a:r>
              <a:rPr lang="fr-FR" b="0" i="0" dirty="0">
                <a:effectLst/>
                <a:latin typeface="Source Sans Pro" panose="020B0503030403020204" pitchFamily="34" charset="0"/>
              </a:rPr>
              <a:t>et la valeur de ce pas (Le « pas » dont nous parlons, c’est le « pas » du marcheur, « </a:t>
            </a:r>
            <a:r>
              <a:rPr lang="fr-FR" b="0" i="0" dirty="0" err="1">
                <a:effectLst/>
                <a:latin typeface="Source Sans Pro" panose="020B0503030403020204" pitchFamily="34" charset="0"/>
              </a:rPr>
              <a:t>step</a:t>
            </a:r>
            <a:r>
              <a:rPr lang="fr-FR" b="0" i="0" dirty="0">
                <a:effectLst/>
                <a:latin typeface="Source Sans Pro" panose="020B0503030403020204" pitchFamily="34" charset="0"/>
              </a:rPr>
              <a:t> » en anglais).</a:t>
            </a:r>
          </a:p>
          <a:p>
            <a:pPr marL="0" indent="0">
              <a:buNone/>
            </a:pPr>
            <a:endParaRPr lang="fr-FR" sz="2000" dirty="0">
              <a:latin typeface="Source Sans Pro" panose="020B0503030403020204" pitchFamily="34" charset="0"/>
            </a:endParaRPr>
          </a:p>
          <a:p>
            <a:pPr marL="3543300" lvl="8" indent="0">
              <a:buNone/>
            </a:pPr>
            <a:r>
              <a:rPr lang="fr-FR" sz="2000" b="1" i="0" dirty="0">
                <a:effectLst/>
                <a:latin typeface="Ubuntu mono"/>
              </a:rPr>
              <a:t>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INCREMENT</a:t>
            </a:r>
            <a:r>
              <a:rPr lang="fr-FR" sz="2000" b="0" i="0" dirty="0">
                <a:effectLst/>
                <a:latin typeface="Ubuntu mono"/>
              </a:rPr>
              <a:t> 2 </a:t>
            </a:r>
            <a:r>
              <a:rPr lang="fr-FR" sz="2000" b="1" i="0" dirty="0">
                <a:effectLst/>
                <a:latin typeface="Ubuntu mono"/>
              </a:rPr>
              <a:t>FAIRE</a:t>
            </a:r>
            <a:br>
              <a:rPr lang="fr-FR" sz="2000" dirty="0"/>
            </a:br>
            <a:r>
              <a:rPr lang="fr-FR" sz="2000" b="0" i="0" dirty="0">
                <a:effectLst/>
                <a:latin typeface="Ubuntu mono"/>
              </a:rPr>
              <a:t>  	Instructions</a:t>
            </a:r>
          </a:p>
          <a:p>
            <a:pPr marL="3543300" lvl="8" indent="0">
              <a:buNone/>
            </a:pPr>
            <a:r>
              <a:rPr lang="fr-FR" sz="2000" b="1" i="0" dirty="0" err="1">
                <a:effectLst/>
                <a:latin typeface="Ubuntu mono"/>
              </a:rPr>
              <a:t>FinPour</a:t>
            </a:r>
            <a:endParaRPr lang="fr-FR" sz="2000" i="0" dirty="0">
              <a:effectLst/>
              <a:latin typeface="Ubuntu mono"/>
            </a:endParaRPr>
          </a:p>
        </p:txBody>
      </p:sp>
    </p:spTree>
    <p:extLst>
      <p:ext uri="{BB962C8B-B14F-4D97-AF65-F5344CB8AC3E}">
        <p14:creationId xmlns:p14="http://schemas.microsoft.com/office/powerpoint/2010/main" val="11354757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a:bodyPr>
          <a:lstStyle/>
          <a:p>
            <a:pPr marL="0" indent="0" algn="ctr">
              <a:buNone/>
            </a:pPr>
            <a:r>
              <a:rPr lang="fr-FR" sz="2200" b="1" dirty="0">
                <a:latin typeface="Corbel" panose="020B0503020204020204" pitchFamily="34" charset="0"/>
              </a:rPr>
              <a:t>Les structures itératives</a:t>
            </a:r>
          </a:p>
          <a:p>
            <a:pPr marL="0" indent="0" algn="ctr">
              <a:buNone/>
            </a:pPr>
            <a:endParaRPr lang="fr-FR" sz="2200" b="1" dirty="0">
              <a:latin typeface="Corbel" panose="020B0503020204020204" pitchFamily="34" charset="0"/>
            </a:endParaRPr>
          </a:p>
          <a:p>
            <a:pPr marL="0" indent="0">
              <a:buNone/>
            </a:pPr>
            <a:r>
              <a:rPr lang="fr-FR" sz="2000" b="0" i="0" dirty="0">
                <a:effectLst/>
                <a:latin typeface="Source Sans Pro" panose="020B0503030403020204" pitchFamily="34" charset="0"/>
              </a:rPr>
              <a:t>Des boucles peuvent être </a:t>
            </a:r>
            <a:r>
              <a:rPr lang="fr-FR" sz="2000" b="1" i="0" dirty="0">
                <a:effectLst/>
                <a:latin typeface="Source Sans Pro" panose="020B0503030403020204" pitchFamily="34" charset="0"/>
              </a:rPr>
              <a:t>imbriquées </a:t>
            </a:r>
            <a:r>
              <a:rPr lang="fr-FR" sz="2000" b="0" i="0" dirty="0">
                <a:effectLst/>
                <a:latin typeface="Source Sans Pro" panose="020B0503030403020204" pitchFamily="34" charset="0"/>
              </a:rPr>
              <a:t>ou </a:t>
            </a:r>
            <a:r>
              <a:rPr lang="fr-FR" sz="2000" b="1" i="0" dirty="0">
                <a:effectLst/>
                <a:latin typeface="Source Sans Pro" panose="020B0503030403020204" pitchFamily="34" charset="0"/>
              </a:rPr>
              <a:t>successives</a:t>
            </a:r>
            <a:r>
              <a:rPr lang="fr-FR" sz="2000" b="0" i="0" dirty="0">
                <a:effectLst/>
                <a:latin typeface="Source Sans Pro" panose="020B0503030403020204" pitchFamily="34" charset="0"/>
              </a:rPr>
              <a:t> .Cependant, elles ne peuvent jamais, être croisées. </a:t>
            </a:r>
          </a:p>
          <a:p>
            <a:pPr marL="0" indent="0">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Voilà un exemple typique de boucles imbriquées : </a:t>
            </a:r>
          </a:p>
          <a:p>
            <a:pPr marL="0" indent="0" algn="just">
              <a:buNone/>
            </a:pPr>
            <a:endParaRPr lang="fr-FR" b="0" i="0" dirty="0">
              <a:effectLst/>
              <a:latin typeface="Source Sans Pro" panose="020B0503030403020204" pitchFamily="34" charset="0"/>
            </a:endParaRPr>
          </a:p>
          <a:p>
            <a:pPr marL="0" indent="0" algn="just">
              <a:buNone/>
            </a:pPr>
            <a:r>
              <a:rPr lang="fr-FR" dirty="0">
                <a:latin typeface="Source Sans Pro" panose="020B0503030403020204" pitchFamily="34" charset="0"/>
              </a:rPr>
              <a:t>Une entreprise possède plusieurs employés et chaque employé traite plusieurs commandes</a:t>
            </a:r>
          </a:p>
          <a:p>
            <a:pPr marL="0" indent="0" algn="just">
              <a:buNone/>
            </a:pPr>
            <a:r>
              <a:rPr lang="fr-FR" b="0" i="0" dirty="0">
                <a:effectLst/>
                <a:latin typeface="Source Sans Pro" panose="020B0503030403020204" pitchFamily="34" charset="0"/>
              </a:rPr>
              <a:t>on devra programmer une boucle principale (celle qui prend les employés un par un) et à l’intérieur, une boucle secondaire (celle qui prend les commandes de cet employé une par une).</a:t>
            </a:r>
          </a:p>
          <a:p>
            <a:pPr marL="0" indent="0" algn="just">
              <a:buNone/>
            </a:pPr>
            <a:r>
              <a:rPr lang="fr-FR" b="0" i="0" dirty="0">
                <a:effectLst/>
                <a:latin typeface="Source Sans Pro" panose="020B0503030403020204" pitchFamily="34" charset="0"/>
              </a:rPr>
              <a:t>Dans la pratique de la programmation, la maîtrise des boucles imbriquées est nécessaire, même si elle n’est pas suffisante.</a:t>
            </a:r>
          </a:p>
        </p:txBody>
      </p:sp>
    </p:spTree>
    <p:extLst>
      <p:ext uri="{BB962C8B-B14F-4D97-AF65-F5344CB8AC3E}">
        <p14:creationId xmlns:p14="http://schemas.microsoft.com/office/powerpoint/2010/main" val="1408600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200" b="1" i="0" dirty="0">
              <a:effectLst/>
              <a:latin typeface="Corbel" panose="020B0503020204020204" pitchFamily="34" charset="0"/>
            </a:endParaRPr>
          </a:p>
          <a:p>
            <a:pPr marL="0" indent="0">
              <a:buNone/>
            </a:pPr>
            <a:r>
              <a:rPr lang="fr-FR" b="0" i="0" dirty="0">
                <a:effectLst/>
                <a:latin typeface="Source Sans Pro" panose="020B0503030403020204" pitchFamily="34" charset="0"/>
              </a:rPr>
              <a:t>Ecrire un algorithme qui demande un nombre de départ, et qui ensuite affiche les dix nombres suivants. Par exemple, si l'utilisateur entre le nombre 17, le programme affichera les nombres de 18 à 27.</a:t>
            </a:r>
            <a:r>
              <a:rPr lang="fr-FR" sz="2200" b="1" dirty="0">
                <a:latin typeface="Corbel" panose="020B0503020204020204" pitchFamily="34" charset="0"/>
                <a:sym typeface="Wingdings" panose="05000000000000000000" pitchFamily="2" charset="2"/>
              </a:rPr>
              <a:t>utilisation d’une boucle POUR</a:t>
            </a:r>
          </a:p>
          <a:p>
            <a:pPr marL="0" indent="0">
              <a:buNone/>
            </a:pPr>
            <a:endParaRPr lang="fr-FR" sz="2200" b="1" i="0" dirty="0">
              <a:effectLst/>
              <a:latin typeface="Corbel" panose="020B0503020204020204" pitchFamily="34" charset="0"/>
              <a:sym typeface="Wingdings" panose="05000000000000000000" pitchFamily="2" charset="2"/>
            </a:endParaRPr>
          </a:p>
          <a:p>
            <a:pPr marL="0" indent="0">
              <a:buNone/>
            </a:pPr>
            <a:r>
              <a:rPr lang="fr-FR" b="0" i="0" dirty="0">
                <a:effectLst/>
                <a:latin typeface="Source Sans Pro" panose="020B0503030403020204" pitchFamily="34" charset="0"/>
              </a:rPr>
              <a:t>Ecrire un algorithme qui demande un nombre de départ, et qui ensuite écrit la table de multiplication de ce nombre</a:t>
            </a:r>
            <a:endParaRPr lang="fr-FR" sz="2200" b="1" dirty="0">
              <a:latin typeface="Corbel" panose="020B0503020204020204" pitchFamily="34" charset="0"/>
              <a:sym typeface="Wingdings" panose="05000000000000000000" pitchFamily="2" charset="2"/>
            </a:endParaRPr>
          </a:p>
          <a:p>
            <a:pPr marL="0" indent="0">
              <a:buNone/>
            </a:pPr>
            <a:endParaRPr lang="fr-FR" sz="2200" b="1" i="0" dirty="0">
              <a:effectLst/>
              <a:latin typeface="Corbel" panose="020B0503020204020204" pitchFamily="34" charset="0"/>
              <a:sym typeface="Wingdings" panose="05000000000000000000" pitchFamily="2" charset="2"/>
            </a:endParaRPr>
          </a:p>
          <a:p>
            <a:pPr marL="0" indent="0">
              <a:buNone/>
            </a:pPr>
            <a:r>
              <a:rPr lang="fr-FR" b="0" i="0" dirty="0">
                <a:effectLst/>
                <a:latin typeface="Source Sans Pro" panose="020B0503030403020204" pitchFamily="34" charset="0"/>
              </a:rPr>
              <a:t>Ecrire un algorithme qui demande un nombre de départ, et qui calcule la somme des entiers jusqu’à ce nombre</a:t>
            </a:r>
            <a:endParaRPr lang="fr-FR" sz="2200" b="1" dirty="0">
              <a:latin typeface="Corbel" panose="020B0503020204020204" pitchFamily="34" charset="0"/>
              <a:sym typeface="Wingdings" panose="05000000000000000000" pitchFamily="2" charset="2"/>
            </a:endParaRPr>
          </a:p>
          <a:p>
            <a:pPr marL="0" indent="0">
              <a:buNone/>
            </a:pPr>
            <a:endParaRPr lang="fr-FR" sz="2200" b="1" i="0" dirty="0">
              <a:effectLst/>
              <a:latin typeface="Corbel" panose="020B0503020204020204" pitchFamily="34" charset="0"/>
              <a:sym typeface="Wingdings" panose="05000000000000000000" pitchFamily="2" charset="2"/>
            </a:endParaRPr>
          </a:p>
          <a:p>
            <a:pPr marL="0" indent="0" algn="just">
              <a:buNone/>
            </a:pPr>
            <a:r>
              <a:rPr lang="fr-FR" b="0" i="0" dirty="0">
                <a:effectLst/>
                <a:latin typeface="Source Sans Pro" panose="020B0503030403020204" pitchFamily="34" charset="0"/>
              </a:rPr>
              <a:t>Ecrire un algorithme qui demande un nombre de départ, et qui calcule sa factorielle.</a:t>
            </a:r>
          </a:p>
          <a:p>
            <a:pPr marL="0" indent="0" algn="just">
              <a:buNone/>
            </a:pPr>
            <a:r>
              <a:rPr lang="fr-FR" b="0" i="0" dirty="0">
                <a:effectLst/>
                <a:latin typeface="Source Sans Pro" panose="020B0503030403020204" pitchFamily="34" charset="0"/>
              </a:rPr>
              <a:t>NB : la factorielle de 8, notée 8 !, vaut</a:t>
            </a:r>
          </a:p>
          <a:p>
            <a:pPr marL="0" indent="0" algn="just">
              <a:buNone/>
            </a:pPr>
            <a:r>
              <a:rPr lang="fr-FR" b="0" i="0" dirty="0">
                <a:effectLst/>
                <a:latin typeface="Source Sans Pro" panose="020B0503030403020204" pitchFamily="34" charset="0"/>
              </a:rPr>
              <a:t>1 x 2 x 3 x 4 x 5 x 6 x 7 x 8</a:t>
            </a: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3117191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200" b="1" i="0" dirty="0">
              <a:effectLst/>
              <a:latin typeface="Corbel" panose="020B0503020204020204" pitchFamily="34" charset="0"/>
            </a:endParaRPr>
          </a:p>
          <a:p>
            <a:pPr marL="0" indent="0">
              <a:buNone/>
            </a:pPr>
            <a:r>
              <a:rPr lang="fr-FR" b="0" i="0" dirty="0">
                <a:effectLst/>
                <a:latin typeface="Source Sans Pro" panose="020B0503030403020204" pitchFamily="34" charset="0"/>
              </a:rPr>
              <a:t>Ecrire un algorithme qui demande successivement 20 nombres à l’utilisateur, et qui lui dise ensuite quel était le plus grand parmi ces 20 nombres </a:t>
            </a:r>
          </a:p>
          <a:p>
            <a:pPr marL="0" indent="0">
              <a:buNone/>
            </a:pPr>
            <a:r>
              <a:rPr lang="fr-FR" b="0" i="0" dirty="0">
                <a:effectLst/>
                <a:latin typeface="Source Sans Pro" panose="020B0503030403020204" pitchFamily="34" charset="0"/>
              </a:rPr>
              <a:t>Modifiez ensuite l’algorithme pour que le programme affiche de surcroît en quelle position avait été saisie ce nombre </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Réécrire l’algorithme précédent, mais cette fois-ci on ne connaît pas d’avance combien l’utilisateur souhaite saisir de nombres. La saisie des nombres s’arrête lorsque l’utilisateur entre un zéro.</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Lire la suite des prix (en euros entiers et terminée par zéro) des achats d’un client. Calculer la somme qu’il doit, lire la somme qu’il paye, et simuler la remise de la monnaie en affichant les textes "10 Euros", "5 Euros" et "1 Euro" autant de fois qu’il y a de coupures de chaque sorte à rendre.</a:t>
            </a:r>
          </a:p>
          <a:p>
            <a:pPr marL="0" indent="0">
              <a:buNone/>
            </a:pPr>
            <a:endParaRPr lang="fr-FR" dirty="0">
              <a:solidFill>
                <a:srgbClr val="000000"/>
              </a:solidFill>
              <a:latin typeface="Source Sans Pro" panose="020B0503030403020204" pitchFamily="34" charset="0"/>
            </a:endParaRPr>
          </a:p>
          <a:p>
            <a:pPr marL="0" indent="0">
              <a:buNone/>
            </a:pPr>
            <a:endParaRPr lang="fr-FR" b="0" i="0" dirty="0">
              <a:solidFill>
                <a:srgbClr val="000000"/>
              </a:solidFill>
              <a:effectLst/>
              <a:latin typeface="Source Sans Pro" panose="020B0503030403020204" pitchFamily="34" charset="0"/>
            </a:endParaRPr>
          </a:p>
          <a:p>
            <a:pPr marL="0" indent="0">
              <a:buNone/>
            </a:pPr>
            <a:endParaRPr lang="fr-FR" dirty="0">
              <a:solidFill>
                <a:srgbClr val="000000"/>
              </a:solidFill>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6209397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200" b="1" i="0" dirty="0">
              <a:effectLst/>
              <a:latin typeface="Corbel" panose="020B0503020204020204" pitchFamily="34" charset="0"/>
            </a:endParaRPr>
          </a:p>
          <a:p>
            <a:pPr marL="0" indent="0" algn="just">
              <a:buNone/>
            </a:pPr>
            <a:r>
              <a:rPr lang="fr-FR" b="0" i="0" dirty="0">
                <a:effectLst/>
                <a:latin typeface="Source Sans Pro" panose="020B0503030403020204" pitchFamily="34" charset="0"/>
              </a:rPr>
              <a:t>Écrire un algorithme qui permette de connaître ses chances de gagner au tiercé, quarté, quinté et autres impôts volontaires.</a:t>
            </a:r>
          </a:p>
          <a:p>
            <a:pPr marL="0" indent="0" algn="just">
              <a:buNone/>
            </a:pPr>
            <a:r>
              <a:rPr lang="fr-FR" b="0" i="0" dirty="0">
                <a:effectLst/>
                <a:latin typeface="Source Sans Pro" panose="020B0503030403020204" pitchFamily="34" charset="0"/>
              </a:rPr>
              <a:t>On demande à l’utilisateur le nombre de chevaux partants, et le nombre de chevaux joués. Les deux messages affichés devront être :</a:t>
            </a:r>
          </a:p>
          <a:p>
            <a:pPr marL="0" indent="0" algn="l">
              <a:buNone/>
            </a:pPr>
            <a:r>
              <a:rPr lang="fr-FR" b="0" i="0" dirty="0">
                <a:effectLst/>
                <a:latin typeface="Ubuntu mono"/>
              </a:rPr>
              <a:t>Dans l’ordre : une chance sur X de gagner</a:t>
            </a:r>
            <a:br>
              <a:rPr lang="fr-FR" b="0" i="0" dirty="0">
                <a:effectLst/>
                <a:latin typeface="Ubuntu mono"/>
              </a:rPr>
            </a:br>
            <a:r>
              <a:rPr lang="fr-FR" b="0" i="0" dirty="0">
                <a:effectLst/>
                <a:latin typeface="Ubuntu mono"/>
              </a:rPr>
              <a:t>Dans le désordre : une chance sur Y de gagner</a:t>
            </a:r>
          </a:p>
          <a:p>
            <a:pPr marL="0" indent="0" algn="just">
              <a:buNone/>
            </a:pPr>
            <a:r>
              <a:rPr lang="fr-FR" b="0" i="0" dirty="0">
                <a:effectLst/>
                <a:latin typeface="Source Sans Pro" panose="020B0503030403020204" pitchFamily="34" charset="0"/>
              </a:rPr>
              <a:t>X et Y nous sont donnés par la formule suivante, si n est le nombre de chevaux partants et p le nombre de chevaux joués (on rappelle que le signe ! signifie "factorielle") :</a:t>
            </a:r>
          </a:p>
          <a:p>
            <a:pPr marL="0" indent="0" algn="l">
              <a:buNone/>
            </a:pPr>
            <a:r>
              <a:rPr lang="fr-FR" b="0" i="0" dirty="0">
                <a:effectLst/>
                <a:latin typeface="Ubuntu mono"/>
              </a:rPr>
              <a:t>X = n ! / (n - p) !</a:t>
            </a:r>
            <a:br>
              <a:rPr lang="fr-FR" b="0" i="0" dirty="0">
                <a:effectLst/>
                <a:latin typeface="Ubuntu mono"/>
              </a:rPr>
            </a:br>
            <a:r>
              <a:rPr lang="fr-FR" b="0" i="0" dirty="0">
                <a:effectLst/>
                <a:latin typeface="Ubuntu mono"/>
              </a:rPr>
              <a:t>Y = n ! / (p ! * (n – p) !)</a:t>
            </a:r>
          </a:p>
          <a:p>
            <a:pPr marL="0" indent="0" algn="just">
              <a:buNone/>
            </a:pPr>
            <a:r>
              <a:rPr lang="fr-FR" b="0" i="0" dirty="0">
                <a:effectLst/>
                <a:latin typeface="Source Sans Pro" panose="020B0503030403020204" pitchFamily="34" charset="0"/>
              </a:rPr>
              <a:t>NB : cet algorithme peut être écrit d’une manière simple, mais relativement peu performante. Ses performances peuvent être singulièrement augmentées par une petite astuce. Vous commencerez par écrire la manière la plus simple, puis vous identifierez le problème, et écrirez une deuxième version permettant de le résoudre.</a:t>
            </a:r>
          </a:p>
          <a:p>
            <a:pPr marL="0" indent="0">
              <a:buNone/>
            </a:pPr>
            <a:endParaRPr lang="fr-FR" dirty="0">
              <a:latin typeface="Source Sans Pro" panose="020B0503030403020204" pitchFamily="34" charset="0"/>
            </a:endParaRPr>
          </a:p>
          <a:p>
            <a:pPr marL="0" indent="0">
              <a:buNone/>
            </a:pPr>
            <a:endParaRPr lang="fr-FR" b="0" i="0" dirty="0">
              <a:solidFill>
                <a:srgbClr val="000000"/>
              </a:solidFill>
              <a:effectLst/>
              <a:latin typeface="Source Sans Pro" panose="020B0503030403020204" pitchFamily="34" charset="0"/>
            </a:endParaRPr>
          </a:p>
          <a:p>
            <a:pPr marL="0" indent="0">
              <a:buNone/>
            </a:pPr>
            <a:endParaRPr lang="fr-FR" dirty="0">
              <a:solidFill>
                <a:srgbClr val="000000"/>
              </a:solidFill>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2656968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LES TABLEAUX</a:t>
            </a:r>
          </a:p>
          <a:p>
            <a:pPr marL="0" indent="0">
              <a:buNone/>
            </a:pPr>
            <a:endParaRPr lang="fr-FR" sz="2200" b="1" i="0" dirty="0">
              <a:effectLst/>
              <a:latin typeface="Corbel" panose="020B0503020204020204" pitchFamily="34" charset="0"/>
            </a:endParaRPr>
          </a:p>
          <a:p>
            <a:pPr marL="0" indent="0">
              <a:buNone/>
            </a:pPr>
            <a:r>
              <a:rPr lang="fr-FR" sz="2200" dirty="0">
                <a:latin typeface="Corbel" panose="020B0503020204020204" pitchFamily="34" charset="0"/>
              </a:rPr>
              <a:t>Il existe un autre type de variable possible: les tableaux</a:t>
            </a:r>
          </a:p>
          <a:p>
            <a:pPr marL="0" indent="0">
              <a:buNone/>
            </a:pPr>
            <a:endParaRPr lang="fr-FR" sz="2200" i="0" dirty="0">
              <a:effectLst/>
              <a:latin typeface="Corbel" panose="020B0503020204020204" pitchFamily="34" charset="0"/>
            </a:endParaRPr>
          </a:p>
          <a:p>
            <a:pPr marL="0" indent="0">
              <a:buNone/>
            </a:pPr>
            <a:r>
              <a:rPr lang="fr-FR" sz="2200" dirty="0">
                <a:latin typeface="Corbel" panose="020B0503020204020204" pitchFamily="34" charset="0"/>
              </a:rPr>
              <a:t>Ils permettent d’enregistrer plusieurs données, valeurs dans une même variables et peuvent se schématiser comme suit pour un tableau de 4 cases:</a:t>
            </a:r>
          </a:p>
          <a:p>
            <a:pPr marL="0" indent="0">
              <a:buNone/>
            </a:pPr>
            <a:endParaRPr lang="fr-FR" i="0" dirty="0">
              <a:effectLst/>
              <a:latin typeface="Source Sans Pro" panose="020B0503030403020204" pitchFamily="34" charset="0"/>
            </a:endParaRPr>
          </a:p>
          <a:p>
            <a:pPr marL="0" indent="0">
              <a:buNone/>
            </a:pPr>
            <a:r>
              <a:rPr lang="fr-FR" dirty="0">
                <a:latin typeface="Source Sans Pro" panose="020B0503030403020204" pitchFamily="34" charset="0"/>
              </a:rPr>
              <a:t>Il est important de noté que dans beaucoup de langage les tableaux ne peuvent contenir uniquement des valeurs de même type: </a:t>
            </a:r>
          </a:p>
          <a:p>
            <a:pPr marL="0" indent="0">
              <a:buNone/>
            </a:pPr>
            <a:r>
              <a:rPr lang="fr-FR" b="0" i="0" dirty="0">
                <a:solidFill>
                  <a:srgbClr val="000000"/>
                </a:solidFill>
                <a:effectLst/>
                <a:latin typeface="Source Sans Pro" panose="020B0503030403020204" pitchFamily="34" charset="0"/>
              </a:rPr>
              <a:t>									</a:t>
            </a:r>
            <a:r>
              <a:rPr lang="fr-FR" b="0" i="0" dirty="0">
                <a:effectLst/>
                <a:latin typeface="Source Sans Pro" panose="020B0503030403020204" pitchFamily="34" charset="0"/>
              </a:rPr>
              <a:t>ou </a:t>
            </a:r>
          </a:p>
          <a:p>
            <a:pPr marL="0" indent="0">
              <a:buNone/>
            </a:pPr>
            <a:endParaRPr lang="fr-FR" dirty="0">
              <a:latin typeface="Source Sans Pro" panose="020B0503030403020204" pitchFamily="34" charset="0"/>
            </a:endParaRPr>
          </a:p>
          <a:p>
            <a:pPr marL="0" indent="0">
              <a:buNone/>
            </a:pPr>
            <a:r>
              <a:rPr lang="fr-FR" dirty="0">
                <a:latin typeface="Source Sans Pro" panose="020B0503030403020204" pitchFamily="34" charset="0"/>
              </a:rPr>
              <a:t>Chaque case du tableau possède un index permettant l’identification de celle-ci. Dans la quasi-totalité des langage l’index de la 1ere case d’un tableau est 0 (sauf </a:t>
            </a:r>
            <a:r>
              <a:rPr lang="fr-FR" dirty="0" err="1">
                <a:latin typeface="Source Sans Pro" panose="020B0503030403020204" pitchFamily="34" charset="0"/>
              </a:rPr>
              <a:t>Larp</a:t>
            </a:r>
            <a:r>
              <a:rPr lang="fr-FR" dirty="0">
                <a:latin typeface="Source Sans Pro" panose="020B0503030403020204" pitchFamily="34" charset="0"/>
              </a:rPr>
              <a:t> qui commence à 1):</a:t>
            </a:r>
          </a:p>
          <a:p>
            <a:pPr marL="0" indent="0">
              <a:buNone/>
            </a:pPr>
            <a:endParaRPr lang="fr-FR" dirty="0">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
        <p:nvSpPr>
          <p:cNvPr id="2" name="Rectangle 1">
            <a:extLst>
              <a:ext uri="{FF2B5EF4-FFF2-40B4-BE49-F238E27FC236}">
                <a16:creationId xmlns:a16="http://schemas.microsoft.com/office/drawing/2014/main" id="{A3124154-D63A-401B-B124-FD3395FD1A36}"/>
              </a:ext>
            </a:extLst>
          </p:cNvPr>
          <p:cNvSpPr/>
          <p:nvPr/>
        </p:nvSpPr>
        <p:spPr>
          <a:xfrm>
            <a:off x="6924675" y="256936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451DBB97-3FE5-4595-B0BA-690395F940DC}"/>
              </a:ext>
            </a:extLst>
          </p:cNvPr>
          <p:cNvSpPr/>
          <p:nvPr/>
        </p:nvSpPr>
        <p:spPr>
          <a:xfrm>
            <a:off x="7467600" y="256936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D4708A32-196B-4C0A-9F91-D2F1F03BC340}"/>
              </a:ext>
            </a:extLst>
          </p:cNvPr>
          <p:cNvSpPr/>
          <p:nvPr/>
        </p:nvSpPr>
        <p:spPr>
          <a:xfrm>
            <a:off x="8010525" y="256936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851DF063-EE9F-420C-A928-DAE0809E93AA}"/>
              </a:ext>
            </a:extLst>
          </p:cNvPr>
          <p:cNvSpPr/>
          <p:nvPr/>
        </p:nvSpPr>
        <p:spPr>
          <a:xfrm>
            <a:off x="8553450" y="256936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76AB2FF3-65FF-4721-9BF4-46535E3F3C6C}"/>
              </a:ext>
            </a:extLst>
          </p:cNvPr>
          <p:cNvSpPr/>
          <p:nvPr/>
        </p:nvSpPr>
        <p:spPr>
          <a:xfrm>
            <a:off x="1800223" y="4076103"/>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8" name="Rectangle 7">
            <a:extLst>
              <a:ext uri="{FF2B5EF4-FFF2-40B4-BE49-F238E27FC236}">
                <a16:creationId xmlns:a16="http://schemas.microsoft.com/office/drawing/2014/main" id="{CD7707EA-CA61-46DA-B0B8-2AA541ACFC9F}"/>
              </a:ext>
            </a:extLst>
          </p:cNvPr>
          <p:cNvSpPr/>
          <p:nvPr/>
        </p:nvSpPr>
        <p:spPr>
          <a:xfrm>
            <a:off x="2343148" y="4076103"/>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9" name="Rectangle 8">
            <a:extLst>
              <a:ext uri="{FF2B5EF4-FFF2-40B4-BE49-F238E27FC236}">
                <a16:creationId xmlns:a16="http://schemas.microsoft.com/office/drawing/2014/main" id="{24060DA3-654E-489B-9242-CCE852C18CC7}"/>
              </a:ext>
            </a:extLst>
          </p:cNvPr>
          <p:cNvSpPr/>
          <p:nvPr/>
        </p:nvSpPr>
        <p:spPr>
          <a:xfrm>
            <a:off x="2886073" y="4076103"/>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0" name="Rectangle 9">
            <a:extLst>
              <a:ext uri="{FF2B5EF4-FFF2-40B4-BE49-F238E27FC236}">
                <a16:creationId xmlns:a16="http://schemas.microsoft.com/office/drawing/2014/main" id="{DC37C943-B866-45C0-8568-F02A34F74CEB}"/>
              </a:ext>
            </a:extLst>
          </p:cNvPr>
          <p:cNvSpPr/>
          <p:nvPr/>
        </p:nvSpPr>
        <p:spPr>
          <a:xfrm>
            <a:off x="3428998" y="4076103"/>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1" name="Rectangle 10">
            <a:extLst>
              <a:ext uri="{FF2B5EF4-FFF2-40B4-BE49-F238E27FC236}">
                <a16:creationId xmlns:a16="http://schemas.microsoft.com/office/drawing/2014/main" id="{61D87FB5-99FA-499C-A477-0D32E8938944}"/>
              </a:ext>
            </a:extLst>
          </p:cNvPr>
          <p:cNvSpPr/>
          <p:nvPr/>
        </p:nvSpPr>
        <p:spPr>
          <a:xfrm>
            <a:off x="5267322" y="408562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UN</a:t>
            </a:r>
          </a:p>
        </p:txBody>
      </p:sp>
      <p:sp>
        <p:nvSpPr>
          <p:cNvPr id="12" name="Rectangle 11">
            <a:extLst>
              <a:ext uri="{FF2B5EF4-FFF2-40B4-BE49-F238E27FC236}">
                <a16:creationId xmlns:a16="http://schemas.microsoft.com/office/drawing/2014/main" id="{499E3137-FAE0-4F6C-B377-061141306C6C}"/>
              </a:ext>
            </a:extLst>
          </p:cNvPr>
          <p:cNvSpPr/>
          <p:nvPr/>
        </p:nvSpPr>
        <p:spPr>
          <a:xfrm>
            <a:off x="5810247" y="4085627"/>
            <a:ext cx="733426"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petit</a:t>
            </a:r>
          </a:p>
        </p:txBody>
      </p:sp>
      <p:sp>
        <p:nvSpPr>
          <p:cNvPr id="13" name="Rectangle 12">
            <a:extLst>
              <a:ext uri="{FF2B5EF4-FFF2-40B4-BE49-F238E27FC236}">
                <a16:creationId xmlns:a16="http://schemas.microsoft.com/office/drawing/2014/main" id="{13270479-8BAA-4BA5-973E-8FD5A379E4AF}"/>
              </a:ext>
            </a:extLst>
          </p:cNvPr>
          <p:cNvSpPr/>
          <p:nvPr/>
        </p:nvSpPr>
        <p:spPr>
          <a:xfrm>
            <a:off x="6543673" y="4085627"/>
            <a:ext cx="733426"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a:t>
            </a:r>
          </a:p>
        </p:txBody>
      </p:sp>
      <p:sp>
        <p:nvSpPr>
          <p:cNvPr id="14" name="Rectangle 13">
            <a:extLst>
              <a:ext uri="{FF2B5EF4-FFF2-40B4-BE49-F238E27FC236}">
                <a16:creationId xmlns:a16="http://schemas.microsoft.com/office/drawing/2014/main" id="{22F11B13-4646-427F-B5FB-01B34E4B797B}"/>
              </a:ext>
            </a:extLst>
          </p:cNvPr>
          <p:cNvSpPr/>
          <p:nvPr/>
        </p:nvSpPr>
        <p:spPr>
          <a:xfrm>
            <a:off x="7277099" y="4085627"/>
            <a:ext cx="733426"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leau</a:t>
            </a:r>
            <a:endParaRPr lang="fr-FR" dirty="0"/>
          </a:p>
        </p:txBody>
      </p:sp>
      <p:sp>
        <p:nvSpPr>
          <p:cNvPr id="15" name="Rectangle 14">
            <a:extLst>
              <a:ext uri="{FF2B5EF4-FFF2-40B4-BE49-F238E27FC236}">
                <a16:creationId xmlns:a16="http://schemas.microsoft.com/office/drawing/2014/main" id="{B26B05B3-3685-46C5-AA85-69732580E498}"/>
              </a:ext>
            </a:extLst>
          </p:cNvPr>
          <p:cNvSpPr/>
          <p:nvPr/>
        </p:nvSpPr>
        <p:spPr>
          <a:xfrm>
            <a:off x="3682602" y="5740001"/>
            <a:ext cx="1000125" cy="821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a:t>1</a:t>
            </a:r>
          </a:p>
        </p:txBody>
      </p:sp>
      <p:sp>
        <p:nvSpPr>
          <p:cNvPr id="19" name="Rectangle 18">
            <a:extLst>
              <a:ext uri="{FF2B5EF4-FFF2-40B4-BE49-F238E27FC236}">
                <a16:creationId xmlns:a16="http://schemas.microsoft.com/office/drawing/2014/main" id="{47EB0269-6071-4F07-AD17-76F8E260F6AA}"/>
              </a:ext>
            </a:extLst>
          </p:cNvPr>
          <p:cNvSpPr/>
          <p:nvPr/>
        </p:nvSpPr>
        <p:spPr>
          <a:xfrm>
            <a:off x="3837381" y="5793579"/>
            <a:ext cx="719138" cy="357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Index 0</a:t>
            </a:r>
          </a:p>
        </p:txBody>
      </p:sp>
      <p:sp>
        <p:nvSpPr>
          <p:cNvPr id="20" name="Rectangle 19">
            <a:extLst>
              <a:ext uri="{FF2B5EF4-FFF2-40B4-BE49-F238E27FC236}">
                <a16:creationId xmlns:a16="http://schemas.microsoft.com/office/drawing/2014/main" id="{34D4F6EC-5FDC-4144-A74F-7BECA6F38BFD}"/>
              </a:ext>
            </a:extLst>
          </p:cNvPr>
          <p:cNvSpPr/>
          <p:nvPr/>
        </p:nvSpPr>
        <p:spPr>
          <a:xfrm>
            <a:off x="4682727" y="5740001"/>
            <a:ext cx="1000124" cy="821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a:t>1</a:t>
            </a:r>
          </a:p>
        </p:txBody>
      </p:sp>
      <p:sp>
        <p:nvSpPr>
          <p:cNvPr id="21" name="Rectangle 20">
            <a:extLst>
              <a:ext uri="{FF2B5EF4-FFF2-40B4-BE49-F238E27FC236}">
                <a16:creationId xmlns:a16="http://schemas.microsoft.com/office/drawing/2014/main" id="{D54CC0AC-24AD-421D-B901-4C751859F557}"/>
              </a:ext>
            </a:extLst>
          </p:cNvPr>
          <p:cNvSpPr/>
          <p:nvPr/>
        </p:nvSpPr>
        <p:spPr>
          <a:xfrm>
            <a:off x="4819646" y="5793579"/>
            <a:ext cx="719138" cy="357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Index 1</a:t>
            </a:r>
          </a:p>
        </p:txBody>
      </p:sp>
      <p:sp>
        <p:nvSpPr>
          <p:cNvPr id="22" name="Rectangle 21">
            <a:extLst>
              <a:ext uri="{FF2B5EF4-FFF2-40B4-BE49-F238E27FC236}">
                <a16:creationId xmlns:a16="http://schemas.microsoft.com/office/drawing/2014/main" id="{6292635C-C443-41EB-ADAE-8547D032B235}"/>
              </a:ext>
            </a:extLst>
          </p:cNvPr>
          <p:cNvSpPr/>
          <p:nvPr/>
        </p:nvSpPr>
        <p:spPr>
          <a:xfrm>
            <a:off x="5682852" y="5740001"/>
            <a:ext cx="1031080" cy="821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a:t>1</a:t>
            </a:r>
          </a:p>
        </p:txBody>
      </p:sp>
      <p:sp>
        <p:nvSpPr>
          <p:cNvPr id="23" name="Rectangle 22">
            <a:extLst>
              <a:ext uri="{FF2B5EF4-FFF2-40B4-BE49-F238E27FC236}">
                <a16:creationId xmlns:a16="http://schemas.microsoft.com/office/drawing/2014/main" id="{B5B0B1AD-C6BD-4728-958D-45DB8AE8868C}"/>
              </a:ext>
            </a:extLst>
          </p:cNvPr>
          <p:cNvSpPr/>
          <p:nvPr/>
        </p:nvSpPr>
        <p:spPr>
          <a:xfrm>
            <a:off x="5838823" y="5793579"/>
            <a:ext cx="719138" cy="357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Index 2</a:t>
            </a:r>
          </a:p>
        </p:txBody>
      </p:sp>
      <p:sp>
        <p:nvSpPr>
          <p:cNvPr id="24" name="Rectangle 23">
            <a:extLst>
              <a:ext uri="{FF2B5EF4-FFF2-40B4-BE49-F238E27FC236}">
                <a16:creationId xmlns:a16="http://schemas.microsoft.com/office/drawing/2014/main" id="{CC8001B9-55A8-4C5B-ABFF-6FA18FE2AD4D}"/>
              </a:ext>
            </a:extLst>
          </p:cNvPr>
          <p:cNvSpPr/>
          <p:nvPr/>
        </p:nvSpPr>
        <p:spPr>
          <a:xfrm>
            <a:off x="6713932" y="5740001"/>
            <a:ext cx="1126333" cy="821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a:t>1</a:t>
            </a:r>
          </a:p>
        </p:txBody>
      </p:sp>
      <p:sp>
        <p:nvSpPr>
          <p:cNvPr id="25" name="Rectangle 24">
            <a:extLst>
              <a:ext uri="{FF2B5EF4-FFF2-40B4-BE49-F238E27FC236}">
                <a16:creationId xmlns:a16="http://schemas.microsoft.com/office/drawing/2014/main" id="{AAC37BCE-087F-4979-BDDB-8794EA86615C}"/>
              </a:ext>
            </a:extLst>
          </p:cNvPr>
          <p:cNvSpPr/>
          <p:nvPr/>
        </p:nvSpPr>
        <p:spPr>
          <a:xfrm>
            <a:off x="6924674" y="5793579"/>
            <a:ext cx="719138" cy="357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Index 3</a:t>
            </a:r>
          </a:p>
        </p:txBody>
      </p:sp>
    </p:spTree>
    <p:extLst>
      <p:ext uri="{BB962C8B-B14F-4D97-AF65-F5344CB8AC3E}">
        <p14:creationId xmlns:p14="http://schemas.microsoft.com/office/powerpoint/2010/main" val="19672764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fontScale="77500" lnSpcReduction="20000"/>
          </a:bodyPr>
          <a:lstStyle/>
          <a:p>
            <a:pPr marL="0" indent="0" algn="ctr">
              <a:buNone/>
            </a:pPr>
            <a:r>
              <a:rPr lang="fr-FR" sz="2200" b="1" dirty="0">
                <a:latin typeface="Corbel" panose="020B0503020204020204" pitchFamily="34" charset="0"/>
              </a:rPr>
              <a:t>LES TABLEAUX</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Un tableau doit être déclaré en précisant le nombre et le type de valeurs qu’il contiendra (la déclaration des tableaux est susceptible de varier d'un langage à l'autre. Certains langages réclament le nombre d'éléments, d'autre le plus grand indice... C'est donc une affaire de conventions).</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Exemple en Java  </a:t>
            </a:r>
          </a:p>
          <a:p>
            <a:pPr marL="0" indent="0">
              <a:buNone/>
            </a:pPr>
            <a:r>
              <a:rPr lang="fr-FR" dirty="0">
                <a:latin typeface="Source Sans Pro" panose="020B0503030403020204" pitchFamily="34" charset="0"/>
              </a:rPr>
              <a:t>	- </a:t>
            </a:r>
            <a:r>
              <a:rPr lang="fr-FR" b="0" i="0" dirty="0">
                <a:effectLst/>
                <a:latin typeface="Source Sans Pro" panose="020B0503030403020204" pitchFamily="34" charset="0"/>
              </a:rPr>
              <a:t>String [ ] </a:t>
            </a:r>
            <a:r>
              <a:rPr lang="fr-FR" b="0" i="0" dirty="0" err="1">
                <a:effectLst/>
                <a:latin typeface="Source Sans Pro" panose="020B0503030403020204" pitchFamily="34" charset="0"/>
              </a:rPr>
              <a:t>unTableau</a:t>
            </a:r>
            <a:r>
              <a:rPr lang="fr-FR" b="0" i="0" dirty="0">
                <a:effectLst/>
                <a:latin typeface="Source Sans Pro" panose="020B0503030403020204" pitchFamily="34" charset="0"/>
              </a:rPr>
              <a:t> =new String[4]  va créer un tableau de type String et de longueur 4 cases</a:t>
            </a:r>
          </a:p>
          <a:p>
            <a:pPr marL="0" indent="0">
              <a:buNone/>
            </a:pPr>
            <a:r>
              <a:rPr lang="fr-FR" dirty="0">
                <a:latin typeface="Source Sans Pro" panose="020B0503030403020204" pitchFamily="34" charset="0"/>
              </a:rPr>
              <a:t>	- </a:t>
            </a:r>
            <a:r>
              <a:rPr lang="fr-FR" dirty="0" err="1">
                <a:latin typeface="Source Sans Pro" panose="020B0503030403020204" pitchFamily="34" charset="0"/>
              </a:rPr>
              <a:t>int</a:t>
            </a:r>
            <a:r>
              <a:rPr lang="fr-FR" dirty="0">
                <a:latin typeface="Source Sans Pro" panose="020B0503030403020204" pitchFamily="34" charset="0"/>
              </a:rPr>
              <a:t>[ ] </a:t>
            </a:r>
            <a:r>
              <a:rPr lang="fr-FR" dirty="0" err="1">
                <a:latin typeface="Source Sans Pro" panose="020B0503030403020204" pitchFamily="34" charset="0"/>
              </a:rPr>
              <a:t>unTableau</a:t>
            </a:r>
            <a:r>
              <a:rPr lang="fr-FR" dirty="0">
                <a:latin typeface="Source Sans Pro" panose="020B0503030403020204" pitchFamily="34" charset="0"/>
              </a:rPr>
              <a:t> ={1,2,3,4}</a:t>
            </a:r>
            <a:r>
              <a:rPr lang="fr-FR" b="0" i="0" dirty="0">
                <a:effectLst/>
                <a:latin typeface="Source Sans Pro" panose="020B0503030403020204" pitchFamily="34" charset="0"/>
              </a:rPr>
              <a:t> va créer un tableau de type </a:t>
            </a:r>
            <a:r>
              <a:rPr lang="fr-FR" b="0" i="0" dirty="0" err="1">
                <a:effectLst/>
                <a:latin typeface="Source Sans Pro" panose="020B0503030403020204" pitchFamily="34" charset="0"/>
              </a:rPr>
              <a:t>integer</a:t>
            </a:r>
            <a:r>
              <a:rPr lang="fr-FR" b="0" i="0" dirty="0">
                <a:effectLst/>
                <a:latin typeface="Source Sans Pro" panose="020B0503030403020204" pitchFamily="34" charset="0"/>
              </a:rPr>
              <a:t> et de longueur 4 cases et dont la case 1 aura pour valeur 1, la seconde case la valeur 2 etc</a:t>
            </a:r>
            <a:r>
              <a:rPr lang="fr-FR" dirty="0">
                <a:latin typeface="Source Sans Pro" panose="020B0503030403020204" pitchFamily="34" charset="0"/>
              </a:rPr>
              <a:t>…</a:t>
            </a:r>
          </a:p>
          <a:p>
            <a:pPr marL="0" indent="0">
              <a:buNone/>
            </a:pPr>
            <a:r>
              <a:rPr lang="fr-FR" b="0" i="0" dirty="0">
                <a:effectLst/>
                <a:latin typeface="Source Sans Pro" panose="020B0503030403020204" pitchFamily="34" charset="0"/>
              </a:rPr>
              <a:t>		</a:t>
            </a:r>
            <a:r>
              <a:rPr lang="fr-FR" b="0" i="0" dirty="0">
                <a:effectLst/>
                <a:latin typeface="Source Sans Pro" panose="020B0503030403020204" pitchFamily="34" charset="0"/>
                <a:sym typeface="Wingdings" panose="05000000000000000000" pitchFamily="2" charset="2"/>
              </a:rPr>
              <a:t> En java les tailles de tableau sont immuables on ne peut pas supprimer de case ni en ajouter une fois le tableau déclarer</a:t>
            </a:r>
          </a:p>
          <a:p>
            <a:pPr marL="0" indent="0">
              <a:buNone/>
            </a:pPr>
            <a:endParaRPr lang="fr-FR" dirty="0">
              <a:latin typeface="Source Sans Pro" panose="020B0503030403020204" pitchFamily="34" charset="0"/>
              <a:sym typeface="Wingdings" panose="05000000000000000000" pitchFamily="2" charset="2"/>
            </a:endParaRPr>
          </a:p>
          <a:p>
            <a:pPr marL="0" indent="0">
              <a:buNone/>
            </a:pPr>
            <a:r>
              <a:rPr lang="fr-FR" b="0" i="0" dirty="0">
                <a:effectLst/>
                <a:latin typeface="Source Sans Pro" panose="020B0503030403020204" pitchFamily="34" charset="0"/>
                <a:sym typeface="Wingdings" panose="05000000000000000000" pitchFamily="2" charset="2"/>
              </a:rPr>
              <a:t>Exemple en JavaScript:</a:t>
            </a:r>
          </a:p>
          <a:p>
            <a:pPr marL="0" indent="0">
              <a:buNone/>
            </a:pPr>
            <a:r>
              <a:rPr lang="fr-FR" b="0" i="0" dirty="0">
                <a:effectLst/>
                <a:latin typeface="Source Sans Pro" panose="020B0503030403020204" pitchFamily="34" charset="0"/>
                <a:sym typeface="Wingdings" panose="05000000000000000000" pitchFamily="2" charset="2"/>
              </a:rPr>
              <a:t>	- var </a:t>
            </a:r>
            <a:r>
              <a:rPr lang="fr-FR" b="0" i="0" dirty="0" err="1">
                <a:effectLst/>
                <a:latin typeface="Source Sans Pro" panose="020B0503030403020204" pitchFamily="34" charset="0"/>
                <a:sym typeface="Wingdings" panose="05000000000000000000" pitchFamily="2" charset="2"/>
              </a:rPr>
              <a:t>unTableau</a:t>
            </a:r>
            <a:r>
              <a:rPr lang="fr-FR" b="0" i="0" dirty="0">
                <a:effectLst/>
                <a:latin typeface="Source Sans Pro" panose="020B0503030403020204" pitchFamily="34" charset="0"/>
                <a:sym typeface="Wingdings" panose="05000000000000000000" pitchFamily="2" charset="2"/>
              </a:rPr>
              <a:t>=</a:t>
            </a:r>
            <a:r>
              <a:rPr lang="fr-FR" b="0" i="0" dirty="0">
                <a:effectLst/>
                <a:latin typeface="Source Sans Pro" panose="020B0503030403020204" pitchFamily="34" charset="0"/>
              </a:rPr>
              <a:t> [ « Apple »,   « Banane »] va créer un tableau de 2 cases avec les valeurs </a:t>
            </a:r>
            <a:r>
              <a:rPr lang="fr-FR" dirty="0">
                <a:latin typeface="Source Sans Pro" panose="020B0503030403020204" pitchFamily="34" charset="0"/>
              </a:rPr>
              <a:t>A</a:t>
            </a:r>
            <a:r>
              <a:rPr lang="fr-FR" b="0" i="0" dirty="0">
                <a:effectLst/>
                <a:latin typeface="Source Sans Pro" panose="020B0503030403020204" pitchFamily="34" charset="0"/>
              </a:rPr>
              <a:t>pple pour la case 1 et Banane pour la seconde</a:t>
            </a:r>
          </a:p>
          <a:p>
            <a:pPr marL="0" indent="0">
              <a:buNone/>
            </a:pPr>
            <a:r>
              <a:rPr lang="fr-FR" b="0" i="0" dirty="0">
                <a:effectLst/>
                <a:latin typeface="Source Sans Pro" panose="020B0503030403020204" pitchFamily="34" charset="0"/>
                <a:sym typeface="Wingdings" panose="05000000000000000000" pitchFamily="2" charset="2"/>
              </a:rPr>
              <a:t>	- var </a:t>
            </a:r>
            <a:r>
              <a:rPr lang="fr-FR" b="0" i="0" dirty="0" err="1">
                <a:effectLst/>
                <a:latin typeface="Source Sans Pro" panose="020B0503030403020204" pitchFamily="34" charset="0"/>
                <a:sym typeface="Wingdings" panose="05000000000000000000" pitchFamily="2" charset="2"/>
              </a:rPr>
              <a:t>unTableau</a:t>
            </a:r>
            <a:r>
              <a:rPr lang="fr-FR" b="0" i="0" dirty="0">
                <a:effectLst/>
                <a:latin typeface="Source Sans Pro" panose="020B0503030403020204" pitchFamily="34" charset="0"/>
                <a:sym typeface="Wingdings" panose="05000000000000000000" pitchFamily="2" charset="2"/>
              </a:rPr>
              <a:t>=</a:t>
            </a:r>
            <a:r>
              <a:rPr lang="fr-FR" b="0" i="0" dirty="0">
                <a:effectLst/>
                <a:latin typeface="Source Sans Pro" panose="020B0503030403020204" pitchFamily="34" charset="0"/>
              </a:rPr>
              <a:t> [ « Apple »,   « Banane »,123] va créer un tableau de 3 cases avec les valeurs </a:t>
            </a:r>
            <a:r>
              <a:rPr lang="fr-FR" dirty="0">
                <a:latin typeface="Source Sans Pro" panose="020B0503030403020204" pitchFamily="34" charset="0"/>
              </a:rPr>
              <a:t>A</a:t>
            </a:r>
            <a:r>
              <a:rPr lang="fr-FR" b="0" i="0" dirty="0">
                <a:effectLst/>
                <a:latin typeface="Source Sans Pro" panose="020B0503030403020204" pitchFamily="34" charset="0"/>
              </a:rPr>
              <a:t>pple pour la case 1 et Banane pour la seconde et enfin pour la troisième 123 en type </a:t>
            </a:r>
            <a:r>
              <a:rPr lang="fr-FR" b="0" i="0" dirty="0" err="1">
                <a:effectLst/>
                <a:latin typeface="Source Sans Pro" panose="020B0503030403020204" pitchFamily="34" charset="0"/>
              </a:rPr>
              <a:t>integer</a:t>
            </a:r>
            <a:r>
              <a:rPr lang="fr-FR" b="0" i="0" dirty="0">
                <a:effectLst/>
                <a:latin typeface="Source Sans Pro" panose="020B0503030403020204" pitchFamily="34" charset="0"/>
              </a:rPr>
              <a:t>!</a:t>
            </a:r>
          </a:p>
          <a:p>
            <a:pPr marL="0" indent="0">
              <a:buNone/>
            </a:pPr>
            <a:r>
              <a:rPr lang="fr-FR" b="0" i="0" dirty="0">
                <a:effectLst/>
                <a:latin typeface="Source Sans Pro" panose="020B0503030403020204" pitchFamily="34" charset="0"/>
                <a:sym typeface="Wingdings" panose="05000000000000000000" pitchFamily="2" charset="2"/>
              </a:rPr>
              <a:t>	- var </a:t>
            </a:r>
            <a:r>
              <a:rPr lang="fr-FR" b="0" i="0" dirty="0" err="1">
                <a:effectLst/>
                <a:latin typeface="Source Sans Pro" panose="020B0503030403020204" pitchFamily="34" charset="0"/>
                <a:sym typeface="Wingdings" panose="05000000000000000000" pitchFamily="2" charset="2"/>
              </a:rPr>
              <a:t>unTableau</a:t>
            </a:r>
            <a:r>
              <a:rPr lang="fr-FR" b="0" i="0" dirty="0">
                <a:effectLst/>
                <a:latin typeface="Source Sans Pro" panose="020B0503030403020204" pitchFamily="34" charset="0"/>
                <a:sym typeface="Wingdings" panose="05000000000000000000" pitchFamily="2" charset="2"/>
              </a:rPr>
              <a:t>=</a:t>
            </a:r>
            <a:r>
              <a:rPr lang="fr-FR" b="0" i="0" dirty="0">
                <a:effectLst/>
                <a:latin typeface="Source Sans Pro" panose="020B0503030403020204" pitchFamily="34" charset="0"/>
              </a:rPr>
              <a:t> [ ] va créer un tableau vide</a:t>
            </a:r>
          </a:p>
          <a:p>
            <a:pPr marL="0" indent="0">
              <a:buNone/>
            </a:pPr>
            <a:endParaRPr lang="fr-FR" b="0" i="0" dirty="0">
              <a:effectLst/>
              <a:latin typeface="Source Sans Pro" panose="020B0503030403020204" pitchFamily="34" charset="0"/>
            </a:endParaRPr>
          </a:p>
          <a:p>
            <a:pPr marL="0" indent="0">
              <a:buNone/>
            </a:pPr>
            <a:r>
              <a:rPr lang="fr-FR" b="0" i="0" dirty="0">
                <a:effectLst/>
                <a:latin typeface="Source Sans Pro" panose="020B0503030403020204" pitchFamily="34" charset="0"/>
                <a:sym typeface="Wingdings" panose="05000000000000000000" pitchFamily="2" charset="2"/>
              </a:rPr>
              <a:t> En </a:t>
            </a:r>
            <a:r>
              <a:rPr lang="fr-FR" b="0" i="0" dirty="0" err="1">
                <a:effectLst/>
                <a:latin typeface="Source Sans Pro" panose="020B0503030403020204" pitchFamily="34" charset="0"/>
                <a:sym typeface="Wingdings" panose="05000000000000000000" pitchFamily="2" charset="2"/>
              </a:rPr>
              <a:t>javaScript</a:t>
            </a:r>
            <a:r>
              <a:rPr lang="fr-FR" b="0" i="0" dirty="0">
                <a:effectLst/>
                <a:latin typeface="Source Sans Pro" panose="020B0503030403020204" pitchFamily="34" charset="0"/>
                <a:sym typeface="Wingdings" panose="05000000000000000000" pitchFamily="2" charset="2"/>
              </a:rPr>
              <a:t> les tailles de tableau NE sont PAS immuables on peut supprimer des case </a:t>
            </a:r>
            <a:r>
              <a:rPr lang="fr-FR" dirty="0">
                <a:latin typeface="Source Sans Pro" panose="020B0503030403020204" pitchFamily="34" charset="0"/>
                <a:sym typeface="Wingdings" panose="05000000000000000000" pitchFamily="2" charset="2"/>
              </a:rPr>
              <a:t>et </a:t>
            </a:r>
            <a:r>
              <a:rPr lang="fr-FR" b="0" i="0" dirty="0">
                <a:effectLst/>
                <a:latin typeface="Source Sans Pro" panose="020B0503030403020204" pitchFamily="34" charset="0"/>
                <a:sym typeface="Wingdings" panose="05000000000000000000" pitchFamily="2" charset="2"/>
              </a:rPr>
              <a:t>en ajouter une fois le tableau déclarer</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2933381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LES TABLEAUX</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Pour récupérer la valeur d’une case précise d’un tableaux il est nécessaire d’indiquer l’index de cette case:</a:t>
            </a:r>
          </a:p>
          <a:p>
            <a:pPr marL="0" indent="0">
              <a:buNone/>
            </a:pPr>
            <a:r>
              <a:rPr lang="fr-FR" dirty="0">
                <a:latin typeface="Source Sans Pro" panose="020B0503030403020204" pitchFamily="34" charset="0"/>
              </a:rPr>
              <a:t>Exemple pour récupérer la valeur de la troisième case: </a:t>
            </a:r>
            <a:r>
              <a:rPr lang="fr-FR" dirty="0" err="1">
                <a:latin typeface="Source Sans Pro" panose="020B0503030403020204" pitchFamily="34" charset="0"/>
              </a:rPr>
              <a:t>monTableau</a:t>
            </a:r>
            <a:r>
              <a:rPr lang="fr-FR" b="0" i="0" dirty="0">
                <a:effectLst/>
                <a:latin typeface="Source Sans Pro" panose="020B0503030403020204" pitchFamily="34" charset="0"/>
              </a:rPr>
              <a:t> [2]  ici 2 correspond à l’indice 2 du tableau et comme le 1</a:t>
            </a:r>
            <a:r>
              <a:rPr lang="fr-FR" b="0" i="0" baseline="30000" dirty="0">
                <a:effectLst/>
                <a:latin typeface="Source Sans Pro" panose="020B0503030403020204" pitchFamily="34" charset="0"/>
              </a:rPr>
              <a:t>er</a:t>
            </a:r>
            <a:r>
              <a:rPr lang="fr-FR" b="0" i="0" dirty="0">
                <a:effectLst/>
                <a:latin typeface="Source Sans Pro" panose="020B0503030403020204" pitchFamily="34" charset="0"/>
              </a:rPr>
              <a:t> indice est 0, 2 correspond bien à l’indice de la 3eme case</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L’énorme avantage des tableaux, c’est qu’on va pouvoir les traiter en faisant des boucles. Par exemple, pour effectuer notre calcul de moyenne…</a:t>
            </a:r>
          </a:p>
        </p:txBody>
      </p:sp>
    </p:spTree>
    <p:extLst>
      <p:ext uri="{BB962C8B-B14F-4D97-AF65-F5344CB8AC3E}">
        <p14:creationId xmlns:p14="http://schemas.microsoft.com/office/powerpoint/2010/main" val="25082369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fontScale="92500" lnSpcReduction="20000"/>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déclare et remplisse un tableau de 7 valeurs numériques en les mettant toutes à zéro.</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déclare et remplisse un tableau contenant les six voyelles de l’alphabet latin.</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déclare un tableau de 9 notes, dont on fait ensuite saisir les valeurs par l’utilisateur.</a:t>
            </a:r>
          </a:p>
          <a:p>
            <a:pPr marL="0" indent="0">
              <a:buNone/>
            </a:pPr>
            <a:endParaRPr lang="fr-FR" dirty="0">
              <a:latin typeface="Source Sans Pro" panose="020B0503030403020204" pitchFamily="34" charset="0"/>
            </a:endParaRPr>
          </a:p>
          <a:p>
            <a:pPr algn="just"/>
            <a:r>
              <a:rPr lang="fr-FR" b="0" i="0" dirty="0">
                <a:effectLst/>
                <a:latin typeface="Source Sans Pro" panose="020B0503030403020204" pitchFamily="34" charset="0"/>
              </a:rPr>
              <a:t>Que produit l’algorithme suivant ?</a:t>
            </a:r>
          </a:p>
          <a:p>
            <a:pPr marL="0" indent="0" algn="l">
              <a:buNone/>
            </a:pPr>
            <a:r>
              <a:rPr lang="fr-FR" b="1" i="0" dirty="0">
                <a:effectLst/>
                <a:latin typeface="Ubuntu mono"/>
              </a:rPr>
              <a:t>Tableau</a:t>
            </a:r>
            <a:r>
              <a:rPr lang="fr-FR" b="0" i="0" dirty="0">
                <a:effectLst/>
                <a:latin typeface="Ubuntu mono"/>
              </a:rPr>
              <a:t> Nb(5)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Variable</a:t>
            </a:r>
            <a:r>
              <a:rPr lang="fr-FR" b="0" i="0" dirty="0">
                <a:effectLst/>
                <a:latin typeface="Ubuntu mono"/>
              </a:rPr>
              <a:t> i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i ← 0 à 5</a:t>
            </a:r>
            <a:br>
              <a:rPr lang="fr-FR" b="0" i="0" dirty="0">
                <a:effectLst/>
                <a:latin typeface="Ubuntu mono"/>
              </a:rPr>
            </a:br>
            <a:r>
              <a:rPr lang="fr-FR" b="0" i="0" dirty="0">
                <a:effectLst/>
                <a:latin typeface="Ubuntu mono"/>
              </a:rPr>
              <a:t>  		nb</a:t>
            </a:r>
            <a:r>
              <a:rPr lang="fr-FR" b="0" i="0" dirty="0">
                <a:effectLst/>
                <a:latin typeface="Source Sans Pro" panose="020B0503030403020204" pitchFamily="34" charset="0"/>
              </a:rPr>
              <a:t> [i]</a:t>
            </a:r>
            <a:r>
              <a:rPr lang="fr-FR" b="0" i="0" dirty="0">
                <a:effectLst/>
                <a:latin typeface="Ubuntu mono"/>
              </a:rPr>
              <a:t> ← i * i</a:t>
            </a:r>
            <a:br>
              <a:rPr lang="fr-FR" b="0" i="0" dirty="0">
                <a:effectLst/>
                <a:latin typeface="Ubuntu mono"/>
              </a:rPr>
            </a:br>
            <a:r>
              <a:rPr lang="fr-FR" b="0" i="0" dirty="0">
                <a:effectLst/>
                <a:latin typeface="Ubuntu mono"/>
              </a:rPr>
              <a:t>	</a:t>
            </a:r>
            <a:r>
              <a:rPr lang="fr-FR" b="1" dirty="0" err="1">
                <a:latin typeface="Ubuntu mono"/>
              </a:rPr>
              <a:t>FinPour</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i ← 0 à 5</a:t>
            </a:r>
            <a:br>
              <a:rPr lang="fr-FR" b="0" i="0" dirty="0">
                <a:effectLst/>
                <a:latin typeface="Ubuntu mono"/>
              </a:rPr>
            </a:br>
            <a:r>
              <a:rPr lang="fr-FR" b="0" i="0" dirty="0">
                <a:effectLst/>
                <a:latin typeface="Ubuntu mono"/>
              </a:rPr>
              <a:t>  		</a:t>
            </a:r>
            <a:r>
              <a:rPr lang="fr-FR" b="1" i="0" dirty="0">
                <a:effectLst/>
                <a:latin typeface="Ubuntu mono"/>
              </a:rPr>
              <a:t>Ecrire</a:t>
            </a:r>
            <a:r>
              <a:rPr lang="fr-FR" b="0" i="0" dirty="0">
                <a:effectLst/>
                <a:latin typeface="Ubuntu mono"/>
              </a:rPr>
              <a:t>  nb</a:t>
            </a:r>
            <a:r>
              <a:rPr lang="fr-FR" b="0" i="0" dirty="0">
                <a:effectLst/>
                <a:latin typeface="Source Sans Pro" panose="020B0503030403020204" pitchFamily="34" charset="0"/>
              </a:rPr>
              <a:t> [i]</a:t>
            </a:r>
            <a:br>
              <a:rPr lang="fr-FR" b="0" i="0" dirty="0">
                <a:effectLst/>
                <a:latin typeface="Ubuntu mono"/>
              </a:rPr>
            </a:br>
            <a:r>
              <a:rPr lang="fr-FR" b="0" i="0" dirty="0">
                <a:effectLst/>
                <a:latin typeface="Ubuntu mono"/>
              </a:rPr>
              <a:t>	</a:t>
            </a:r>
            <a:r>
              <a:rPr lang="fr-FR" b="1" dirty="0" err="1">
                <a:latin typeface="Ubuntu mono"/>
              </a:rPr>
              <a:t>FinPour</a:t>
            </a:r>
            <a:br>
              <a:rPr lang="fr-FR" b="0" i="0" dirty="0">
                <a:effectLst/>
                <a:latin typeface="Ubuntu mono"/>
              </a:rPr>
            </a:br>
            <a:r>
              <a:rPr lang="fr-FR" b="1" i="0" dirty="0">
                <a:effectLst/>
                <a:latin typeface="Ubuntu mono"/>
              </a:rPr>
              <a:t>Fin</a:t>
            </a:r>
            <a:endParaRPr lang="fr-FR" b="0" i="0" dirty="0">
              <a:effectLst/>
              <a:latin typeface="Ubuntu mono"/>
            </a:endParaRPr>
          </a:p>
          <a:p>
            <a:pPr marL="0" indent="0" algn="just">
              <a:buNone/>
            </a:pPr>
            <a:r>
              <a:rPr lang="fr-FR" b="0" i="0" dirty="0">
                <a:effectLst/>
                <a:latin typeface="Source Sans Pro" panose="020B0503030403020204" pitchFamily="34" charset="0"/>
              </a:rPr>
              <a:t>Peut-on simplifier cet algorithme avec le même résultat ?</a:t>
            </a: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9711693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algn="just"/>
            <a:r>
              <a:rPr lang="fr-FR" b="0" i="0" dirty="0">
                <a:effectLst/>
                <a:latin typeface="Source Sans Pro" panose="020B0503030403020204" pitchFamily="34" charset="0"/>
              </a:rPr>
              <a:t>Que produit l’algorithme suivant ?</a:t>
            </a:r>
          </a:p>
          <a:p>
            <a:pPr marL="0" indent="0" algn="l">
              <a:buNone/>
            </a:pPr>
            <a:r>
              <a:rPr lang="fr-FR" b="1" i="0" dirty="0">
                <a:effectLst/>
                <a:latin typeface="Ubuntu mono"/>
              </a:rPr>
              <a:t>Tableau</a:t>
            </a:r>
            <a:r>
              <a:rPr lang="fr-FR" b="0" i="0" dirty="0">
                <a:effectLst/>
                <a:latin typeface="Ubuntu mono"/>
              </a:rPr>
              <a:t> n(6)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Variables</a:t>
            </a:r>
            <a:r>
              <a:rPr lang="fr-FR" b="0" i="0" dirty="0">
                <a:effectLst/>
                <a:latin typeface="Ubuntu mono"/>
              </a:rPr>
              <a:t> i, k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0" i="0" dirty="0">
                <a:effectLst/>
                <a:latin typeface="Ubuntu mono"/>
              </a:rPr>
            </a:br>
            <a:r>
              <a:rPr lang="fr-FR" b="0" i="0" dirty="0">
                <a:effectLst/>
                <a:latin typeface="Ubuntu mono"/>
              </a:rPr>
              <a:t>	n</a:t>
            </a:r>
            <a:r>
              <a:rPr lang="fr-FR" b="0" i="0" dirty="0">
                <a:effectLst/>
                <a:latin typeface="Source Sans Pro" panose="020B0503030403020204" pitchFamily="34" charset="0"/>
              </a:rPr>
              <a:t> [0]</a:t>
            </a:r>
            <a:r>
              <a:rPr lang="fr-FR" b="0" i="0" dirty="0">
                <a:effectLst/>
                <a:latin typeface="Ubuntu mono"/>
              </a:rPr>
              <a:t> ← 1</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k ← </a:t>
            </a:r>
            <a:r>
              <a:rPr lang="fr-FR" dirty="0">
                <a:latin typeface="Ubuntu mono"/>
              </a:rPr>
              <a:t>1</a:t>
            </a:r>
            <a:r>
              <a:rPr lang="fr-FR" b="0" i="0" dirty="0">
                <a:effectLst/>
                <a:latin typeface="Ubuntu mono"/>
              </a:rPr>
              <a:t> à 6</a:t>
            </a:r>
            <a:br>
              <a:rPr lang="fr-FR" b="0" i="0" dirty="0">
                <a:effectLst/>
                <a:latin typeface="Ubuntu mono"/>
              </a:rPr>
            </a:br>
            <a:r>
              <a:rPr lang="fr-FR" b="0" i="0" dirty="0">
                <a:effectLst/>
                <a:latin typeface="Ubuntu mono"/>
              </a:rPr>
              <a:t>  		n</a:t>
            </a:r>
            <a:r>
              <a:rPr lang="fr-FR" b="0" i="0" dirty="0">
                <a:effectLst/>
                <a:latin typeface="Source Sans Pro" panose="020B0503030403020204" pitchFamily="34" charset="0"/>
              </a:rPr>
              <a:t> [ </a:t>
            </a:r>
            <a:r>
              <a:rPr lang="fr-FR" b="0" i="0" dirty="0">
                <a:effectLst/>
                <a:latin typeface="Ubuntu mono"/>
              </a:rPr>
              <a:t>k</a:t>
            </a:r>
            <a:r>
              <a:rPr lang="fr-FR" b="0" i="0" dirty="0">
                <a:effectLst/>
                <a:latin typeface="Source Sans Pro" panose="020B0503030403020204" pitchFamily="34" charset="0"/>
              </a:rPr>
              <a:t> ]</a:t>
            </a:r>
            <a:r>
              <a:rPr lang="fr-FR" b="0" i="0" dirty="0">
                <a:effectLst/>
                <a:latin typeface="Ubuntu mono"/>
              </a:rPr>
              <a:t> ← n</a:t>
            </a:r>
            <a:r>
              <a:rPr lang="fr-FR" b="0" i="0" dirty="0">
                <a:effectLst/>
                <a:latin typeface="Source Sans Pro" panose="020B0503030403020204" pitchFamily="34" charset="0"/>
              </a:rPr>
              <a:t> </a:t>
            </a:r>
            <a:r>
              <a:rPr lang="fr-FR" b="0" i="0">
                <a:effectLst/>
                <a:latin typeface="Source Sans Pro" panose="020B0503030403020204" pitchFamily="34" charset="0"/>
              </a:rPr>
              <a:t>[ </a:t>
            </a:r>
            <a:r>
              <a:rPr lang="fr-FR" b="0" i="0">
                <a:effectLst/>
                <a:latin typeface="Ubuntu mono"/>
              </a:rPr>
              <a:t>k-1</a:t>
            </a:r>
            <a:r>
              <a:rPr lang="fr-FR" b="0" i="0">
                <a:effectLst/>
                <a:latin typeface="Source Sans Pro" panose="020B0503030403020204" pitchFamily="34" charset="0"/>
              </a:rPr>
              <a:t> ]</a:t>
            </a:r>
            <a:r>
              <a:rPr lang="fr-FR" b="0" i="0">
                <a:effectLst/>
                <a:latin typeface="Ubuntu mono"/>
              </a:rPr>
              <a:t> </a:t>
            </a:r>
            <a:r>
              <a:rPr lang="fr-FR" b="0" i="0" dirty="0">
                <a:effectLst/>
                <a:latin typeface="Ubuntu mono"/>
              </a:rPr>
              <a:t>+ 2</a:t>
            </a:r>
            <a:br>
              <a:rPr lang="fr-FR" b="0" i="0" dirty="0">
                <a:effectLst/>
                <a:latin typeface="Ubuntu mono"/>
              </a:rPr>
            </a:br>
            <a:r>
              <a:rPr lang="fr-FR" b="0" i="0" dirty="0">
                <a:effectLst/>
                <a:latin typeface="Ubuntu mono"/>
              </a:rPr>
              <a:t>	</a:t>
            </a:r>
            <a:r>
              <a:rPr lang="fr-FR" b="0" i="0" dirty="0" err="1">
                <a:effectLst/>
                <a:latin typeface="Ubuntu mono"/>
              </a:rPr>
              <a:t>FinPour</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i ← 0 à 6</a:t>
            </a:r>
            <a:br>
              <a:rPr lang="fr-FR" b="0" i="0" dirty="0">
                <a:effectLst/>
                <a:latin typeface="Ubuntu mono"/>
              </a:rPr>
            </a:br>
            <a:r>
              <a:rPr lang="fr-FR" b="0" i="0" dirty="0">
                <a:effectLst/>
                <a:latin typeface="Ubuntu mono"/>
              </a:rPr>
              <a:t> 		</a:t>
            </a:r>
            <a:r>
              <a:rPr lang="fr-FR" b="1" i="0" dirty="0">
                <a:effectLst/>
                <a:latin typeface="Ubuntu mono"/>
              </a:rPr>
              <a:t>Ecrire</a:t>
            </a:r>
            <a:r>
              <a:rPr lang="fr-FR" b="0" i="0" dirty="0">
                <a:effectLst/>
                <a:latin typeface="Ubuntu mono"/>
              </a:rPr>
              <a:t> n</a:t>
            </a:r>
            <a:r>
              <a:rPr lang="fr-FR" b="0" i="0" dirty="0">
                <a:effectLst/>
                <a:latin typeface="Source Sans Pro" panose="020B0503030403020204" pitchFamily="34" charset="0"/>
              </a:rPr>
              <a:t> [i]</a:t>
            </a:r>
            <a:br>
              <a:rPr lang="fr-FR" b="0" i="0" dirty="0">
                <a:effectLst/>
                <a:latin typeface="Ubuntu mono"/>
              </a:rPr>
            </a:br>
            <a:r>
              <a:rPr lang="fr-FR" b="0" i="0" dirty="0">
                <a:effectLst/>
                <a:latin typeface="Ubuntu mono"/>
              </a:rPr>
              <a:t>	 </a:t>
            </a:r>
            <a:r>
              <a:rPr lang="fr-FR" b="0" i="0" dirty="0" err="1">
                <a:effectLst/>
                <a:latin typeface="Ubuntu mono"/>
              </a:rPr>
              <a:t>FinPour</a:t>
            </a:r>
            <a:br>
              <a:rPr lang="fr-FR" b="0" i="0" dirty="0">
                <a:effectLst/>
                <a:latin typeface="Ubuntu mono"/>
              </a:rPr>
            </a:br>
            <a:r>
              <a:rPr lang="fr-FR" b="1" i="0" dirty="0">
                <a:effectLst/>
                <a:latin typeface="Ubuntu mono"/>
              </a:rPr>
              <a:t>Fin</a:t>
            </a:r>
            <a:endParaRPr lang="fr-FR" b="0" i="0" dirty="0">
              <a:effectLst/>
              <a:latin typeface="Ubuntu mono"/>
            </a:endParaRPr>
          </a:p>
          <a:p>
            <a:pPr marL="0" indent="0" algn="just">
              <a:buNone/>
            </a:pPr>
            <a:r>
              <a:rPr lang="fr-FR" b="0" i="0" dirty="0">
                <a:effectLst/>
                <a:latin typeface="Source Sans Pro" panose="020B0503030403020204" pitchFamily="34" charset="0"/>
              </a:rPr>
              <a:t>Peut-on simplifier cet algorithme avec le même résultat ?</a:t>
            </a: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12781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D7409A-696F-4D1D-8158-44C94A5FF896}"/>
              </a:ext>
            </a:extLst>
          </p:cNvPr>
          <p:cNvSpPr>
            <a:spLocks noGrp="1"/>
          </p:cNvSpPr>
          <p:nvPr>
            <p:ph type="title"/>
          </p:nvPr>
        </p:nvSpPr>
        <p:spPr/>
        <p:txBody>
          <a:bodyPr/>
          <a:lstStyle/>
          <a:p>
            <a:r>
              <a:rPr lang="fr-FR" sz="3600" b="0" i="0" u="none" strike="noStrike" baseline="0" dirty="0">
                <a:solidFill>
                  <a:schemeClr val="tx1"/>
                </a:solidFill>
                <a:latin typeface="Corbel" panose="020B0503020204020204" pitchFamily="34" charset="0"/>
              </a:rPr>
              <a:t>ATTENTION Aux </a:t>
            </a:r>
            <a:r>
              <a:rPr lang="fr-FR" altLang="zh-CN" sz="3600" b="1" dirty="0">
                <a:solidFill>
                  <a:schemeClr val="tx1"/>
                </a:solidFill>
              </a:rPr>
              <a:t>Ambiguïtés </a:t>
            </a:r>
            <a:r>
              <a:rPr lang="fr-FR" altLang="zh-CN" sz="3600" dirty="0">
                <a:solidFill>
                  <a:schemeClr val="tx1"/>
                </a:solidFill>
              </a:rPr>
              <a:t>de langage</a:t>
            </a:r>
            <a:endParaRPr lang="fr-FR" sz="3600" dirty="0">
              <a:solidFill>
                <a:schemeClr val="tx1"/>
              </a:solidFill>
            </a:endParaRPr>
          </a:p>
        </p:txBody>
      </p:sp>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3312" y="1258958"/>
            <a:ext cx="8946541" cy="4989442"/>
          </a:xfrm>
        </p:spPr>
        <p:txBody>
          <a:bodyPr>
            <a:normAutofit fontScale="32500" lnSpcReduction="20000"/>
          </a:bodyPr>
          <a:lstStyle/>
          <a:p>
            <a:pPr marL="0" indent="0">
              <a:buNone/>
            </a:pPr>
            <a:r>
              <a:rPr lang="fr-FR" sz="2600" b="0" i="0" u="none" strike="noStrike" baseline="0" dirty="0">
                <a:latin typeface="Arial" panose="020B0604020202020204" pitchFamily="34" charset="0"/>
              </a:rPr>
              <a:t> </a:t>
            </a:r>
            <a:r>
              <a:rPr lang="fr-FR" altLang="zh-CN" sz="7400" spc="235" dirty="0">
                <a:ea typeface="Times New Roman"/>
              </a:rPr>
              <a:t>Quelques</a:t>
            </a:r>
            <a:r>
              <a:rPr lang="fr-FR" altLang="zh-CN" sz="7400" spc="125" dirty="0">
                <a:cs typeface="Times New Roman"/>
              </a:rPr>
              <a:t> </a:t>
            </a:r>
            <a:r>
              <a:rPr lang="fr-FR" altLang="zh-CN" sz="7400" spc="240" dirty="0">
                <a:ea typeface="Times New Roman"/>
              </a:rPr>
              <a:t>exemples</a:t>
            </a:r>
            <a:r>
              <a:rPr lang="fr-FR" altLang="zh-CN" sz="7400" spc="129" dirty="0">
                <a:cs typeface="Times New Roman"/>
              </a:rPr>
              <a:t> </a:t>
            </a:r>
            <a:r>
              <a:rPr lang="fr-FR" altLang="zh-CN" sz="7400" spc="255" dirty="0">
                <a:ea typeface="Times New Roman"/>
              </a:rPr>
              <a:t>à</a:t>
            </a:r>
            <a:r>
              <a:rPr lang="fr-FR" altLang="zh-CN" sz="7400" spc="125" dirty="0">
                <a:cs typeface="Times New Roman"/>
              </a:rPr>
              <a:t> </a:t>
            </a:r>
            <a:r>
              <a:rPr lang="fr-FR" altLang="zh-CN" sz="7400" spc="185" dirty="0">
                <a:ea typeface="Times New Roman"/>
              </a:rPr>
              <a:t>éviter:</a:t>
            </a:r>
          </a:p>
          <a:p>
            <a:pPr marL="0" indent="0">
              <a:buNone/>
            </a:pPr>
            <a:endParaRPr lang="fr-FR" sz="7400" dirty="0"/>
          </a:p>
          <a:p>
            <a:pPr indent="444430"/>
            <a:r>
              <a:rPr lang="fr-FR" altLang="zh-CN" sz="7400" spc="104" dirty="0">
                <a:ea typeface="Times New Roman"/>
              </a:rPr>
              <a:t>•</a:t>
            </a:r>
            <a:r>
              <a:rPr lang="fr-FR" altLang="zh-CN" sz="7400" spc="75" dirty="0">
                <a:cs typeface="Times New Roman"/>
              </a:rPr>
              <a:t>  </a:t>
            </a:r>
            <a:r>
              <a:rPr lang="fr-FR" altLang="zh-CN" sz="7400" spc="195" dirty="0">
                <a:ea typeface="Times New Roman"/>
              </a:rPr>
              <a:t>vends</a:t>
            </a:r>
            <a:r>
              <a:rPr lang="fr-FR" altLang="zh-CN" sz="7400" spc="110" dirty="0">
                <a:cs typeface="Times New Roman"/>
              </a:rPr>
              <a:t> </a:t>
            </a:r>
            <a:r>
              <a:rPr lang="fr-FR" altLang="zh-CN" sz="7400" spc="154" dirty="0">
                <a:ea typeface="Times New Roman"/>
              </a:rPr>
              <a:t>tricycle</a:t>
            </a:r>
            <a:r>
              <a:rPr lang="fr-FR" altLang="zh-CN" sz="7400" spc="104" dirty="0">
                <a:cs typeface="Times New Roman"/>
              </a:rPr>
              <a:t> </a:t>
            </a:r>
            <a:r>
              <a:rPr lang="fr-FR" altLang="zh-CN" sz="7400" spc="195" dirty="0">
                <a:ea typeface="Times New Roman"/>
              </a:rPr>
              <a:t>pour</a:t>
            </a:r>
            <a:r>
              <a:rPr lang="fr-FR" altLang="zh-CN" sz="7400" spc="110" dirty="0">
                <a:cs typeface="Times New Roman"/>
              </a:rPr>
              <a:t> </a:t>
            </a:r>
            <a:r>
              <a:rPr lang="fr-FR" altLang="zh-CN" sz="7400" spc="175" dirty="0">
                <a:ea typeface="Times New Roman"/>
              </a:rPr>
              <a:t>infirme</a:t>
            </a:r>
            <a:r>
              <a:rPr lang="fr-FR" altLang="zh-CN" sz="7400" spc="104" dirty="0">
                <a:cs typeface="Times New Roman"/>
              </a:rPr>
              <a:t> </a:t>
            </a:r>
            <a:r>
              <a:rPr lang="fr-FR" altLang="zh-CN" sz="7400" spc="209" dirty="0">
                <a:ea typeface="Times New Roman"/>
              </a:rPr>
              <a:t>en</a:t>
            </a:r>
            <a:r>
              <a:rPr lang="fr-FR" altLang="zh-CN" sz="7400" spc="104" dirty="0">
                <a:cs typeface="Times New Roman"/>
              </a:rPr>
              <a:t> </a:t>
            </a:r>
            <a:r>
              <a:rPr lang="fr-FR" altLang="zh-CN" sz="7400" spc="209" dirty="0">
                <a:ea typeface="Times New Roman"/>
              </a:rPr>
              <a:t>bon</a:t>
            </a:r>
            <a:r>
              <a:rPr lang="fr-FR" altLang="zh-CN" sz="7400" spc="104" dirty="0">
                <a:cs typeface="Times New Roman"/>
              </a:rPr>
              <a:t> </a:t>
            </a:r>
            <a:r>
              <a:rPr lang="fr-FR" altLang="zh-CN" sz="7400" spc="149" dirty="0">
                <a:ea typeface="Times New Roman"/>
              </a:rPr>
              <a:t>état</a:t>
            </a:r>
          </a:p>
          <a:p>
            <a:pPr indent="444430"/>
            <a:endParaRPr lang="fr-FR" sz="7400" dirty="0"/>
          </a:p>
          <a:p>
            <a:pPr indent="444430"/>
            <a:r>
              <a:rPr lang="fr-FR" altLang="zh-CN" sz="7400" spc="125" dirty="0">
                <a:ea typeface="Times New Roman"/>
              </a:rPr>
              <a:t>•</a:t>
            </a:r>
            <a:r>
              <a:rPr lang="fr-FR" altLang="zh-CN" sz="7400" spc="85" dirty="0">
                <a:cs typeface="Times New Roman"/>
              </a:rPr>
              <a:t>  </a:t>
            </a:r>
            <a:r>
              <a:rPr lang="fr-FR" altLang="zh-CN" sz="7400" spc="255" dirty="0">
                <a:ea typeface="Times New Roman"/>
              </a:rPr>
              <a:t>Deux</a:t>
            </a:r>
            <a:r>
              <a:rPr lang="fr-FR" altLang="zh-CN" sz="7400" spc="129" dirty="0">
                <a:cs typeface="Times New Roman"/>
              </a:rPr>
              <a:t> </a:t>
            </a:r>
            <a:r>
              <a:rPr lang="fr-FR" altLang="zh-CN" sz="7400" spc="209" dirty="0">
                <a:ea typeface="Times New Roman"/>
              </a:rPr>
              <a:t>conducteurs</a:t>
            </a:r>
            <a:r>
              <a:rPr lang="fr-FR" altLang="zh-CN" sz="7400" spc="119" dirty="0">
                <a:cs typeface="Times New Roman"/>
              </a:rPr>
              <a:t> </a:t>
            </a:r>
            <a:r>
              <a:rPr lang="fr-FR" altLang="zh-CN" sz="7400" spc="185" dirty="0">
                <a:ea typeface="Times New Roman"/>
              </a:rPr>
              <a:t>étaient</a:t>
            </a:r>
            <a:r>
              <a:rPr lang="fr-FR" altLang="zh-CN" sz="7400" spc="119" dirty="0">
                <a:cs typeface="Times New Roman"/>
              </a:rPr>
              <a:t> </a:t>
            </a:r>
            <a:r>
              <a:rPr lang="fr-FR" altLang="zh-CN" sz="7400" spc="179" dirty="0">
                <a:ea typeface="Times New Roman"/>
              </a:rPr>
              <a:t>interpellés</a:t>
            </a:r>
            <a:r>
              <a:rPr lang="fr-FR" altLang="zh-CN" sz="7400" spc="119" dirty="0">
                <a:cs typeface="Times New Roman"/>
              </a:rPr>
              <a:t> </a:t>
            </a:r>
            <a:r>
              <a:rPr lang="fr-FR" altLang="zh-CN" sz="7400" spc="203" dirty="0">
                <a:ea typeface="Times New Roman"/>
              </a:rPr>
              <a:t>par</a:t>
            </a:r>
            <a:r>
              <a:rPr lang="fr-FR" altLang="zh-CN" sz="7400" spc="119" dirty="0">
                <a:cs typeface="Times New Roman"/>
              </a:rPr>
              <a:t> </a:t>
            </a:r>
            <a:r>
              <a:rPr lang="fr-FR" altLang="zh-CN" sz="7400" spc="179" dirty="0">
                <a:ea typeface="Times New Roman"/>
              </a:rPr>
              <a:t>les</a:t>
            </a:r>
          </a:p>
          <a:p>
            <a:pPr indent="0">
              <a:buNone/>
            </a:pPr>
            <a:r>
              <a:rPr lang="fr-FR" altLang="zh-CN" sz="7400" spc="175" dirty="0">
                <a:ea typeface="Times New Roman"/>
              </a:rPr>
              <a:t>		gendarmes</a:t>
            </a:r>
            <a:r>
              <a:rPr lang="fr-FR" altLang="zh-CN" sz="7400" spc="94" dirty="0">
                <a:cs typeface="Times New Roman"/>
              </a:rPr>
              <a:t> </a:t>
            </a:r>
            <a:r>
              <a:rPr lang="fr-FR" altLang="zh-CN" sz="7400" spc="195" dirty="0">
                <a:ea typeface="Times New Roman"/>
              </a:rPr>
              <a:t>en</a:t>
            </a:r>
            <a:r>
              <a:rPr lang="fr-FR" altLang="zh-CN" sz="7400" spc="94" dirty="0">
                <a:cs typeface="Times New Roman"/>
              </a:rPr>
              <a:t> </a:t>
            </a:r>
            <a:r>
              <a:rPr lang="fr-FR" altLang="zh-CN" sz="7400" spc="135" dirty="0">
                <a:ea typeface="Times New Roman"/>
              </a:rPr>
              <a:t>état</a:t>
            </a:r>
            <a:r>
              <a:rPr lang="fr-FR" altLang="zh-CN" sz="7400" spc="94" dirty="0">
                <a:cs typeface="Times New Roman"/>
              </a:rPr>
              <a:t> </a:t>
            </a:r>
            <a:r>
              <a:rPr lang="fr-FR" altLang="zh-CN" sz="7400" spc="135" dirty="0">
                <a:ea typeface="Times New Roman"/>
              </a:rPr>
              <a:t>d'ivresse.</a:t>
            </a:r>
            <a:r>
              <a:rPr lang="fr-FR" altLang="zh-CN" sz="7400" spc="94" dirty="0">
                <a:cs typeface="Times New Roman"/>
              </a:rPr>
              <a:t> </a:t>
            </a:r>
            <a:endParaRPr lang="fr-FR" sz="7400" dirty="0"/>
          </a:p>
          <a:p>
            <a:pPr>
              <a:lnSpc>
                <a:spcPts val="1000"/>
              </a:lnSpc>
            </a:pPr>
            <a:endParaRPr lang="fr-FR" sz="7400" dirty="0"/>
          </a:p>
          <a:p>
            <a:pPr marL="0" indent="0">
              <a:lnSpc>
                <a:spcPts val="1314"/>
              </a:lnSpc>
              <a:buNone/>
            </a:pPr>
            <a:endParaRPr lang="fr-FR" sz="7400" dirty="0"/>
          </a:p>
          <a:p>
            <a:pPr marL="413320" indent="-413320" hangingPunct="0">
              <a:lnSpc>
                <a:spcPct val="95833"/>
              </a:lnSpc>
            </a:pPr>
            <a:r>
              <a:rPr lang="fr-FR" altLang="zh-CN" sz="7400" spc="110" dirty="0">
                <a:ea typeface="Times New Roman"/>
              </a:rPr>
              <a:t>•</a:t>
            </a:r>
            <a:r>
              <a:rPr lang="fr-FR" altLang="zh-CN" sz="7400" spc="75" dirty="0">
                <a:cs typeface="Times New Roman"/>
              </a:rPr>
              <a:t>  </a:t>
            </a:r>
            <a:r>
              <a:rPr lang="fr-FR" altLang="zh-CN" sz="7400" spc="225" dirty="0">
                <a:ea typeface="Times New Roman"/>
              </a:rPr>
              <a:t>Le</a:t>
            </a:r>
            <a:r>
              <a:rPr lang="fr-FR" altLang="zh-CN" sz="7400" spc="114" dirty="0">
                <a:cs typeface="Times New Roman"/>
              </a:rPr>
              <a:t> </a:t>
            </a:r>
            <a:r>
              <a:rPr lang="fr-FR" altLang="zh-CN" sz="7400" spc="215" dirty="0">
                <a:ea typeface="Times New Roman"/>
              </a:rPr>
              <a:t>«</a:t>
            </a:r>
            <a:r>
              <a:rPr lang="fr-FR" altLang="zh-CN" sz="7400" spc="104" dirty="0">
                <a:cs typeface="Times New Roman"/>
              </a:rPr>
              <a:t> </a:t>
            </a:r>
            <a:r>
              <a:rPr lang="fr-FR" altLang="zh-CN" sz="7400" spc="164" dirty="0">
                <a:ea typeface="Times New Roman"/>
              </a:rPr>
              <a:t>français</a:t>
            </a:r>
            <a:r>
              <a:rPr lang="fr-FR" altLang="zh-CN" sz="7400" spc="110" dirty="0">
                <a:cs typeface="Times New Roman"/>
              </a:rPr>
              <a:t> </a:t>
            </a:r>
            <a:r>
              <a:rPr lang="fr-FR" altLang="zh-CN" sz="7400" spc="245" dirty="0">
                <a:ea typeface="Times New Roman"/>
              </a:rPr>
              <a:t>»</a:t>
            </a:r>
            <a:r>
              <a:rPr lang="fr-FR" altLang="zh-CN" sz="7400" spc="104" dirty="0">
                <a:cs typeface="Times New Roman"/>
              </a:rPr>
              <a:t> </a:t>
            </a:r>
            <a:r>
              <a:rPr lang="fr-FR" altLang="zh-CN" sz="7400" spc="201" dirty="0">
                <a:ea typeface="Times New Roman"/>
              </a:rPr>
              <a:t>ne</a:t>
            </a:r>
            <a:r>
              <a:rPr lang="fr-FR" altLang="zh-CN" sz="7400" spc="104" dirty="0">
                <a:cs typeface="Times New Roman"/>
              </a:rPr>
              <a:t> </a:t>
            </a:r>
            <a:r>
              <a:rPr lang="fr-FR" altLang="zh-CN" sz="7400" spc="179" dirty="0">
                <a:ea typeface="Times New Roman"/>
              </a:rPr>
              <a:t>convient</a:t>
            </a:r>
            <a:r>
              <a:rPr lang="fr-FR" altLang="zh-CN" sz="7400" spc="110" dirty="0">
                <a:cs typeface="Times New Roman"/>
              </a:rPr>
              <a:t> </a:t>
            </a:r>
            <a:r>
              <a:rPr lang="fr-FR" altLang="zh-CN" sz="7400" spc="175" dirty="0">
                <a:ea typeface="Times New Roman"/>
              </a:rPr>
              <a:t>pas,</a:t>
            </a:r>
            <a:r>
              <a:rPr lang="fr-FR" altLang="zh-CN" sz="7400" spc="104" dirty="0">
                <a:cs typeface="Times New Roman"/>
              </a:rPr>
              <a:t> </a:t>
            </a:r>
            <a:r>
              <a:rPr lang="fr-FR" altLang="zh-CN" sz="7400" spc="119" dirty="0">
                <a:ea typeface="Times New Roman"/>
              </a:rPr>
              <a:t>il</a:t>
            </a:r>
            <a:r>
              <a:rPr lang="fr-FR" altLang="zh-CN" sz="7400" spc="110" dirty="0">
                <a:cs typeface="Times New Roman"/>
              </a:rPr>
              <a:t> </a:t>
            </a:r>
            <a:r>
              <a:rPr lang="fr-FR" altLang="zh-CN" sz="7400" spc="164" dirty="0">
                <a:ea typeface="Times New Roman"/>
              </a:rPr>
              <a:t>faut</a:t>
            </a:r>
            <a:r>
              <a:rPr lang="fr-FR" altLang="zh-CN" sz="7400" spc="104" dirty="0">
                <a:cs typeface="Times New Roman"/>
              </a:rPr>
              <a:t> </a:t>
            </a:r>
            <a:r>
              <a:rPr lang="fr-FR" altLang="zh-CN" sz="7400" spc="175" dirty="0">
                <a:ea typeface="Times New Roman"/>
              </a:rPr>
              <a:t>avoir</a:t>
            </a:r>
            <a:r>
              <a:rPr lang="fr-FR" altLang="zh-CN" sz="7400" spc="104" dirty="0">
                <a:cs typeface="Times New Roman"/>
              </a:rPr>
              <a:t> </a:t>
            </a:r>
            <a:r>
              <a:rPr lang="fr-FR" altLang="zh-CN" sz="7400" spc="195" dirty="0">
                <a:ea typeface="Times New Roman"/>
              </a:rPr>
              <a:t>des</a:t>
            </a:r>
            <a:r>
              <a:rPr lang="fr-FR" altLang="zh-CN" sz="7400" spc="110" dirty="0">
                <a:cs typeface="Times New Roman"/>
              </a:rPr>
              <a:t> </a:t>
            </a:r>
            <a:r>
              <a:rPr lang="fr-FR" altLang="zh-CN" sz="7400" spc="171" dirty="0">
                <a:ea typeface="Times New Roman"/>
              </a:rPr>
              <a:t>règles</a:t>
            </a:r>
            <a:r>
              <a:rPr lang="fr-FR" altLang="zh-CN" sz="7400" dirty="0">
                <a:cs typeface="Times New Roman"/>
              </a:rPr>
              <a:t> </a:t>
            </a:r>
            <a:r>
              <a:rPr lang="fr-FR" altLang="zh-CN" sz="7400" spc="220" dirty="0">
                <a:ea typeface="Times New Roman"/>
              </a:rPr>
              <a:t>de</a:t>
            </a:r>
            <a:r>
              <a:rPr lang="fr-FR" altLang="zh-CN" sz="7400" spc="114" dirty="0">
                <a:cs typeface="Times New Roman"/>
              </a:rPr>
              <a:t> </a:t>
            </a:r>
            <a:r>
              <a:rPr lang="fr-FR" altLang="zh-CN" sz="7400" spc="203" dirty="0">
                <a:ea typeface="Times New Roman"/>
              </a:rPr>
              <a:t>syntaxe</a:t>
            </a:r>
            <a:r>
              <a:rPr lang="fr-FR" altLang="zh-CN" sz="7400" spc="119" dirty="0">
                <a:cs typeface="Times New Roman"/>
              </a:rPr>
              <a:t> </a:t>
            </a:r>
            <a:r>
              <a:rPr lang="fr-FR" altLang="zh-CN" sz="7400" spc="171" dirty="0">
                <a:ea typeface="Times New Roman"/>
              </a:rPr>
              <a:t>et</a:t>
            </a:r>
            <a:r>
              <a:rPr lang="fr-FR" altLang="zh-CN" sz="7400" spc="114" dirty="0">
                <a:cs typeface="Times New Roman"/>
              </a:rPr>
              <a:t> </a:t>
            </a:r>
            <a:r>
              <a:rPr lang="fr-FR" altLang="zh-CN" sz="7400" spc="229" dirty="0">
                <a:ea typeface="Times New Roman"/>
              </a:rPr>
              <a:t>un</a:t>
            </a:r>
            <a:r>
              <a:rPr lang="fr-FR" altLang="zh-CN" sz="7400" spc="119" dirty="0">
                <a:cs typeface="Times New Roman"/>
              </a:rPr>
              <a:t> </a:t>
            </a:r>
            <a:r>
              <a:rPr lang="fr-FR" altLang="zh-CN" sz="7400" spc="195" dirty="0">
                <a:ea typeface="Times New Roman"/>
              </a:rPr>
              <a:t>vocabulaire</a:t>
            </a:r>
            <a:r>
              <a:rPr lang="fr-FR" altLang="zh-CN" sz="7400" spc="119" dirty="0">
                <a:cs typeface="Times New Roman"/>
              </a:rPr>
              <a:t> </a:t>
            </a:r>
            <a:r>
              <a:rPr lang="fr-FR" altLang="zh-CN" sz="7400" spc="195" dirty="0">
                <a:ea typeface="Times New Roman"/>
              </a:rPr>
              <a:t>précis</a:t>
            </a:r>
            <a:r>
              <a:rPr lang="fr-FR" altLang="zh-CN" sz="7400" spc="114" dirty="0">
                <a:cs typeface="Times New Roman"/>
              </a:rPr>
              <a:t> </a:t>
            </a:r>
            <a:r>
              <a:rPr lang="fr-FR" altLang="zh-CN" sz="7400" spc="154" dirty="0">
                <a:ea typeface="Times New Roman"/>
              </a:rPr>
              <a:t>(si</a:t>
            </a:r>
            <a:r>
              <a:rPr lang="fr-FR" altLang="zh-CN" sz="7400" spc="119" dirty="0">
                <a:cs typeface="Times New Roman"/>
              </a:rPr>
              <a:t> </a:t>
            </a:r>
            <a:r>
              <a:rPr lang="fr-FR" altLang="zh-CN" sz="7400" spc="189" dirty="0">
                <a:ea typeface="Times New Roman"/>
              </a:rPr>
              <a:t>possible</a:t>
            </a:r>
            <a:r>
              <a:rPr lang="fr-FR" altLang="zh-CN" sz="7400" spc="119" dirty="0">
                <a:cs typeface="Times New Roman"/>
              </a:rPr>
              <a:t> </a:t>
            </a:r>
            <a:r>
              <a:rPr lang="fr-FR" altLang="zh-CN" sz="7400" spc="215" dirty="0">
                <a:ea typeface="Times New Roman"/>
              </a:rPr>
              <a:t>pas</a:t>
            </a:r>
            <a:r>
              <a:rPr lang="fr-FR" altLang="zh-CN" sz="7400" dirty="0">
                <a:cs typeface="Times New Roman"/>
              </a:rPr>
              <a:t> </a:t>
            </a:r>
            <a:r>
              <a:rPr lang="fr-FR" altLang="zh-CN" sz="7400" spc="149" dirty="0">
                <a:ea typeface="Times New Roman"/>
              </a:rPr>
              <a:t>trop</a:t>
            </a:r>
            <a:r>
              <a:rPr lang="fr-FR" altLang="zh-CN" sz="7400" spc="94" dirty="0">
                <a:cs typeface="Times New Roman"/>
              </a:rPr>
              <a:t> </a:t>
            </a:r>
            <a:r>
              <a:rPr lang="fr-FR" altLang="zh-CN" sz="7400" spc="175" dirty="0">
                <a:ea typeface="Times New Roman"/>
              </a:rPr>
              <a:t>grand</a:t>
            </a:r>
            <a:r>
              <a:rPr lang="fr-FR" altLang="zh-CN" sz="7400" spc="100" dirty="0">
                <a:cs typeface="Times New Roman"/>
              </a:rPr>
              <a:t> </a:t>
            </a:r>
            <a:r>
              <a:rPr lang="fr-FR" altLang="zh-CN" sz="7400" spc="175" dirty="0">
                <a:ea typeface="Times New Roman"/>
              </a:rPr>
              <a:t>pour</a:t>
            </a:r>
            <a:r>
              <a:rPr lang="fr-FR" altLang="zh-CN" sz="7400" spc="94" dirty="0">
                <a:cs typeface="Times New Roman"/>
              </a:rPr>
              <a:t> </a:t>
            </a:r>
            <a:r>
              <a:rPr lang="fr-FR" altLang="zh-CN" sz="7400" spc="179" dirty="0">
                <a:ea typeface="Times New Roman"/>
              </a:rPr>
              <a:t>ne</a:t>
            </a:r>
            <a:r>
              <a:rPr lang="fr-FR" altLang="zh-CN" sz="7400" spc="100" dirty="0">
                <a:cs typeface="Times New Roman"/>
              </a:rPr>
              <a:t> </a:t>
            </a:r>
            <a:r>
              <a:rPr lang="fr-FR" altLang="zh-CN" sz="7400" spc="171" dirty="0">
                <a:ea typeface="Times New Roman"/>
              </a:rPr>
              <a:t>pas</a:t>
            </a:r>
            <a:r>
              <a:rPr lang="fr-FR" altLang="zh-CN" sz="7400" spc="94" dirty="0">
                <a:cs typeface="Times New Roman"/>
              </a:rPr>
              <a:t> </a:t>
            </a:r>
            <a:r>
              <a:rPr lang="fr-FR" altLang="zh-CN" sz="7400" spc="171" dirty="0">
                <a:ea typeface="Times New Roman"/>
              </a:rPr>
              <a:t>s’encombrer</a:t>
            </a:r>
            <a:r>
              <a:rPr lang="fr-FR" altLang="zh-CN" sz="7400" spc="100" dirty="0">
                <a:cs typeface="Times New Roman"/>
              </a:rPr>
              <a:t> </a:t>
            </a:r>
            <a:r>
              <a:rPr lang="fr-FR" altLang="zh-CN" sz="7400" spc="135" dirty="0">
                <a:ea typeface="Times New Roman"/>
              </a:rPr>
              <a:t>l’esprit</a:t>
            </a:r>
            <a:r>
              <a:rPr lang="fr-FR" altLang="zh-CN" sz="7400" spc="94" dirty="0">
                <a:cs typeface="Times New Roman"/>
              </a:rPr>
              <a:t> </a:t>
            </a:r>
            <a:r>
              <a:rPr lang="fr-FR" altLang="zh-CN" sz="7400" spc="125" dirty="0">
                <a:ea typeface="Times New Roman"/>
              </a:rPr>
              <a:t>!!!).</a:t>
            </a:r>
          </a:p>
        </p:txBody>
      </p:sp>
    </p:spTree>
    <p:extLst>
      <p:ext uri="{BB962C8B-B14F-4D97-AF65-F5344CB8AC3E}">
        <p14:creationId xmlns:p14="http://schemas.microsoft.com/office/powerpoint/2010/main" val="1511948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algn="just"/>
            <a:r>
              <a:rPr lang="fr-FR" b="0" i="0" dirty="0">
                <a:effectLst/>
                <a:latin typeface="Source Sans Pro" panose="020B0503030403020204" pitchFamily="34" charset="0"/>
              </a:rPr>
              <a:t>Que produit l’algorithme suivant ?</a:t>
            </a:r>
          </a:p>
          <a:p>
            <a:pPr marL="0" indent="0" algn="l">
              <a:buNone/>
            </a:pPr>
            <a:r>
              <a:rPr lang="fr-FR" b="1" i="0" dirty="0">
                <a:effectLst/>
                <a:latin typeface="Ubuntu mono"/>
              </a:rPr>
              <a:t>Tableau</a:t>
            </a:r>
            <a:r>
              <a:rPr lang="fr-FR" b="0" i="0" dirty="0">
                <a:effectLst/>
                <a:latin typeface="Ubuntu mono"/>
              </a:rPr>
              <a:t> suite(7) </a:t>
            </a:r>
            <a:r>
              <a:rPr lang="fr-FR" b="1" i="0" dirty="0">
                <a:effectLst/>
                <a:latin typeface="Ubuntu mono"/>
              </a:rPr>
              <a:t>en Entier</a:t>
            </a:r>
            <a:br>
              <a:rPr lang="fr-FR" b="0" i="0" dirty="0">
                <a:effectLst/>
                <a:latin typeface="Ubuntu mono"/>
              </a:rPr>
            </a:br>
            <a:r>
              <a:rPr lang="fr-FR" b="1" i="0" dirty="0">
                <a:effectLst/>
                <a:latin typeface="Ubuntu mono"/>
              </a:rPr>
              <a:t>Variable</a:t>
            </a:r>
            <a:r>
              <a:rPr lang="fr-FR" b="0" i="0" dirty="0">
                <a:effectLst/>
                <a:latin typeface="Ubuntu mono"/>
              </a:rPr>
              <a:t> i </a:t>
            </a:r>
            <a:r>
              <a:rPr lang="fr-FR" b="1" i="0" dirty="0">
                <a:effectLst/>
                <a:latin typeface="Ubuntu mono"/>
              </a:rPr>
              <a:t>en Entier</a:t>
            </a:r>
            <a:br>
              <a:rPr lang="fr-FR" b="0" i="0" dirty="0">
                <a:effectLst/>
                <a:latin typeface="Ubuntu mono"/>
              </a:rPr>
            </a:br>
            <a:r>
              <a:rPr lang="fr-FR" b="1" i="0" dirty="0">
                <a:effectLst/>
                <a:latin typeface="Ubuntu mono"/>
              </a:rPr>
              <a:t>Début</a:t>
            </a:r>
            <a:br>
              <a:rPr lang="fr-FR" b="0" i="0" dirty="0">
                <a:effectLst/>
                <a:latin typeface="Ubuntu mono"/>
              </a:rPr>
            </a:br>
            <a:r>
              <a:rPr lang="fr-FR" b="0" i="0" dirty="0">
                <a:effectLst/>
                <a:latin typeface="Ubuntu mono"/>
              </a:rPr>
              <a:t>	suite</a:t>
            </a:r>
            <a:r>
              <a:rPr lang="fr-FR" b="0" i="0" dirty="0">
                <a:effectLst/>
                <a:latin typeface="Source Sans Pro" panose="020B0503030403020204" pitchFamily="34" charset="0"/>
              </a:rPr>
              <a:t> [0]</a:t>
            </a:r>
            <a:r>
              <a:rPr lang="fr-FR" b="0" i="0" dirty="0">
                <a:effectLst/>
                <a:latin typeface="Ubuntu mono"/>
              </a:rPr>
              <a:t> ← 1</a:t>
            </a:r>
            <a:br>
              <a:rPr lang="fr-FR" b="0" i="0" dirty="0">
                <a:effectLst/>
                <a:latin typeface="Ubuntu mono"/>
              </a:rPr>
            </a:br>
            <a:r>
              <a:rPr lang="fr-FR" b="0" i="0" dirty="0">
                <a:effectLst/>
                <a:latin typeface="Ubuntu mono"/>
              </a:rPr>
              <a:t>	suite</a:t>
            </a:r>
            <a:r>
              <a:rPr lang="fr-FR" b="0" i="0" dirty="0">
                <a:effectLst/>
                <a:latin typeface="Source Sans Pro" panose="020B0503030403020204" pitchFamily="34" charset="0"/>
              </a:rPr>
              <a:t> [1]</a:t>
            </a:r>
            <a:r>
              <a:rPr lang="fr-FR" b="0" i="0" dirty="0">
                <a:effectLst/>
                <a:latin typeface="Ubuntu mono"/>
              </a:rPr>
              <a:t> ← 1</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i ← 2 à 7</a:t>
            </a:r>
            <a:br>
              <a:rPr lang="fr-FR" b="0" i="0" dirty="0">
                <a:effectLst/>
                <a:latin typeface="Ubuntu mono"/>
              </a:rPr>
            </a:br>
            <a:r>
              <a:rPr lang="fr-FR" b="0" i="0" dirty="0">
                <a:effectLst/>
                <a:latin typeface="Ubuntu mono"/>
              </a:rPr>
              <a:t>  		suite</a:t>
            </a:r>
            <a:r>
              <a:rPr lang="fr-FR" b="0" i="0" dirty="0">
                <a:effectLst/>
                <a:latin typeface="Source Sans Pro" panose="020B0503030403020204" pitchFamily="34" charset="0"/>
              </a:rPr>
              <a:t>[i]</a:t>
            </a:r>
            <a:r>
              <a:rPr lang="fr-FR" b="0" i="0" dirty="0">
                <a:effectLst/>
                <a:latin typeface="Ubuntu mono"/>
              </a:rPr>
              <a:t> ← suite</a:t>
            </a:r>
            <a:r>
              <a:rPr lang="fr-FR" b="0" i="0" dirty="0">
                <a:effectLst/>
                <a:latin typeface="Source Sans Pro" panose="020B0503030403020204" pitchFamily="34" charset="0"/>
              </a:rPr>
              <a:t> [i-1] </a:t>
            </a:r>
            <a:r>
              <a:rPr lang="fr-FR" b="0" i="0" dirty="0">
                <a:effectLst/>
                <a:latin typeface="Ubuntu mono"/>
              </a:rPr>
              <a:t>+ suite</a:t>
            </a:r>
            <a:r>
              <a:rPr lang="fr-FR" b="0" i="0" dirty="0">
                <a:effectLst/>
                <a:latin typeface="Source Sans Pro" panose="020B0503030403020204" pitchFamily="34" charset="0"/>
              </a:rPr>
              <a:t> [i-2]</a:t>
            </a:r>
            <a:br>
              <a:rPr lang="fr-FR" b="0" i="0" dirty="0">
                <a:effectLst/>
                <a:latin typeface="Ubuntu mono"/>
              </a:rPr>
            </a:br>
            <a:r>
              <a:rPr lang="fr-FR" b="0" i="0" dirty="0">
                <a:effectLst/>
                <a:latin typeface="Ubuntu mono"/>
              </a:rPr>
              <a:t>	</a:t>
            </a:r>
            <a:r>
              <a:rPr lang="fr-FR" b="0" i="0" dirty="0" err="1">
                <a:effectLst/>
                <a:latin typeface="Ubuntu mono"/>
              </a:rPr>
              <a:t>FinPour</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i ← 0 à 7</a:t>
            </a:r>
            <a:br>
              <a:rPr lang="fr-FR" b="0" i="0" dirty="0">
                <a:effectLst/>
                <a:latin typeface="Ubuntu mono"/>
              </a:rPr>
            </a:br>
            <a:r>
              <a:rPr lang="fr-FR" b="1" i="0" dirty="0">
                <a:effectLst/>
                <a:latin typeface="Ubuntu mono"/>
              </a:rPr>
              <a:t>  		Ecrire</a:t>
            </a:r>
            <a:r>
              <a:rPr lang="fr-FR" b="0" i="0" dirty="0">
                <a:effectLst/>
                <a:latin typeface="Ubuntu mono"/>
              </a:rPr>
              <a:t> suite</a:t>
            </a:r>
            <a:r>
              <a:rPr lang="fr-FR" b="0" i="0" dirty="0">
                <a:effectLst/>
                <a:latin typeface="Source Sans Pro" panose="020B0503030403020204" pitchFamily="34" charset="0"/>
              </a:rPr>
              <a:t> [i]</a:t>
            </a:r>
            <a:br>
              <a:rPr lang="fr-FR" b="0" i="0" dirty="0">
                <a:effectLst/>
                <a:latin typeface="Ubuntu mono"/>
              </a:rPr>
            </a:br>
            <a:r>
              <a:rPr lang="fr-FR" b="0" i="0" dirty="0">
                <a:effectLst/>
                <a:latin typeface="Ubuntu mono"/>
              </a:rPr>
              <a:t>	</a:t>
            </a:r>
            <a:r>
              <a:rPr lang="fr-FR" b="0" i="0" dirty="0" err="1">
                <a:effectLst/>
                <a:latin typeface="Ubuntu mono"/>
              </a:rPr>
              <a:t>FinPour</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9920094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lgn="just">
              <a:buNone/>
            </a:pPr>
            <a:r>
              <a:rPr lang="fr-FR" b="0" i="0" dirty="0">
                <a:effectLst/>
                <a:latin typeface="Source Sans Pro" panose="020B0503030403020204" pitchFamily="34" charset="0"/>
              </a:rPr>
              <a:t>Ecrire un algorithme qui déclare un tableau de 9 notes, dont on fait ensuite saisir les valeurs par l’utilisateur.</a:t>
            </a:r>
          </a:p>
          <a:p>
            <a:pPr marL="0" indent="0" algn="just">
              <a:buNone/>
            </a:pPr>
            <a:r>
              <a:rPr lang="fr-FR" dirty="0">
                <a:latin typeface="Source Sans Pro" panose="020B0503030403020204" pitchFamily="34" charset="0"/>
              </a:rPr>
              <a:t>Et faire en sorte que </a:t>
            </a:r>
            <a:r>
              <a:rPr lang="fr-FR" b="0" i="0" dirty="0">
                <a:effectLst/>
                <a:latin typeface="Source Sans Pro" panose="020B0503030403020204" pitchFamily="34" charset="0"/>
              </a:rPr>
              <a:t>le calcul de la moyenne des notes soit effectué et affiché à l’écran.</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permettant à l’utilisateur de saisir un nombre quelconque de valeurs, qui devront être stockées dans un tableau. L’utilisateur doit donc commencer par entrer le nombre de valeurs qu’il compte saisir. Il effectuera ensuite cette saisie. Enfin, une fois la saisie terminée, le programme affichera le nombre de valeurs négatives et le nombre de valeurs positives.</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calculant la somme des valeurs d’un tableau (on suppose que le tableau a été préalablement saisi).</a:t>
            </a:r>
          </a:p>
          <a:p>
            <a:pPr marL="0" indent="0" algn="just">
              <a:buNone/>
            </a:pPr>
            <a:endParaRPr lang="fr-FR" dirty="0">
              <a:solidFill>
                <a:srgbClr val="000000"/>
              </a:solidFill>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6352302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lgn="just">
              <a:buNone/>
            </a:pPr>
            <a:endParaRPr lang="fr-FR" dirty="0">
              <a:solidFill>
                <a:srgbClr val="000000"/>
              </a:solidFill>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constituant un tableau, à partir de deux tableaux de même longueur préalablement saisis. Le nouveau tableau sera la somme des éléments des deux tableaux de départ.</a:t>
            </a:r>
          </a:p>
          <a:p>
            <a:pPr marL="0" indent="0" algn="just">
              <a:buNone/>
            </a:pPr>
            <a:r>
              <a:rPr lang="fr-FR" b="0" i="0" dirty="0">
                <a:effectLst/>
                <a:latin typeface="Source Sans Pro" panose="020B0503030403020204" pitchFamily="34" charset="0"/>
              </a:rPr>
              <a:t>Tableau 1 :</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Tableau 2 :</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Tableau à constituer :</a:t>
            </a:r>
          </a:p>
          <a:p>
            <a:pPr marL="0" indent="0" algn="just">
              <a:buNone/>
            </a:pPr>
            <a:endParaRPr lang="fr-FR" b="0" i="0" dirty="0">
              <a:solidFill>
                <a:srgbClr val="000000"/>
              </a:solidFill>
              <a:effectLst/>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p:txBody>
      </p:sp>
      <p:graphicFrame>
        <p:nvGraphicFramePr>
          <p:cNvPr id="7" name="Tableau 6">
            <a:extLst>
              <a:ext uri="{FF2B5EF4-FFF2-40B4-BE49-F238E27FC236}">
                <a16:creationId xmlns:a16="http://schemas.microsoft.com/office/drawing/2014/main" id="{B33224B2-2F98-4614-976B-6CC6FC2DC46F}"/>
              </a:ext>
            </a:extLst>
          </p:cNvPr>
          <p:cNvGraphicFramePr>
            <a:graphicFrameLocks noGrp="1"/>
          </p:cNvGraphicFramePr>
          <p:nvPr>
            <p:extLst>
              <p:ext uri="{D42A27DB-BD31-4B8C-83A1-F6EECF244321}">
                <p14:modId xmlns:p14="http://schemas.microsoft.com/office/powerpoint/2010/main" val="1854073"/>
              </p:ext>
            </p:extLst>
          </p:nvPr>
        </p:nvGraphicFramePr>
        <p:xfrm>
          <a:off x="2188209" y="2178843"/>
          <a:ext cx="6263008" cy="331470"/>
        </p:xfrm>
        <a:graphic>
          <a:graphicData uri="http://schemas.openxmlformats.org/drawingml/2006/table">
            <a:tbl>
              <a:tblPr/>
              <a:tblGrid>
                <a:gridCol w="751561">
                  <a:extLst>
                    <a:ext uri="{9D8B030D-6E8A-4147-A177-3AD203B41FA5}">
                      <a16:colId xmlns:a16="http://schemas.microsoft.com/office/drawing/2014/main" val="1364968124"/>
                    </a:ext>
                  </a:extLst>
                </a:gridCol>
                <a:gridCol w="751561">
                  <a:extLst>
                    <a:ext uri="{9D8B030D-6E8A-4147-A177-3AD203B41FA5}">
                      <a16:colId xmlns:a16="http://schemas.microsoft.com/office/drawing/2014/main" val="1490758597"/>
                    </a:ext>
                  </a:extLst>
                </a:gridCol>
                <a:gridCol w="751561">
                  <a:extLst>
                    <a:ext uri="{9D8B030D-6E8A-4147-A177-3AD203B41FA5}">
                      <a16:colId xmlns:a16="http://schemas.microsoft.com/office/drawing/2014/main" val="3753478091"/>
                    </a:ext>
                  </a:extLst>
                </a:gridCol>
                <a:gridCol w="751561">
                  <a:extLst>
                    <a:ext uri="{9D8B030D-6E8A-4147-A177-3AD203B41FA5}">
                      <a16:colId xmlns:a16="http://schemas.microsoft.com/office/drawing/2014/main" val="2496524625"/>
                    </a:ext>
                  </a:extLst>
                </a:gridCol>
                <a:gridCol w="814191">
                  <a:extLst>
                    <a:ext uri="{9D8B030D-6E8A-4147-A177-3AD203B41FA5}">
                      <a16:colId xmlns:a16="http://schemas.microsoft.com/office/drawing/2014/main" val="2758094790"/>
                    </a:ext>
                  </a:extLst>
                </a:gridCol>
                <a:gridCol w="814191">
                  <a:extLst>
                    <a:ext uri="{9D8B030D-6E8A-4147-A177-3AD203B41FA5}">
                      <a16:colId xmlns:a16="http://schemas.microsoft.com/office/drawing/2014/main" val="783241579"/>
                    </a:ext>
                  </a:extLst>
                </a:gridCol>
                <a:gridCol w="814191">
                  <a:extLst>
                    <a:ext uri="{9D8B030D-6E8A-4147-A177-3AD203B41FA5}">
                      <a16:colId xmlns:a16="http://schemas.microsoft.com/office/drawing/2014/main" val="2342429812"/>
                    </a:ext>
                  </a:extLst>
                </a:gridCol>
                <a:gridCol w="814191">
                  <a:extLst>
                    <a:ext uri="{9D8B030D-6E8A-4147-A177-3AD203B41FA5}">
                      <a16:colId xmlns:a16="http://schemas.microsoft.com/office/drawing/2014/main" val="1905630413"/>
                    </a:ext>
                  </a:extLst>
                </a:gridCol>
              </a:tblGrid>
              <a:tr h="0">
                <a:tc>
                  <a:txBody>
                    <a:bodyPr/>
                    <a:lstStyle/>
                    <a:p>
                      <a:pPr algn="ctr"/>
                      <a:r>
                        <a:rPr lang="fr-FR">
                          <a:effectLst/>
                        </a:rPr>
                        <a:t>4</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8</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7</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9</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1</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5</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4</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6</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1132803"/>
                  </a:ext>
                </a:extLst>
              </a:tr>
            </a:tbl>
          </a:graphicData>
        </a:graphic>
      </p:graphicFrame>
      <p:graphicFrame>
        <p:nvGraphicFramePr>
          <p:cNvPr id="8" name="Tableau 7">
            <a:extLst>
              <a:ext uri="{FF2B5EF4-FFF2-40B4-BE49-F238E27FC236}">
                <a16:creationId xmlns:a16="http://schemas.microsoft.com/office/drawing/2014/main" id="{62B1809C-9AE3-4477-8A95-C9ACC1CB4436}"/>
              </a:ext>
            </a:extLst>
          </p:cNvPr>
          <p:cNvGraphicFramePr>
            <a:graphicFrameLocks noGrp="1"/>
          </p:cNvGraphicFramePr>
          <p:nvPr>
            <p:extLst>
              <p:ext uri="{D42A27DB-BD31-4B8C-83A1-F6EECF244321}">
                <p14:modId xmlns:p14="http://schemas.microsoft.com/office/powerpoint/2010/main" val="3495139427"/>
              </p:ext>
            </p:extLst>
          </p:nvPr>
        </p:nvGraphicFramePr>
        <p:xfrm>
          <a:off x="2188209" y="3097530"/>
          <a:ext cx="6263008" cy="331470"/>
        </p:xfrm>
        <a:graphic>
          <a:graphicData uri="http://schemas.openxmlformats.org/drawingml/2006/table">
            <a:tbl>
              <a:tblPr/>
              <a:tblGrid>
                <a:gridCol w="751561">
                  <a:extLst>
                    <a:ext uri="{9D8B030D-6E8A-4147-A177-3AD203B41FA5}">
                      <a16:colId xmlns:a16="http://schemas.microsoft.com/office/drawing/2014/main" val="305964463"/>
                    </a:ext>
                  </a:extLst>
                </a:gridCol>
                <a:gridCol w="751561">
                  <a:extLst>
                    <a:ext uri="{9D8B030D-6E8A-4147-A177-3AD203B41FA5}">
                      <a16:colId xmlns:a16="http://schemas.microsoft.com/office/drawing/2014/main" val="682201043"/>
                    </a:ext>
                  </a:extLst>
                </a:gridCol>
                <a:gridCol w="751561">
                  <a:extLst>
                    <a:ext uri="{9D8B030D-6E8A-4147-A177-3AD203B41FA5}">
                      <a16:colId xmlns:a16="http://schemas.microsoft.com/office/drawing/2014/main" val="3951397211"/>
                    </a:ext>
                  </a:extLst>
                </a:gridCol>
                <a:gridCol w="751561">
                  <a:extLst>
                    <a:ext uri="{9D8B030D-6E8A-4147-A177-3AD203B41FA5}">
                      <a16:colId xmlns:a16="http://schemas.microsoft.com/office/drawing/2014/main" val="1770424191"/>
                    </a:ext>
                  </a:extLst>
                </a:gridCol>
                <a:gridCol w="814191">
                  <a:extLst>
                    <a:ext uri="{9D8B030D-6E8A-4147-A177-3AD203B41FA5}">
                      <a16:colId xmlns:a16="http://schemas.microsoft.com/office/drawing/2014/main" val="90398103"/>
                    </a:ext>
                  </a:extLst>
                </a:gridCol>
                <a:gridCol w="814191">
                  <a:extLst>
                    <a:ext uri="{9D8B030D-6E8A-4147-A177-3AD203B41FA5}">
                      <a16:colId xmlns:a16="http://schemas.microsoft.com/office/drawing/2014/main" val="3735388216"/>
                    </a:ext>
                  </a:extLst>
                </a:gridCol>
                <a:gridCol w="814191">
                  <a:extLst>
                    <a:ext uri="{9D8B030D-6E8A-4147-A177-3AD203B41FA5}">
                      <a16:colId xmlns:a16="http://schemas.microsoft.com/office/drawing/2014/main" val="2948740983"/>
                    </a:ext>
                  </a:extLst>
                </a:gridCol>
                <a:gridCol w="814191">
                  <a:extLst>
                    <a:ext uri="{9D8B030D-6E8A-4147-A177-3AD203B41FA5}">
                      <a16:colId xmlns:a16="http://schemas.microsoft.com/office/drawing/2014/main" val="1097191335"/>
                    </a:ext>
                  </a:extLst>
                </a:gridCol>
              </a:tblGrid>
              <a:tr h="0">
                <a:tc>
                  <a:txBody>
                    <a:bodyPr/>
                    <a:lstStyle/>
                    <a:p>
                      <a:pPr algn="ctr"/>
                      <a:r>
                        <a:rPr lang="fr-FR">
                          <a:effectLst/>
                        </a:rPr>
                        <a:t>7</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6</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5</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2</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1</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3</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7</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4</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3270252"/>
                  </a:ext>
                </a:extLst>
              </a:tr>
            </a:tbl>
          </a:graphicData>
        </a:graphic>
      </p:graphicFrame>
      <p:graphicFrame>
        <p:nvGraphicFramePr>
          <p:cNvPr id="11" name="Tableau 10">
            <a:extLst>
              <a:ext uri="{FF2B5EF4-FFF2-40B4-BE49-F238E27FC236}">
                <a16:creationId xmlns:a16="http://schemas.microsoft.com/office/drawing/2014/main" id="{48A04AC8-F4FA-46C1-B23B-C8CA6C341593}"/>
              </a:ext>
            </a:extLst>
          </p:cNvPr>
          <p:cNvGraphicFramePr>
            <a:graphicFrameLocks noGrp="1"/>
          </p:cNvGraphicFramePr>
          <p:nvPr>
            <p:extLst>
              <p:ext uri="{D42A27DB-BD31-4B8C-83A1-F6EECF244321}">
                <p14:modId xmlns:p14="http://schemas.microsoft.com/office/powerpoint/2010/main" val="2048500476"/>
              </p:ext>
            </p:extLst>
          </p:nvPr>
        </p:nvGraphicFramePr>
        <p:xfrm>
          <a:off x="2188209" y="4567711"/>
          <a:ext cx="8947152" cy="365760"/>
        </p:xfrm>
        <a:graphic>
          <a:graphicData uri="http://schemas.openxmlformats.org/drawingml/2006/table">
            <a:tbl>
              <a:tblPr/>
              <a:tblGrid>
                <a:gridCol w="1073658">
                  <a:extLst>
                    <a:ext uri="{9D8B030D-6E8A-4147-A177-3AD203B41FA5}">
                      <a16:colId xmlns:a16="http://schemas.microsoft.com/office/drawing/2014/main" val="3156467523"/>
                    </a:ext>
                  </a:extLst>
                </a:gridCol>
                <a:gridCol w="1073658">
                  <a:extLst>
                    <a:ext uri="{9D8B030D-6E8A-4147-A177-3AD203B41FA5}">
                      <a16:colId xmlns:a16="http://schemas.microsoft.com/office/drawing/2014/main" val="727283057"/>
                    </a:ext>
                  </a:extLst>
                </a:gridCol>
                <a:gridCol w="1073658">
                  <a:extLst>
                    <a:ext uri="{9D8B030D-6E8A-4147-A177-3AD203B41FA5}">
                      <a16:colId xmlns:a16="http://schemas.microsoft.com/office/drawing/2014/main" val="232757486"/>
                    </a:ext>
                  </a:extLst>
                </a:gridCol>
                <a:gridCol w="1073658">
                  <a:extLst>
                    <a:ext uri="{9D8B030D-6E8A-4147-A177-3AD203B41FA5}">
                      <a16:colId xmlns:a16="http://schemas.microsoft.com/office/drawing/2014/main" val="2174087466"/>
                    </a:ext>
                  </a:extLst>
                </a:gridCol>
                <a:gridCol w="1163130">
                  <a:extLst>
                    <a:ext uri="{9D8B030D-6E8A-4147-A177-3AD203B41FA5}">
                      <a16:colId xmlns:a16="http://schemas.microsoft.com/office/drawing/2014/main" val="1475147715"/>
                    </a:ext>
                  </a:extLst>
                </a:gridCol>
                <a:gridCol w="1163130">
                  <a:extLst>
                    <a:ext uri="{9D8B030D-6E8A-4147-A177-3AD203B41FA5}">
                      <a16:colId xmlns:a16="http://schemas.microsoft.com/office/drawing/2014/main" val="1892242562"/>
                    </a:ext>
                  </a:extLst>
                </a:gridCol>
                <a:gridCol w="1163130">
                  <a:extLst>
                    <a:ext uri="{9D8B030D-6E8A-4147-A177-3AD203B41FA5}">
                      <a16:colId xmlns:a16="http://schemas.microsoft.com/office/drawing/2014/main" val="946791414"/>
                    </a:ext>
                  </a:extLst>
                </a:gridCol>
                <a:gridCol w="1163130">
                  <a:extLst>
                    <a:ext uri="{9D8B030D-6E8A-4147-A177-3AD203B41FA5}">
                      <a16:colId xmlns:a16="http://schemas.microsoft.com/office/drawing/2014/main" val="2765379731"/>
                    </a:ext>
                  </a:extLst>
                </a:gridCol>
              </a:tblGrid>
              <a:tr h="365760">
                <a:tc>
                  <a:txBody>
                    <a:bodyPr/>
                    <a:lstStyle/>
                    <a:p>
                      <a:pPr algn="ctr"/>
                      <a:r>
                        <a:rPr lang="fr-FR" sz="1800">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a:effectLst/>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dirty="0">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dirty="0">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263789"/>
                  </a:ext>
                </a:extLst>
              </a:tr>
            </a:tbl>
          </a:graphicData>
        </a:graphic>
      </p:graphicFrame>
    </p:spTree>
    <p:extLst>
      <p:ext uri="{BB962C8B-B14F-4D97-AF65-F5344CB8AC3E}">
        <p14:creationId xmlns:p14="http://schemas.microsoft.com/office/powerpoint/2010/main" val="9971413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lgn="just">
              <a:buNone/>
            </a:pPr>
            <a:endParaRPr lang="fr-FR" dirty="0">
              <a:solidFill>
                <a:srgbClr val="000000"/>
              </a:solidFill>
              <a:latin typeface="Source Sans Pro" panose="020B0503030403020204" pitchFamily="34" charset="0"/>
            </a:endParaRPr>
          </a:p>
          <a:p>
            <a:pPr marL="0" indent="0" algn="just">
              <a:buNone/>
            </a:pPr>
            <a:r>
              <a:rPr lang="fr-FR" b="0" i="0" dirty="0">
                <a:effectLst/>
                <a:latin typeface="Source Sans Pro" panose="020B0503030403020204" pitchFamily="34" charset="0"/>
              </a:rPr>
              <a:t>Toujours à partir de deux tableaux précédemment saisis, écrivez un algorithme qui calcule le schtroumpf des deux tableaux. Pour calculer le schtroumpf, il faut multiplier chaque élément du tableau 1 par chaque élément du tableau 2, et additionner le tout. Par exemple si l'on a :</a:t>
            </a:r>
          </a:p>
          <a:p>
            <a:pPr marL="0" indent="0" algn="just">
              <a:buNone/>
            </a:pPr>
            <a:r>
              <a:rPr lang="fr-FR" b="0" i="0" dirty="0">
                <a:effectLst/>
                <a:latin typeface="Source Sans Pro" panose="020B0503030403020204" pitchFamily="34" charset="0"/>
              </a:rPr>
              <a:t>Tableau 1 :</a:t>
            </a:r>
          </a:p>
          <a:p>
            <a:pPr marL="0" indent="0" algn="just">
              <a:buNone/>
            </a:pPr>
            <a:endParaRPr lang="fr-FR" b="0" i="0" dirty="0">
              <a:solidFill>
                <a:srgbClr val="000000"/>
              </a:solidFill>
              <a:effectLst/>
              <a:latin typeface="Source Sans Pro" panose="020B0503030403020204" pitchFamily="34" charset="0"/>
            </a:endParaRPr>
          </a:p>
          <a:p>
            <a:pPr marL="0" indent="0" algn="just">
              <a:buNone/>
            </a:pPr>
            <a:r>
              <a:rPr lang="fr-FR" dirty="0">
                <a:latin typeface="Source Sans Pro" panose="020B0503030403020204" pitchFamily="34" charset="0"/>
              </a:rPr>
              <a:t>Tableau 2 : </a:t>
            </a:r>
          </a:p>
          <a:p>
            <a:pPr marL="0" indent="0" algn="just">
              <a:buNone/>
            </a:pPr>
            <a:endParaRPr lang="fr-FR" b="0" i="0" dirty="0">
              <a:effectLst/>
              <a:latin typeface="Source Sans Pro" panose="020B0503030403020204" pitchFamily="34" charset="0"/>
            </a:endParaRPr>
          </a:p>
          <a:p>
            <a:pPr marL="0" indent="0" algn="just">
              <a:buNone/>
            </a:pPr>
            <a:r>
              <a:rPr lang="fr-FR" b="0" i="0" dirty="0">
                <a:effectLst/>
                <a:latin typeface="Source Sans Pro" panose="020B0503030403020204" pitchFamily="34" charset="0"/>
              </a:rPr>
              <a:t>Le Schtroumpf sera :</a:t>
            </a:r>
          </a:p>
          <a:p>
            <a:pPr marL="0" indent="0" algn="just">
              <a:buNone/>
            </a:pPr>
            <a:r>
              <a:rPr lang="fr-FR" b="0" i="0" dirty="0">
                <a:effectLst/>
                <a:latin typeface="Source Sans Pro" panose="020B0503030403020204" pitchFamily="34" charset="0"/>
              </a:rPr>
              <a:t>3 * 4 + 3 * 8 + 3 * 7 + 3 * 12 + 6 * 4 + 6 * 8 + 6 * 7 + 6 * 12 = ???</a:t>
            </a:r>
          </a:p>
          <a:p>
            <a:pPr marL="0" indent="0" algn="just">
              <a:buNone/>
            </a:pPr>
            <a:endParaRPr lang="fr-FR" b="0" i="0" dirty="0">
              <a:solidFill>
                <a:srgbClr val="000000"/>
              </a:solidFill>
              <a:effectLst/>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p:txBody>
      </p:sp>
      <p:graphicFrame>
        <p:nvGraphicFramePr>
          <p:cNvPr id="2" name="Tableau 1">
            <a:extLst>
              <a:ext uri="{FF2B5EF4-FFF2-40B4-BE49-F238E27FC236}">
                <a16:creationId xmlns:a16="http://schemas.microsoft.com/office/drawing/2014/main" id="{7E025A40-9A60-48DC-9BC8-2D9F832BEEE8}"/>
              </a:ext>
            </a:extLst>
          </p:cNvPr>
          <p:cNvGraphicFramePr>
            <a:graphicFrameLocks noGrp="1"/>
          </p:cNvGraphicFramePr>
          <p:nvPr>
            <p:extLst>
              <p:ext uri="{D42A27DB-BD31-4B8C-83A1-F6EECF244321}">
                <p14:modId xmlns:p14="http://schemas.microsoft.com/office/powerpoint/2010/main" val="3703313163"/>
              </p:ext>
            </p:extLst>
          </p:nvPr>
        </p:nvGraphicFramePr>
        <p:xfrm>
          <a:off x="2143697" y="2538889"/>
          <a:ext cx="4294632" cy="365760"/>
        </p:xfrm>
        <a:graphic>
          <a:graphicData uri="http://schemas.openxmlformats.org/drawingml/2006/table">
            <a:tbl>
              <a:tblPr/>
              <a:tblGrid>
                <a:gridCol w="1073658">
                  <a:extLst>
                    <a:ext uri="{9D8B030D-6E8A-4147-A177-3AD203B41FA5}">
                      <a16:colId xmlns:a16="http://schemas.microsoft.com/office/drawing/2014/main" val="4145662240"/>
                    </a:ext>
                  </a:extLst>
                </a:gridCol>
                <a:gridCol w="1073658">
                  <a:extLst>
                    <a:ext uri="{9D8B030D-6E8A-4147-A177-3AD203B41FA5}">
                      <a16:colId xmlns:a16="http://schemas.microsoft.com/office/drawing/2014/main" val="4206653775"/>
                    </a:ext>
                  </a:extLst>
                </a:gridCol>
                <a:gridCol w="1073658">
                  <a:extLst>
                    <a:ext uri="{9D8B030D-6E8A-4147-A177-3AD203B41FA5}">
                      <a16:colId xmlns:a16="http://schemas.microsoft.com/office/drawing/2014/main" val="1757802519"/>
                    </a:ext>
                  </a:extLst>
                </a:gridCol>
                <a:gridCol w="1073658">
                  <a:extLst>
                    <a:ext uri="{9D8B030D-6E8A-4147-A177-3AD203B41FA5}">
                      <a16:colId xmlns:a16="http://schemas.microsoft.com/office/drawing/2014/main" val="2419409004"/>
                    </a:ext>
                  </a:extLst>
                </a:gridCol>
              </a:tblGrid>
              <a:tr h="0">
                <a:tc>
                  <a:txBody>
                    <a:bodyPr/>
                    <a:lstStyle/>
                    <a:p>
                      <a:pPr algn="ctr"/>
                      <a:r>
                        <a:rPr lang="fr-FR">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638821"/>
                  </a:ext>
                </a:extLst>
              </a:tr>
            </a:tbl>
          </a:graphicData>
        </a:graphic>
      </p:graphicFrame>
      <p:graphicFrame>
        <p:nvGraphicFramePr>
          <p:cNvPr id="4" name="Tableau 3">
            <a:extLst>
              <a:ext uri="{FF2B5EF4-FFF2-40B4-BE49-F238E27FC236}">
                <a16:creationId xmlns:a16="http://schemas.microsoft.com/office/drawing/2014/main" id="{2810E949-15D3-4106-B97E-5A4077AB9BA1}"/>
              </a:ext>
            </a:extLst>
          </p:cNvPr>
          <p:cNvGraphicFramePr>
            <a:graphicFrameLocks noGrp="1"/>
          </p:cNvGraphicFramePr>
          <p:nvPr>
            <p:extLst>
              <p:ext uri="{D42A27DB-BD31-4B8C-83A1-F6EECF244321}">
                <p14:modId xmlns:p14="http://schemas.microsoft.com/office/powerpoint/2010/main" val="975718912"/>
              </p:ext>
            </p:extLst>
          </p:nvPr>
        </p:nvGraphicFramePr>
        <p:xfrm>
          <a:off x="2143697" y="3367564"/>
          <a:ext cx="1521016" cy="331470"/>
        </p:xfrm>
        <a:graphic>
          <a:graphicData uri="http://schemas.openxmlformats.org/drawingml/2006/table">
            <a:tbl>
              <a:tblPr/>
              <a:tblGrid>
                <a:gridCol w="760508">
                  <a:extLst>
                    <a:ext uri="{9D8B030D-6E8A-4147-A177-3AD203B41FA5}">
                      <a16:colId xmlns:a16="http://schemas.microsoft.com/office/drawing/2014/main" val="2056803697"/>
                    </a:ext>
                  </a:extLst>
                </a:gridCol>
                <a:gridCol w="760508">
                  <a:extLst>
                    <a:ext uri="{9D8B030D-6E8A-4147-A177-3AD203B41FA5}">
                      <a16:colId xmlns:a16="http://schemas.microsoft.com/office/drawing/2014/main" val="288170304"/>
                    </a:ext>
                  </a:extLst>
                </a:gridCol>
              </a:tblGrid>
              <a:tr h="0">
                <a:tc>
                  <a:txBody>
                    <a:bodyPr/>
                    <a:lstStyle/>
                    <a:p>
                      <a:pPr algn="ctr"/>
                      <a:r>
                        <a:rPr lang="fr-FR">
                          <a:effectLst/>
                        </a:rPr>
                        <a:t>3</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6</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0684066"/>
                  </a:ext>
                </a:extLst>
              </a:tr>
            </a:tbl>
          </a:graphicData>
        </a:graphic>
      </p:graphicFrame>
    </p:spTree>
    <p:extLst>
      <p:ext uri="{BB962C8B-B14F-4D97-AF65-F5344CB8AC3E}">
        <p14:creationId xmlns:p14="http://schemas.microsoft.com/office/powerpoint/2010/main" val="1690719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lgn="just">
              <a:buNone/>
            </a:pPr>
            <a:endParaRPr lang="fr-FR" dirty="0">
              <a:solidFill>
                <a:srgbClr val="000000"/>
              </a:solidFill>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permettant à l’utilisateur de saisir un nombre quelconque de valeurs, Toutes les valeurs doivent être ensuite augmentées de 1, et le tableau sera affiché à l’écran.</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permettant, toujours sur le même principe, à l’utilisateur de saisir un nombre déterminé de valeurs. Le programme, une fois la saisie terminée, renvoie la plus grande valeur en précisant quelle position elle occupe dans le tableau. On prendra soin d’effectuer la saisie dans un premier temps, et la recherche de la plus grande valeur du tableau dans un second temps.</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Toujours et encore sur le même principe, écrivez un algorithme permettant, à l’utilisateur de saisir les notes d'une classe. Le programme, une fois la saisie terminée, renvoie le nombre de ces notes supérieures à la moyenne </a:t>
            </a:r>
            <a:r>
              <a:rPr lang="fr-FR" b="1" i="0" dirty="0">
                <a:effectLst/>
                <a:latin typeface="Source Sans Pro" panose="020B0503030403020204" pitchFamily="34" charset="0"/>
              </a:rPr>
              <a:t>de la classe</a:t>
            </a:r>
            <a:r>
              <a:rPr lang="fr-FR" b="0" i="0" dirty="0">
                <a:effectLst/>
                <a:latin typeface="Source Sans Pro" panose="020B0503030403020204" pitchFamily="34" charset="0"/>
              </a:rPr>
              <a:t>.</a:t>
            </a:r>
          </a:p>
        </p:txBody>
      </p:sp>
    </p:spTree>
    <p:extLst>
      <p:ext uri="{BB962C8B-B14F-4D97-AF65-F5344CB8AC3E}">
        <p14:creationId xmlns:p14="http://schemas.microsoft.com/office/powerpoint/2010/main" val="39935120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D’UN TABLEAU!</a:t>
            </a:r>
          </a:p>
          <a:p>
            <a:pPr marL="0" indent="0">
              <a:buNone/>
            </a:pPr>
            <a:endParaRPr lang="fr-FR" sz="2200" b="1" dirty="0">
              <a:latin typeface="Corbel" panose="020B0503020204020204" pitchFamily="34" charset="0"/>
            </a:endParaRPr>
          </a:p>
          <a:p>
            <a:pPr marL="0" indent="0">
              <a:buNone/>
            </a:pPr>
            <a:r>
              <a:rPr lang="fr-FR" sz="2200" dirty="0">
                <a:latin typeface="Corbel" panose="020B0503020204020204" pitchFamily="34" charset="0"/>
              </a:rPr>
              <a:t>2 méthodes possibles:</a:t>
            </a:r>
          </a:p>
          <a:p>
            <a:pPr marL="0" indent="0">
              <a:buNone/>
            </a:pPr>
            <a:r>
              <a:rPr lang="fr-FR" sz="2200" dirty="0">
                <a:latin typeface="Corbel" panose="020B0503020204020204" pitchFamily="34" charset="0"/>
              </a:rPr>
              <a:t>		- Le tri par sélection</a:t>
            </a:r>
          </a:p>
          <a:p>
            <a:pPr marL="0" indent="0">
              <a:buNone/>
            </a:pPr>
            <a:r>
              <a:rPr lang="fr-FR" sz="2200" dirty="0">
                <a:latin typeface="Corbel" panose="020B0503020204020204" pitchFamily="34" charset="0"/>
              </a:rPr>
              <a:t>		- Le tri à bulles</a:t>
            </a:r>
          </a:p>
          <a:p>
            <a:pPr marL="0" indent="0">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Ces </a:t>
            </a:r>
            <a:r>
              <a:rPr lang="fr-FR" sz="2400" b="0" i="0" u="none" strike="noStrike" baseline="0" dirty="0">
                <a:latin typeface="Corbel" panose="020B0503020204020204" pitchFamily="34" charset="0"/>
              </a:rPr>
              <a:t>algorithmes</a:t>
            </a:r>
            <a:r>
              <a:rPr lang="fr-FR" sz="2200" dirty="0">
                <a:latin typeface="Corbel" panose="020B0503020204020204" pitchFamily="34" charset="0"/>
              </a:rPr>
              <a:t> sont souvent demandés en entretien technique auprès des entreprises!</a:t>
            </a: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18405104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PAR SELECTION:</a:t>
            </a:r>
          </a:p>
          <a:p>
            <a:pPr marL="0" indent="0">
              <a:buNone/>
            </a:pPr>
            <a:endParaRPr lang="fr-FR" sz="2200" b="1" dirty="0">
              <a:latin typeface="Corbel" panose="020B0503020204020204" pitchFamily="34" charset="0"/>
            </a:endParaRPr>
          </a:p>
          <a:p>
            <a:pPr marL="0" indent="0">
              <a:buNone/>
            </a:pPr>
            <a:r>
              <a:rPr lang="fr-FR" sz="2000" b="0" i="0" dirty="0">
                <a:effectLst/>
                <a:latin typeface="Source Sans Pro" panose="020B0503030403020204" pitchFamily="34" charset="0"/>
              </a:rPr>
              <a:t>La technique du tri par sélection est la suivante : on met en bonne position l’élément numéro 1, c’est-à-dire le plus petit. Puis en met en bonne position l’élément suivant. Et ainsi de suite jusqu’au dernier. </a:t>
            </a:r>
          </a:p>
          <a:p>
            <a:pPr marL="0" indent="0">
              <a:buNone/>
            </a:pPr>
            <a:r>
              <a:rPr lang="fr-FR" sz="2000" b="0" i="0" dirty="0">
                <a:effectLst/>
                <a:latin typeface="Source Sans Pro" panose="020B0503030403020204" pitchFamily="34" charset="0"/>
              </a:rPr>
              <a:t>Par exemple, si l’on part de :</a:t>
            </a:r>
          </a:p>
          <a:p>
            <a:pPr marL="0" indent="0">
              <a:buNone/>
            </a:pPr>
            <a:endParaRPr lang="fr-FR" dirty="0">
              <a:latin typeface="Source Sans Pro" panose="020B0503030403020204" pitchFamily="34" charset="0"/>
            </a:endParaRPr>
          </a:p>
          <a:p>
            <a:pPr marL="0" indent="0">
              <a:buNone/>
            </a:pPr>
            <a:br>
              <a:rPr lang="fr-FR" sz="2000" dirty="0"/>
            </a:br>
            <a:r>
              <a:rPr lang="fr-FR" sz="2000" b="0" i="0" dirty="0">
                <a:effectLst/>
                <a:latin typeface="Source Sans Pro" panose="020B0503030403020204" pitchFamily="34" charset="0"/>
              </a:rPr>
              <a:t>On commence par rechercher, parmi les 12 valeurs, quel est le plus petit élément , et où il se trouve. On l’identifie en quatrième position (c’est le nombre 3), et on l’échange alors avec le premier élément (le nombre 45). Le tableau devient ainsi :</a:t>
            </a:r>
            <a:endParaRPr lang="fr-FR" sz="2200" dirty="0">
              <a:latin typeface="Corbel" panose="020B0503020204020204" pitchFamily="34" charset="0"/>
            </a:endParaRPr>
          </a:p>
          <a:p>
            <a:pPr marL="0" indent="0">
              <a:buNone/>
            </a:pPr>
            <a:endParaRPr lang="fr-FR" b="0" i="0" dirty="0">
              <a:effectLst/>
              <a:latin typeface="Source Sans Pro" panose="020B0503030403020204" pitchFamily="34" charset="0"/>
            </a:endParaRPr>
          </a:p>
        </p:txBody>
      </p:sp>
      <p:graphicFrame>
        <p:nvGraphicFramePr>
          <p:cNvPr id="6" name="Tableau 5">
            <a:extLst>
              <a:ext uri="{FF2B5EF4-FFF2-40B4-BE49-F238E27FC236}">
                <a16:creationId xmlns:a16="http://schemas.microsoft.com/office/drawing/2014/main" id="{982ACCF1-D3B2-4D25-AA01-B3A2869C3EB4}"/>
              </a:ext>
            </a:extLst>
          </p:cNvPr>
          <p:cNvGraphicFramePr>
            <a:graphicFrameLocks noGrp="1"/>
          </p:cNvGraphicFramePr>
          <p:nvPr>
            <p:extLst>
              <p:ext uri="{D42A27DB-BD31-4B8C-83A1-F6EECF244321}">
                <p14:modId xmlns:p14="http://schemas.microsoft.com/office/powerpoint/2010/main" val="1340819880"/>
              </p:ext>
            </p:extLst>
          </p:nvPr>
        </p:nvGraphicFramePr>
        <p:xfrm>
          <a:off x="1846106" y="3238500"/>
          <a:ext cx="8499788" cy="381000"/>
        </p:xfrm>
        <a:graphic>
          <a:graphicData uri="http://schemas.openxmlformats.org/drawingml/2006/table">
            <a:tbl>
              <a:tblPr/>
              <a:tblGrid>
                <a:gridCol w="679983">
                  <a:extLst>
                    <a:ext uri="{9D8B030D-6E8A-4147-A177-3AD203B41FA5}">
                      <a16:colId xmlns:a16="http://schemas.microsoft.com/office/drawing/2014/main" val="447803737"/>
                    </a:ext>
                  </a:extLst>
                </a:gridCol>
                <a:gridCol w="679983">
                  <a:extLst>
                    <a:ext uri="{9D8B030D-6E8A-4147-A177-3AD203B41FA5}">
                      <a16:colId xmlns:a16="http://schemas.microsoft.com/office/drawing/2014/main" val="4276227229"/>
                    </a:ext>
                  </a:extLst>
                </a:gridCol>
                <a:gridCol w="679983">
                  <a:extLst>
                    <a:ext uri="{9D8B030D-6E8A-4147-A177-3AD203B41FA5}">
                      <a16:colId xmlns:a16="http://schemas.microsoft.com/office/drawing/2014/main" val="1748139988"/>
                    </a:ext>
                  </a:extLst>
                </a:gridCol>
                <a:gridCol w="679983">
                  <a:extLst>
                    <a:ext uri="{9D8B030D-6E8A-4147-A177-3AD203B41FA5}">
                      <a16:colId xmlns:a16="http://schemas.microsoft.com/office/drawing/2014/main" val="3726248710"/>
                    </a:ext>
                  </a:extLst>
                </a:gridCol>
                <a:gridCol w="679983">
                  <a:extLst>
                    <a:ext uri="{9D8B030D-6E8A-4147-A177-3AD203B41FA5}">
                      <a16:colId xmlns:a16="http://schemas.microsoft.com/office/drawing/2014/main" val="502158394"/>
                    </a:ext>
                  </a:extLst>
                </a:gridCol>
                <a:gridCol w="679983">
                  <a:extLst>
                    <a:ext uri="{9D8B030D-6E8A-4147-A177-3AD203B41FA5}">
                      <a16:colId xmlns:a16="http://schemas.microsoft.com/office/drawing/2014/main" val="37786148"/>
                    </a:ext>
                  </a:extLst>
                </a:gridCol>
                <a:gridCol w="679983">
                  <a:extLst>
                    <a:ext uri="{9D8B030D-6E8A-4147-A177-3AD203B41FA5}">
                      <a16:colId xmlns:a16="http://schemas.microsoft.com/office/drawing/2014/main" val="1227765854"/>
                    </a:ext>
                  </a:extLst>
                </a:gridCol>
                <a:gridCol w="679983">
                  <a:extLst>
                    <a:ext uri="{9D8B030D-6E8A-4147-A177-3AD203B41FA5}">
                      <a16:colId xmlns:a16="http://schemas.microsoft.com/office/drawing/2014/main" val="3510037769"/>
                    </a:ext>
                  </a:extLst>
                </a:gridCol>
                <a:gridCol w="764981">
                  <a:extLst>
                    <a:ext uri="{9D8B030D-6E8A-4147-A177-3AD203B41FA5}">
                      <a16:colId xmlns:a16="http://schemas.microsoft.com/office/drawing/2014/main" val="674066579"/>
                    </a:ext>
                  </a:extLst>
                </a:gridCol>
                <a:gridCol w="764981">
                  <a:extLst>
                    <a:ext uri="{9D8B030D-6E8A-4147-A177-3AD203B41FA5}">
                      <a16:colId xmlns:a16="http://schemas.microsoft.com/office/drawing/2014/main" val="1504731756"/>
                    </a:ext>
                  </a:extLst>
                </a:gridCol>
                <a:gridCol w="764981">
                  <a:extLst>
                    <a:ext uri="{9D8B030D-6E8A-4147-A177-3AD203B41FA5}">
                      <a16:colId xmlns:a16="http://schemas.microsoft.com/office/drawing/2014/main" val="210889259"/>
                    </a:ext>
                  </a:extLst>
                </a:gridCol>
                <a:gridCol w="764981">
                  <a:extLst>
                    <a:ext uri="{9D8B030D-6E8A-4147-A177-3AD203B41FA5}">
                      <a16:colId xmlns:a16="http://schemas.microsoft.com/office/drawing/2014/main" val="2730280813"/>
                    </a:ext>
                  </a:extLst>
                </a:gridCol>
              </a:tblGrid>
              <a:tr h="381000">
                <a:tc>
                  <a:txBody>
                    <a:bodyPr/>
                    <a:lstStyle/>
                    <a:p>
                      <a:pPr algn="ctr"/>
                      <a:r>
                        <a:rPr lang="fr-FR">
                          <a:effectLst/>
                        </a:rPr>
                        <a:t>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014208753"/>
                  </a:ext>
                </a:extLst>
              </a:tr>
            </a:tbl>
          </a:graphicData>
        </a:graphic>
      </p:graphicFrame>
      <p:graphicFrame>
        <p:nvGraphicFramePr>
          <p:cNvPr id="7" name="Tableau 6">
            <a:extLst>
              <a:ext uri="{FF2B5EF4-FFF2-40B4-BE49-F238E27FC236}">
                <a16:creationId xmlns:a16="http://schemas.microsoft.com/office/drawing/2014/main" id="{51406022-177A-4216-9839-E3BCCE16BF77}"/>
              </a:ext>
            </a:extLst>
          </p:cNvPr>
          <p:cNvGraphicFramePr>
            <a:graphicFrameLocks noGrp="1"/>
          </p:cNvGraphicFramePr>
          <p:nvPr>
            <p:extLst>
              <p:ext uri="{D42A27DB-BD31-4B8C-83A1-F6EECF244321}">
                <p14:modId xmlns:p14="http://schemas.microsoft.com/office/powerpoint/2010/main" val="1165836678"/>
              </p:ext>
            </p:extLst>
          </p:nvPr>
        </p:nvGraphicFramePr>
        <p:xfrm>
          <a:off x="1846106" y="4947047"/>
          <a:ext cx="8499788" cy="381000"/>
        </p:xfrm>
        <a:graphic>
          <a:graphicData uri="http://schemas.openxmlformats.org/drawingml/2006/table">
            <a:tbl>
              <a:tblPr/>
              <a:tblGrid>
                <a:gridCol w="679983">
                  <a:extLst>
                    <a:ext uri="{9D8B030D-6E8A-4147-A177-3AD203B41FA5}">
                      <a16:colId xmlns:a16="http://schemas.microsoft.com/office/drawing/2014/main" val="736738037"/>
                    </a:ext>
                  </a:extLst>
                </a:gridCol>
                <a:gridCol w="679983">
                  <a:extLst>
                    <a:ext uri="{9D8B030D-6E8A-4147-A177-3AD203B41FA5}">
                      <a16:colId xmlns:a16="http://schemas.microsoft.com/office/drawing/2014/main" val="517533000"/>
                    </a:ext>
                  </a:extLst>
                </a:gridCol>
                <a:gridCol w="679983">
                  <a:extLst>
                    <a:ext uri="{9D8B030D-6E8A-4147-A177-3AD203B41FA5}">
                      <a16:colId xmlns:a16="http://schemas.microsoft.com/office/drawing/2014/main" val="3170728555"/>
                    </a:ext>
                  </a:extLst>
                </a:gridCol>
                <a:gridCol w="679983">
                  <a:extLst>
                    <a:ext uri="{9D8B030D-6E8A-4147-A177-3AD203B41FA5}">
                      <a16:colId xmlns:a16="http://schemas.microsoft.com/office/drawing/2014/main" val="25900974"/>
                    </a:ext>
                  </a:extLst>
                </a:gridCol>
                <a:gridCol w="679983">
                  <a:extLst>
                    <a:ext uri="{9D8B030D-6E8A-4147-A177-3AD203B41FA5}">
                      <a16:colId xmlns:a16="http://schemas.microsoft.com/office/drawing/2014/main" val="222058086"/>
                    </a:ext>
                  </a:extLst>
                </a:gridCol>
                <a:gridCol w="679983">
                  <a:extLst>
                    <a:ext uri="{9D8B030D-6E8A-4147-A177-3AD203B41FA5}">
                      <a16:colId xmlns:a16="http://schemas.microsoft.com/office/drawing/2014/main" val="828306284"/>
                    </a:ext>
                  </a:extLst>
                </a:gridCol>
                <a:gridCol w="679983">
                  <a:extLst>
                    <a:ext uri="{9D8B030D-6E8A-4147-A177-3AD203B41FA5}">
                      <a16:colId xmlns:a16="http://schemas.microsoft.com/office/drawing/2014/main" val="320343592"/>
                    </a:ext>
                  </a:extLst>
                </a:gridCol>
                <a:gridCol w="679983">
                  <a:extLst>
                    <a:ext uri="{9D8B030D-6E8A-4147-A177-3AD203B41FA5}">
                      <a16:colId xmlns:a16="http://schemas.microsoft.com/office/drawing/2014/main" val="832193058"/>
                    </a:ext>
                  </a:extLst>
                </a:gridCol>
                <a:gridCol w="764981">
                  <a:extLst>
                    <a:ext uri="{9D8B030D-6E8A-4147-A177-3AD203B41FA5}">
                      <a16:colId xmlns:a16="http://schemas.microsoft.com/office/drawing/2014/main" val="4149661216"/>
                    </a:ext>
                  </a:extLst>
                </a:gridCol>
                <a:gridCol w="764981">
                  <a:extLst>
                    <a:ext uri="{9D8B030D-6E8A-4147-A177-3AD203B41FA5}">
                      <a16:colId xmlns:a16="http://schemas.microsoft.com/office/drawing/2014/main" val="3423184519"/>
                    </a:ext>
                  </a:extLst>
                </a:gridCol>
                <a:gridCol w="764981">
                  <a:extLst>
                    <a:ext uri="{9D8B030D-6E8A-4147-A177-3AD203B41FA5}">
                      <a16:colId xmlns:a16="http://schemas.microsoft.com/office/drawing/2014/main" val="4290131898"/>
                    </a:ext>
                  </a:extLst>
                </a:gridCol>
                <a:gridCol w="764981">
                  <a:extLst>
                    <a:ext uri="{9D8B030D-6E8A-4147-A177-3AD203B41FA5}">
                      <a16:colId xmlns:a16="http://schemas.microsoft.com/office/drawing/2014/main" val="3195549761"/>
                    </a:ext>
                  </a:extLst>
                </a:gridCol>
              </a:tblGrid>
              <a:tr h="381000">
                <a:tc>
                  <a:txBody>
                    <a:bodyPr/>
                    <a:lstStyle/>
                    <a:p>
                      <a:pPr algn="ctr"/>
                      <a:r>
                        <a:rPr lang="fr-FR" b="1">
                          <a:solidFill>
                            <a:srgbClr val="FF0000"/>
                          </a:solidFill>
                          <a:effectLst/>
                        </a:rPr>
                        <a:t>3</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45</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888864856"/>
                  </a:ext>
                </a:extLst>
              </a:tr>
            </a:tbl>
          </a:graphicData>
        </a:graphic>
      </p:graphicFrame>
    </p:spTree>
    <p:extLst>
      <p:ext uri="{BB962C8B-B14F-4D97-AF65-F5344CB8AC3E}">
        <p14:creationId xmlns:p14="http://schemas.microsoft.com/office/powerpoint/2010/main" val="7589588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PAR SELECTION:</a:t>
            </a:r>
          </a:p>
          <a:p>
            <a:pPr marL="0" indent="0">
              <a:buNone/>
            </a:pPr>
            <a:endParaRPr lang="fr-FR" sz="2200" b="1" dirty="0">
              <a:latin typeface="Corbel" panose="020B0503020204020204" pitchFamily="34" charset="0"/>
            </a:endParaRPr>
          </a:p>
          <a:p>
            <a:pPr marL="0" indent="0">
              <a:buNone/>
            </a:pPr>
            <a:endParaRPr lang="fr-FR" sz="2200" b="1" dirty="0">
              <a:latin typeface="Corbel" panose="020B0503020204020204" pitchFamily="34" charset="0"/>
            </a:endParaRPr>
          </a:p>
          <a:p>
            <a:pPr marL="0" indent="0">
              <a:buNone/>
            </a:pPr>
            <a:r>
              <a:rPr lang="fr-FR" b="0" i="0" dirty="0">
                <a:effectLst/>
                <a:latin typeface="Source Sans Pro" panose="020B0503030403020204" pitchFamily="34" charset="0"/>
              </a:rPr>
              <a:t>On recommence à chercher le plus petit élément, mais cette fois, </a:t>
            </a:r>
            <a:r>
              <a:rPr lang="fr-FR" b="1" i="0" dirty="0">
                <a:effectLst/>
                <a:latin typeface="Source Sans Pro" panose="020B0503030403020204" pitchFamily="34" charset="0"/>
              </a:rPr>
              <a:t>seulement à partir du deuxième</a:t>
            </a:r>
            <a:r>
              <a:rPr lang="fr-FR" b="0" i="0" dirty="0">
                <a:effectLst/>
                <a:latin typeface="Source Sans Pro" panose="020B0503030403020204" pitchFamily="34" charset="0"/>
              </a:rPr>
              <a:t> (puisque le premier est maintenant correct, on n’y touche plus). On le trouve en troisième position (c’est le nombre 12). On échange donc le deuxième avec le troisième :</a:t>
            </a:r>
          </a:p>
          <a:p>
            <a:pPr marL="0" indent="0">
              <a:buNone/>
            </a:pPr>
            <a:endParaRPr lang="fr-FR" dirty="0">
              <a:latin typeface="Source Sans Pro" panose="020B0503030403020204" pitchFamily="34" charset="0"/>
            </a:endParaRPr>
          </a:p>
          <a:p>
            <a:pPr marL="0" indent="0">
              <a:buNone/>
            </a:pPr>
            <a:br>
              <a:rPr lang="fr-FR" sz="2000" dirty="0"/>
            </a:br>
            <a:r>
              <a:rPr lang="fr-FR" b="0" i="0" dirty="0">
                <a:effectLst/>
                <a:latin typeface="Source Sans Pro" panose="020B0503030403020204" pitchFamily="34" charset="0"/>
              </a:rPr>
              <a:t>On recommence à chercher le plus petit élément à partir du troisième (puisque les deux premiers sont maintenant bien placés), et on le place correctement, en l’échangeant, ce qui donnera in fine :</a:t>
            </a:r>
          </a:p>
          <a:p>
            <a:pPr marL="0" indent="0">
              <a:buNone/>
            </a:pPr>
            <a:endParaRPr lang="fr-FR" dirty="0">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Et ainsi de suite…. Jusqu’à l’avant dernier</a:t>
            </a:r>
          </a:p>
          <a:p>
            <a:pPr marL="0" indent="0">
              <a:buNone/>
            </a:pPr>
            <a:endParaRPr lang="fr-FR" b="0" i="0" dirty="0">
              <a:effectLst/>
              <a:latin typeface="Source Sans Pro" panose="020B0503030403020204" pitchFamily="34" charset="0"/>
            </a:endParaRPr>
          </a:p>
        </p:txBody>
      </p:sp>
      <p:graphicFrame>
        <p:nvGraphicFramePr>
          <p:cNvPr id="2" name="Tableau 1">
            <a:extLst>
              <a:ext uri="{FF2B5EF4-FFF2-40B4-BE49-F238E27FC236}">
                <a16:creationId xmlns:a16="http://schemas.microsoft.com/office/drawing/2014/main" id="{173BF57D-EFDC-4E6A-B75B-88EFC6234EC4}"/>
              </a:ext>
            </a:extLst>
          </p:cNvPr>
          <p:cNvGraphicFramePr>
            <a:graphicFrameLocks noGrp="1"/>
          </p:cNvGraphicFramePr>
          <p:nvPr>
            <p:extLst>
              <p:ext uri="{D42A27DB-BD31-4B8C-83A1-F6EECF244321}">
                <p14:modId xmlns:p14="http://schemas.microsoft.com/office/powerpoint/2010/main" val="1222600017"/>
              </p:ext>
            </p:extLst>
          </p:nvPr>
        </p:nvGraphicFramePr>
        <p:xfrm>
          <a:off x="1741331" y="3713563"/>
          <a:ext cx="8499788" cy="381000"/>
        </p:xfrm>
        <a:graphic>
          <a:graphicData uri="http://schemas.openxmlformats.org/drawingml/2006/table">
            <a:tbl>
              <a:tblPr/>
              <a:tblGrid>
                <a:gridCol w="679983">
                  <a:extLst>
                    <a:ext uri="{9D8B030D-6E8A-4147-A177-3AD203B41FA5}">
                      <a16:colId xmlns:a16="http://schemas.microsoft.com/office/drawing/2014/main" val="1416375553"/>
                    </a:ext>
                  </a:extLst>
                </a:gridCol>
                <a:gridCol w="679983">
                  <a:extLst>
                    <a:ext uri="{9D8B030D-6E8A-4147-A177-3AD203B41FA5}">
                      <a16:colId xmlns:a16="http://schemas.microsoft.com/office/drawing/2014/main" val="593019766"/>
                    </a:ext>
                  </a:extLst>
                </a:gridCol>
                <a:gridCol w="679983">
                  <a:extLst>
                    <a:ext uri="{9D8B030D-6E8A-4147-A177-3AD203B41FA5}">
                      <a16:colId xmlns:a16="http://schemas.microsoft.com/office/drawing/2014/main" val="3361789036"/>
                    </a:ext>
                  </a:extLst>
                </a:gridCol>
                <a:gridCol w="679983">
                  <a:extLst>
                    <a:ext uri="{9D8B030D-6E8A-4147-A177-3AD203B41FA5}">
                      <a16:colId xmlns:a16="http://schemas.microsoft.com/office/drawing/2014/main" val="4142125546"/>
                    </a:ext>
                  </a:extLst>
                </a:gridCol>
                <a:gridCol w="679983">
                  <a:extLst>
                    <a:ext uri="{9D8B030D-6E8A-4147-A177-3AD203B41FA5}">
                      <a16:colId xmlns:a16="http://schemas.microsoft.com/office/drawing/2014/main" val="477446074"/>
                    </a:ext>
                  </a:extLst>
                </a:gridCol>
                <a:gridCol w="679983">
                  <a:extLst>
                    <a:ext uri="{9D8B030D-6E8A-4147-A177-3AD203B41FA5}">
                      <a16:colId xmlns:a16="http://schemas.microsoft.com/office/drawing/2014/main" val="3216608271"/>
                    </a:ext>
                  </a:extLst>
                </a:gridCol>
                <a:gridCol w="679983">
                  <a:extLst>
                    <a:ext uri="{9D8B030D-6E8A-4147-A177-3AD203B41FA5}">
                      <a16:colId xmlns:a16="http://schemas.microsoft.com/office/drawing/2014/main" val="2317339898"/>
                    </a:ext>
                  </a:extLst>
                </a:gridCol>
                <a:gridCol w="679983">
                  <a:extLst>
                    <a:ext uri="{9D8B030D-6E8A-4147-A177-3AD203B41FA5}">
                      <a16:colId xmlns:a16="http://schemas.microsoft.com/office/drawing/2014/main" val="2394017116"/>
                    </a:ext>
                  </a:extLst>
                </a:gridCol>
                <a:gridCol w="764981">
                  <a:extLst>
                    <a:ext uri="{9D8B030D-6E8A-4147-A177-3AD203B41FA5}">
                      <a16:colId xmlns:a16="http://schemas.microsoft.com/office/drawing/2014/main" val="2922369170"/>
                    </a:ext>
                  </a:extLst>
                </a:gridCol>
                <a:gridCol w="764981">
                  <a:extLst>
                    <a:ext uri="{9D8B030D-6E8A-4147-A177-3AD203B41FA5}">
                      <a16:colId xmlns:a16="http://schemas.microsoft.com/office/drawing/2014/main" val="3561416650"/>
                    </a:ext>
                  </a:extLst>
                </a:gridCol>
                <a:gridCol w="764981">
                  <a:extLst>
                    <a:ext uri="{9D8B030D-6E8A-4147-A177-3AD203B41FA5}">
                      <a16:colId xmlns:a16="http://schemas.microsoft.com/office/drawing/2014/main" val="2456457565"/>
                    </a:ext>
                  </a:extLst>
                </a:gridCol>
                <a:gridCol w="764981">
                  <a:extLst>
                    <a:ext uri="{9D8B030D-6E8A-4147-A177-3AD203B41FA5}">
                      <a16:colId xmlns:a16="http://schemas.microsoft.com/office/drawing/2014/main" val="1138734985"/>
                    </a:ext>
                  </a:extLst>
                </a:gridCol>
              </a:tblGrid>
              <a:tr h="381000">
                <a:tc>
                  <a:txBody>
                    <a:bodyPr/>
                    <a:lstStyle/>
                    <a:p>
                      <a:pPr algn="ctr"/>
                      <a:r>
                        <a:rPr lang="fr-FR">
                          <a:effectLs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12</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122</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530714698"/>
                  </a:ext>
                </a:extLst>
              </a:tr>
            </a:tbl>
          </a:graphicData>
        </a:graphic>
      </p:graphicFrame>
      <p:graphicFrame>
        <p:nvGraphicFramePr>
          <p:cNvPr id="4" name="Tableau 3">
            <a:extLst>
              <a:ext uri="{FF2B5EF4-FFF2-40B4-BE49-F238E27FC236}">
                <a16:creationId xmlns:a16="http://schemas.microsoft.com/office/drawing/2014/main" id="{3103116E-0901-498C-81EF-78F102C637FB}"/>
              </a:ext>
            </a:extLst>
          </p:cNvPr>
          <p:cNvGraphicFramePr>
            <a:graphicFrameLocks noGrp="1"/>
          </p:cNvGraphicFramePr>
          <p:nvPr>
            <p:extLst>
              <p:ext uri="{D42A27DB-BD31-4B8C-83A1-F6EECF244321}">
                <p14:modId xmlns:p14="http://schemas.microsoft.com/office/powerpoint/2010/main" val="2661780015"/>
              </p:ext>
            </p:extLst>
          </p:nvPr>
        </p:nvGraphicFramePr>
        <p:xfrm>
          <a:off x="1741331" y="5285782"/>
          <a:ext cx="8499788" cy="381000"/>
        </p:xfrm>
        <a:graphic>
          <a:graphicData uri="http://schemas.openxmlformats.org/drawingml/2006/table">
            <a:tbl>
              <a:tblPr/>
              <a:tblGrid>
                <a:gridCol w="679983">
                  <a:extLst>
                    <a:ext uri="{9D8B030D-6E8A-4147-A177-3AD203B41FA5}">
                      <a16:colId xmlns:a16="http://schemas.microsoft.com/office/drawing/2014/main" val="3926749652"/>
                    </a:ext>
                  </a:extLst>
                </a:gridCol>
                <a:gridCol w="679983">
                  <a:extLst>
                    <a:ext uri="{9D8B030D-6E8A-4147-A177-3AD203B41FA5}">
                      <a16:colId xmlns:a16="http://schemas.microsoft.com/office/drawing/2014/main" val="3765773899"/>
                    </a:ext>
                  </a:extLst>
                </a:gridCol>
                <a:gridCol w="679983">
                  <a:extLst>
                    <a:ext uri="{9D8B030D-6E8A-4147-A177-3AD203B41FA5}">
                      <a16:colId xmlns:a16="http://schemas.microsoft.com/office/drawing/2014/main" val="362405971"/>
                    </a:ext>
                  </a:extLst>
                </a:gridCol>
                <a:gridCol w="679983">
                  <a:extLst>
                    <a:ext uri="{9D8B030D-6E8A-4147-A177-3AD203B41FA5}">
                      <a16:colId xmlns:a16="http://schemas.microsoft.com/office/drawing/2014/main" val="3540013961"/>
                    </a:ext>
                  </a:extLst>
                </a:gridCol>
                <a:gridCol w="679983">
                  <a:extLst>
                    <a:ext uri="{9D8B030D-6E8A-4147-A177-3AD203B41FA5}">
                      <a16:colId xmlns:a16="http://schemas.microsoft.com/office/drawing/2014/main" val="4103308668"/>
                    </a:ext>
                  </a:extLst>
                </a:gridCol>
                <a:gridCol w="679983">
                  <a:extLst>
                    <a:ext uri="{9D8B030D-6E8A-4147-A177-3AD203B41FA5}">
                      <a16:colId xmlns:a16="http://schemas.microsoft.com/office/drawing/2014/main" val="886626169"/>
                    </a:ext>
                  </a:extLst>
                </a:gridCol>
                <a:gridCol w="679983">
                  <a:extLst>
                    <a:ext uri="{9D8B030D-6E8A-4147-A177-3AD203B41FA5}">
                      <a16:colId xmlns:a16="http://schemas.microsoft.com/office/drawing/2014/main" val="2795150470"/>
                    </a:ext>
                  </a:extLst>
                </a:gridCol>
                <a:gridCol w="679983">
                  <a:extLst>
                    <a:ext uri="{9D8B030D-6E8A-4147-A177-3AD203B41FA5}">
                      <a16:colId xmlns:a16="http://schemas.microsoft.com/office/drawing/2014/main" val="309945373"/>
                    </a:ext>
                  </a:extLst>
                </a:gridCol>
                <a:gridCol w="764981">
                  <a:extLst>
                    <a:ext uri="{9D8B030D-6E8A-4147-A177-3AD203B41FA5}">
                      <a16:colId xmlns:a16="http://schemas.microsoft.com/office/drawing/2014/main" val="1946261625"/>
                    </a:ext>
                  </a:extLst>
                </a:gridCol>
                <a:gridCol w="764981">
                  <a:extLst>
                    <a:ext uri="{9D8B030D-6E8A-4147-A177-3AD203B41FA5}">
                      <a16:colId xmlns:a16="http://schemas.microsoft.com/office/drawing/2014/main" val="1530410121"/>
                    </a:ext>
                  </a:extLst>
                </a:gridCol>
                <a:gridCol w="764981">
                  <a:extLst>
                    <a:ext uri="{9D8B030D-6E8A-4147-A177-3AD203B41FA5}">
                      <a16:colId xmlns:a16="http://schemas.microsoft.com/office/drawing/2014/main" val="3143031232"/>
                    </a:ext>
                  </a:extLst>
                </a:gridCol>
                <a:gridCol w="764981">
                  <a:extLst>
                    <a:ext uri="{9D8B030D-6E8A-4147-A177-3AD203B41FA5}">
                      <a16:colId xmlns:a16="http://schemas.microsoft.com/office/drawing/2014/main" val="1456902377"/>
                    </a:ext>
                  </a:extLst>
                </a:gridCol>
              </a:tblGrid>
              <a:tr h="381000">
                <a:tc>
                  <a:txBody>
                    <a:bodyPr/>
                    <a:lstStyle/>
                    <a:p>
                      <a:pPr algn="ctr"/>
                      <a:r>
                        <a:rPr lang="fr-FR">
                          <a:effectLs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21</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122</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862236361"/>
                  </a:ext>
                </a:extLst>
              </a:tr>
            </a:tbl>
          </a:graphicData>
        </a:graphic>
      </p:graphicFrame>
      <p:graphicFrame>
        <p:nvGraphicFramePr>
          <p:cNvPr id="8" name="Tableau 7">
            <a:extLst>
              <a:ext uri="{FF2B5EF4-FFF2-40B4-BE49-F238E27FC236}">
                <a16:creationId xmlns:a16="http://schemas.microsoft.com/office/drawing/2014/main" id="{91CA0F90-2819-4372-9672-420332A19ADE}"/>
              </a:ext>
            </a:extLst>
          </p:cNvPr>
          <p:cNvGraphicFramePr>
            <a:graphicFrameLocks noGrp="1"/>
          </p:cNvGraphicFramePr>
          <p:nvPr>
            <p:extLst>
              <p:ext uri="{D42A27DB-BD31-4B8C-83A1-F6EECF244321}">
                <p14:modId xmlns:p14="http://schemas.microsoft.com/office/powerpoint/2010/main" val="1195450429"/>
              </p:ext>
            </p:extLst>
          </p:nvPr>
        </p:nvGraphicFramePr>
        <p:xfrm>
          <a:off x="1741331" y="1729980"/>
          <a:ext cx="8499788" cy="381000"/>
        </p:xfrm>
        <a:graphic>
          <a:graphicData uri="http://schemas.openxmlformats.org/drawingml/2006/table">
            <a:tbl>
              <a:tblPr/>
              <a:tblGrid>
                <a:gridCol w="679983">
                  <a:extLst>
                    <a:ext uri="{9D8B030D-6E8A-4147-A177-3AD203B41FA5}">
                      <a16:colId xmlns:a16="http://schemas.microsoft.com/office/drawing/2014/main" val="736738037"/>
                    </a:ext>
                  </a:extLst>
                </a:gridCol>
                <a:gridCol w="679983">
                  <a:extLst>
                    <a:ext uri="{9D8B030D-6E8A-4147-A177-3AD203B41FA5}">
                      <a16:colId xmlns:a16="http://schemas.microsoft.com/office/drawing/2014/main" val="517533000"/>
                    </a:ext>
                  </a:extLst>
                </a:gridCol>
                <a:gridCol w="679983">
                  <a:extLst>
                    <a:ext uri="{9D8B030D-6E8A-4147-A177-3AD203B41FA5}">
                      <a16:colId xmlns:a16="http://schemas.microsoft.com/office/drawing/2014/main" val="3170728555"/>
                    </a:ext>
                  </a:extLst>
                </a:gridCol>
                <a:gridCol w="679983">
                  <a:extLst>
                    <a:ext uri="{9D8B030D-6E8A-4147-A177-3AD203B41FA5}">
                      <a16:colId xmlns:a16="http://schemas.microsoft.com/office/drawing/2014/main" val="25900974"/>
                    </a:ext>
                  </a:extLst>
                </a:gridCol>
                <a:gridCol w="679983">
                  <a:extLst>
                    <a:ext uri="{9D8B030D-6E8A-4147-A177-3AD203B41FA5}">
                      <a16:colId xmlns:a16="http://schemas.microsoft.com/office/drawing/2014/main" val="222058086"/>
                    </a:ext>
                  </a:extLst>
                </a:gridCol>
                <a:gridCol w="679983">
                  <a:extLst>
                    <a:ext uri="{9D8B030D-6E8A-4147-A177-3AD203B41FA5}">
                      <a16:colId xmlns:a16="http://schemas.microsoft.com/office/drawing/2014/main" val="828306284"/>
                    </a:ext>
                  </a:extLst>
                </a:gridCol>
                <a:gridCol w="679983">
                  <a:extLst>
                    <a:ext uri="{9D8B030D-6E8A-4147-A177-3AD203B41FA5}">
                      <a16:colId xmlns:a16="http://schemas.microsoft.com/office/drawing/2014/main" val="320343592"/>
                    </a:ext>
                  </a:extLst>
                </a:gridCol>
                <a:gridCol w="679983">
                  <a:extLst>
                    <a:ext uri="{9D8B030D-6E8A-4147-A177-3AD203B41FA5}">
                      <a16:colId xmlns:a16="http://schemas.microsoft.com/office/drawing/2014/main" val="832193058"/>
                    </a:ext>
                  </a:extLst>
                </a:gridCol>
                <a:gridCol w="764981">
                  <a:extLst>
                    <a:ext uri="{9D8B030D-6E8A-4147-A177-3AD203B41FA5}">
                      <a16:colId xmlns:a16="http://schemas.microsoft.com/office/drawing/2014/main" val="4149661216"/>
                    </a:ext>
                  </a:extLst>
                </a:gridCol>
                <a:gridCol w="764981">
                  <a:extLst>
                    <a:ext uri="{9D8B030D-6E8A-4147-A177-3AD203B41FA5}">
                      <a16:colId xmlns:a16="http://schemas.microsoft.com/office/drawing/2014/main" val="3423184519"/>
                    </a:ext>
                  </a:extLst>
                </a:gridCol>
                <a:gridCol w="764981">
                  <a:extLst>
                    <a:ext uri="{9D8B030D-6E8A-4147-A177-3AD203B41FA5}">
                      <a16:colId xmlns:a16="http://schemas.microsoft.com/office/drawing/2014/main" val="4290131898"/>
                    </a:ext>
                  </a:extLst>
                </a:gridCol>
                <a:gridCol w="764981">
                  <a:extLst>
                    <a:ext uri="{9D8B030D-6E8A-4147-A177-3AD203B41FA5}">
                      <a16:colId xmlns:a16="http://schemas.microsoft.com/office/drawing/2014/main" val="3195549761"/>
                    </a:ext>
                  </a:extLst>
                </a:gridCol>
              </a:tblGrid>
              <a:tr h="381000">
                <a:tc>
                  <a:txBody>
                    <a:bodyPr/>
                    <a:lstStyle/>
                    <a:p>
                      <a:pPr algn="ctr"/>
                      <a:r>
                        <a:rPr lang="fr-FR" b="1">
                          <a:solidFill>
                            <a:srgbClr val="FF0000"/>
                          </a:solidFill>
                          <a:effectLst/>
                        </a:rPr>
                        <a:t>3</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45</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888864856"/>
                  </a:ext>
                </a:extLst>
              </a:tr>
            </a:tbl>
          </a:graphicData>
        </a:graphic>
      </p:graphicFrame>
    </p:spTree>
    <p:extLst>
      <p:ext uri="{BB962C8B-B14F-4D97-AF65-F5344CB8AC3E}">
        <p14:creationId xmlns:p14="http://schemas.microsoft.com/office/powerpoint/2010/main" val="13358070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PAR SELECTION:</a:t>
            </a:r>
          </a:p>
          <a:p>
            <a:pPr marL="0" indent="0">
              <a:buNone/>
            </a:pPr>
            <a:endParaRPr lang="fr-FR" sz="2200" b="1" dirty="0">
              <a:latin typeface="Corbel" panose="020B0503020204020204" pitchFamily="34" charset="0"/>
            </a:endParaRPr>
          </a:p>
          <a:p>
            <a:pPr marL="0" indent="0">
              <a:buNone/>
            </a:pPr>
            <a:endParaRPr lang="fr-FR" sz="2200" b="1" dirty="0">
              <a:latin typeface="Corbel" panose="020B0503020204020204" pitchFamily="34" charset="0"/>
            </a:endParaRPr>
          </a:p>
          <a:p>
            <a:pPr marL="0" indent="0" algn="just">
              <a:buNone/>
            </a:pPr>
            <a:r>
              <a:rPr lang="fr-FR" b="0" i="0" dirty="0">
                <a:effectLst/>
                <a:latin typeface="Source Sans Pro" panose="020B0503030403020204" pitchFamily="34" charset="0"/>
              </a:rPr>
              <a:t>En bon français, nous pourrions décrire le processus de la manière suivante :</a:t>
            </a:r>
          </a:p>
          <a:p>
            <a:pPr marL="0" indent="0" algn="just">
              <a:buNone/>
            </a:pPr>
            <a:br>
              <a:rPr lang="fr-FR" dirty="0"/>
            </a:br>
            <a:r>
              <a:rPr lang="fr-FR" b="0" i="0" dirty="0">
                <a:effectLst/>
                <a:latin typeface="Source Sans Pro" panose="020B0503030403020204" pitchFamily="34" charset="0"/>
              </a:rPr>
              <a:t>Boucle principale : prenons comme point de départ le premier élément, puis le second, </a:t>
            </a:r>
            <a:r>
              <a:rPr lang="fr-FR" b="0" i="0" dirty="0" err="1">
                <a:effectLst/>
                <a:latin typeface="Source Sans Pro" panose="020B0503030403020204" pitchFamily="34" charset="0"/>
              </a:rPr>
              <a:t>etc</a:t>
            </a:r>
            <a:r>
              <a:rPr lang="fr-FR" b="0" i="0" dirty="0">
                <a:effectLst/>
                <a:latin typeface="Source Sans Pro" panose="020B0503030403020204" pitchFamily="34" charset="0"/>
              </a:rPr>
              <a:t>, jusqu’à l’avant dernier.</a:t>
            </a:r>
          </a:p>
          <a:p>
            <a:pPr marL="0" indent="0" algn="just">
              <a:buNone/>
            </a:pPr>
            <a:r>
              <a:rPr lang="fr-FR" b="0" i="0" dirty="0">
                <a:effectLst/>
                <a:latin typeface="Source Sans Pro" panose="020B0503030403020204" pitchFamily="34" charset="0"/>
              </a:rPr>
              <a:t>Boucle secondaire : à partir de ce point de départ mouvant, recherchons jusqu’à la fin du tableau quel et le plus petit élément. Une fois que nous l’avons trouvé, nous l’échangeons avec le point de départ.</a:t>
            </a: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10781711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PAR SELECTION:</a:t>
            </a:r>
          </a:p>
          <a:p>
            <a:pPr marL="0" indent="0">
              <a:buNone/>
            </a:pPr>
            <a:endParaRPr lang="fr-FR" sz="2200" b="1" dirty="0">
              <a:latin typeface="Corbel" panose="020B0503020204020204" pitchFamily="34" charset="0"/>
            </a:endParaRPr>
          </a:p>
          <a:p>
            <a:pPr marL="0" indent="0" algn="just">
              <a:buNone/>
            </a:pPr>
            <a:r>
              <a:rPr lang="fr-FR" b="0" i="0" dirty="0">
                <a:effectLst/>
                <a:latin typeface="Source Sans Pro" panose="020B0503030403020204" pitchFamily="34" charset="0"/>
              </a:rPr>
              <a:t>En bon français, nous pourrions décrire le processus de la manière suivante :</a:t>
            </a:r>
          </a:p>
          <a:p>
            <a:pPr marL="0" indent="0" algn="just">
              <a:buNone/>
            </a:pPr>
            <a:br>
              <a:rPr lang="fr-FR" dirty="0"/>
            </a:br>
            <a:r>
              <a:rPr lang="fr-FR" b="0" i="0" dirty="0">
                <a:effectLst/>
                <a:latin typeface="Source Sans Pro" panose="020B0503030403020204" pitchFamily="34" charset="0"/>
              </a:rPr>
              <a:t>Boucle principale : prenons comme point de départ le premier élément, puis le second, </a:t>
            </a:r>
            <a:r>
              <a:rPr lang="fr-FR" b="0" i="0" dirty="0" err="1">
                <a:effectLst/>
                <a:latin typeface="Source Sans Pro" panose="020B0503030403020204" pitchFamily="34" charset="0"/>
              </a:rPr>
              <a:t>etc</a:t>
            </a:r>
            <a:r>
              <a:rPr lang="fr-FR" b="0" i="0" dirty="0">
                <a:effectLst/>
                <a:latin typeface="Source Sans Pro" panose="020B0503030403020204" pitchFamily="34" charset="0"/>
              </a:rPr>
              <a:t>, jusqu’à l’avant dernier.</a:t>
            </a:r>
          </a:p>
          <a:p>
            <a:pPr marL="0" indent="0" algn="just">
              <a:buNone/>
            </a:pPr>
            <a:r>
              <a:rPr lang="fr-FR" b="0" i="0" dirty="0">
                <a:effectLst/>
                <a:latin typeface="Source Sans Pro" panose="020B0503030403020204" pitchFamily="34" charset="0"/>
              </a:rPr>
              <a:t>Boucle secondaire : à partir de ce point de départ mouvant, recherchons jusqu’à la fin du tableau quel et le plus petit élément. Une fois que nous l’avons trouvé, nous l’échangeons avec le point de départ.</a:t>
            </a:r>
          </a:p>
          <a:p>
            <a:pPr marL="0" indent="0" algn="just">
              <a:buNone/>
            </a:pPr>
            <a:endParaRPr lang="fr-FR" dirty="0">
              <a:latin typeface="Source Sans Pro" panose="020B0503030403020204" pitchFamily="34" charset="0"/>
            </a:endParaRPr>
          </a:p>
          <a:p>
            <a:pPr marL="0" indent="0" algn="just">
              <a:buNone/>
            </a:pPr>
            <a:r>
              <a:rPr lang="fr-FR" b="1" i="0" dirty="0">
                <a:effectLst/>
                <a:latin typeface="Source Sans Pro" panose="020B0503030403020204" pitchFamily="34" charset="0"/>
              </a:rPr>
              <a:t>Une variante :</a:t>
            </a:r>
          </a:p>
          <a:p>
            <a:pPr marL="0" indent="0" algn="just">
              <a:buNone/>
            </a:pPr>
            <a:r>
              <a:rPr lang="fr-FR" b="0" i="0" dirty="0">
                <a:effectLst/>
                <a:latin typeface="Source Sans Pro" panose="020B0503030403020204" pitchFamily="34" charset="0"/>
              </a:rPr>
              <a:t>On peut imaginer une légère variante à cet algorithme, qui correspond à une très légère simplification. Jusqu'à présent, lorsqu'on cherchait à positionner la case numéro i, on parcourait tout le tableau à partir de la case i+1, et c'est qu'après avoir localisé la valeur la plus petite qu'on procédait à l'échange. Mais, après tout, on pourrait tout aussi bien effectuer cet échange au fur et à mesure, à chaque fois qu'on trouve une valeur plus petite.</a:t>
            </a:r>
          </a:p>
          <a:p>
            <a:pPr marL="0" indent="0" algn="just">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188882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41724"/>
            <a:ext cx="8946541" cy="1400530"/>
          </a:xfrm>
        </p:spPr>
        <p:txBody>
          <a:bodyPr>
            <a:normAutofit/>
          </a:bodyPr>
          <a:lstStyle/>
          <a:p>
            <a:pPr marL="0" indent="0" algn="l">
              <a:buNone/>
            </a:pPr>
            <a:r>
              <a:rPr lang="fr-FR" sz="2000" b="0" i="0" dirty="0">
                <a:effectLst/>
                <a:latin typeface="Arial" panose="020B0604020202020204" pitchFamily="34" charset="0"/>
              </a:rPr>
              <a:t>Un </a:t>
            </a:r>
            <a:r>
              <a:rPr lang="fr-FR" sz="2000" b="1" i="0" dirty="0">
                <a:effectLst/>
                <a:latin typeface="Arial" panose="020B0604020202020204" pitchFamily="34" charset="0"/>
              </a:rPr>
              <a:t>algorithme</a:t>
            </a:r>
            <a:r>
              <a:rPr lang="fr-FR" sz="2000" b="0" i="0" dirty="0">
                <a:effectLst/>
                <a:latin typeface="Arial" panose="020B0604020202020204" pitchFamily="34" charset="0"/>
              </a:rPr>
              <a:t> est donc une suite finie et non ambiguë d’opérations ou d'instructions permettant de résoudre une problématique</a:t>
            </a:r>
            <a:endParaRPr lang="fr-FR" sz="2000" dirty="0"/>
          </a:p>
        </p:txBody>
      </p:sp>
    </p:spTree>
    <p:extLst>
      <p:ext uri="{BB962C8B-B14F-4D97-AF65-F5344CB8AC3E}">
        <p14:creationId xmlns:p14="http://schemas.microsoft.com/office/powerpoint/2010/main" val="7283586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lgn="just">
              <a:buNone/>
            </a:pPr>
            <a:r>
              <a:rPr lang="fr-FR" b="0" i="0" dirty="0">
                <a:effectLst/>
                <a:latin typeface="Source Sans Pro" panose="020B0503030403020204" pitchFamily="34" charset="0"/>
              </a:rPr>
              <a:t>L’idée de départ du tri à bulles consiste à se dire qu’un tableau trié en ordre croissant, c’est un tableau dans lequel </a:t>
            </a:r>
            <a:r>
              <a:rPr lang="fr-FR" b="1" i="0" dirty="0">
                <a:effectLst/>
                <a:latin typeface="Source Sans Pro" panose="020B0503030403020204" pitchFamily="34" charset="0"/>
              </a:rPr>
              <a:t>tout élément est plus petit que celui qui le suit</a:t>
            </a:r>
            <a:r>
              <a:rPr lang="fr-FR" b="0" i="0" dirty="0">
                <a:effectLst/>
                <a:latin typeface="Source Sans Pro" panose="020B0503030403020204" pitchFamily="34" charset="0"/>
              </a:rPr>
              <a:t>.</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En effet, prenons chaque élément d’un tableau, et comparons-le avec l’élément qui le suit. Si l’ordre n’est pas bon, on permute ces deux éléments. Et on recommence jusqu’à ce que l’on n’ait plus aucune permutation à effectuer. Les éléments les plus grands « remontent » ainsi peu à peu vers les dernières places</a:t>
            </a:r>
          </a:p>
          <a:p>
            <a:pPr marL="0" indent="0">
              <a:buNone/>
            </a:pPr>
            <a:r>
              <a:rPr lang="fr-FR" b="0" i="0" dirty="0">
                <a:effectLst/>
                <a:latin typeface="Source Sans Pro" panose="020B0503030403020204" pitchFamily="34" charset="0"/>
              </a:rPr>
              <a:t> </a:t>
            </a:r>
            <a:r>
              <a:rPr lang="fr-FR" b="1" i="0" dirty="0">
                <a:effectLst/>
                <a:latin typeface="Source Sans Pro" panose="020B0503030403020204" pitchFamily="34" charset="0"/>
              </a:rPr>
              <a:t>notion a prendre en compte pour ce tri:</a:t>
            </a:r>
          </a:p>
          <a:p>
            <a:pPr marL="0" indent="0">
              <a:buNone/>
            </a:pPr>
            <a:r>
              <a:rPr lang="fr-FR" b="0" i="0" dirty="0">
                <a:effectLst/>
                <a:latin typeface="Source Sans Pro" panose="020B0503030403020204" pitchFamily="34" charset="0"/>
              </a:rPr>
              <a:t>Le flag, en anglais, est un petit drapeau, qui va rester baissé aussi longtemps que l’événement attendu ne se produit pas. Et, aussitôt que cet événement a lieu, le petit drapeau se lève (la variable booléenne change de valeur). Ainsi, la valeur finale de la variable booléenne permet au programmeur de savoir si l’événement a eu lieu ou non</a:t>
            </a:r>
          </a:p>
        </p:txBody>
      </p:sp>
    </p:spTree>
    <p:extLst>
      <p:ext uri="{BB962C8B-B14F-4D97-AF65-F5344CB8AC3E}">
        <p14:creationId xmlns:p14="http://schemas.microsoft.com/office/powerpoint/2010/main" val="7600640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buNone/>
            </a:pPr>
            <a:endParaRPr lang="fr-FR" sz="2200" dirty="0">
              <a:latin typeface="Corbel" panose="020B0503020204020204" pitchFamily="34" charset="0"/>
            </a:endParaRPr>
          </a:p>
          <a:p>
            <a:pPr marL="0" indent="0" algn="just">
              <a:buNone/>
            </a:pPr>
            <a:r>
              <a:rPr lang="fr-FR" sz="2000" b="0" i="0" dirty="0">
                <a:effectLst/>
                <a:latin typeface="Source Sans Pro" panose="020B0503030403020204" pitchFamily="34" charset="0"/>
              </a:rPr>
              <a:t>Nous baptiserons le flag </a:t>
            </a:r>
            <a:r>
              <a:rPr lang="fr-FR" sz="2000" b="0" i="0" dirty="0" err="1">
                <a:effectLst/>
                <a:latin typeface="Source Sans Pro" panose="020B0503030403020204" pitchFamily="34" charset="0"/>
              </a:rPr>
              <a:t>boolean</a:t>
            </a:r>
            <a:r>
              <a:rPr lang="fr-FR" sz="2000" b="0" i="0" dirty="0">
                <a:effectLst/>
                <a:latin typeface="Source Sans Pro" panose="020B0503030403020204" pitchFamily="34" charset="0"/>
              </a:rPr>
              <a:t>, car cette variable booléenne va nous indiquer si nous avons ou non procédé à une permutation au cours du dernier balayage du tableau (dans le cas contraire, c’est signe que le tableau est trié, et donc qu’on peut arrêter la machine à bulles). La boucle principale sera alors :</a:t>
            </a:r>
          </a:p>
          <a:p>
            <a:pPr marL="0" indent="0" algn="l">
              <a:buNone/>
            </a:pPr>
            <a:r>
              <a:rPr lang="fr-FR" sz="2000" b="1" i="0" dirty="0">
                <a:effectLst/>
                <a:latin typeface="Ubuntu mono"/>
              </a:rPr>
              <a:t>Variable</a:t>
            </a:r>
            <a:r>
              <a:rPr lang="fr-FR" sz="2000" b="0" i="0" dirty="0">
                <a:effectLst/>
                <a:latin typeface="Ubuntu mono"/>
              </a:rPr>
              <a:t> </a:t>
            </a:r>
            <a:r>
              <a:rPr lang="fr-FR" sz="2000" b="0" i="0" dirty="0" err="1">
                <a:effectLst/>
                <a:latin typeface="Ubuntu mono"/>
              </a:rPr>
              <a:t>boolean</a:t>
            </a:r>
            <a:r>
              <a:rPr lang="fr-FR" sz="2000" b="0" i="0" dirty="0">
                <a:effectLst/>
                <a:latin typeface="Ubuntu mono"/>
              </a:rPr>
              <a:t> </a:t>
            </a:r>
            <a:r>
              <a:rPr lang="fr-FR" sz="2000" b="1" i="0" dirty="0">
                <a:effectLst/>
                <a:latin typeface="Ubuntu mono"/>
              </a:rPr>
              <a:t>en Booléen</a:t>
            </a:r>
            <a:br>
              <a:rPr lang="fr-FR" sz="2000" b="1" i="0" dirty="0">
                <a:effectLst/>
                <a:latin typeface="Ubuntu mono"/>
              </a:rPr>
            </a:br>
            <a:r>
              <a:rPr lang="fr-FR" sz="2000" b="1" i="0" dirty="0">
                <a:effectLst/>
                <a:latin typeface="Ubuntu mono"/>
              </a:rPr>
              <a:t>Début</a:t>
            </a:r>
            <a:br>
              <a:rPr lang="fr-FR" sz="2000" b="1" i="0" dirty="0">
                <a:effectLst/>
                <a:latin typeface="Ubuntu mono"/>
              </a:rPr>
            </a:br>
            <a:r>
              <a:rPr lang="fr-FR" sz="2000" b="0" i="0" dirty="0">
                <a:effectLst/>
                <a:latin typeface="Ubuntu mono"/>
              </a:rPr>
              <a:t>…</a:t>
            </a:r>
            <a:br>
              <a:rPr lang="fr-FR" sz="2000" b="1" i="0" dirty="0">
                <a:effectLst/>
                <a:latin typeface="Ubuntu mono"/>
              </a:rPr>
            </a:br>
            <a:r>
              <a:rPr lang="fr-FR" sz="2000" b="1" i="0" dirty="0" err="1">
                <a:effectLst/>
                <a:latin typeface="Ubuntu mono"/>
              </a:rPr>
              <a:t>TantQue</a:t>
            </a:r>
            <a:r>
              <a:rPr lang="fr-FR" sz="2000" b="0" i="0" dirty="0">
                <a:effectLst/>
                <a:latin typeface="Ubuntu mono"/>
              </a:rPr>
              <a:t> </a:t>
            </a:r>
            <a:r>
              <a:rPr lang="fr-FR" sz="2000" b="0" i="0" dirty="0" err="1">
                <a:effectLst/>
                <a:latin typeface="Ubuntu mono"/>
              </a:rPr>
              <a:t>boolean</a:t>
            </a:r>
            <a:br>
              <a:rPr lang="fr-FR" sz="2000" b="0" i="0" dirty="0">
                <a:effectLst/>
                <a:latin typeface="Ubuntu mono"/>
              </a:rPr>
            </a:br>
            <a:r>
              <a:rPr lang="fr-FR" sz="2000" b="0" i="0" dirty="0">
                <a:effectLst/>
                <a:latin typeface="Ubuntu mono"/>
              </a:rPr>
              <a:t>…</a:t>
            </a:r>
            <a:br>
              <a:rPr lang="fr-FR" sz="2000" b="0" i="0" dirty="0">
                <a:effectLst/>
                <a:latin typeface="Ubuntu mono"/>
              </a:rPr>
            </a:br>
            <a:r>
              <a:rPr lang="fr-FR" sz="2000" b="1" i="0" dirty="0" err="1">
                <a:effectLst/>
                <a:latin typeface="Ubuntu mono"/>
              </a:rPr>
              <a:t>FinTantQue</a:t>
            </a:r>
            <a:br>
              <a:rPr lang="fr-FR" sz="2000" b="1" i="0" dirty="0">
                <a:effectLst/>
                <a:latin typeface="Ubuntu mono"/>
              </a:rPr>
            </a:br>
            <a:r>
              <a:rPr lang="fr-FR" sz="2000" b="1" i="0" dirty="0">
                <a:effectLst/>
                <a:latin typeface="Ubuntu mono"/>
              </a:rPr>
              <a:t>Fin</a:t>
            </a:r>
            <a:endParaRPr lang="fr-FR" sz="2000"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3504334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lgn="just">
              <a:buNone/>
            </a:pPr>
            <a:r>
              <a:rPr lang="fr-FR" sz="2000" b="0" i="0" dirty="0">
                <a:effectLst/>
                <a:latin typeface="Source Sans Pro" panose="020B0503030403020204" pitchFamily="34" charset="0"/>
              </a:rPr>
              <a:t>Que va-t-on faire à l’intérieur de la boucle ? Prendre les éléments du tableau, du premier jusqu’à l’avant-dernier, et procéder à un échange si nécessaire. C’est parti :</a:t>
            </a:r>
          </a:p>
          <a:p>
            <a:pPr marL="0" indent="0" algn="l">
              <a:buNone/>
            </a:pPr>
            <a:r>
              <a:rPr lang="fr-FR" sz="2000" b="1" i="0" dirty="0">
                <a:effectLst/>
                <a:latin typeface="Ubuntu mono"/>
              </a:rPr>
              <a:t>Variable</a:t>
            </a:r>
            <a:r>
              <a:rPr lang="fr-FR" sz="2000" b="0" i="0" dirty="0">
                <a:effectLst/>
                <a:latin typeface="Ubuntu mono"/>
              </a:rPr>
              <a:t> </a:t>
            </a:r>
            <a:r>
              <a:rPr lang="fr-FR" dirty="0" err="1">
                <a:latin typeface="Ubuntu mono"/>
              </a:rPr>
              <a:t>b</a:t>
            </a:r>
            <a:r>
              <a:rPr lang="fr-FR" sz="2000" b="0" i="0" dirty="0" err="1">
                <a:effectLst/>
                <a:latin typeface="Ubuntu mono"/>
              </a:rPr>
              <a:t>oolean</a:t>
            </a:r>
            <a:r>
              <a:rPr lang="fr-FR" sz="2000" b="0" i="0" dirty="0">
                <a:effectLst/>
                <a:latin typeface="Ubuntu mono"/>
              </a:rPr>
              <a:t> </a:t>
            </a:r>
            <a:r>
              <a:rPr lang="fr-FR" sz="2000" b="1" i="0" dirty="0">
                <a:effectLst/>
                <a:latin typeface="Ubuntu mono"/>
              </a:rPr>
              <a:t>en Booléen</a:t>
            </a:r>
            <a:br>
              <a:rPr lang="fr-FR" sz="2000" b="1" i="0" dirty="0">
                <a:effectLst/>
                <a:latin typeface="Ubuntu mono"/>
              </a:rPr>
            </a:br>
            <a:r>
              <a:rPr lang="fr-FR" sz="2000" b="1" i="0" dirty="0">
                <a:effectLst/>
                <a:latin typeface="Ubuntu mono"/>
              </a:rPr>
              <a:t>Début</a:t>
            </a:r>
            <a:br>
              <a:rPr lang="fr-FR" sz="2000" b="1" i="0" dirty="0">
                <a:effectLst/>
                <a:latin typeface="Ubuntu mono"/>
              </a:rPr>
            </a:br>
            <a:r>
              <a:rPr lang="fr-FR" sz="2000" b="1" i="0" dirty="0">
                <a:effectLst/>
                <a:latin typeface="Ubuntu mono"/>
              </a:rPr>
              <a:t>	</a:t>
            </a:r>
            <a:r>
              <a:rPr lang="fr-FR" sz="2000" b="0" i="0" dirty="0">
                <a:effectLst/>
                <a:latin typeface="Ubuntu mono"/>
              </a:rPr>
              <a:t>…</a:t>
            </a:r>
            <a:br>
              <a:rPr lang="fr-FR" sz="2000" b="1" i="0" dirty="0">
                <a:effectLst/>
                <a:latin typeface="Ubuntu mono"/>
              </a:rPr>
            </a:br>
            <a:r>
              <a:rPr lang="fr-FR" sz="2000" b="1" i="0" dirty="0">
                <a:effectLst/>
                <a:latin typeface="Ubuntu mono"/>
              </a:rPr>
              <a:t>	</a:t>
            </a:r>
            <a:r>
              <a:rPr lang="fr-FR" sz="2000" b="1" i="0" dirty="0" err="1">
                <a:effectLst/>
                <a:latin typeface="Ubuntu mono"/>
              </a:rPr>
              <a:t>TantQue</a:t>
            </a:r>
            <a:r>
              <a:rPr lang="fr-FR" sz="2000" b="0" i="0" dirty="0">
                <a:effectLst/>
                <a:latin typeface="Ubuntu mono"/>
              </a:rPr>
              <a:t> </a:t>
            </a:r>
            <a:r>
              <a:rPr lang="fr-FR" sz="2000" b="0" i="0" dirty="0" err="1">
                <a:effectLst/>
                <a:latin typeface="Ubuntu mono"/>
              </a:rPr>
              <a:t>boolean</a:t>
            </a:r>
            <a:br>
              <a:rPr lang="fr-FR" sz="2000" b="0" i="0" dirty="0">
                <a:effectLst/>
                <a:latin typeface="Ubuntu mono"/>
              </a:rPr>
            </a:br>
            <a:r>
              <a:rPr lang="fr-FR" sz="2000" b="0" i="0" dirty="0">
                <a:effectLst/>
                <a:latin typeface="Ubuntu mono"/>
              </a:rPr>
              <a:t>		</a:t>
            </a:r>
            <a:r>
              <a:rPr lang="fr-FR" sz="2000" b="1" i="0" dirty="0">
                <a:effectLst/>
                <a:latin typeface="Ubuntu mono"/>
              </a:rPr>
              <a:t>Pour</a:t>
            </a:r>
            <a:r>
              <a:rPr lang="fr-FR" sz="2000" b="0" i="0" dirty="0">
                <a:effectLst/>
                <a:latin typeface="Ubuntu mono"/>
              </a:rPr>
              <a:t> i ← 0 à 10</a:t>
            </a:r>
            <a:br>
              <a:rPr lang="fr-FR" sz="2000" b="0" i="0" dirty="0">
                <a:effectLst/>
                <a:latin typeface="Ubuntu mono"/>
              </a:rPr>
            </a:br>
            <a:r>
              <a:rPr lang="fr-FR" sz="2000" b="1" i="0" dirty="0">
                <a:effectLst/>
                <a:latin typeface="Ubuntu mono"/>
              </a:rPr>
              <a:t>  			Si</a:t>
            </a:r>
            <a:r>
              <a:rPr lang="fr-FR" sz="2000" b="0" i="0" dirty="0">
                <a:effectLst/>
                <a:latin typeface="Ubuntu mono"/>
              </a:rPr>
              <a:t> t</a:t>
            </a:r>
            <a:r>
              <a:rPr lang="fr-FR" b="0" i="0" dirty="0">
                <a:effectLst/>
                <a:latin typeface="Source Sans Pro" panose="020B0503030403020204" pitchFamily="34" charset="0"/>
              </a:rPr>
              <a:t> [i] </a:t>
            </a:r>
            <a:r>
              <a:rPr lang="fr-FR" sz="2000" b="0" i="0" dirty="0">
                <a:effectLst/>
                <a:latin typeface="Ubuntu mono"/>
              </a:rPr>
              <a:t>&gt; t</a:t>
            </a:r>
            <a:r>
              <a:rPr lang="fr-FR" b="0" i="0" dirty="0">
                <a:effectLst/>
                <a:latin typeface="Source Sans Pro" panose="020B0503030403020204" pitchFamily="34" charset="0"/>
              </a:rPr>
              <a:t> [i+1] </a:t>
            </a:r>
            <a:r>
              <a:rPr lang="fr-FR" sz="2000" b="0" i="0" dirty="0">
                <a:effectLst/>
                <a:latin typeface="Ubuntu mono"/>
              </a:rPr>
              <a:t> </a:t>
            </a:r>
            <a:r>
              <a:rPr lang="fr-FR" sz="2000" b="1" i="0" dirty="0">
                <a:effectLst/>
                <a:latin typeface="Ubuntu mono"/>
              </a:rPr>
              <a:t>Alors</a:t>
            </a:r>
            <a:br>
              <a:rPr lang="fr-FR" sz="2000" b="0" i="0" dirty="0">
                <a:effectLst/>
                <a:latin typeface="Ubuntu mono"/>
              </a:rPr>
            </a:br>
            <a:r>
              <a:rPr lang="fr-FR" sz="2000" b="0" i="0" dirty="0">
                <a:effectLst/>
                <a:latin typeface="Ubuntu mono"/>
              </a:rPr>
              <a:t>    				temp ← t</a:t>
            </a:r>
            <a:r>
              <a:rPr lang="fr-FR" b="0" i="0" dirty="0">
                <a:effectLst/>
                <a:latin typeface="Source Sans Pro" panose="020B0503030403020204" pitchFamily="34" charset="0"/>
              </a:rPr>
              <a:t> [i]</a:t>
            </a:r>
            <a:br>
              <a:rPr lang="fr-FR" sz="2000" b="0" i="0" dirty="0">
                <a:effectLst/>
                <a:latin typeface="Ubuntu mono"/>
              </a:rPr>
            </a:br>
            <a:r>
              <a:rPr lang="fr-FR" sz="2000" b="0" i="0" dirty="0">
                <a:effectLst/>
                <a:latin typeface="Ubuntu mono"/>
              </a:rPr>
              <a:t>    				t</a:t>
            </a:r>
            <a:r>
              <a:rPr lang="fr-FR" b="0" i="0" dirty="0">
                <a:effectLst/>
                <a:latin typeface="Source Sans Pro" panose="020B0503030403020204" pitchFamily="34" charset="0"/>
              </a:rPr>
              <a:t> [i]</a:t>
            </a:r>
            <a:r>
              <a:rPr lang="fr-FR" sz="2000" b="0" i="0" dirty="0">
                <a:effectLst/>
                <a:latin typeface="Ubuntu mono"/>
              </a:rPr>
              <a:t> ← t</a:t>
            </a:r>
            <a:r>
              <a:rPr lang="fr-FR" b="0" i="0" dirty="0">
                <a:effectLst/>
                <a:latin typeface="Source Sans Pro" panose="020B0503030403020204" pitchFamily="34" charset="0"/>
              </a:rPr>
              <a:t> [i+1]</a:t>
            </a:r>
            <a:br>
              <a:rPr lang="fr-FR" sz="2000" b="0" i="0" dirty="0">
                <a:effectLst/>
                <a:latin typeface="Ubuntu mono"/>
              </a:rPr>
            </a:br>
            <a:r>
              <a:rPr lang="fr-FR" sz="2000" b="0" i="0" dirty="0">
                <a:effectLst/>
                <a:latin typeface="Ubuntu mono"/>
              </a:rPr>
              <a:t>    				t</a:t>
            </a:r>
            <a:r>
              <a:rPr lang="fr-FR" b="0" i="0" dirty="0">
                <a:effectLst/>
                <a:latin typeface="Source Sans Pro" panose="020B0503030403020204" pitchFamily="34" charset="0"/>
              </a:rPr>
              <a:t> [i+1]</a:t>
            </a:r>
            <a:r>
              <a:rPr lang="fr-FR" sz="2000" b="0" i="0" dirty="0">
                <a:effectLst/>
                <a:latin typeface="Ubuntu mono"/>
              </a:rPr>
              <a:t> ← temp</a:t>
            </a:r>
            <a:br>
              <a:rPr lang="fr-FR" sz="2000" b="0" i="0" dirty="0">
                <a:effectLst/>
                <a:latin typeface="Ubuntu mono"/>
              </a:rPr>
            </a:br>
            <a:r>
              <a:rPr lang="fr-FR" sz="2000" b="1" i="0" dirty="0">
                <a:effectLst/>
                <a:latin typeface="Ubuntu mono"/>
              </a:rPr>
              <a:t>  			</a:t>
            </a:r>
            <a:r>
              <a:rPr lang="fr-FR" sz="2000" b="1" i="0" dirty="0" err="1">
                <a:effectLst/>
                <a:latin typeface="Ubuntu mono"/>
              </a:rPr>
              <a:t>Finsi</a:t>
            </a:r>
            <a:br>
              <a:rPr lang="fr-FR" sz="2000" b="0" i="0" dirty="0">
                <a:effectLst/>
                <a:latin typeface="Ubuntu mono"/>
              </a:rPr>
            </a:br>
            <a:r>
              <a:rPr lang="fr-FR" sz="2000" b="0" i="0" dirty="0">
                <a:effectLst/>
                <a:latin typeface="Ubuntu mono"/>
              </a:rPr>
              <a:t>		</a:t>
            </a:r>
            <a:r>
              <a:rPr lang="fr-FR" b="1" dirty="0" err="1">
                <a:latin typeface="Ubuntu mono"/>
              </a:rPr>
              <a:t>FinPour</a:t>
            </a:r>
            <a:endParaRPr lang="fr-FR" b="1" dirty="0">
              <a:latin typeface="Ubuntu mono"/>
            </a:endParaRPr>
          </a:p>
          <a:p>
            <a:pPr marL="0" indent="0" algn="l">
              <a:buNone/>
            </a:pPr>
            <a:r>
              <a:rPr lang="fr-FR" sz="2000" b="1" i="0" dirty="0">
                <a:effectLst/>
                <a:latin typeface="Ubuntu mono"/>
              </a:rPr>
              <a:t>	</a:t>
            </a:r>
            <a:r>
              <a:rPr lang="fr-FR" sz="2000" b="1" i="0" dirty="0" err="1">
                <a:effectLst/>
                <a:latin typeface="Ubuntu mono"/>
              </a:rPr>
              <a:t>FinTantQue</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12688511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lgn="just">
              <a:buNone/>
            </a:pPr>
            <a:r>
              <a:rPr lang="fr-FR" sz="2000" b="0" i="0" dirty="0">
                <a:effectLst/>
                <a:latin typeface="Source Sans Pro" panose="020B0503030403020204" pitchFamily="34" charset="0"/>
              </a:rPr>
              <a:t>Que va-t-on faire à l’intérieur de la boucle ? Prendre les éléments du tableau, du premier jusqu’à l’avant-dernier, et procéder à un échange si nécessaire. C’est parti :</a:t>
            </a:r>
          </a:p>
          <a:p>
            <a:pPr marL="0" indent="0" algn="l">
              <a:buNone/>
            </a:pPr>
            <a:r>
              <a:rPr lang="fr-FR" sz="2000" b="1" i="0" dirty="0">
                <a:effectLst/>
                <a:latin typeface="Ubuntu mono"/>
              </a:rPr>
              <a:t>Variable</a:t>
            </a:r>
            <a:r>
              <a:rPr lang="fr-FR" sz="2000" b="0" i="0" dirty="0">
                <a:effectLst/>
                <a:latin typeface="Ubuntu mono"/>
              </a:rPr>
              <a:t> </a:t>
            </a:r>
            <a:r>
              <a:rPr lang="fr-FR" sz="2000" b="0" i="0" dirty="0" err="1">
                <a:effectLst/>
                <a:latin typeface="Ubuntu mono"/>
              </a:rPr>
              <a:t>boolean</a:t>
            </a:r>
            <a:r>
              <a:rPr lang="fr-FR" sz="2000" b="0" i="0" dirty="0">
                <a:effectLst/>
                <a:latin typeface="Ubuntu mono"/>
              </a:rPr>
              <a:t> </a:t>
            </a:r>
            <a:r>
              <a:rPr lang="fr-FR" sz="2000" b="1" i="0" dirty="0">
                <a:effectLst/>
                <a:latin typeface="Ubuntu mono"/>
              </a:rPr>
              <a:t>en Booléen</a:t>
            </a:r>
            <a:br>
              <a:rPr lang="fr-FR" sz="2000" b="1" i="0" dirty="0">
                <a:effectLst/>
                <a:latin typeface="Ubuntu mono"/>
              </a:rPr>
            </a:br>
            <a:r>
              <a:rPr lang="fr-FR" sz="2000" b="1" i="0" dirty="0">
                <a:effectLst/>
                <a:latin typeface="Ubuntu mono"/>
              </a:rPr>
              <a:t>Début</a:t>
            </a:r>
            <a:br>
              <a:rPr lang="fr-FR" sz="2000" b="1" i="0" dirty="0">
                <a:effectLst/>
                <a:latin typeface="Ubuntu mono"/>
              </a:rPr>
            </a:br>
            <a:r>
              <a:rPr lang="fr-FR" sz="2000" b="1" i="0" dirty="0">
                <a:effectLst/>
                <a:latin typeface="Ubuntu mono"/>
              </a:rPr>
              <a:t>	</a:t>
            </a:r>
            <a:r>
              <a:rPr lang="fr-FR" sz="2000" b="0" i="0" dirty="0">
                <a:effectLst/>
                <a:latin typeface="Ubuntu mono"/>
              </a:rPr>
              <a:t>…</a:t>
            </a:r>
            <a:br>
              <a:rPr lang="fr-FR" sz="2000" b="1" i="0" dirty="0">
                <a:effectLst/>
                <a:latin typeface="Ubuntu mono"/>
              </a:rPr>
            </a:br>
            <a:r>
              <a:rPr lang="fr-FR" sz="2000" b="1" i="0" dirty="0">
                <a:effectLst/>
                <a:latin typeface="Ubuntu mono"/>
              </a:rPr>
              <a:t>	</a:t>
            </a:r>
            <a:r>
              <a:rPr lang="fr-FR" sz="2000" b="1" i="0" dirty="0" err="1">
                <a:effectLst/>
                <a:latin typeface="Ubuntu mono"/>
              </a:rPr>
              <a:t>TantQue</a:t>
            </a:r>
            <a:r>
              <a:rPr lang="fr-FR" sz="2000" b="0" i="0" dirty="0">
                <a:effectLst/>
                <a:latin typeface="Ubuntu mono"/>
              </a:rPr>
              <a:t> </a:t>
            </a:r>
            <a:r>
              <a:rPr lang="fr-FR" dirty="0" err="1">
                <a:latin typeface="Ubuntu mono"/>
              </a:rPr>
              <a:t>boolean</a:t>
            </a:r>
            <a:br>
              <a:rPr lang="fr-FR" sz="2000" b="0" i="0" dirty="0">
                <a:effectLst/>
                <a:latin typeface="Ubuntu mono"/>
              </a:rPr>
            </a:br>
            <a:r>
              <a:rPr lang="fr-FR" sz="2000" b="0" i="0" dirty="0">
                <a:effectLst/>
                <a:latin typeface="Ubuntu mono"/>
              </a:rPr>
              <a:t>		</a:t>
            </a:r>
            <a:r>
              <a:rPr lang="fr-FR" sz="2000" b="1" i="0" dirty="0">
                <a:effectLst/>
                <a:latin typeface="Ubuntu mono"/>
              </a:rPr>
              <a:t>Pour</a:t>
            </a:r>
            <a:r>
              <a:rPr lang="fr-FR" sz="2000" b="0" i="0" dirty="0">
                <a:effectLst/>
                <a:latin typeface="Ubuntu mono"/>
              </a:rPr>
              <a:t> i ← 0 à 10</a:t>
            </a:r>
            <a:br>
              <a:rPr lang="fr-FR" sz="2000" b="0" i="0" dirty="0">
                <a:effectLst/>
                <a:latin typeface="Ubuntu mono"/>
              </a:rPr>
            </a:br>
            <a:r>
              <a:rPr lang="fr-FR" sz="2000" b="1" i="0" dirty="0">
                <a:effectLst/>
                <a:latin typeface="Ubuntu mono"/>
              </a:rPr>
              <a:t>  			Si</a:t>
            </a:r>
            <a:r>
              <a:rPr lang="fr-FR" sz="2000" b="0" i="0" dirty="0">
                <a:effectLst/>
                <a:latin typeface="Ubuntu mono"/>
              </a:rPr>
              <a:t> t</a:t>
            </a:r>
            <a:r>
              <a:rPr lang="fr-FR" b="0" i="0" dirty="0">
                <a:effectLst/>
                <a:latin typeface="Source Sans Pro" panose="020B0503030403020204" pitchFamily="34" charset="0"/>
              </a:rPr>
              <a:t> [i]</a:t>
            </a:r>
            <a:r>
              <a:rPr lang="fr-FR" sz="2000" b="0" i="0" dirty="0">
                <a:effectLst/>
                <a:latin typeface="Ubuntu mono"/>
              </a:rPr>
              <a:t> &gt; t</a:t>
            </a:r>
            <a:r>
              <a:rPr lang="fr-FR" b="0" i="0" dirty="0">
                <a:effectLst/>
                <a:latin typeface="Source Sans Pro" panose="020B0503030403020204" pitchFamily="34" charset="0"/>
              </a:rPr>
              <a:t> [i+1] </a:t>
            </a:r>
            <a:r>
              <a:rPr lang="fr-FR" sz="2000" b="0" i="0" dirty="0">
                <a:effectLst/>
                <a:latin typeface="Ubuntu mono"/>
              </a:rPr>
              <a:t> </a:t>
            </a:r>
            <a:r>
              <a:rPr lang="fr-FR" sz="2000" b="1" i="0" dirty="0">
                <a:effectLst/>
                <a:latin typeface="Ubuntu mono"/>
              </a:rPr>
              <a:t>Alors</a:t>
            </a:r>
            <a:br>
              <a:rPr lang="fr-FR" sz="2000" b="0" i="0" dirty="0">
                <a:effectLst/>
                <a:latin typeface="Ubuntu mono"/>
              </a:rPr>
            </a:br>
            <a:r>
              <a:rPr lang="fr-FR" sz="2000" b="0" i="0" dirty="0">
                <a:effectLst/>
                <a:latin typeface="Ubuntu mono"/>
              </a:rPr>
              <a:t>    				temp ← t</a:t>
            </a:r>
            <a:r>
              <a:rPr lang="fr-FR" b="0" i="0" dirty="0">
                <a:effectLst/>
                <a:latin typeface="Source Sans Pro" panose="020B0503030403020204" pitchFamily="34" charset="0"/>
              </a:rPr>
              <a:t> [i]</a:t>
            </a:r>
            <a:br>
              <a:rPr lang="fr-FR" sz="2000" b="0" i="0" dirty="0">
                <a:effectLst/>
                <a:latin typeface="Ubuntu mono"/>
              </a:rPr>
            </a:br>
            <a:r>
              <a:rPr lang="fr-FR" sz="2000" b="0" i="0" dirty="0">
                <a:effectLst/>
                <a:latin typeface="Ubuntu mono"/>
              </a:rPr>
              <a:t>    				t</a:t>
            </a:r>
            <a:r>
              <a:rPr lang="fr-FR" b="0" i="0" dirty="0">
                <a:effectLst/>
                <a:latin typeface="Source Sans Pro" panose="020B0503030403020204" pitchFamily="34" charset="0"/>
              </a:rPr>
              <a:t> [i]</a:t>
            </a:r>
            <a:r>
              <a:rPr lang="fr-FR" sz="2000" b="0" i="0" dirty="0">
                <a:effectLst/>
                <a:latin typeface="Ubuntu mono"/>
              </a:rPr>
              <a:t> ← t</a:t>
            </a:r>
            <a:r>
              <a:rPr lang="fr-FR" b="0" i="0" dirty="0">
                <a:effectLst/>
                <a:latin typeface="Source Sans Pro" panose="020B0503030403020204" pitchFamily="34" charset="0"/>
              </a:rPr>
              <a:t> [i+1]</a:t>
            </a:r>
            <a:br>
              <a:rPr lang="fr-FR" sz="2000" b="0" i="0" dirty="0">
                <a:effectLst/>
                <a:latin typeface="Ubuntu mono"/>
              </a:rPr>
            </a:br>
            <a:r>
              <a:rPr lang="fr-FR" sz="2000" b="0" i="0" dirty="0">
                <a:effectLst/>
                <a:latin typeface="Ubuntu mono"/>
              </a:rPr>
              <a:t>    				t</a:t>
            </a:r>
            <a:r>
              <a:rPr lang="fr-FR" b="0" i="0" dirty="0">
                <a:effectLst/>
                <a:latin typeface="Source Sans Pro" panose="020B0503030403020204" pitchFamily="34" charset="0"/>
              </a:rPr>
              <a:t> [i+1]</a:t>
            </a:r>
            <a:r>
              <a:rPr lang="fr-FR" sz="2000" b="0" i="0" dirty="0">
                <a:effectLst/>
                <a:latin typeface="Ubuntu mono"/>
              </a:rPr>
              <a:t> ← temp</a:t>
            </a:r>
            <a:br>
              <a:rPr lang="fr-FR" sz="2000" b="0" i="0" dirty="0">
                <a:effectLst/>
                <a:latin typeface="Ubuntu mono"/>
              </a:rPr>
            </a:br>
            <a:r>
              <a:rPr lang="fr-FR" sz="2000" b="1" i="0" dirty="0">
                <a:effectLst/>
                <a:latin typeface="Ubuntu mono"/>
              </a:rPr>
              <a:t>  			</a:t>
            </a:r>
            <a:r>
              <a:rPr lang="fr-FR" sz="2000" b="1" i="0" dirty="0" err="1">
                <a:effectLst/>
                <a:latin typeface="Ubuntu mono"/>
              </a:rPr>
              <a:t>Finsi</a:t>
            </a:r>
            <a:br>
              <a:rPr lang="fr-FR" sz="2000" b="0" i="0" dirty="0">
                <a:effectLst/>
                <a:latin typeface="Ubuntu mono"/>
              </a:rPr>
            </a:br>
            <a:r>
              <a:rPr lang="fr-FR" sz="2000" b="0" i="0" dirty="0">
                <a:effectLst/>
                <a:latin typeface="Ubuntu mono"/>
              </a:rPr>
              <a:t>		</a:t>
            </a:r>
            <a:r>
              <a:rPr lang="fr-FR" b="1" dirty="0" err="1">
                <a:latin typeface="Ubuntu mono"/>
              </a:rPr>
              <a:t>FinPour</a:t>
            </a:r>
            <a:endParaRPr lang="fr-FR" b="1" dirty="0">
              <a:latin typeface="Ubuntu mono"/>
            </a:endParaRPr>
          </a:p>
          <a:p>
            <a:pPr marL="0" indent="0" algn="l">
              <a:buNone/>
            </a:pPr>
            <a:r>
              <a:rPr lang="fr-FR" sz="2000" b="1" i="0" dirty="0">
                <a:effectLst/>
                <a:latin typeface="Ubuntu mono"/>
              </a:rPr>
              <a:t>	</a:t>
            </a:r>
            <a:r>
              <a:rPr lang="fr-FR" sz="2000" b="1" i="0" dirty="0" err="1">
                <a:effectLst/>
                <a:latin typeface="Ubuntu mono"/>
              </a:rPr>
              <a:t>FinTantQue</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43956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buNone/>
            </a:pPr>
            <a:endParaRPr lang="fr-FR" sz="2200" b="1" dirty="0">
              <a:latin typeface="Corbel" panose="020B0503020204020204" pitchFamily="34" charset="0"/>
            </a:endParaRPr>
          </a:p>
          <a:p>
            <a:pPr marL="0" indent="0" algn="just">
              <a:buNone/>
            </a:pPr>
            <a:r>
              <a:rPr lang="fr-FR" b="0" i="0" dirty="0">
                <a:effectLst/>
                <a:latin typeface="Source Sans Pro" panose="020B0503030403020204" pitchFamily="34" charset="0"/>
              </a:rPr>
              <a:t>Mais il ne faut pas oublier un détail capital : la gestion de notre flag. L’idée, c’est que cette variable va nous signaler le fait qu’il y a eu au moins une permutation effectuée. Il faut donc :</a:t>
            </a:r>
          </a:p>
          <a:p>
            <a:pPr marL="0" indent="0" algn="just">
              <a:buNone/>
            </a:pPr>
            <a:r>
              <a:rPr lang="fr-FR" b="0" i="0" dirty="0">
                <a:effectLst/>
                <a:latin typeface="Source Sans Pro" panose="020B0503030403020204" pitchFamily="34" charset="0"/>
              </a:rPr>
              <a:t>lui attribuer la valeur Vrai dès qu’une seule permutation a été faite (il suffit qu’il y en ait eu une seule pour qu’on doive tout recommencer encore une fois).</a:t>
            </a:r>
          </a:p>
          <a:p>
            <a:pPr marL="0" indent="0" algn="just">
              <a:buNone/>
            </a:pPr>
            <a:r>
              <a:rPr lang="fr-FR" b="0" i="0" dirty="0">
                <a:effectLst/>
                <a:latin typeface="Source Sans Pro" panose="020B0503030403020204" pitchFamily="34" charset="0"/>
              </a:rPr>
              <a:t>la remettre à Faux à chaque tour de la boucle principale (quand on recommence un nouveau tour général de bulles, il n’y a pas encore eu d’éléments échangés),</a:t>
            </a:r>
          </a:p>
          <a:p>
            <a:pPr marL="0" indent="0" algn="just">
              <a:buNone/>
            </a:pPr>
            <a:r>
              <a:rPr lang="fr-FR" b="0" i="0" dirty="0">
                <a:effectLst/>
                <a:latin typeface="Source Sans Pro" panose="020B0503030403020204" pitchFamily="34" charset="0"/>
              </a:rPr>
              <a:t>dernier point, il ne faut pas oublier de lancer la boucle principale, et pour cela de donner la valeur Vrai au flag au tout départ de l’algorithme.</a:t>
            </a:r>
          </a:p>
          <a:p>
            <a:pPr marL="0" indent="0" algn="just">
              <a:buNone/>
            </a:pPr>
            <a:endParaRPr lang="fr-FR" dirty="0">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a:p>
            <a:pPr marL="0" indent="0" algn="just">
              <a:buNone/>
            </a:pPr>
            <a:r>
              <a:rPr lang="fr-FR" b="0" i="0" dirty="0">
                <a:effectLst/>
                <a:latin typeface="Source Sans Pro" panose="020B0503030403020204" pitchFamily="34" charset="0"/>
              </a:rPr>
              <a:t>La solution complète donne donc :…</a:t>
            </a: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10335787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lnSpcReduction="10000"/>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lgn="l">
              <a:buNone/>
            </a:pPr>
            <a:r>
              <a:rPr lang="fr-FR" b="1" i="0" dirty="0">
                <a:effectLst/>
                <a:latin typeface="Ubuntu mono"/>
              </a:rPr>
              <a:t>Variable</a:t>
            </a:r>
            <a:r>
              <a:rPr lang="fr-FR" b="0" i="0" dirty="0">
                <a:effectLst/>
                <a:latin typeface="Ubuntu mono"/>
              </a:rPr>
              <a:t> </a:t>
            </a:r>
            <a:r>
              <a:rPr lang="fr-FR" b="0" i="0" dirty="0" err="1">
                <a:effectLst/>
                <a:latin typeface="Ubuntu mono"/>
              </a:rPr>
              <a:t>boolean</a:t>
            </a:r>
            <a:r>
              <a:rPr lang="fr-FR" b="0" i="0" dirty="0">
                <a:effectLst/>
                <a:latin typeface="Ubuntu mono"/>
              </a:rPr>
              <a:t> </a:t>
            </a:r>
            <a:r>
              <a:rPr lang="fr-FR" b="1" i="0" dirty="0">
                <a:effectLst/>
                <a:latin typeface="Ubuntu mono"/>
              </a:rPr>
              <a:t>en Booléen</a:t>
            </a:r>
            <a:br>
              <a:rPr lang="fr-FR" b="1" i="0" dirty="0">
                <a:effectLst/>
                <a:latin typeface="Ubuntu mono"/>
              </a:rPr>
            </a:br>
            <a:r>
              <a:rPr lang="fr-FR" b="1" i="0" dirty="0">
                <a:effectLst/>
                <a:latin typeface="Ubuntu mono"/>
              </a:rPr>
              <a:t>Début</a:t>
            </a:r>
            <a:br>
              <a:rPr lang="fr-FR" b="1" i="0" dirty="0">
                <a:effectLst/>
                <a:latin typeface="Ubuntu mono"/>
              </a:rPr>
            </a:br>
            <a:r>
              <a:rPr lang="fr-FR" b="1" i="0" dirty="0">
                <a:effectLst/>
                <a:latin typeface="Ubuntu mono"/>
              </a:rPr>
              <a:t>	</a:t>
            </a:r>
            <a:r>
              <a:rPr lang="fr-FR" b="0" i="0" dirty="0">
                <a:effectLst/>
                <a:latin typeface="Ubuntu mono"/>
              </a:rPr>
              <a:t>…</a:t>
            </a:r>
            <a:br>
              <a:rPr lang="fr-FR" b="0" i="0" dirty="0">
                <a:effectLst/>
                <a:latin typeface="Ubuntu mono"/>
              </a:rPr>
            </a:br>
            <a:r>
              <a:rPr lang="fr-FR" b="0" i="0" dirty="0">
                <a:effectLst/>
                <a:latin typeface="Ubuntu mono"/>
              </a:rPr>
              <a:t>	</a:t>
            </a:r>
            <a:r>
              <a:rPr lang="fr-FR" b="0" i="0" dirty="0" err="1">
                <a:effectLst/>
                <a:latin typeface="Ubuntu mono"/>
              </a:rPr>
              <a:t>boolean</a:t>
            </a:r>
            <a:r>
              <a:rPr lang="fr-FR" b="0" i="0" dirty="0">
                <a:effectLst/>
                <a:latin typeface="Ubuntu mono"/>
              </a:rPr>
              <a:t> ← Vrai</a:t>
            </a:r>
            <a:br>
              <a:rPr lang="fr-FR" b="0" i="0" dirty="0">
                <a:effectLst/>
                <a:latin typeface="Ubuntu mono"/>
              </a:rPr>
            </a:br>
            <a:r>
              <a:rPr lang="fr-FR" b="0" i="0" dirty="0">
                <a:effectLst/>
                <a:latin typeface="Ubuntu mono"/>
              </a:rPr>
              <a:t>	</a:t>
            </a:r>
            <a:r>
              <a:rPr lang="fr-FR" b="1" i="0" dirty="0" err="1">
                <a:effectLst/>
                <a:latin typeface="Ubuntu mono"/>
              </a:rPr>
              <a:t>TantQue</a:t>
            </a:r>
            <a:r>
              <a:rPr lang="fr-FR" b="0" i="0" dirty="0">
                <a:effectLst/>
                <a:latin typeface="Ubuntu mono"/>
              </a:rPr>
              <a:t>  </a:t>
            </a:r>
            <a:r>
              <a:rPr lang="fr-FR" b="0" i="0" dirty="0" err="1">
                <a:effectLst/>
                <a:latin typeface="Ubuntu mono"/>
              </a:rPr>
              <a:t>boolean</a:t>
            </a:r>
            <a:br>
              <a:rPr lang="fr-FR" b="0" i="0" dirty="0">
                <a:effectLst/>
                <a:latin typeface="Ubuntu mono"/>
              </a:rPr>
            </a:br>
            <a:r>
              <a:rPr lang="fr-FR" b="0" i="0" dirty="0">
                <a:effectLst/>
                <a:latin typeface="Ubuntu mono"/>
              </a:rPr>
              <a:t> 		</a:t>
            </a:r>
            <a:r>
              <a:rPr lang="fr-FR" b="0" i="0" dirty="0" err="1">
                <a:effectLst/>
                <a:latin typeface="Ubuntu mono"/>
              </a:rPr>
              <a:t>boolean</a:t>
            </a:r>
            <a:r>
              <a:rPr lang="fr-FR" b="0" i="0" dirty="0">
                <a:effectLst/>
                <a:latin typeface="Ubuntu mono"/>
              </a:rPr>
              <a:t> ← Faux</a:t>
            </a:r>
            <a:br>
              <a:rPr lang="fr-FR" b="0" i="0" dirty="0">
                <a:effectLst/>
                <a:latin typeface="Ubuntu mono"/>
              </a:rPr>
            </a:br>
            <a:r>
              <a:rPr lang="fr-FR" b="1" i="0" dirty="0">
                <a:effectLst/>
                <a:latin typeface="Ubuntu mono"/>
              </a:rPr>
              <a:t> 		 Pour</a:t>
            </a:r>
            <a:r>
              <a:rPr lang="fr-FR" b="0" i="0" dirty="0">
                <a:effectLst/>
                <a:latin typeface="Ubuntu mono"/>
              </a:rPr>
              <a:t> i ← 0 à 10</a:t>
            </a:r>
            <a:br>
              <a:rPr lang="fr-FR" b="0" i="0" dirty="0">
                <a:effectLst/>
                <a:latin typeface="Ubuntu mono"/>
              </a:rPr>
            </a:br>
            <a:r>
              <a:rPr lang="fr-FR" b="1" i="0" dirty="0">
                <a:effectLst/>
                <a:latin typeface="Ubuntu mono"/>
              </a:rPr>
              <a:t>    			Si</a:t>
            </a:r>
            <a:r>
              <a:rPr lang="fr-FR" b="0" i="0" dirty="0">
                <a:effectLst/>
                <a:latin typeface="Ubuntu mono"/>
              </a:rPr>
              <a:t> t</a:t>
            </a:r>
            <a:r>
              <a:rPr lang="fr-FR" b="0" i="0" dirty="0">
                <a:effectLst/>
                <a:latin typeface="Source Sans Pro" panose="020B0503030403020204" pitchFamily="34" charset="0"/>
              </a:rPr>
              <a:t> [i] </a:t>
            </a:r>
            <a:r>
              <a:rPr lang="fr-FR" b="0" i="0" dirty="0">
                <a:effectLst/>
                <a:latin typeface="Ubuntu mono"/>
              </a:rPr>
              <a:t>&gt; t</a:t>
            </a:r>
            <a:r>
              <a:rPr lang="fr-FR" b="0" i="0" dirty="0">
                <a:effectLst/>
                <a:latin typeface="Source Sans Pro" panose="020B0503030403020204" pitchFamily="34" charset="0"/>
              </a:rPr>
              <a:t> [i+1] </a:t>
            </a:r>
            <a:r>
              <a:rPr lang="fr-FR" b="0" i="0" dirty="0">
                <a:effectLst/>
                <a:latin typeface="Ubuntu mono"/>
              </a:rPr>
              <a:t> </a:t>
            </a:r>
            <a:r>
              <a:rPr lang="fr-FR" b="1" i="0" dirty="0">
                <a:effectLst/>
                <a:latin typeface="Ubuntu mono"/>
              </a:rPr>
              <a:t>alors</a:t>
            </a:r>
            <a:br>
              <a:rPr lang="fr-FR" b="0" i="0" dirty="0">
                <a:effectLst/>
                <a:latin typeface="Ubuntu mono"/>
              </a:rPr>
            </a:br>
            <a:r>
              <a:rPr lang="fr-FR" b="0" i="0" dirty="0">
                <a:effectLst/>
                <a:latin typeface="Ubuntu mono"/>
              </a:rPr>
              <a:t>      				temp ← t</a:t>
            </a:r>
            <a:r>
              <a:rPr lang="fr-FR" b="0" i="0" dirty="0">
                <a:effectLst/>
                <a:latin typeface="Source Sans Pro" panose="020B0503030403020204" pitchFamily="34" charset="0"/>
              </a:rPr>
              <a:t> [i]</a:t>
            </a:r>
            <a:br>
              <a:rPr lang="fr-FR" b="0" i="0" dirty="0">
                <a:effectLst/>
                <a:latin typeface="Ubuntu mono"/>
              </a:rPr>
            </a:br>
            <a:r>
              <a:rPr lang="fr-FR" b="0" i="0" dirty="0">
                <a:effectLst/>
                <a:latin typeface="Ubuntu mono"/>
              </a:rPr>
              <a:t>      				t</a:t>
            </a:r>
            <a:r>
              <a:rPr lang="fr-FR" b="0" i="0" dirty="0">
                <a:effectLst/>
                <a:latin typeface="Source Sans Pro" panose="020B0503030403020204" pitchFamily="34" charset="0"/>
              </a:rPr>
              <a:t> [i]</a:t>
            </a:r>
            <a:r>
              <a:rPr lang="fr-FR" b="0" i="0" dirty="0">
                <a:effectLst/>
                <a:latin typeface="Ubuntu mono"/>
              </a:rPr>
              <a:t> ← t</a:t>
            </a:r>
            <a:r>
              <a:rPr lang="fr-FR" b="0" i="0" dirty="0">
                <a:effectLst/>
                <a:latin typeface="Source Sans Pro" panose="020B0503030403020204" pitchFamily="34" charset="0"/>
              </a:rPr>
              <a:t> [i+1]</a:t>
            </a:r>
            <a:br>
              <a:rPr lang="fr-FR" b="0" i="0" dirty="0">
                <a:effectLst/>
                <a:latin typeface="Ubuntu mono"/>
              </a:rPr>
            </a:br>
            <a:r>
              <a:rPr lang="fr-FR" b="0" i="0" dirty="0">
                <a:effectLst/>
                <a:latin typeface="Ubuntu mono"/>
              </a:rPr>
              <a:t>      				t</a:t>
            </a:r>
            <a:r>
              <a:rPr lang="fr-FR" b="0" i="0" dirty="0">
                <a:effectLst/>
                <a:latin typeface="Source Sans Pro" panose="020B0503030403020204" pitchFamily="34" charset="0"/>
              </a:rPr>
              <a:t> [i+1]</a:t>
            </a:r>
            <a:r>
              <a:rPr lang="fr-FR" b="0" i="0" dirty="0">
                <a:effectLst/>
                <a:latin typeface="Ubuntu mono"/>
              </a:rPr>
              <a:t> ← temp</a:t>
            </a:r>
            <a:br>
              <a:rPr lang="fr-FR" b="0" i="0" dirty="0">
                <a:effectLst/>
                <a:latin typeface="Ubuntu mono"/>
              </a:rPr>
            </a:br>
            <a:r>
              <a:rPr lang="fr-FR" b="0" i="0" dirty="0">
                <a:effectLst/>
                <a:latin typeface="Ubuntu mono"/>
              </a:rPr>
              <a:t>      				</a:t>
            </a:r>
            <a:r>
              <a:rPr lang="fr-FR" b="0" i="0" dirty="0" err="1">
                <a:effectLst/>
                <a:latin typeface="Ubuntu mono"/>
              </a:rPr>
              <a:t>boolean</a:t>
            </a:r>
            <a:r>
              <a:rPr lang="fr-FR" b="0" i="0" dirty="0">
                <a:effectLst/>
                <a:latin typeface="Ubuntu mono"/>
              </a:rPr>
              <a:t> ← Vrai</a:t>
            </a:r>
            <a:br>
              <a:rPr lang="fr-FR" b="0" i="0" dirty="0">
                <a:effectLst/>
                <a:latin typeface="Ubuntu mono"/>
              </a:rPr>
            </a:br>
            <a:r>
              <a:rPr lang="fr-FR" b="1" i="0" dirty="0">
                <a:effectLst/>
                <a:latin typeface="Ubuntu mono"/>
              </a:rPr>
              <a:t>   		 	</a:t>
            </a:r>
            <a:r>
              <a:rPr lang="fr-FR" b="1" i="0" dirty="0" err="1">
                <a:effectLst/>
                <a:latin typeface="Ubuntu mono"/>
              </a:rPr>
              <a:t>Finsi</a:t>
            </a:r>
            <a:br>
              <a:rPr lang="fr-FR" b="0" i="0" dirty="0">
                <a:effectLst/>
                <a:latin typeface="Ubuntu mono"/>
              </a:rPr>
            </a:br>
            <a:r>
              <a:rPr lang="fr-FR" b="0" i="0" dirty="0">
                <a:effectLst/>
                <a:latin typeface="Ubuntu mono"/>
              </a:rPr>
              <a:t>  		</a:t>
            </a:r>
            <a:r>
              <a:rPr lang="fr-FR" b="1" i="0" dirty="0" err="1">
                <a:effectLst/>
                <a:latin typeface="Ubuntu mono"/>
              </a:rPr>
              <a:t>FinPour</a:t>
            </a:r>
            <a:br>
              <a:rPr lang="fr-FR" b="0" i="0" dirty="0">
                <a:effectLst/>
                <a:latin typeface="Ubuntu mono"/>
              </a:rPr>
            </a:br>
            <a:r>
              <a:rPr lang="fr-FR" b="0" i="0" dirty="0">
                <a:effectLst/>
                <a:latin typeface="Ubuntu mono"/>
              </a:rPr>
              <a:t>	</a:t>
            </a:r>
            <a:r>
              <a:rPr lang="fr-FR" b="1" i="0" dirty="0" err="1">
                <a:effectLst/>
                <a:latin typeface="Ubuntu mono"/>
              </a:rPr>
              <a:t>FinTantQue</a:t>
            </a:r>
            <a:br>
              <a:rPr lang="fr-FR" b="0" i="0" dirty="0">
                <a:effectLst/>
                <a:latin typeface="Ubuntu mono"/>
              </a:rPr>
            </a:br>
            <a:r>
              <a:rPr lang="fr-FR" b="1" i="0" dirty="0">
                <a:effectLst/>
                <a:latin typeface="Ubuntu mono"/>
              </a:rPr>
              <a:t>Fin</a:t>
            </a:r>
            <a:endParaRPr lang="fr-FR" b="0" i="0" dirty="0">
              <a:effectLst/>
              <a:latin typeface="Ubuntu mono"/>
            </a:endParaRPr>
          </a:p>
          <a:p>
            <a:pPr algn="just"/>
            <a:r>
              <a:rPr lang="fr-FR" b="0" i="0" dirty="0">
                <a:effectLst/>
                <a:latin typeface="Source Sans Pro" panose="020B0503030403020204" pitchFamily="34" charset="0"/>
              </a:rPr>
              <a:t>la compréhension et la maîtrise du principe du flag font partie de l’arsenal du programmeur bien armé</a:t>
            </a:r>
            <a:endParaRPr lang="fr-FR" b="0" i="0" dirty="0">
              <a:solidFill>
                <a:srgbClr val="000000"/>
              </a:solidFill>
              <a:effectLst/>
              <a:latin typeface="Source Sans Pro" panose="020B0503030403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3132400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La recherche  </a:t>
            </a:r>
            <a:r>
              <a:rPr lang="fr-FR" sz="2200" b="1" i="0" dirty="0">
                <a:effectLst/>
                <a:latin typeface="Corbel" panose="020B0503020204020204" pitchFamily="34" charset="0"/>
              </a:rPr>
              <a:t>dichotomique</a:t>
            </a:r>
            <a:r>
              <a:rPr lang="fr-FR" sz="2000" b="1" i="0" dirty="0">
                <a:solidFill>
                  <a:srgbClr val="444444"/>
                </a:solidFill>
                <a:effectLst/>
                <a:latin typeface="Source Sans Pro" panose="020B0503030403020204" pitchFamily="34" charset="0"/>
              </a:rPr>
              <a:t> </a:t>
            </a:r>
          </a:p>
          <a:p>
            <a:pPr marL="0" indent="0">
              <a:buNone/>
            </a:pPr>
            <a:r>
              <a:rPr lang="fr-FR" b="1" dirty="0">
                <a:latin typeface="Source Sans Pro" panose="020B0503030403020204" pitchFamily="34" charset="0"/>
              </a:rPr>
              <a:t>T</a:t>
            </a:r>
            <a:r>
              <a:rPr lang="fr-FR" sz="2000" b="0" i="0" dirty="0">
                <a:effectLst/>
                <a:latin typeface="Source Sans Pro" panose="020B0503030403020204" pitchFamily="34" charset="0"/>
              </a:rPr>
              <a:t>echnique célèbre de recherche, qui révèle toute son utilité lorsque le nombre d'éléments est très élevé. Par exemple, imaginons que nous ayons un programme qui doive vérifier si un mot existe dans le dictionnaire. Nous pouvons supposer que le dictionnaire a été préalablement entré dans un tableau (à raison d'un mot par emplacement)</a:t>
            </a:r>
          </a:p>
          <a:p>
            <a:pPr marL="0" indent="0">
              <a:buNone/>
            </a:pPr>
            <a:endParaRPr lang="fr-FR" dirty="0">
              <a:latin typeface="Source Sans Pro" panose="020B0503030403020204" pitchFamily="34" charset="0"/>
            </a:endParaRPr>
          </a:p>
          <a:p>
            <a:pPr marL="0" indent="0">
              <a:buNone/>
            </a:pPr>
            <a:r>
              <a:rPr lang="fr-FR" sz="2000" b="0" i="0" dirty="0">
                <a:effectLst/>
                <a:latin typeface="Source Sans Pro" panose="020B0503030403020204" pitchFamily="34" charset="0"/>
              </a:rPr>
              <a:t>Une première manière de vérifier si un mot se trouve dans le dictionnaire consiste à examiner successivement tous les mots du dictionnaire, du premier au dernier, et à les comparer avec le mot à vérifier. Ca marche, mais cela risque d'être long : si le mot ne se trouve pas dans le dictionnaire, le programme ne le saura qu'après 40 000 tours de boucle ! Et même si le mot figure dans le dictionnaire, la réponse exigera tout de même en moyenne 20 000 tours de boucle. C'est beaucoup, même pour un ordinateur.</a:t>
            </a:r>
          </a:p>
          <a:p>
            <a:pPr marL="0" indent="0">
              <a:buNone/>
            </a:pPr>
            <a:endParaRPr lang="fr-FR" dirty="0">
              <a:latin typeface="Source Sans Pro" panose="020B0503030403020204" pitchFamily="34" charset="0"/>
            </a:endParaRPr>
          </a:p>
          <a:p>
            <a:pPr marL="0" indent="0">
              <a:buNone/>
            </a:pPr>
            <a:r>
              <a:rPr lang="fr-FR" sz="2200" dirty="0">
                <a:latin typeface="Source Sans Pro" panose="020B0503030403020204" pitchFamily="34" charset="0"/>
              </a:rPr>
              <a:t>…</a:t>
            </a:r>
            <a:endParaRPr lang="fr-FR" sz="2200" dirty="0">
              <a:latin typeface="Corbel" panose="020B0503020204020204" pitchFamily="34" charset="0"/>
            </a:endParaRPr>
          </a:p>
        </p:txBody>
      </p:sp>
    </p:spTree>
    <p:extLst>
      <p:ext uri="{BB962C8B-B14F-4D97-AF65-F5344CB8AC3E}">
        <p14:creationId xmlns:p14="http://schemas.microsoft.com/office/powerpoint/2010/main" val="2328283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La recherche  </a:t>
            </a:r>
            <a:r>
              <a:rPr lang="fr-FR" sz="2200" b="1" i="0" dirty="0">
                <a:effectLst/>
                <a:latin typeface="Corbel" panose="020B0503020204020204" pitchFamily="34" charset="0"/>
              </a:rPr>
              <a:t>dichotomique</a:t>
            </a:r>
            <a:r>
              <a:rPr lang="fr-FR" sz="2000" b="1" i="0" dirty="0">
                <a:solidFill>
                  <a:srgbClr val="444444"/>
                </a:solidFill>
                <a:effectLst/>
                <a:latin typeface="Source Sans Pro" panose="020B0503030403020204" pitchFamily="34" charset="0"/>
              </a:rPr>
              <a:t> </a:t>
            </a:r>
          </a:p>
          <a:p>
            <a:pPr marL="0" indent="0">
              <a:buNone/>
            </a:pPr>
            <a:endParaRPr lang="fr-FR" dirty="0">
              <a:latin typeface="Source Sans Pro" panose="020B0503030403020204" pitchFamily="34" charset="0"/>
            </a:endParaRPr>
          </a:p>
          <a:p>
            <a:pPr marL="0" indent="0">
              <a:buNone/>
            </a:pPr>
            <a:r>
              <a:rPr lang="fr-FR" sz="2000" b="0" i="0" dirty="0">
                <a:effectLst/>
                <a:latin typeface="Source Sans Pro" panose="020B0503030403020204" pitchFamily="34" charset="0"/>
              </a:rPr>
              <a:t>Or, il y a une autre manière de chercher, bien plus intelligente pourrait-on dire, et qui met à profit le fait que dans un dictionnaire, les mots sont triés par ordre alphabétique.</a:t>
            </a:r>
          </a:p>
          <a:p>
            <a:pPr marL="0" indent="0" algn="just">
              <a:buNone/>
            </a:pPr>
            <a:r>
              <a:rPr lang="fr-FR" b="0" i="0" dirty="0">
                <a:effectLst/>
                <a:latin typeface="Source Sans Pro" panose="020B0503030403020204" pitchFamily="34" charset="0"/>
              </a:rPr>
              <a:t>Pour une machine, quelle est la manière la plus rationnelle de chercher dans un dictionnaire ? C'est de comparer le mot à vérifier avec le mot qui se trouve pile poil au milieu du dictionnaire. Si le mot à vérifier est antérieur dans l'ordre alphabétique, on sait qu'on devra le chercher dorénavant dans le première moitié du dico. Sinon, on sait maintenant qu'on devra le chercher dans la deuxième moitié.</a:t>
            </a:r>
          </a:p>
          <a:p>
            <a:pPr marL="0" indent="0" algn="just">
              <a:buNone/>
            </a:pPr>
            <a:r>
              <a:rPr lang="fr-FR" b="0" i="0" dirty="0">
                <a:effectLst/>
                <a:latin typeface="Source Sans Pro" panose="020B0503030403020204" pitchFamily="34" charset="0"/>
              </a:rPr>
              <a:t>A partir de là, on prend la moitié de dictionnaire qui nous reste, et on recommence : on compare le mot à chercher avec celui qui se trouve au milieu du morceau de dictionnaire restant. On écarte la mauvaise moitié, et on recommence, et ainsi de suite.</a:t>
            </a:r>
          </a:p>
          <a:p>
            <a:pPr marL="0" indent="0" algn="just">
              <a:buNone/>
            </a:pPr>
            <a:r>
              <a:rPr lang="fr-FR" b="0" i="0" dirty="0">
                <a:effectLst/>
                <a:latin typeface="Source Sans Pro" panose="020B0503030403020204" pitchFamily="34" charset="0"/>
              </a:rPr>
              <a:t>A force de couper notre dictionnaire en deux, puis encore en deux, etc. on va finir par se retrouver avec des morceaux qui ne contiennent plus qu'un seul mot. Et si on n'est pas tombé sur le bon mot à un moment ou à un autre, c'est que le mot à vérifier ne fait pas partie du dictionnaire.</a:t>
            </a:r>
          </a:p>
          <a:p>
            <a:pPr marL="0" indent="0">
              <a:buNone/>
            </a:pPr>
            <a:endParaRPr lang="fr-FR" sz="2000" b="0" i="0" dirty="0">
              <a:solidFill>
                <a:srgbClr val="000000"/>
              </a:solidFill>
              <a:effectLst/>
              <a:latin typeface="Source Sans Pro" panose="020B0503030403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16536441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qui permette de saisir un nombre quelconque de valeurs, et qui les range au fur et à mesure dans un tableau. Le programme, une fois la saisie terminée, doit dire si les éléments du tableau sont tous consécutifs ou non.</a:t>
            </a:r>
          </a:p>
          <a:p>
            <a:pPr marL="0" indent="0" algn="just">
              <a:buNone/>
            </a:pPr>
            <a:r>
              <a:rPr lang="fr-FR" b="0" i="0" dirty="0">
                <a:effectLst/>
                <a:latin typeface="Source Sans Pro" panose="020B0503030403020204" pitchFamily="34" charset="0"/>
              </a:rPr>
              <a:t>Par exemple, si le tableau est :</a:t>
            </a:r>
          </a:p>
          <a:p>
            <a:pPr marL="0" indent="0">
              <a:buNone/>
            </a:pPr>
            <a:endParaRPr lang="fr-FR" dirty="0">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ses éléments sont tous consécutifs. En revanche, si le tableau est :</a:t>
            </a:r>
            <a:endParaRPr lang="fr-FR" dirty="0">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ses éléments ne sont pas tous consécutifs.</a:t>
            </a:r>
            <a:endParaRPr lang="fr-FR" sz="2000" b="0" i="0" dirty="0">
              <a:effectLst/>
              <a:latin typeface="Source Sans Pro" panose="020B0503030403020204" pitchFamily="34" charset="0"/>
            </a:endParaRPr>
          </a:p>
          <a:p>
            <a:pPr marL="0" indent="0">
              <a:buNone/>
            </a:pPr>
            <a:endParaRPr lang="fr-FR" sz="2200" dirty="0">
              <a:latin typeface="Corbel" panose="020B0503020204020204" pitchFamily="34" charset="0"/>
            </a:endParaRPr>
          </a:p>
        </p:txBody>
      </p:sp>
      <p:graphicFrame>
        <p:nvGraphicFramePr>
          <p:cNvPr id="5" name="Tableau 4">
            <a:extLst>
              <a:ext uri="{FF2B5EF4-FFF2-40B4-BE49-F238E27FC236}">
                <a16:creationId xmlns:a16="http://schemas.microsoft.com/office/drawing/2014/main" id="{B04C7254-53FC-4660-BE09-D15E3F5E0585}"/>
              </a:ext>
            </a:extLst>
          </p:cNvPr>
          <p:cNvGraphicFramePr>
            <a:graphicFrameLocks noGrp="1"/>
          </p:cNvGraphicFramePr>
          <p:nvPr>
            <p:extLst>
              <p:ext uri="{D42A27DB-BD31-4B8C-83A1-F6EECF244321}">
                <p14:modId xmlns:p14="http://schemas.microsoft.com/office/powerpoint/2010/main" val="2247969835"/>
              </p:ext>
            </p:extLst>
          </p:nvPr>
        </p:nvGraphicFramePr>
        <p:xfrm>
          <a:off x="2764153" y="2941797"/>
          <a:ext cx="5368293" cy="331470"/>
        </p:xfrm>
        <a:graphic>
          <a:graphicData uri="http://schemas.openxmlformats.org/drawingml/2006/table">
            <a:tbl>
              <a:tblPr/>
              <a:tblGrid>
                <a:gridCol w="751561">
                  <a:extLst>
                    <a:ext uri="{9D8B030D-6E8A-4147-A177-3AD203B41FA5}">
                      <a16:colId xmlns:a16="http://schemas.microsoft.com/office/drawing/2014/main" val="2203063414"/>
                    </a:ext>
                  </a:extLst>
                </a:gridCol>
                <a:gridCol w="751561">
                  <a:extLst>
                    <a:ext uri="{9D8B030D-6E8A-4147-A177-3AD203B41FA5}">
                      <a16:colId xmlns:a16="http://schemas.microsoft.com/office/drawing/2014/main" val="4076065401"/>
                    </a:ext>
                  </a:extLst>
                </a:gridCol>
                <a:gridCol w="751561">
                  <a:extLst>
                    <a:ext uri="{9D8B030D-6E8A-4147-A177-3AD203B41FA5}">
                      <a16:colId xmlns:a16="http://schemas.microsoft.com/office/drawing/2014/main" val="788478541"/>
                    </a:ext>
                  </a:extLst>
                </a:gridCol>
                <a:gridCol w="751561">
                  <a:extLst>
                    <a:ext uri="{9D8B030D-6E8A-4147-A177-3AD203B41FA5}">
                      <a16:colId xmlns:a16="http://schemas.microsoft.com/office/drawing/2014/main" val="1756158304"/>
                    </a:ext>
                  </a:extLst>
                </a:gridCol>
                <a:gridCol w="751561">
                  <a:extLst>
                    <a:ext uri="{9D8B030D-6E8A-4147-A177-3AD203B41FA5}">
                      <a16:colId xmlns:a16="http://schemas.microsoft.com/office/drawing/2014/main" val="969135333"/>
                    </a:ext>
                  </a:extLst>
                </a:gridCol>
                <a:gridCol w="805244">
                  <a:extLst>
                    <a:ext uri="{9D8B030D-6E8A-4147-A177-3AD203B41FA5}">
                      <a16:colId xmlns:a16="http://schemas.microsoft.com/office/drawing/2014/main" val="529335706"/>
                    </a:ext>
                  </a:extLst>
                </a:gridCol>
                <a:gridCol w="805244">
                  <a:extLst>
                    <a:ext uri="{9D8B030D-6E8A-4147-A177-3AD203B41FA5}">
                      <a16:colId xmlns:a16="http://schemas.microsoft.com/office/drawing/2014/main" val="483060675"/>
                    </a:ext>
                  </a:extLst>
                </a:gridCol>
              </a:tblGrid>
              <a:tr h="0">
                <a:tc>
                  <a:txBody>
                    <a:bodyPr/>
                    <a:lstStyle/>
                    <a:p>
                      <a:r>
                        <a:rPr lang="fr-FR">
                          <a:effectLst/>
                        </a:rPr>
                        <a:t>12</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13</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14</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15</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16</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17</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dirty="0">
                          <a:effectLst/>
                        </a:rPr>
                        <a:t>18</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501085457"/>
                  </a:ext>
                </a:extLst>
              </a:tr>
            </a:tbl>
          </a:graphicData>
        </a:graphic>
      </p:graphicFrame>
      <p:graphicFrame>
        <p:nvGraphicFramePr>
          <p:cNvPr id="6" name="Tableau 5">
            <a:extLst>
              <a:ext uri="{FF2B5EF4-FFF2-40B4-BE49-F238E27FC236}">
                <a16:creationId xmlns:a16="http://schemas.microsoft.com/office/drawing/2014/main" id="{B9EF4FAE-4987-44B0-825F-719C88A65F08}"/>
              </a:ext>
            </a:extLst>
          </p:cNvPr>
          <p:cNvGraphicFramePr>
            <a:graphicFrameLocks noGrp="1"/>
          </p:cNvGraphicFramePr>
          <p:nvPr>
            <p:extLst>
              <p:ext uri="{D42A27DB-BD31-4B8C-83A1-F6EECF244321}">
                <p14:modId xmlns:p14="http://schemas.microsoft.com/office/powerpoint/2010/main" val="1010905396"/>
              </p:ext>
            </p:extLst>
          </p:nvPr>
        </p:nvGraphicFramePr>
        <p:xfrm>
          <a:off x="2764154" y="4256247"/>
          <a:ext cx="5368293" cy="331470"/>
        </p:xfrm>
        <a:graphic>
          <a:graphicData uri="http://schemas.openxmlformats.org/drawingml/2006/table">
            <a:tbl>
              <a:tblPr/>
              <a:tblGrid>
                <a:gridCol w="751561">
                  <a:extLst>
                    <a:ext uri="{9D8B030D-6E8A-4147-A177-3AD203B41FA5}">
                      <a16:colId xmlns:a16="http://schemas.microsoft.com/office/drawing/2014/main" val="1750153844"/>
                    </a:ext>
                  </a:extLst>
                </a:gridCol>
                <a:gridCol w="751561">
                  <a:extLst>
                    <a:ext uri="{9D8B030D-6E8A-4147-A177-3AD203B41FA5}">
                      <a16:colId xmlns:a16="http://schemas.microsoft.com/office/drawing/2014/main" val="1622582234"/>
                    </a:ext>
                  </a:extLst>
                </a:gridCol>
                <a:gridCol w="751561">
                  <a:extLst>
                    <a:ext uri="{9D8B030D-6E8A-4147-A177-3AD203B41FA5}">
                      <a16:colId xmlns:a16="http://schemas.microsoft.com/office/drawing/2014/main" val="2346224379"/>
                    </a:ext>
                  </a:extLst>
                </a:gridCol>
                <a:gridCol w="751561">
                  <a:extLst>
                    <a:ext uri="{9D8B030D-6E8A-4147-A177-3AD203B41FA5}">
                      <a16:colId xmlns:a16="http://schemas.microsoft.com/office/drawing/2014/main" val="1977191509"/>
                    </a:ext>
                  </a:extLst>
                </a:gridCol>
                <a:gridCol w="751561">
                  <a:extLst>
                    <a:ext uri="{9D8B030D-6E8A-4147-A177-3AD203B41FA5}">
                      <a16:colId xmlns:a16="http://schemas.microsoft.com/office/drawing/2014/main" val="2480988495"/>
                    </a:ext>
                  </a:extLst>
                </a:gridCol>
                <a:gridCol w="805244">
                  <a:extLst>
                    <a:ext uri="{9D8B030D-6E8A-4147-A177-3AD203B41FA5}">
                      <a16:colId xmlns:a16="http://schemas.microsoft.com/office/drawing/2014/main" val="244705654"/>
                    </a:ext>
                  </a:extLst>
                </a:gridCol>
                <a:gridCol w="805244">
                  <a:extLst>
                    <a:ext uri="{9D8B030D-6E8A-4147-A177-3AD203B41FA5}">
                      <a16:colId xmlns:a16="http://schemas.microsoft.com/office/drawing/2014/main" val="408218538"/>
                    </a:ext>
                  </a:extLst>
                </a:gridCol>
              </a:tblGrid>
              <a:tr h="0">
                <a:tc>
                  <a:txBody>
                    <a:bodyPr/>
                    <a:lstStyle/>
                    <a:p>
                      <a:r>
                        <a:rPr lang="fr-FR">
                          <a:effectLst/>
                        </a:rPr>
                        <a:t>9</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10</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11</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15</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16</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17</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dirty="0">
                          <a:effectLst/>
                        </a:rPr>
                        <a:t>18</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46820737"/>
                  </a:ext>
                </a:extLst>
              </a:tr>
            </a:tbl>
          </a:graphicData>
        </a:graphic>
      </p:graphicFrame>
    </p:spTree>
    <p:extLst>
      <p:ext uri="{BB962C8B-B14F-4D97-AF65-F5344CB8AC3E}">
        <p14:creationId xmlns:p14="http://schemas.microsoft.com/office/powerpoint/2010/main" val="19566955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qui trie un tableau dans l’ordre décroissant.</a:t>
            </a:r>
          </a:p>
          <a:p>
            <a:pPr marL="0" indent="0" algn="just">
              <a:buNone/>
            </a:pPr>
            <a:r>
              <a:rPr lang="fr-FR" b="0" i="0" dirty="0">
                <a:effectLst/>
                <a:latin typeface="Source Sans Pro" panose="020B0503030403020204" pitchFamily="34" charset="0"/>
              </a:rPr>
              <a:t>Vous écrirez bien entendu deux versions de cet algorithme, l'une employant le tri par sélection, l'autre le tri à bulles.</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qui inverse l’ordre des éléments d’un tableau dont on suppose qu'il a été préalablement saisi (« les premiers seront les derniers… »)</a:t>
            </a:r>
          </a:p>
          <a:p>
            <a:pPr marL="0" indent="0" algn="just">
              <a:buNone/>
            </a:pPr>
            <a:endParaRPr lang="fr-FR" dirty="0">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1272711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514351" y="109818"/>
            <a:ext cx="10054920" cy="5245717"/>
          </a:xfrm>
        </p:spPr>
        <p:txBody>
          <a:bodyPr>
            <a:normAutofit fontScale="25000" lnSpcReduction="20000"/>
          </a:bodyPr>
          <a:lstStyle/>
          <a:p>
            <a:endParaRPr lang="fr-FR" sz="2400" dirty="0"/>
          </a:p>
          <a:p>
            <a:endParaRPr lang="fr-FR" sz="2400" dirty="0"/>
          </a:p>
          <a:p>
            <a:endParaRPr lang="fr-FR" sz="9600" dirty="0"/>
          </a:p>
          <a:p>
            <a:pPr algn="ctr"/>
            <a:r>
              <a:rPr lang="fr-FR" sz="9600" dirty="0"/>
              <a:t>L’analyse</a:t>
            </a:r>
          </a:p>
          <a:p>
            <a:r>
              <a:rPr lang="fr-FR" sz="8000" dirty="0"/>
              <a:t>L'analyse est une phase de réflexion préalable qui permet d'identifier précisément le problème :</a:t>
            </a:r>
          </a:p>
          <a:p>
            <a:endParaRPr lang="fr-FR" sz="8000" dirty="0"/>
          </a:p>
          <a:p>
            <a:pPr marL="341357" indent="-341357">
              <a:buFont typeface="Arial" panose="020B0604020202020204" pitchFamily="34" charset="0"/>
              <a:buChar char="•"/>
            </a:pPr>
            <a:r>
              <a:rPr lang="fr-FR" sz="8000" dirty="0"/>
              <a:t>données à traiter</a:t>
            </a:r>
          </a:p>
          <a:p>
            <a:pPr marL="341357" indent="-341357">
              <a:buFont typeface="Arial" panose="020B0604020202020204" pitchFamily="34" charset="0"/>
              <a:buChar char="•"/>
            </a:pPr>
            <a:r>
              <a:rPr lang="fr-FR" sz="8000" dirty="0"/>
              <a:t>résultats attendus</a:t>
            </a:r>
          </a:p>
          <a:p>
            <a:pPr marL="341357" indent="-341357">
              <a:buFont typeface="Arial" panose="020B0604020202020204" pitchFamily="34" charset="0"/>
              <a:buChar char="•"/>
            </a:pPr>
            <a:r>
              <a:rPr lang="fr-FR" sz="8000" dirty="0"/>
              <a:t>cas particuliers</a:t>
            </a:r>
          </a:p>
          <a:p>
            <a:pPr marL="341357" indent="-341357">
              <a:buFont typeface="Arial" panose="020B0604020202020204" pitchFamily="34" charset="0"/>
              <a:buChar char="•"/>
            </a:pPr>
            <a:r>
              <a:rPr lang="fr-FR" sz="8000" dirty="0"/>
              <a:t>traitements à effectuer, </a:t>
            </a:r>
          </a:p>
          <a:p>
            <a:pPr marL="341357" indent="-341357">
              <a:buFont typeface="Arial" panose="020B0604020202020204" pitchFamily="34" charset="0"/>
              <a:buChar char="•"/>
            </a:pPr>
            <a:r>
              <a:rPr lang="fr-FR" sz="8000" dirty="0"/>
              <a:t>etc.</a:t>
            </a:r>
          </a:p>
          <a:p>
            <a:endParaRPr lang="fr-FR" sz="8000" dirty="0"/>
          </a:p>
          <a:p>
            <a:r>
              <a:rPr lang="fr-FR" sz="8000" dirty="0"/>
              <a:t>L'analyse permet également de découper le problème en une succession de tâches simples à enchaîner pour arriver jusqu'à la résolution.</a:t>
            </a:r>
          </a:p>
          <a:p>
            <a:endParaRPr lang="fr-FR" sz="8000" dirty="0"/>
          </a:p>
          <a:p>
            <a:r>
              <a:rPr lang="fr-FR" sz="8000" b="1" dirty="0"/>
              <a:t>L'analyse est fondamentale</a:t>
            </a:r>
            <a:r>
              <a:rPr lang="fr-FR" sz="8000" dirty="0"/>
              <a:t>. En effet, la résolution d'un problème ne peut être dissociée de sa compréhension. Mieux vous comprendrez le problème,  plus facilement vous le résoudrez.</a:t>
            </a:r>
          </a:p>
          <a:p>
            <a:pPr marL="0" indent="0" algn="l">
              <a:buNone/>
            </a:pPr>
            <a:endParaRPr lang="fr-FR" dirty="0"/>
          </a:p>
        </p:txBody>
      </p:sp>
    </p:spTree>
    <p:extLst>
      <p:ext uri="{BB962C8B-B14F-4D97-AF65-F5344CB8AC3E}">
        <p14:creationId xmlns:p14="http://schemas.microsoft.com/office/powerpoint/2010/main" val="31914915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Ecrivez l'algorithme qui recherche un mot saisi au clavier dans un dictionnaire. Le dictionnaire est supposé être codé dans un tableau préalablement rempli et trié.</a:t>
            </a:r>
          </a:p>
          <a:p>
            <a:pPr marL="0" indent="0">
              <a:buNone/>
            </a:pPr>
            <a:endParaRPr lang="fr-FR" sz="2000" dirty="0">
              <a:latin typeface="Source Sans Pro" panose="020B0503030403020204" pitchFamily="34" charset="0"/>
            </a:endParaRPr>
          </a:p>
          <a:p>
            <a:pPr marL="0" indent="0">
              <a:buNone/>
            </a:pPr>
            <a:r>
              <a:rPr lang="fr-FR" b="0" i="0" dirty="0">
                <a:effectLst/>
                <a:latin typeface="Source Sans Pro" panose="020B0503030403020204" pitchFamily="34" charset="0"/>
              </a:rPr>
              <a:t>Écrivez un algorithme qui permette de saisir les éléments d'un tableau, et qui vérifie s'ils sont tous différents. L'algorithme affichera simplement "Il y a un ou plusieurs doublons" ou "Il n'y a pas de doublons" selon les cas.</a:t>
            </a:r>
          </a:p>
          <a:p>
            <a:pPr marL="0" indent="0">
              <a:buNone/>
            </a:pPr>
            <a:endParaRPr lang="fr-FR" sz="2000" dirty="0">
              <a:latin typeface="Source Sans Pro" panose="020B0503030403020204" pitchFamily="34" charset="0"/>
            </a:endParaRPr>
          </a:p>
          <a:p>
            <a:pPr marL="0" indent="0" algn="just">
              <a:buNone/>
            </a:pPr>
            <a:r>
              <a:rPr lang="fr-FR" b="0" i="0" dirty="0">
                <a:effectLst/>
                <a:latin typeface="Source Sans Pro" panose="020B0503030403020204" pitchFamily="34" charset="0"/>
              </a:rPr>
              <a:t>Écrivez un algorithme qui fusionne deux tableaux (déjà existants) dans un troisième, qui devra être trié.</a:t>
            </a:r>
          </a:p>
          <a:p>
            <a:pPr marL="0" indent="0" algn="just">
              <a:buNone/>
            </a:pPr>
            <a:r>
              <a:rPr lang="fr-FR" b="0" i="0" dirty="0">
                <a:effectLst/>
                <a:latin typeface="Source Sans Pro" panose="020B0503030403020204" pitchFamily="34" charset="0"/>
              </a:rPr>
              <a:t>Attention ! On présume que les deux tableaux de départ sont préalablement triés : il est donc irrationnel de faire une simple concaténation des deux tableaux de départ, puis d'opérer un tri : comme quand on se trouve face à deux tas de papiers déjà triés et qu'on veut les réunir, il existe une méthode bien plus économique (et donc, bien plus rationnelle...)</a:t>
            </a: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18412238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TABLEAUX MULTIDIMENSIONNELS</a:t>
            </a:r>
          </a:p>
          <a:p>
            <a:pPr marL="0" indent="0" algn="ctr">
              <a:buNone/>
            </a:pPr>
            <a:endParaRPr lang="fr-FR" sz="2200" b="1" dirty="0">
              <a:latin typeface="Corbel" panose="020B0503020204020204" pitchFamily="34" charset="0"/>
            </a:endParaRPr>
          </a:p>
          <a:p>
            <a:pPr marL="0" indent="0">
              <a:buNone/>
            </a:pPr>
            <a:r>
              <a:rPr lang="fr-FR" sz="2200" dirty="0">
                <a:latin typeface="Corbel" panose="020B0503020204020204" pitchFamily="34" charset="0"/>
              </a:rPr>
              <a:t>Si les tableaux simple peuvent se schématiser en ligne:</a:t>
            </a:r>
          </a:p>
          <a:p>
            <a:pPr marL="0" indent="0">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un tableaux à 2 dimensions peut se schématiser ainsi :</a:t>
            </a:r>
          </a:p>
          <a:p>
            <a:pPr marL="0" indent="0">
              <a:buNone/>
            </a:pP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Et fonctionne avec le système de coordonnées comme pour une jeu d’échec, de dame ou bataille navale :</a:t>
            </a:r>
          </a:p>
          <a:p>
            <a:pPr marL="0" indent="0">
              <a:buNone/>
            </a:pP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
        <p:nvSpPr>
          <p:cNvPr id="4" name="Rectangle 3">
            <a:extLst>
              <a:ext uri="{FF2B5EF4-FFF2-40B4-BE49-F238E27FC236}">
                <a16:creationId xmlns:a16="http://schemas.microsoft.com/office/drawing/2014/main" id="{0E3B4B89-EB1A-441D-AC17-948A8F7F9780}"/>
              </a:ext>
            </a:extLst>
          </p:cNvPr>
          <p:cNvSpPr/>
          <p:nvPr/>
        </p:nvSpPr>
        <p:spPr>
          <a:xfrm>
            <a:off x="7138988" y="1054891"/>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34FFDDB-3481-49E9-99AF-F86207DFFE98}"/>
              </a:ext>
            </a:extLst>
          </p:cNvPr>
          <p:cNvSpPr/>
          <p:nvPr/>
        </p:nvSpPr>
        <p:spPr>
          <a:xfrm>
            <a:off x="7681913" y="1054891"/>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93292B6C-03B9-4AC7-A357-B591A18CBD10}"/>
              </a:ext>
            </a:extLst>
          </p:cNvPr>
          <p:cNvSpPr/>
          <p:nvPr/>
        </p:nvSpPr>
        <p:spPr>
          <a:xfrm>
            <a:off x="8224838" y="1054891"/>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6DFF0B6-FEE6-4B91-B5F0-D4134A49F400}"/>
              </a:ext>
            </a:extLst>
          </p:cNvPr>
          <p:cNvSpPr/>
          <p:nvPr/>
        </p:nvSpPr>
        <p:spPr>
          <a:xfrm>
            <a:off x="8767763" y="1054891"/>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D50A0128-4324-48C7-AFD9-D520636A8933}"/>
              </a:ext>
            </a:extLst>
          </p:cNvPr>
          <p:cNvSpPr/>
          <p:nvPr/>
        </p:nvSpPr>
        <p:spPr>
          <a:xfrm>
            <a:off x="3067050" y="2540790"/>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54642F0B-A60E-453B-A5E4-3077EF470A7D}"/>
              </a:ext>
            </a:extLst>
          </p:cNvPr>
          <p:cNvSpPr/>
          <p:nvPr/>
        </p:nvSpPr>
        <p:spPr>
          <a:xfrm>
            <a:off x="3609975" y="2540790"/>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7CA7834E-3941-4EB2-B0E6-82A15222C9AE}"/>
              </a:ext>
            </a:extLst>
          </p:cNvPr>
          <p:cNvSpPr/>
          <p:nvPr/>
        </p:nvSpPr>
        <p:spPr>
          <a:xfrm>
            <a:off x="4152900" y="2540790"/>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00D484B5-FC3F-47FE-B240-A144D412102E}"/>
              </a:ext>
            </a:extLst>
          </p:cNvPr>
          <p:cNvSpPr/>
          <p:nvPr/>
        </p:nvSpPr>
        <p:spPr>
          <a:xfrm>
            <a:off x="4695825" y="2540790"/>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D9A5C813-F8A3-4FCE-A0AA-7107E1B3F2FE}"/>
              </a:ext>
            </a:extLst>
          </p:cNvPr>
          <p:cNvSpPr/>
          <p:nvPr/>
        </p:nvSpPr>
        <p:spPr>
          <a:xfrm>
            <a:off x="3067050" y="2897978"/>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ABDD1D9E-F351-4BE3-9D6D-0954EA80A8BB}"/>
              </a:ext>
            </a:extLst>
          </p:cNvPr>
          <p:cNvSpPr/>
          <p:nvPr/>
        </p:nvSpPr>
        <p:spPr>
          <a:xfrm>
            <a:off x="3609975" y="2897978"/>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75A77880-FE4F-43C6-87EE-6641789F327F}"/>
              </a:ext>
            </a:extLst>
          </p:cNvPr>
          <p:cNvSpPr/>
          <p:nvPr/>
        </p:nvSpPr>
        <p:spPr>
          <a:xfrm>
            <a:off x="4152900" y="2897978"/>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80BC0BCE-F3FA-48B0-B038-BBB9918E4CBA}"/>
              </a:ext>
            </a:extLst>
          </p:cNvPr>
          <p:cNvSpPr/>
          <p:nvPr/>
        </p:nvSpPr>
        <p:spPr>
          <a:xfrm>
            <a:off x="4695825" y="2897978"/>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6EE31D68-343F-4897-A1F4-7D4EFD37B154}"/>
              </a:ext>
            </a:extLst>
          </p:cNvPr>
          <p:cNvSpPr/>
          <p:nvPr/>
        </p:nvSpPr>
        <p:spPr>
          <a:xfrm>
            <a:off x="3067050" y="324564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78ECCC31-37E1-44CC-9B2A-B2BF09EB3471}"/>
              </a:ext>
            </a:extLst>
          </p:cNvPr>
          <p:cNvSpPr/>
          <p:nvPr/>
        </p:nvSpPr>
        <p:spPr>
          <a:xfrm>
            <a:off x="3609975" y="324564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BB384202-F664-44BE-9257-D6A7610A46DF}"/>
              </a:ext>
            </a:extLst>
          </p:cNvPr>
          <p:cNvSpPr/>
          <p:nvPr/>
        </p:nvSpPr>
        <p:spPr>
          <a:xfrm>
            <a:off x="4152900" y="324564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DCF91304-4678-4495-BCD4-B0C8FF9D510C}"/>
              </a:ext>
            </a:extLst>
          </p:cNvPr>
          <p:cNvSpPr/>
          <p:nvPr/>
        </p:nvSpPr>
        <p:spPr>
          <a:xfrm>
            <a:off x="4695825" y="324564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646694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TABLEAUX MULTIDIMENSIONNELS</a:t>
            </a:r>
          </a:p>
          <a:p>
            <a:pPr marL="0" indent="0">
              <a:buNone/>
            </a:pPr>
            <a:endParaRPr lang="fr-FR" sz="2200" dirty="0">
              <a:latin typeface="Corbel" panose="020B0503020204020204" pitchFamily="34" charset="0"/>
            </a:endParaRPr>
          </a:p>
          <a:p>
            <a:pPr marL="0" indent="0">
              <a:buNone/>
            </a:pPr>
            <a:r>
              <a:rPr lang="fr-FR" i="0" dirty="0">
                <a:effectLst/>
                <a:latin typeface="Ubuntu mono"/>
              </a:rPr>
              <a:t>Tableau </a:t>
            </a:r>
            <a:r>
              <a:rPr lang="fr-FR" dirty="0">
                <a:latin typeface="Ubuntu mono"/>
              </a:rPr>
              <a:t>c</a:t>
            </a:r>
            <a:r>
              <a:rPr lang="fr-FR" i="0" dirty="0">
                <a:effectLst/>
                <a:latin typeface="Ubuntu mono"/>
              </a:rPr>
              <a:t>ases(4,3) en Numérique</a:t>
            </a:r>
            <a:r>
              <a:rPr lang="fr-FR" i="0" dirty="0">
                <a:effectLst/>
                <a:latin typeface="Corbel" panose="020B0503020204020204" pitchFamily="34" charset="0"/>
              </a:rPr>
              <a:t> créera un tableau de 4 case sur 3</a:t>
            </a:r>
          </a:p>
          <a:p>
            <a:pPr marL="0" indent="0">
              <a:buNone/>
            </a:pPr>
            <a:endParaRPr lang="fr-FR" i="0" dirty="0">
              <a:effectLst/>
              <a:latin typeface="Corbel" panose="020B0503020204020204" pitchFamily="34" charset="0"/>
            </a:endParaRPr>
          </a:p>
          <a:p>
            <a:pPr marL="0" indent="0">
              <a:buNone/>
            </a:pPr>
            <a:endParaRPr lang="fr-FR" dirty="0">
              <a:latin typeface="Corbel" panose="020B0503020204020204" pitchFamily="34" charset="0"/>
            </a:endParaRPr>
          </a:p>
          <a:p>
            <a:pPr marL="0" indent="0">
              <a:buNone/>
            </a:pPr>
            <a:endParaRPr lang="fr-FR" i="0" dirty="0">
              <a:effectLst/>
              <a:latin typeface="Corbel" panose="020B0503020204020204" pitchFamily="34" charset="0"/>
            </a:endParaRPr>
          </a:p>
          <a:p>
            <a:pPr marL="0" indent="0">
              <a:buNone/>
            </a:pPr>
            <a:r>
              <a:rPr lang="fr-FR" b="0" i="0" dirty="0">
                <a:effectLst/>
                <a:latin typeface="Source Sans Pro" panose="020B0503030403020204" pitchFamily="34" charset="0"/>
              </a:rPr>
              <a:t>Cela veut dire : réserve moi un espace de mémoire pour 4 x 3 entiers, et quand j’aurai besoin de l’une de ces valeurs, je les repèrerai par deux indices</a:t>
            </a:r>
            <a:endParaRPr lang="fr-FR" i="0" dirty="0">
              <a:effectLst/>
              <a:latin typeface="Corbel" panose="020B0503020204020204" pitchFamily="34" charset="0"/>
            </a:endParaRPr>
          </a:p>
          <a:p>
            <a:pPr marL="0" indent="0">
              <a:buNone/>
            </a:pPr>
            <a:r>
              <a:rPr lang="fr-FR" dirty="0">
                <a:latin typeface="Corbel" panose="020B0503020204020204" pitchFamily="34" charset="0"/>
              </a:rPr>
              <a:t>Et cases</a:t>
            </a:r>
            <a:r>
              <a:rPr lang="fr-FR" b="0" i="0" dirty="0">
                <a:effectLst/>
                <a:latin typeface="Source Sans Pro" panose="020B0503030403020204" pitchFamily="34" charset="0"/>
              </a:rPr>
              <a:t> [0,1]</a:t>
            </a:r>
            <a:r>
              <a:rPr lang="fr-FR" b="0" i="0" dirty="0">
                <a:effectLst/>
                <a:latin typeface="Ubuntu mono"/>
              </a:rPr>
              <a:t>  sélectionnera:</a:t>
            </a:r>
            <a:endParaRPr lang="fr-FR"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
        <p:nvSpPr>
          <p:cNvPr id="70" name="Rectangle 69">
            <a:extLst>
              <a:ext uri="{FF2B5EF4-FFF2-40B4-BE49-F238E27FC236}">
                <a16:creationId xmlns:a16="http://schemas.microsoft.com/office/drawing/2014/main" id="{F759E043-67E0-4A13-A279-9BA429534EF8}"/>
              </a:ext>
            </a:extLst>
          </p:cNvPr>
          <p:cNvSpPr/>
          <p:nvPr/>
        </p:nvSpPr>
        <p:spPr>
          <a:xfrm>
            <a:off x="4838700" y="1497802"/>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Rectangle 70">
            <a:extLst>
              <a:ext uri="{FF2B5EF4-FFF2-40B4-BE49-F238E27FC236}">
                <a16:creationId xmlns:a16="http://schemas.microsoft.com/office/drawing/2014/main" id="{6FFF55FC-DB7F-4957-9BC1-25CD607177F9}"/>
              </a:ext>
            </a:extLst>
          </p:cNvPr>
          <p:cNvSpPr/>
          <p:nvPr/>
        </p:nvSpPr>
        <p:spPr>
          <a:xfrm>
            <a:off x="5381625" y="1497802"/>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a:extLst>
              <a:ext uri="{FF2B5EF4-FFF2-40B4-BE49-F238E27FC236}">
                <a16:creationId xmlns:a16="http://schemas.microsoft.com/office/drawing/2014/main" id="{598FC664-0543-436A-A83C-038E4DBBAB2A}"/>
              </a:ext>
            </a:extLst>
          </p:cNvPr>
          <p:cNvSpPr/>
          <p:nvPr/>
        </p:nvSpPr>
        <p:spPr>
          <a:xfrm>
            <a:off x="5924550" y="1497802"/>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Rectangle 72">
            <a:extLst>
              <a:ext uri="{FF2B5EF4-FFF2-40B4-BE49-F238E27FC236}">
                <a16:creationId xmlns:a16="http://schemas.microsoft.com/office/drawing/2014/main" id="{8065A96F-BDA6-4B62-8085-625C4551AC33}"/>
              </a:ext>
            </a:extLst>
          </p:cNvPr>
          <p:cNvSpPr/>
          <p:nvPr/>
        </p:nvSpPr>
        <p:spPr>
          <a:xfrm>
            <a:off x="6467475" y="1497802"/>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73">
            <a:extLst>
              <a:ext uri="{FF2B5EF4-FFF2-40B4-BE49-F238E27FC236}">
                <a16:creationId xmlns:a16="http://schemas.microsoft.com/office/drawing/2014/main" id="{967A3045-1E7C-4CB9-B086-0325CD80C260}"/>
              </a:ext>
            </a:extLst>
          </p:cNvPr>
          <p:cNvSpPr/>
          <p:nvPr/>
        </p:nvSpPr>
        <p:spPr>
          <a:xfrm>
            <a:off x="4838700" y="1854990"/>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Rectangle 74">
            <a:extLst>
              <a:ext uri="{FF2B5EF4-FFF2-40B4-BE49-F238E27FC236}">
                <a16:creationId xmlns:a16="http://schemas.microsoft.com/office/drawing/2014/main" id="{99B0DD57-B7CF-4E81-B9D7-AE4D5A65E7D0}"/>
              </a:ext>
            </a:extLst>
          </p:cNvPr>
          <p:cNvSpPr/>
          <p:nvPr/>
        </p:nvSpPr>
        <p:spPr>
          <a:xfrm>
            <a:off x="5381625" y="1854990"/>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Rectangle 75">
            <a:extLst>
              <a:ext uri="{FF2B5EF4-FFF2-40B4-BE49-F238E27FC236}">
                <a16:creationId xmlns:a16="http://schemas.microsoft.com/office/drawing/2014/main" id="{014FA922-5082-42B4-8137-DDF47F52F9B9}"/>
              </a:ext>
            </a:extLst>
          </p:cNvPr>
          <p:cNvSpPr/>
          <p:nvPr/>
        </p:nvSpPr>
        <p:spPr>
          <a:xfrm>
            <a:off x="5924550" y="1854990"/>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Rectangle 76">
            <a:extLst>
              <a:ext uri="{FF2B5EF4-FFF2-40B4-BE49-F238E27FC236}">
                <a16:creationId xmlns:a16="http://schemas.microsoft.com/office/drawing/2014/main" id="{1C574B16-6CF4-4B74-879D-5FE7B14B46BB}"/>
              </a:ext>
            </a:extLst>
          </p:cNvPr>
          <p:cNvSpPr/>
          <p:nvPr/>
        </p:nvSpPr>
        <p:spPr>
          <a:xfrm>
            <a:off x="6467475" y="1854990"/>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Rectangle 77">
            <a:extLst>
              <a:ext uri="{FF2B5EF4-FFF2-40B4-BE49-F238E27FC236}">
                <a16:creationId xmlns:a16="http://schemas.microsoft.com/office/drawing/2014/main" id="{14622FC2-91F7-4C04-9D7D-E3953BC86EE0}"/>
              </a:ext>
            </a:extLst>
          </p:cNvPr>
          <p:cNvSpPr/>
          <p:nvPr/>
        </p:nvSpPr>
        <p:spPr>
          <a:xfrm>
            <a:off x="4838700" y="2202659"/>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Rectangle 78">
            <a:extLst>
              <a:ext uri="{FF2B5EF4-FFF2-40B4-BE49-F238E27FC236}">
                <a16:creationId xmlns:a16="http://schemas.microsoft.com/office/drawing/2014/main" id="{2B8A1B26-4EC1-42A2-86CC-2E56513C13DE}"/>
              </a:ext>
            </a:extLst>
          </p:cNvPr>
          <p:cNvSpPr/>
          <p:nvPr/>
        </p:nvSpPr>
        <p:spPr>
          <a:xfrm>
            <a:off x="5381625" y="2202659"/>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Rectangle 79">
            <a:extLst>
              <a:ext uri="{FF2B5EF4-FFF2-40B4-BE49-F238E27FC236}">
                <a16:creationId xmlns:a16="http://schemas.microsoft.com/office/drawing/2014/main" id="{0B8082D5-CB5B-4287-9E15-EE43FDA9B20F}"/>
              </a:ext>
            </a:extLst>
          </p:cNvPr>
          <p:cNvSpPr/>
          <p:nvPr/>
        </p:nvSpPr>
        <p:spPr>
          <a:xfrm>
            <a:off x="5924550" y="2202659"/>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Rectangle 80">
            <a:extLst>
              <a:ext uri="{FF2B5EF4-FFF2-40B4-BE49-F238E27FC236}">
                <a16:creationId xmlns:a16="http://schemas.microsoft.com/office/drawing/2014/main" id="{47CC3897-2B33-4D23-B469-105818385889}"/>
              </a:ext>
            </a:extLst>
          </p:cNvPr>
          <p:cNvSpPr/>
          <p:nvPr/>
        </p:nvSpPr>
        <p:spPr>
          <a:xfrm>
            <a:off x="6467475" y="2202659"/>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Rectangle 81">
            <a:extLst>
              <a:ext uri="{FF2B5EF4-FFF2-40B4-BE49-F238E27FC236}">
                <a16:creationId xmlns:a16="http://schemas.microsoft.com/office/drawing/2014/main" id="{D967F6DF-4356-4D3A-9633-5626FFBFD79D}"/>
              </a:ext>
            </a:extLst>
          </p:cNvPr>
          <p:cNvSpPr/>
          <p:nvPr/>
        </p:nvSpPr>
        <p:spPr>
          <a:xfrm>
            <a:off x="4838700" y="399930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Rectangle 82">
            <a:extLst>
              <a:ext uri="{FF2B5EF4-FFF2-40B4-BE49-F238E27FC236}">
                <a16:creationId xmlns:a16="http://schemas.microsoft.com/office/drawing/2014/main" id="{C0F6FA09-0824-41A6-B24B-B3C0796A5658}"/>
              </a:ext>
            </a:extLst>
          </p:cNvPr>
          <p:cNvSpPr/>
          <p:nvPr/>
        </p:nvSpPr>
        <p:spPr>
          <a:xfrm>
            <a:off x="5381625" y="399930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ctangle 83">
            <a:extLst>
              <a:ext uri="{FF2B5EF4-FFF2-40B4-BE49-F238E27FC236}">
                <a16:creationId xmlns:a16="http://schemas.microsoft.com/office/drawing/2014/main" id="{C0152741-2B37-48AD-BB77-321DB0BE142A}"/>
              </a:ext>
            </a:extLst>
          </p:cNvPr>
          <p:cNvSpPr/>
          <p:nvPr/>
        </p:nvSpPr>
        <p:spPr>
          <a:xfrm>
            <a:off x="5924550" y="399930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Rectangle 84">
            <a:extLst>
              <a:ext uri="{FF2B5EF4-FFF2-40B4-BE49-F238E27FC236}">
                <a16:creationId xmlns:a16="http://schemas.microsoft.com/office/drawing/2014/main" id="{46EAEE22-08D4-4697-95C5-3CB6C119AF28}"/>
              </a:ext>
            </a:extLst>
          </p:cNvPr>
          <p:cNvSpPr/>
          <p:nvPr/>
        </p:nvSpPr>
        <p:spPr>
          <a:xfrm>
            <a:off x="6467475" y="399930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Rectangle 85">
            <a:extLst>
              <a:ext uri="{FF2B5EF4-FFF2-40B4-BE49-F238E27FC236}">
                <a16:creationId xmlns:a16="http://schemas.microsoft.com/office/drawing/2014/main" id="{B0B094C7-3F9B-4904-B530-9E0AEA78369E}"/>
              </a:ext>
            </a:extLst>
          </p:cNvPr>
          <p:cNvSpPr/>
          <p:nvPr/>
        </p:nvSpPr>
        <p:spPr>
          <a:xfrm>
            <a:off x="4838700" y="4356495"/>
            <a:ext cx="542925" cy="3571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B0F0"/>
              </a:solidFill>
            </a:endParaRPr>
          </a:p>
        </p:txBody>
      </p:sp>
      <p:sp>
        <p:nvSpPr>
          <p:cNvPr id="87" name="Rectangle 86">
            <a:extLst>
              <a:ext uri="{FF2B5EF4-FFF2-40B4-BE49-F238E27FC236}">
                <a16:creationId xmlns:a16="http://schemas.microsoft.com/office/drawing/2014/main" id="{16142280-2C8C-45E9-9F42-8478A77C377D}"/>
              </a:ext>
            </a:extLst>
          </p:cNvPr>
          <p:cNvSpPr/>
          <p:nvPr/>
        </p:nvSpPr>
        <p:spPr>
          <a:xfrm>
            <a:off x="5381625" y="435649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Rectangle 87">
            <a:extLst>
              <a:ext uri="{FF2B5EF4-FFF2-40B4-BE49-F238E27FC236}">
                <a16:creationId xmlns:a16="http://schemas.microsoft.com/office/drawing/2014/main" id="{8AFB9C38-DEDD-40AA-A1B9-08C1B4AD9EAD}"/>
              </a:ext>
            </a:extLst>
          </p:cNvPr>
          <p:cNvSpPr/>
          <p:nvPr/>
        </p:nvSpPr>
        <p:spPr>
          <a:xfrm>
            <a:off x="5924550" y="435649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Rectangle 88">
            <a:extLst>
              <a:ext uri="{FF2B5EF4-FFF2-40B4-BE49-F238E27FC236}">
                <a16:creationId xmlns:a16="http://schemas.microsoft.com/office/drawing/2014/main" id="{ADDFC632-6D7A-483E-8B3F-77392271D7C0}"/>
              </a:ext>
            </a:extLst>
          </p:cNvPr>
          <p:cNvSpPr/>
          <p:nvPr/>
        </p:nvSpPr>
        <p:spPr>
          <a:xfrm>
            <a:off x="6467475" y="435649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Rectangle 89">
            <a:extLst>
              <a:ext uri="{FF2B5EF4-FFF2-40B4-BE49-F238E27FC236}">
                <a16:creationId xmlns:a16="http://schemas.microsoft.com/office/drawing/2014/main" id="{41CC1EF2-A58E-4C4F-BBFC-420466EDC37E}"/>
              </a:ext>
            </a:extLst>
          </p:cNvPr>
          <p:cNvSpPr/>
          <p:nvPr/>
        </p:nvSpPr>
        <p:spPr>
          <a:xfrm>
            <a:off x="4838700" y="4704164"/>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Rectangle 90">
            <a:extLst>
              <a:ext uri="{FF2B5EF4-FFF2-40B4-BE49-F238E27FC236}">
                <a16:creationId xmlns:a16="http://schemas.microsoft.com/office/drawing/2014/main" id="{602A0D80-3ECC-4EDB-97D6-885D63E54257}"/>
              </a:ext>
            </a:extLst>
          </p:cNvPr>
          <p:cNvSpPr/>
          <p:nvPr/>
        </p:nvSpPr>
        <p:spPr>
          <a:xfrm>
            <a:off x="5381625" y="4704164"/>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Rectangle 91">
            <a:extLst>
              <a:ext uri="{FF2B5EF4-FFF2-40B4-BE49-F238E27FC236}">
                <a16:creationId xmlns:a16="http://schemas.microsoft.com/office/drawing/2014/main" id="{ABE86745-40B4-4387-9A29-3CC24376117E}"/>
              </a:ext>
            </a:extLst>
          </p:cNvPr>
          <p:cNvSpPr/>
          <p:nvPr/>
        </p:nvSpPr>
        <p:spPr>
          <a:xfrm>
            <a:off x="5924550" y="4704164"/>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Rectangle 92">
            <a:extLst>
              <a:ext uri="{FF2B5EF4-FFF2-40B4-BE49-F238E27FC236}">
                <a16:creationId xmlns:a16="http://schemas.microsoft.com/office/drawing/2014/main" id="{F06B5500-675B-4341-91A4-10B6588856BC}"/>
              </a:ext>
            </a:extLst>
          </p:cNvPr>
          <p:cNvSpPr/>
          <p:nvPr/>
        </p:nvSpPr>
        <p:spPr>
          <a:xfrm>
            <a:off x="6467475" y="4704164"/>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304812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TABLEAUX MULTIDIMENSIONNELS</a:t>
            </a:r>
          </a:p>
          <a:p>
            <a:pPr marL="0" indent="0">
              <a:buNone/>
            </a:pP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r>
              <a:rPr lang="fr-FR" b="0" i="0" dirty="0">
                <a:effectLst/>
                <a:latin typeface="Source Sans Pro" panose="020B0503030403020204" pitchFamily="34" charset="0"/>
              </a:rPr>
              <a:t>une question classique à propos des tableaux à deux dimensions est de savoir si le premier indice représente les lignes ou le deuxième les colonnes, ou l’inverse.</a:t>
            </a:r>
          </a:p>
          <a:p>
            <a:pPr marL="0" indent="0">
              <a:buNone/>
            </a:pPr>
            <a:r>
              <a:rPr lang="fr-FR" b="0" i="0" dirty="0">
                <a:effectLst/>
                <a:latin typeface="Source Sans Pro" panose="020B0503030403020204" pitchFamily="34" charset="0"/>
              </a:rPr>
              <a:t> « Lignes » et « Colonnes » sont des concepts graphiques, visuels, qui s’appliquent à des objets du monde réel ; les indices des tableaux ne sont que des coordonnées logiques, pointant sur des adresses de mémoire vive. </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Si cela ne vous convainc pas, pensez à un jeu de bataille navale classique : les lettres doivent-elles désigner les lignes et les chiffres les colonnes ? Aucune importance ! Chaque joueur peut même choisir une convention différente, aucune importance ! L’essentiel est qu’une fois une convention choisie, un joueur conserve la même tout au long de la partie, bien entendu.</a:t>
            </a: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34723609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TABLEAUX MULTIDIMENSIONNELS</a:t>
            </a:r>
          </a:p>
          <a:p>
            <a:pPr marL="0" indent="0">
              <a:buNone/>
            </a:pP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r>
              <a:rPr lang="fr-FR" b="0" i="0" dirty="0">
                <a:effectLst/>
                <a:latin typeface="Source Sans Pro" panose="020B0503030403020204" pitchFamily="34" charset="0"/>
              </a:rPr>
              <a:t>Si vous avez compris le principe des tableaux à deux dimensions, sur le fond, il n’y a aucun problème à passer au maniement de tableaux à trois, quatre, ou pourquoi pas neuf dimensions. C’est exactement la même chose. Si je déclare un tableau tab(2, 4, 3, 3), il s’agit d’un espace mémoire contenant 2 x 4 x 3 x 3 = 72 valeurs. Chaque valeur y est repérée par quatre coordonnées.</a:t>
            </a:r>
            <a:endParaRPr lang="fr-FR" sz="2200" dirty="0">
              <a:latin typeface="Corbel" panose="020B0503020204020204" pitchFamily="34" charset="0"/>
            </a:endParaRPr>
          </a:p>
          <a:p>
            <a:pPr marL="0" indent="0">
              <a:buNone/>
            </a:pPr>
            <a:endParaRPr lang="fr-FR" sz="2000"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pour des raisons uniquement pratiques, les tableaux à plus de trois dimensions sont rarement utilisés par des programmeurs non matheux</a:t>
            </a: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616127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lgn="ctr">
              <a:buNone/>
            </a:pPr>
            <a:endParaRPr lang="fr-FR" sz="2200" b="1" i="0" dirty="0">
              <a:effectLst/>
              <a:latin typeface="Corbel" panose="020B0503020204020204" pitchFamily="34" charset="0"/>
            </a:endParaRPr>
          </a:p>
          <a:p>
            <a:pPr marL="0" indent="0">
              <a:buNone/>
            </a:pPr>
            <a:r>
              <a:rPr lang="fr-FR" b="0" i="0" dirty="0">
                <a:effectLst/>
                <a:latin typeface="Source Sans Pro" panose="020B0503030403020204" pitchFamily="34" charset="0"/>
              </a:rPr>
              <a:t>Écrivez un algorithme remplissant un tableau de 6 sur 13, avec des zéros</a:t>
            </a:r>
            <a:endParaRPr lang="fr-FR" sz="2200" b="1" dirty="0">
              <a:latin typeface="Corbel" panose="020B0503020204020204" pitchFamily="34" charset="0"/>
            </a:endParaRPr>
          </a:p>
          <a:p>
            <a:pPr marL="0" indent="0">
              <a:buNone/>
            </a:pPr>
            <a:endParaRPr lang="fr-FR" sz="2200" b="1" i="0" dirty="0">
              <a:effectLst/>
              <a:latin typeface="Corbel" panose="020B0503020204020204" pitchFamily="34" charset="0"/>
            </a:endParaRPr>
          </a:p>
          <a:p>
            <a:pPr marL="0" indent="0" algn="just">
              <a:buNone/>
            </a:pPr>
            <a:r>
              <a:rPr lang="fr-FR" b="0" i="0" dirty="0">
                <a:effectLst/>
                <a:latin typeface="Source Sans Pro" panose="020B0503030403020204" pitchFamily="34" charset="0"/>
              </a:rPr>
              <a:t>Soit un tableau T à deux dimensions (12, 8) préalablement rempli de valeurs numériques.</a:t>
            </a:r>
          </a:p>
          <a:p>
            <a:pPr marL="0" indent="0" algn="just">
              <a:buNone/>
            </a:pPr>
            <a:r>
              <a:rPr lang="fr-FR" b="0" i="0" dirty="0">
                <a:effectLst/>
                <a:latin typeface="Source Sans Pro" panose="020B0503030403020204" pitchFamily="34" charset="0"/>
              </a:rPr>
              <a:t>Écrire un algorithme qui recherche la plus grande valeur au sein de ce tableau</a:t>
            </a:r>
          </a:p>
          <a:p>
            <a:pPr marL="0" indent="0" algn="just">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lgn="just">
              <a:buNone/>
            </a:pPr>
            <a:r>
              <a:rPr lang="fr-FR" b="0" i="0" dirty="0">
                <a:effectLst/>
                <a:latin typeface="Source Sans Pro" panose="020B0503030403020204" pitchFamily="34" charset="0"/>
              </a:rPr>
              <a:t>Écrire un algorithme de jeu de dames très simplifié.</a:t>
            </a:r>
          </a:p>
          <a:p>
            <a:pPr marL="0" indent="0" algn="just">
              <a:buNone/>
            </a:pPr>
            <a:r>
              <a:rPr lang="fr-FR" b="0" i="0" dirty="0">
                <a:effectLst/>
                <a:latin typeface="Source Sans Pro" panose="020B0503030403020204" pitchFamily="34" charset="0"/>
              </a:rPr>
              <a:t>L’ordinateur demande à l’utilisateur dans quelle case se trouve son pion (quelle ligne, quelle colonne). On met en place un contrôle de saisie afin de vérifier la validité des valeurs entrées.</a:t>
            </a:r>
          </a:p>
          <a:p>
            <a:pPr marL="0" indent="0" algn="just">
              <a:buNone/>
            </a:pPr>
            <a:r>
              <a:rPr lang="fr-FR" b="0" i="0" dirty="0">
                <a:effectLst/>
                <a:latin typeface="Source Sans Pro" panose="020B0503030403020204" pitchFamily="34" charset="0"/>
              </a:rPr>
              <a:t>Ensuite, on demande à l’utilisateur quel mouvement il veut effectuer : 0 (en haut à gauche), 1 (en haut à droite), 2 (en bas à gauche), 3 (en bas à droite).</a:t>
            </a:r>
          </a:p>
          <a:p>
            <a:pPr marL="0" indent="0" algn="just">
              <a:buNone/>
            </a:pPr>
            <a:r>
              <a:rPr lang="fr-FR" b="0" i="0" dirty="0">
                <a:effectLst/>
                <a:latin typeface="Source Sans Pro" panose="020B0503030403020204" pitchFamily="34" charset="0"/>
              </a:rPr>
              <a:t>Si le mouvement est impossible (i.e. on sort du damier ), on le signale à l’utilisateur et on s’arrête là . Sinon, on déplace le pion et on affiche le damier résultant, en affichant un « O » pour une case vide et un « X » pour la case où se trouve le pion.</a:t>
            </a: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13845220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Fonction Prédéfinie</a:t>
            </a:r>
          </a:p>
          <a:p>
            <a:pPr marL="0" indent="0" algn="ctr">
              <a:buNone/>
            </a:pPr>
            <a:endParaRPr lang="fr-FR" sz="2200" b="1" i="0" dirty="0">
              <a:effectLst/>
              <a:latin typeface="Corbel" panose="020B0503020204020204" pitchFamily="34" charset="0"/>
            </a:endParaRPr>
          </a:p>
          <a:p>
            <a:pPr marL="0" indent="0">
              <a:buNone/>
            </a:pPr>
            <a:r>
              <a:rPr lang="fr-FR" sz="2200" dirty="0">
                <a:latin typeface="Corbel" panose="020B0503020204020204" pitchFamily="34" charset="0"/>
              </a:rPr>
              <a:t>Tous les langages proposent des fonctions prédéfinies. </a:t>
            </a:r>
            <a:r>
              <a:rPr lang="fr-FR" sz="2000" i="0" dirty="0">
                <a:effectLst/>
                <a:latin typeface="Source Sans Pro" panose="020B0503030403020204" pitchFamily="34" charset="0"/>
              </a:rPr>
              <a:t>certaines sont indispensables, car elles permettent d’effectuer des traitements qui seraient sans elles impossibles. D’autres servent à soulager le programmeur, en lui épargnant de longs – et pénibles – algorithmes</a:t>
            </a:r>
          </a:p>
          <a:p>
            <a:pPr marL="0" indent="0">
              <a:buNone/>
            </a:pPr>
            <a:endParaRPr lang="fr-FR" dirty="0">
              <a:latin typeface="Source Sans Pro" panose="020B0503030403020204" pitchFamily="34" charset="0"/>
            </a:endParaRPr>
          </a:p>
          <a:p>
            <a:pPr marL="0" indent="0">
              <a:buNone/>
            </a:pPr>
            <a:r>
              <a:rPr lang="fr-FR" sz="2200" dirty="0">
                <a:latin typeface="Source Sans Pro" panose="020B0503030403020204" pitchFamily="34" charset="0"/>
              </a:rPr>
              <a:t>Ou encore </a:t>
            </a:r>
            <a:r>
              <a:rPr lang="fr-FR" sz="2000" b="1" i="0" dirty="0">
                <a:effectLst/>
                <a:latin typeface="Source Sans Pro" panose="020B0503030403020204" pitchFamily="34" charset="0"/>
              </a:rPr>
              <a:t>Sin(x)</a:t>
            </a:r>
            <a:r>
              <a:rPr lang="fr-FR" sz="2000" b="0" i="0" dirty="0">
                <a:effectLst/>
                <a:latin typeface="Source Sans Pro" panose="020B0503030403020204" pitchFamily="34" charset="0"/>
              </a:rPr>
              <a:t> : renvoie la valeur du sinus de l’angle x </a:t>
            </a:r>
          </a:p>
          <a:p>
            <a:pPr marL="0" indent="0">
              <a:buNone/>
            </a:pPr>
            <a:endParaRPr lang="fr-FR" dirty="0">
              <a:latin typeface="Source Sans Pro" panose="020B0503030403020204" pitchFamily="34" charset="0"/>
            </a:endParaRPr>
          </a:p>
          <a:p>
            <a:pPr marL="0" indent="0">
              <a:buNone/>
            </a:pPr>
            <a:r>
              <a:rPr lang="fr-FR" sz="2000" b="0" i="0" dirty="0">
                <a:effectLst/>
                <a:latin typeface="Source Sans Pro" panose="020B0503030403020204" pitchFamily="34" charset="0"/>
              </a:rPr>
              <a:t>Pour utiliser ces fonctions, il faut tout simplement les appeler par leur nom et très souvent leur spécifier un ou plusieurs arguments entre parenthèses. </a:t>
            </a:r>
            <a:r>
              <a:rPr lang="fr-FR" dirty="0">
                <a:latin typeface="Source Sans Pro" panose="020B0503030403020204" pitchFamily="34" charset="0"/>
              </a:rPr>
              <a:t>Si aucun arguments n’est nécessaire, il est obligatoire de mettre les parenthèses cela permet au système de savoir qu’il s’agit d’un appel de méthode.</a:t>
            </a:r>
          </a:p>
          <a:p>
            <a:pPr marL="0" indent="0">
              <a:buNone/>
            </a:pPr>
            <a:endParaRPr lang="fr-FR" sz="2000"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Le nombre d’arguments nécessaire pour une fonction donnée ne s’invente pas : il est fixé par le langage. Par exemple, la fonction sinus a besoin d’un argument (ce n’est pas surprenant, cet argument est la valeur de l’angle). Si vous essayez de l’exécuter en lui donnant deux arguments, ou aucun, cela déclenchera une erreur à l’exécution. Notez également que les arguments doivent être d’un certain </a:t>
            </a:r>
            <a:r>
              <a:rPr lang="fr-FR" b="1" i="0" dirty="0">
                <a:effectLst/>
                <a:latin typeface="Source Sans Pro" panose="020B0503030403020204" pitchFamily="34" charset="0"/>
              </a:rPr>
              <a:t>type</a:t>
            </a:r>
            <a:r>
              <a:rPr lang="fr-FR" b="0" i="0" dirty="0">
                <a:effectLst/>
                <a:latin typeface="Source Sans Pro" panose="020B0503030403020204" pitchFamily="34" charset="0"/>
              </a:rPr>
              <a:t>, et qu’il faut respecter ces types.</a:t>
            </a:r>
            <a:endParaRPr lang="fr-FR" sz="2000" b="0" i="0" dirty="0">
              <a:effectLst/>
              <a:latin typeface="Source Sans Pro" panose="020B0503030403020204" pitchFamily="34" charset="0"/>
            </a:endParaRPr>
          </a:p>
          <a:p>
            <a:pPr marL="0" indent="0">
              <a:buNone/>
            </a:pPr>
            <a:endParaRPr lang="fr-FR" sz="2200" i="0" dirty="0">
              <a:effectLst/>
              <a:latin typeface="Corbel" panose="020B0503020204020204" pitchFamily="34" charset="0"/>
            </a:endParaRP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40500141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Fonction Prédéfinie</a:t>
            </a:r>
          </a:p>
          <a:p>
            <a:pPr marL="0" indent="0" algn="ctr">
              <a:buNone/>
            </a:pPr>
            <a:endParaRPr lang="fr-FR" sz="2200" b="1" i="0" dirty="0">
              <a:effectLst/>
              <a:latin typeface="Corbel" panose="020B0503020204020204" pitchFamily="34" charset="0"/>
            </a:endParaRPr>
          </a:p>
          <a:p>
            <a:pPr marL="0" indent="0" algn="ctr">
              <a:buNone/>
            </a:pPr>
            <a:endParaRPr lang="fr-FR" sz="2200" b="1" i="0" dirty="0">
              <a:effectLst/>
              <a:latin typeface="Corbel" panose="020B0503020204020204" pitchFamily="34" charset="0"/>
            </a:endParaRPr>
          </a:p>
          <a:p>
            <a:pPr marL="0" indent="0">
              <a:buNone/>
            </a:pPr>
            <a:r>
              <a:rPr lang="fr-FR" sz="2200" dirty="0">
                <a:latin typeface="Corbel" panose="020B0503020204020204" pitchFamily="34" charset="0"/>
              </a:rPr>
              <a:t>Pour connaitre les fonctions prédéfinies d’un langage et comment les utiliser, une seule solution:</a:t>
            </a:r>
          </a:p>
          <a:p>
            <a:pPr marL="0" indent="0">
              <a:buNone/>
            </a:pPr>
            <a:endParaRPr lang="fr-FR" sz="2200" b="0" i="0" dirty="0">
              <a:effectLst/>
              <a:latin typeface="Corbel" panose="020B0503020204020204" pitchFamily="34" charset="0"/>
            </a:endParaRPr>
          </a:p>
          <a:p>
            <a:pPr marL="0" indent="0">
              <a:buNone/>
            </a:pPr>
            <a:r>
              <a:rPr lang="fr-FR" sz="2200" dirty="0">
                <a:latin typeface="Corbel" panose="020B0503020204020204" pitchFamily="34" charset="0"/>
              </a:rPr>
              <a:t>La recherche!</a:t>
            </a:r>
            <a:endParaRPr lang="fr-FR" sz="2000" b="0" i="0" dirty="0">
              <a:effectLst/>
              <a:latin typeface="Source Sans Pro" panose="020B0503030403020204" pitchFamily="34" charset="0"/>
            </a:endParaRPr>
          </a:p>
          <a:p>
            <a:pPr marL="0" indent="0">
              <a:buNone/>
            </a:pPr>
            <a:endParaRPr lang="fr-FR" sz="2200" i="0" dirty="0">
              <a:effectLst/>
              <a:latin typeface="Corbel" panose="020B0503020204020204" pitchFamily="34" charset="0"/>
            </a:endParaRPr>
          </a:p>
          <a:p>
            <a:pPr marL="0" indent="0">
              <a:buNone/>
            </a:pPr>
            <a:r>
              <a:rPr lang="fr-FR" sz="2200" dirty="0">
                <a:latin typeface="Corbel" panose="020B0503020204020204" pitchFamily="34" charset="0"/>
              </a:rPr>
              <a:t>Tous les langages possèdent une documentation détaillant notamment les fonctions prédéfinies, leur fonctionnement et ce qu’elles retournent.</a:t>
            </a:r>
          </a:p>
          <a:p>
            <a:pPr marL="0" indent="0">
              <a:buNone/>
            </a:pPr>
            <a:endParaRPr lang="fr-FR" sz="2200" i="0" dirty="0">
              <a:effectLst/>
              <a:latin typeface="Corbel" panose="020B0503020204020204" pitchFamily="34" charset="0"/>
            </a:endParaRPr>
          </a:p>
          <a:p>
            <a:pPr marL="0" indent="0">
              <a:buNone/>
            </a:pPr>
            <a:r>
              <a:rPr lang="fr-FR" sz="2200" dirty="0">
                <a:latin typeface="Corbel" panose="020B0503020204020204" pitchFamily="34" charset="0"/>
              </a:rPr>
              <a:t>Il n’est pas nécessaire de les connaitre toutes, mais il est nécessaire de savoir où et comment chercher</a:t>
            </a:r>
            <a:endParaRPr lang="fr-FR" sz="2200" i="0" dirty="0">
              <a:effectLst/>
              <a:latin typeface="Corbel" panose="020B0503020204020204" pitchFamily="34" charset="0"/>
            </a:endParaRP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33463523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lgn="ctr">
              <a:buNone/>
            </a:pPr>
            <a:endParaRPr lang="fr-FR" sz="2200" b="1" i="0" dirty="0">
              <a:effectLst/>
              <a:latin typeface="Corbel" panose="020B0503020204020204" pitchFamily="34" charset="0"/>
            </a:endParaRPr>
          </a:p>
          <a:p>
            <a:pPr marL="0" indent="0" algn="just">
              <a:buNone/>
            </a:pPr>
            <a:r>
              <a:rPr lang="fr-FR" sz="2000" b="0" i="0" dirty="0">
                <a:effectLst/>
                <a:latin typeface="Source Sans Pro" panose="020B0503030403020204" pitchFamily="34" charset="0"/>
              </a:rPr>
              <a:t>Parmi ces affectations (considérées indépendamment les unes des autres), lesquelles provoqueront des erreurs, et pourquoi ?</a:t>
            </a:r>
          </a:p>
          <a:p>
            <a:pPr marL="0" indent="0" algn="l">
              <a:buNone/>
            </a:pPr>
            <a:r>
              <a:rPr lang="fr-FR" sz="2000" b="0" i="0" dirty="0">
                <a:effectLst/>
                <a:latin typeface="Ubuntu mono"/>
              </a:rPr>
              <a:t>Variables A, B, C en Numérique</a:t>
            </a:r>
            <a:br>
              <a:rPr lang="fr-FR" sz="2000" b="0" i="0" dirty="0">
                <a:effectLst/>
                <a:latin typeface="Ubuntu mono"/>
              </a:rPr>
            </a:br>
            <a:r>
              <a:rPr lang="fr-FR" sz="2000" b="0" i="0" dirty="0">
                <a:effectLst/>
                <a:latin typeface="Ubuntu mono"/>
              </a:rPr>
              <a:t>Variable D en Caractère</a:t>
            </a:r>
            <a:br>
              <a:rPr lang="fr-FR" sz="2000" b="0" i="0" dirty="0">
                <a:effectLst/>
                <a:latin typeface="Ubuntu mono"/>
              </a:rPr>
            </a:br>
            <a:r>
              <a:rPr lang="fr-FR" sz="2000" b="0" i="0" dirty="0">
                <a:effectLst/>
                <a:latin typeface="Ubuntu mono"/>
              </a:rPr>
              <a:t>A ← Sin(B)</a:t>
            </a:r>
            <a:br>
              <a:rPr lang="fr-FR" sz="2000" b="0" i="0" dirty="0">
                <a:effectLst/>
                <a:latin typeface="Ubuntu mono"/>
              </a:rPr>
            </a:br>
            <a:r>
              <a:rPr lang="fr-FR" sz="2000" b="0" i="0" dirty="0">
                <a:effectLst/>
                <a:latin typeface="Ubuntu mono"/>
              </a:rPr>
              <a:t>A ← Sin(A + B * C)</a:t>
            </a:r>
            <a:br>
              <a:rPr lang="fr-FR" sz="2000" b="0" i="0" dirty="0">
                <a:effectLst/>
                <a:latin typeface="Ubuntu mono"/>
              </a:rPr>
            </a:br>
            <a:r>
              <a:rPr lang="fr-FR" sz="2000" b="0" i="0" dirty="0">
                <a:effectLst/>
                <a:latin typeface="Ubuntu mono"/>
              </a:rPr>
              <a:t>B ← Sin(A) – Sin(D)</a:t>
            </a:r>
            <a:br>
              <a:rPr lang="fr-FR" sz="2000" b="0" i="0" dirty="0">
                <a:effectLst/>
                <a:latin typeface="Ubuntu mono"/>
              </a:rPr>
            </a:br>
            <a:r>
              <a:rPr lang="fr-FR" sz="2000" b="0" i="0" dirty="0">
                <a:effectLst/>
                <a:latin typeface="Ubuntu mono"/>
              </a:rPr>
              <a:t>C ← Sin(A / B)</a:t>
            </a:r>
            <a:br>
              <a:rPr lang="fr-FR" sz="2000" b="0" i="0" dirty="0">
                <a:effectLst/>
                <a:latin typeface="Ubuntu mono"/>
              </a:rPr>
            </a:br>
            <a:r>
              <a:rPr lang="fr-FR" sz="2000" b="0" i="0" dirty="0">
                <a:effectLst/>
                <a:latin typeface="Ubuntu mono"/>
              </a:rPr>
              <a:t>C ← Cos(Sin(A)</a:t>
            </a:r>
          </a:p>
          <a:p>
            <a:pPr marL="0" indent="0" algn="l">
              <a:buNone/>
            </a:pPr>
            <a:endParaRPr lang="fr-FR" dirty="0">
              <a:latin typeface="Ubuntu mono"/>
            </a:endParaRPr>
          </a:p>
          <a:p>
            <a:pPr marL="0" indent="0" algn="l">
              <a:buNone/>
            </a:pPr>
            <a:r>
              <a:rPr lang="fr-FR" b="0" i="0" dirty="0">
                <a:effectLst/>
                <a:latin typeface="Source Sans Pro" panose="020B0503030403020204" pitchFamily="34" charset="0"/>
              </a:rPr>
              <a:t>Ecrivez un algorithme qui demande un mot à l’utilisateur et qui affiche à l’écran le nombre de lettres de ce mot</a:t>
            </a:r>
          </a:p>
          <a:p>
            <a:pPr marL="0" indent="0" algn="l">
              <a:buNone/>
            </a:pPr>
            <a:endParaRPr lang="fr-FR" sz="2000" dirty="0">
              <a:latin typeface="Source Sans Pro" panose="020B0503030403020204" pitchFamily="34" charset="0"/>
            </a:endParaRPr>
          </a:p>
          <a:p>
            <a:pPr marL="0" indent="0" algn="l">
              <a:buNone/>
            </a:pPr>
            <a:r>
              <a:rPr lang="fr-FR" b="0" i="0" dirty="0">
                <a:effectLst/>
                <a:latin typeface="Source Sans Pro" panose="020B0503030403020204" pitchFamily="34" charset="0"/>
              </a:rPr>
              <a:t>Ecrivez un algorithme qui demande une phrase à l’utilisateur et qui affiche à l’écran le nombre de mots de cette phrase. On suppose que les mots ne sont séparés que par des espaces</a:t>
            </a:r>
            <a:endParaRPr lang="fr-FR" sz="2200" i="0" dirty="0">
              <a:effectLst/>
              <a:latin typeface="Corbel" panose="020B0503020204020204" pitchFamily="34" charset="0"/>
            </a:endParaRPr>
          </a:p>
          <a:p>
            <a:pPr marL="0" indent="0">
              <a:buNone/>
            </a:pPr>
            <a:endParaRPr lang="fr-FR" sz="2200" i="0" dirty="0">
              <a:effectLst/>
              <a:latin typeface="Corbel" panose="020B0503020204020204" pitchFamily="34" charset="0"/>
            </a:endParaRP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29653720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lgn="ctr">
              <a:buNone/>
            </a:pPr>
            <a:endParaRPr lang="fr-FR" sz="2200" b="1" i="0" dirty="0">
              <a:effectLst/>
              <a:latin typeface="Corbel" panose="020B0503020204020204" pitchFamily="34" charset="0"/>
            </a:endParaRPr>
          </a:p>
          <a:p>
            <a:pPr marL="0" indent="0" algn="just">
              <a:buNone/>
            </a:pPr>
            <a:r>
              <a:rPr lang="fr-FR" b="0" i="0" dirty="0">
                <a:effectLst/>
                <a:latin typeface="Source Sans Pro" panose="020B0503030403020204" pitchFamily="34" charset="0"/>
              </a:rPr>
              <a:t>Ecrivez un algorithme qui demande une phrase à l’utilisateur et qui affiche à l’écran le nombre de voyelles contenues dans cette phrase.</a:t>
            </a:r>
          </a:p>
          <a:p>
            <a:pPr marL="0" indent="0" algn="just">
              <a:buNone/>
            </a:pPr>
            <a:r>
              <a:rPr lang="fr-FR" b="0" i="0" dirty="0">
                <a:effectLst/>
                <a:latin typeface="Source Sans Pro" panose="020B0503030403020204" pitchFamily="34" charset="0"/>
              </a:rPr>
              <a:t>On pourra écrire deux solutions. La première déploie une condition composée bien fastidieuse. La deuxième, en utilisant la fonction Trouve, allège considérablement l'algorithme.</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Un des plus anciens systèmes de cryptographie (aisément déchiffrable) consiste à décaler les lettres d’un message pour le rendre illisible. Ainsi, les A deviennent des B, les B des C, etc. Ecrivez un algorithme qui demande une phrase à l’utilisateur et qui la code selon ce principe. Comme dans le cas précédent, le codage doit s’effectuer au niveau de la variable stockant la phrase, et pas seulement à l’écran.</a:t>
            </a:r>
          </a:p>
          <a:p>
            <a:pPr marL="0" indent="0">
              <a:buNone/>
            </a:pPr>
            <a:endParaRPr lang="fr-FR" sz="2200" i="0" dirty="0">
              <a:effectLst/>
              <a:latin typeface="Corbel" panose="020B0503020204020204" pitchFamily="34" charset="0"/>
            </a:endParaRP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538919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1257</TotalTime>
  <Words>11810</Words>
  <Application>Microsoft Office PowerPoint</Application>
  <PresentationFormat>Grand écran</PresentationFormat>
  <Paragraphs>1140</Paragraphs>
  <Slides>114</Slides>
  <Notes>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114</vt:i4>
      </vt:variant>
    </vt:vector>
  </HeadingPairs>
  <TitlesOfParts>
    <vt:vector size="126" baseType="lpstr">
      <vt:lpstr>Arial</vt:lpstr>
      <vt:lpstr>Century Gothic</vt:lpstr>
      <vt:lpstr>Corbel</vt:lpstr>
      <vt:lpstr>Corbel,Bold</vt:lpstr>
      <vt:lpstr>Corbel,Italic</vt:lpstr>
      <vt:lpstr>Source Sans Pro</vt:lpstr>
      <vt:lpstr>Times New Roman</vt:lpstr>
      <vt:lpstr>Ubuntu mono</vt:lpstr>
      <vt:lpstr>Wingdings</vt:lpstr>
      <vt:lpstr>Wingdings 2</vt:lpstr>
      <vt:lpstr>Wingdings 3</vt:lpstr>
      <vt:lpstr>Ion</vt:lpstr>
      <vt:lpstr>algorithmes et Programmes</vt:lpstr>
      <vt:lpstr>Avant de commencer – Qu'est-ce qu'un ordinateur ?  </vt:lpstr>
      <vt:lpstr>Qu'est-ce que la programmation ?  </vt:lpstr>
      <vt:lpstr>Du code à l'exécution  </vt:lpstr>
      <vt:lpstr>Ne pas tout réécrire  </vt:lpstr>
      <vt:lpstr>Présentation PowerPoint</vt:lpstr>
      <vt:lpstr>ATTENTION Aux Ambiguïtés de langage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Algorithmes et Programmes</dc:title>
  <dc:creator>matthieu verhille</dc:creator>
  <cp:lastModifiedBy>matthieu verhille</cp:lastModifiedBy>
  <cp:revision>109</cp:revision>
  <dcterms:created xsi:type="dcterms:W3CDTF">2020-09-07T18:50:09Z</dcterms:created>
  <dcterms:modified xsi:type="dcterms:W3CDTF">2021-01-05T10:13:05Z</dcterms:modified>
</cp:coreProperties>
</file>