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2" r:id="rId6"/>
    <p:sldId id="266" r:id="rId7"/>
    <p:sldId id="268" r:id="rId8"/>
    <p:sldId id="264" r:id="rId9"/>
    <p:sldId id="265" r:id="rId10"/>
    <p:sldId id="263" r:id="rId11"/>
    <p:sldId id="267" r:id="rId12"/>
    <p:sldId id="260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9014-18-09" initials="510" lastIdx="3" clrIdx="0">
    <p:extLst>
      <p:ext uri="{19B8F6BF-5375-455C-9EA6-DF929625EA0E}">
        <p15:presenceInfo xmlns:p15="http://schemas.microsoft.com/office/powerpoint/2012/main" userId="59014-18-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0" d="100"/>
          <a:sy n="8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Déciles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 des </a:t>
            </a: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salaires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 </a:t>
            </a: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mensuels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 nets </a:t>
            </a: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en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 equivalent temps plein </a:t>
            </a:r>
            <a:r>
              <a:rPr kumimoji="0" lang="en-US" sz="1862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en</a:t>
            </a:r>
            <a:r>
              <a:rPr kumimoji="0" lang="en-US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</a:rPr>
              <a:t> 2023 </a:t>
            </a:r>
          </a:p>
        </c:rich>
      </c:tx>
      <c:layout>
        <c:manualLayout>
          <c:xMode val="edge"/>
          <c:yMode val="edge"/>
          <c:x val="0.19826137017846862"/>
          <c:y val="2.7621921148114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Feuil1!$A$2:$A$6</c:f>
              <c:numCache>
                <c:formatCode>0%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Feuil1!$B$2:$B$6</c:f>
              <c:numCache>
                <c:formatCode>"€"#,##0_);[Red]\("€"#,##0\)</c:formatCode>
                <c:ptCount val="5"/>
                <c:pt idx="0">
                  <c:v>1695</c:v>
                </c:pt>
                <c:pt idx="1">
                  <c:v>1910</c:v>
                </c:pt>
                <c:pt idx="2">
                  <c:v>2424</c:v>
                </c:pt>
                <c:pt idx="3">
                  <c:v>3174</c:v>
                </c:pt>
                <c:pt idx="4" formatCode="General">
                  <c:v>3763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97-4746-8091-63C65EF06C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96850128"/>
        <c:axId val="1096842928"/>
      </c:barChart>
      <c:catAx>
        <c:axId val="109685012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6842928"/>
        <c:crosses val="autoZero"/>
        <c:auto val="1"/>
        <c:lblAlgn val="ctr"/>
        <c:lblOffset val="100"/>
        <c:noMultiLvlLbl val="0"/>
      </c:catAx>
      <c:valAx>
        <c:axId val="109684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€&quot;#,##0_);[Red]\(&quot;€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6850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01T12:48:44.229" idx="3">
    <p:pos x="10" y="10"/>
    <p:text>Marché dynamique :
Beaucoup d'offres, surtout avec la transformation numérique. Peu de concurrence directe sur certains profils spécialisés.
Salaire attractif :
Salaire moyen autour de 2500€ en début de carrière (variable selon la spécialité et la région). Très bonnes perspectives d'évolution salariale avec l'expérience ou l'expertise (ex : développeur senior, lead dev, etc.).
Flexibilité :
Télétravail fréquent voire complet, horaires souvent flexibles. Possibilité de travailler en freelance ou en tant qu’auto-entrepreneur.
Créativité et résolution de problèmes :
Un métier qui fait appel à la logique, mais aussi à la créativité (design, UX, innovation technique...).
Polyvalence :
Front-end, back-end, mobile, DevOps, IA... Beaucoup de branches à explorer et possibilité de se spécialiser ou d’être full stack.
Mérite &gt; diplôme :
Les compétences et les projets comptent souvent plus que le diplôme. Les autodidactes peuvent percer facilement avec un bon portfolio.
Communauté et entraide :
Forte communauté open source, nombreux forums, tutoriels, conférences, hackathons...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01/10/2025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4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Marché dynamique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Beaucoup d'offres, surtout avec la transformation numérique. Peu de concurrence directe sur certains profils spécialisés.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Salaire attractif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Salaire moyen autour de 2500€ en début de carrière (variable selon la spécialité et la région). Très bonnes perspectives d'évolution salariale avec l'expérience ou l'expertise (ex : développeur senior, lead dev, etc.).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Flexibilité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Télétravail fréquent voire complet, horaires souvent flexibles. Possibilité de travailler en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freelance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 en tant qu’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auto-entrepreneur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Créativité et résolution de problèmes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métier qui fait appel à la logique, mais aussi à la créativité (design, UX, innovation technique...).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Polyvalence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Front-end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back-end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mobile, DevOps, IA... Beaucoup de branches à explorer et possibilité de se spécialiser ou d’être full stack.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Mérite &gt; diplôme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compétences et les projets comptent souvent plus que le diplôme. Les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autodidactes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peuvent percer facilement avec un bon portfolio.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Communauté et entraide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Forte communauté open source, nombreux forums, tutoriels, conférences, hackathons...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541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Exigence de rigueur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faut être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précis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organisé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Une petite erreur peut tout casser.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Charge mentale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Longues heures devant l'écran,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fatigue oculaire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douleurs posturales, etc.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Risque de burn-out si mauvaise gestion du temps ou surcharge de travail.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Télétravail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Peut être un avantage… ou un inconvénient. Isolement, moins d’interactions sociales, distractions à la maison.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Formation continue indispensable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Les technologies évoluent très vite. Il faut se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former en permanence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pour rester à jour.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Projets parfois répétitifs ou mal cadrés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Dépend des missions et de l’entreprise : certaines tâches peuvent être peu stimulantes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36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 métier d’avenir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numérique est au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cœur de tous les secteurs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Le dev web reste un pilier fondamental.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Création de nouveaux métiers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 : ingénieur IA, développeur blockchain, prompt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etc.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Mobilité professionnelle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Possibilité d’évoluer vers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Lead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developer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CTO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Product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chef de projet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Formateur, coach tech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→ Spécialiste en cybersécurité, IA, data...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Entrepreneuriat :</a:t>
            </a:r>
            <a:b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Lancer sa propre startup, créer des outils ou applis, vendre des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SaaS.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04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01/10/2025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fr-FR" sz="4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Développeur web et web mobile IA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>
                <a:solidFill>
                  <a:srgbClr val="7CEBFF"/>
                </a:solidFill>
                <a:latin typeface="Modern No. 20" panose="02070704070505020303" pitchFamily="18" charset="0"/>
              </a:rPr>
              <a:t>Emplois </a:t>
            </a:r>
            <a:r>
              <a:rPr lang="fr-FR" sz="2000">
                <a:solidFill>
                  <a:srgbClr val="7CEBFF"/>
                </a:solidFill>
                <a:latin typeface="Modern No. 20" panose="02070704070505020303" pitchFamily="18" charset="0"/>
              </a:rPr>
              <a:t>et conditions </a:t>
            </a:r>
            <a:r>
              <a:rPr lang="fr-FR" sz="2000" dirty="0">
                <a:solidFill>
                  <a:srgbClr val="7CEBFF"/>
                </a:solidFill>
                <a:latin typeface="Modern No. 20" panose="02070704070505020303" pitchFamily="18" charset="0"/>
              </a:rPr>
              <a:t>de travail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09BE2-24C0-0A59-5A5A-2EEBC30F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F6A5B-541F-418B-F619-95A96D22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AVANTAGES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CONTRAINTES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L’EMPLOIS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SALAIRE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EVOLUTION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arenR"/>
            </a:pPr>
            <a:endParaRPr lang="fr-F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8100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91B6711-5FE4-F5C1-7F11-914E7636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3065929"/>
            <a:ext cx="4429884" cy="217035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5586A0-88B7-ED0A-6CE9-C9993EBD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chemeClr val="accent3">
                    <a:lumMod val="75000"/>
                  </a:schemeClr>
                </a:solidFill>
              </a:rPr>
              <a:t>avantageS</a:t>
            </a:r>
            <a:endParaRPr lang="fr-F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BE0AB-5557-6D51-E0E9-6A0DD872E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7229"/>
            <a:ext cx="11029615" cy="3678303"/>
          </a:xfrm>
        </p:spPr>
        <p:txBody>
          <a:bodyPr numCol="2" spcCol="3600000">
            <a:norm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Marché dynamique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Salaire attractif :</a:t>
            </a:r>
          </a:p>
          <a:p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Flexibilité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Créativité et résolution de</a:t>
            </a: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problèmes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Polyvalence :</a:t>
            </a:r>
          </a:p>
          <a:p>
            <a:pPr marL="324000" lvl="1" indent="0">
              <a:buNone/>
            </a:pPr>
            <a:endParaRPr lang="fr-FR" sz="22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Mérite &gt; diplôme :</a:t>
            </a:r>
          </a:p>
          <a:p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Communauté et entraide :</a:t>
            </a:r>
          </a:p>
        </p:txBody>
      </p:sp>
    </p:spTree>
    <p:extLst>
      <p:ext uri="{BB962C8B-B14F-4D97-AF65-F5344CB8AC3E}">
        <p14:creationId xmlns:p14="http://schemas.microsoft.com/office/powerpoint/2010/main" val="4697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8AB44-747E-9A80-BB9C-28D7528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Contraintes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B0DC73-584F-5257-51A5-68AF16B77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3678303"/>
          </a:xfrm>
        </p:spPr>
        <p:txBody>
          <a:bodyPr numCol="2">
            <a:norm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Exigence de rigueur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Charge mentale :</a:t>
            </a:r>
          </a:p>
          <a:p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Télétravail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Formation continue indispensable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Projets parfois répétitifs ou mal cadrés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B373EAF-6C74-86B7-B2C1-1A88F85FB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75" y="3692088"/>
            <a:ext cx="4457251" cy="26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0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C21F8-E1FB-F120-75B5-1EEBA94A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L’emplois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5BCA4C-C40A-FCBB-B75D-8637D817D4EE}"/>
              </a:ext>
            </a:extLst>
          </p:cNvPr>
          <p:cNvSpPr txBox="1"/>
          <p:nvPr/>
        </p:nvSpPr>
        <p:spPr>
          <a:xfrm>
            <a:off x="3338596" y="2233171"/>
            <a:ext cx="551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chemeClr val="accent2">
                    <a:lumMod val="75000"/>
                  </a:schemeClr>
                </a:solidFill>
              </a:rPr>
              <a:t>Bassin d’emplois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5E56B2-8740-D439-5F5C-A3C39C03479E}"/>
              </a:ext>
            </a:extLst>
          </p:cNvPr>
          <p:cNvSpPr txBox="1"/>
          <p:nvPr/>
        </p:nvSpPr>
        <p:spPr>
          <a:xfrm>
            <a:off x="666974" y="3119718"/>
            <a:ext cx="10943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Sur LinkedIn France, il y a environ 560 offres « Développeur Junior » autour de Lille. LinkedIn</a:t>
            </a:r>
          </a:p>
          <a:p>
            <a:endParaRPr lang="fr-FR" sz="2400" dirty="0">
              <a:solidFill>
                <a:schemeClr val="accent2">
                  <a:lumMod val="50000"/>
                </a:schemeClr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Sur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Glassdoor</a:t>
            </a:r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, pour le secteur de Lille : 178 emplois pour « Développeur junior ». </a:t>
            </a:r>
            <a:r>
              <a:rPr lang="fr-FR" sz="2400" dirty="0" err="1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Glassdoor</a:t>
            </a:r>
            <a:endParaRPr lang="fr-FR" sz="2400" dirty="0">
              <a:solidFill>
                <a:schemeClr val="accent2">
                  <a:lumMod val="50000"/>
                </a:schemeClr>
              </a:solidFill>
              <a:latin typeface="Modern No. 20" panose="02070704070505020303" pitchFamily="18" charset="0"/>
            </a:endParaRPr>
          </a:p>
          <a:p>
            <a:endParaRPr lang="fr-FR" sz="2400" dirty="0">
              <a:solidFill>
                <a:schemeClr val="accent2">
                  <a:lumMod val="50000"/>
                </a:schemeClr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chemeClr val="accent2">
                    <a:lumMod val="50000"/>
                  </a:schemeClr>
                </a:solidFill>
                <a:latin typeface="Modern No. 20" panose="02070704070505020303" pitchFamily="18" charset="0"/>
              </a:rPr>
              <a:t>Sur Indeed à Lille (ou dans le Nord), il y a “plus de 100 emplois pour développeurs juniors.</a:t>
            </a:r>
          </a:p>
        </p:txBody>
      </p:sp>
    </p:spTree>
    <p:extLst>
      <p:ext uri="{BB962C8B-B14F-4D97-AF65-F5344CB8AC3E}">
        <p14:creationId xmlns:p14="http://schemas.microsoft.com/office/powerpoint/2010/main" val="453698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5E0D4-31DE-CF8E-96BA-0BF491F6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L’emplois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BADE59-9B8C-69D6-7704-FD4F9AF0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37" y="2059203"/>
            <a:ext cx="9918272" cy="463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09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98D4B-C565-C94F-E223-1BB2FDBE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>
                <a:solidFill>
                  <a:schemeClr val="accent3">
                    <a:lumMod val="75000"/>
                  </a:schemeClr>
                </a:solidFill>
              </a:rPr>
              <a:t>L’emplois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2139C5AA-2B4C-D2E6-5F52-58480A5E5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17677"/>
              </p:ext>
            </p:extLst>
          </p:nvPr>
        </p:nvGraphicFramePr>
        <p:xfrm>
          <a:off x="581192" y="1854653"/>
          <a:ext cx="11029950" cy="3678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021F67C-C31C-EEA6-7EA2-9DB699E79DD8}"/>
              </a:ext>
            </a:extLst>
          </p:cNvPr>
          <p:cNvSpPr txBox="1"/>
          <p:nvPr/>
        </p:nvSpPr>
        <p:spPr>
          <a:xfrm>
            <a:off x="581192" y="5584133"/>
            <a:ext cx="8928568" cy="9233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10% :  1695 €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20% :  1910 €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50% :  2424 €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80% : 3174 €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dirty="0">
                <a:solidFill>
                  <a:schemeClr val="accent1">
                    <a:lumMod val="50000"/>
                  </a:schemeClr>
                </a:solidFill>
                <a:latin typeface="Modern No. 20" panose="02070704070505020303" pitchFamily="18" charset="0"/>
              </a:rPr>
              <a:t>90% : 3763 €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C1EC750-EC74-7C1C-0FA8-949AC1041EF3}"/>
              </a:ext>
            </a:extLst>
          </p:cNvPr>
          <p:cNvSpPr txBox="1"/>
          <p:nvPr/>
        </p:nvSpPr>
        <p:spPr>
          <a:xfrm>
            <a:off x="9509760" y="6138131"/>
            <a:ext cx="4360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 INSEE</a:t>
            </a:r>
          </a:p>
        </p:txBody>
      </p:sp>
    </p:spTree>
    <p:extLst>
      <p:ext uri="{BB962C8B-B14F-4D97-AF65-F5344CB8AC3E}">
        <p14:creationId xmlns:p14="http://schemas.microsoft.com/office/powerpoint/2010/main" val="1148301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D6E24-9456-B9E2-A91D-54B067E2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évolutions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E146-5299-26CC-6CF7-48A5DA8E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705183" cy="3678303"/>
          </a:xfrm>
        </p:spPr>
        <p:txBody>
          <a:bodyPr>
            <a:normAutofit/>
          </a:bodyPr>
          <a:lstStyle/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Un métier d’avenir :</a:t>
            </a:r>
          </a:p>
          <a:p>
            <a:pPr marL="0" indent="0">
              <a:buNone/>
            </a:pPr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Création de nouveaux métiers :</a:t>
            </a:r>
          </a:p>
          <a:p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Mobilité professionnelle :</a:t>
            </a:r>
          </a:p>
          <a:p>
            <a:endParaRPr lang="fr-FR" sz="2400" dirty="0">
              <a:solidFill>
                <a:srgbClr val="0070C0"/>
              </a:solidFill>
              <a:latin typeface="Modern No. 20" panose="02070704070505020303" pitchFamily="18" charset="0"/>
            </a:endParaRPr>
          </a:p>
          <a:p>
            <a:r>
              <a:rPr lang="fr-FR" sz="2400" dirty="0">
                <a:solidFill>
                  <a:srgbClr val="0070C0"/>
                </a:solidFill>
                <a:latin typeface="Modern No. 20" panose="02070704070505020303" pitchFamily="18" charset="0"/>
              </a:rPr>
              <a:t>Entrepreneuriat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F1D543D-CA3F-CC21-2BBA-A064E40E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9" y="2438497"/>
            <a:ext cx="5928447" cy="32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39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 sz="2400" dirty="0">
                <a:solidFill>
                  <a:schemeClr val="bg2"/>
                </a:solidFill>
                <a:latin typeface="Modern No. 20" panose="02070704070505020303" pitchFamily="18" charset="0"/>
              </a:rPr>
              <a:t>CAPUCINE &amp; ANTOINE</a:t>
            </a:r>
          </a:p>
          <a:p>
            <a:pPr rtl="0"/>
            <a:endParaRPr lang="fr-FR" dirty="0">
              <a:solidFill>
                <a:schemeClr val="bg2"/>
              </a:solidFill>
            </a:endParaRPr>
          </a:p>
          <a:p>
            <a:pPr rtl="0"/>
            <a:endParaRPr lang="fr-FR" dirty="0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223</TotalTime>
  <Words>601</Words>
  <Application>Microsoft Office PowerPoint</Application>
  <PresentationFormat>Grand écran</PresentationFormat>
  <Paragraphs>82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Modern No. 20</vt:lpstr>
      <vt:lpstr>Wingdings</vt:lpstr>
      <vt:lpstr>Wingdings 2</vt:lpstr>
      <vt:lpstr>Dividende</vt:lpstr>
      <vt:lpstr>Développeur web et web mobile IA </vt:lpstr>
      <vt:lpstr>Sommaire </vt:lpstr>
      <vt:lpstr>avantageS</vt:lpstr>
      <vt:lpstr>Contraintes </vt:lpstr>
      <vt:lpstr>L’emplois</vt:lpstr>
      <vt:lpstr>L’emplois</vt:lpstr>
      <vt:lpstr>L’emplois</vt:lpstr>
      <vt:lpstr>évolutions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59014-18-09</dc:creator>
  <cp:lastModifiedBy>59014-18-09</cp:lastModifiedBy>
  <cp:revision>6</cp:revision>
  <dcterms:created xsi:type="dcterms:W3CDTF">2025-10-01T08:26:02Z</dcterms:created>
  <dcterms:modified xsi:type="dcterms:W3CDTF">2025-10-01T12:09:30Z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