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65" r:id="rId12"/>
    <p:sldId id="266" r:id="rId13"/>
    <p:sldId id="264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66" autoAdjust="0"/>
  </p:normalViewPr>
  <p:slideViewPr>
    <p:cSldViewPr snapToGrid="0">
      <p:cViewPr varScale="1">
        <p:scale>
          <a:sx n="95" d="100"/>
          <a:sy n="95" d="100"/>
        </p:scale>
        <p:origin x="2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041B-246D-71E7-C87B-08DB1B4B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D02FEA-78BF-E44F-3AEE-DB616DEA0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5FB408-A946-7D81-159B-7F4C7DAE7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VP / Head of Engineering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dirige la stratégie et les équipes techniques.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Scrum Master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anime les équipes agiles et facilite les projets IT.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100" b="1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98A841-D325-8AD8-9D9B-8043403534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039957-1891-6D39-2577-D29DCEF3A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259A3-6A94-1E72-C833-E7A74307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408706-267A-1BBA-2E16-8A5DA95AD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5B7D71-835E-FD1F-5957-99536427A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 of Design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 la stratégie, la vision et la qualité du design produit ou service.</a:t>
            </a:r>
          </a:p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Infographiste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Créer des supports visuels (affiches, logos, interfaces, jeux).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Motion Designer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Conçoit des animations et vidéos interactives sur différents supports.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81D46D-5C59-B0E8-B779-5591691491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51C54-D188-DC7A-3A9B-811935E6E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13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6118-7E6F-1BED-5EFF-712EDD81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621B06-CC66-D409-BF04-E6CDC3A68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88F4DB0-86A5-ED03-7AAD-8CDEE094A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UX Designer</a:t>
            </a:r>
            <a:endParaRPr lang="fr-F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Optimise l’expérience utilisateur sur interfaces digitales.</a:t>
            </a:r>
          </a:p>
          <a:p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 Designer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Conçoit l’interface visuelle des applications et sites web.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 Designer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Crée le design visuel et ergonomique de sites web.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B4B2E5-07D4-FB4E-3343-F6DBA299D2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83FD86-CCDF-44B5-1FC1-2C37EF128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2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B7B48-42B8-05CA-6F76-D7246F2D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D24F726-A19C-2AF7-D90B-BFFBA2B0D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320F41-94AC-3794-2C08-5BDAF2079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pilote la vision produit, priorise les besoins utilisateurs et gère le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backlog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Responsable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Produit définit et déploie la stratégie marketing des produits.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Happiness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améliorer le bien-être des salariés pour favoriser la performance.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Talent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Acquisition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pilote la stratégie de recrutement pour répondre aux besoins RH.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FBB1E7-AF54-8979-A9F0-5B19150660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2568D4-D462-3490-65CA-2BD18E854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0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 Data </a:t>
            </a:r>
            <a:r>
              <a:rPr lang="fr-FR" sz="11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Officer</a:t>
            </a:r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pilote la stratégie data de l’entreprise pour améliorer la prise de décision.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fr-FR" sz="11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Analyst</a:t>
            </a:r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analyse des données (souvent issues d’une seule source) pour aider à la compréhension et à la performance de l’entreprise</a:t>
            </a:r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fr-FR" sz="11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Scientist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 des données complexes en informations exploitables grâce à l’IA, stats et machine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learning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73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57A2-78E1-DE00-95F2-9CABC860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4EAD7E0-98B3-C063-DC10-A06B2E47BD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92B0F0-B466-4620-8AA2-15D885FAC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</a:t>
            </a:r>
            <a:r>
              <a:rPr lang="fr-FR" u="sng" dirty="0" err="1"/>
              <a:t>Engineer</a:t>
            </a:r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dirty="0"/>
              <a:t>prépare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structure et rend exploitables les données pour les équipes Data.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Ingénieur Cloud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déploie, administre et optimise les solutions cloud pour l’entreprise.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Prompt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conçoit des requêtes optimisées pour les modèles d’IA générative comme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103CC0-04E4-551C-0BE4-8F6D745DFB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E2570F2-43FC-E519-CD13-EC678D7AC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1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10EF9-E81D-FBF7-FA55-71A3E9A1B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355A1F-80BA-9582-8475-EB428FB33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AEAC08-2815-EDEB-65E7-9E996D994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Administrateur Réseau</a:t>
            </a:r>
            <a:r>
              <a:rPr lang="fr-FR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gère et sécurise les réseaux informatiques d’entreprise.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Analyste Fonctionnel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fait le lien entre besoins utilisateurs et solutions techniques.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Architecte Web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conçoit et supervise les projets web.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946D6-9671-0BFA-08B2-FD3FC389044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B7712A-5BBC-585F-46D1-771A5835E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35D89-9DF6-D4D5-CCB3-C66610A3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816721-9A39-4FDD-2B32-FE8191D04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316064-1A4D-1DA5-7AE7-634E0B40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Chef de projet MOA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pilote les projets IT côté métier, interface client/technique.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Chief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Techincal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Officer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dirige la stratégie technologique de l’entreprise.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Ingénieur automatisation QA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conçoit et réalise des tests automatisés.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B88AC-66A5-31A3-1364-36A5967A39A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DE859B-6473-8279-8241-571B26171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3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FDCB-B307-C339-8130-BDE364F1A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2E0892-D1BC-1891-1281-F098959CD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77E666-460B-C813-4D00-3C3C6350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L’Ingénieur Cybersécurité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protège les systèmes contre les cybermenaces.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Directeur de Projet Informatique (DSI)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 la mise en œuvre des projets SI.</a:t>
            </a:r>
          </a:p>
          <a:p>
            <a:r>
              <a:rPr lang="fr-FR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L’Intégrateur Web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 les designs en code HTML/CSS fonctionnel.</a:t>
            </a:r>
            <a:endParaRPr lang="fr-FR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8D808B-D983-0B40-B956-E24CCA0FA6B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352314-275C-638F-55F9-0F264194E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7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98EF-1C82-95E0-BF70-2FDA8740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AF7A03-E17F-9EEF-4E96-4F29ECCB8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32D2FE-CF76-5845-8FE3-B7F0D24B9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DevOps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automatise les déploiements et assure la fiabilité des systèmes.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Jeux Vidéo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conçoit et programme des jeux avec des moteurs comme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Unreal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5.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Blockchain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 des solutions basées sur la blockchain et la cryptographie.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fr-FR" sz="1100" b="1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79E3A6-2BE6-FCF2-6BF8-E7E1EE8587E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FA6B89-712E-AEB0-4154-4AF5FE25BC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CD46-5F2B-88B1-46FE-18B7A89D4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9148B2-6203-7082-B78E-9C49F394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445487-527D-22CA-A6BB-E67156C65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Embarqué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 les systèmes embarqués (IoT, automobile) en C/C++.</a:t>
            </a:r>
            <a:b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Mobile (Android, iOS)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créer des applications mobiles pour Android (Java/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Kotlin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ou iOS (Swift).</a:t>
            </a:r>
          </a:p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Full Stack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maîtrise le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le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gérer un projet complet.</a:t>
            </a:r>
            <a:endParaRPr lang="fr-FR" sz="1100" b="1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B236D4-4FD7-A461-0103-61915934ACA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77D96A-E7AA-CE48-B547-E07D7B89A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8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4BC6-3EB3-B203-00A7-91639185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A4E215F-F3AD-0B1F-3C10-438B7A285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8E5306-A129-A46C-0788-04BC2A187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</a:t>
            </a:r>
            <a:r>
              <a:rPr lang="fr-FR" sz="12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gère la logique serveur, bases de données et API.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</a:t>
            </a:r>
            <a:r>
              <a:rPr lang="fr-FR" sz="12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1" i="0" u="sng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JS, Web, Créatif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 les interfaces utilisateurs avec HTML, CSS, JavaScript et </a:t>
            </a:r>
            <a:r>
              <a:rPr lang="fr-FR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frameworks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</a:t>
            </a:r>
            <a:r>
              <a:rPr lang="fr-FR" sz="1200" b="1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Développeur .NET, Java, PHP, Python, Ruby, Symfony, Salesforce</a:t>
            </a:r>
            <a:r>
              <a:rPr lang="fr-F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conçoit et maintient des applications avec des langages ou Framework spécifiques.</a:t>
            </a:r>
            <a:endParaRPr lang="fr-FR" sz="1100" b="1" i="0" u="sng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02FF69-15EF-E935-532B-7D54CCB79A3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01/10/2025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15955D-0F9F-0065-6F6A-B4C684B5B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9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01/10/2025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5712" y="639097"/>
            <a:ext cx="6597360" cy="3686015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sz="8000" dirty="0"/>
              <a:t>Les différents métiers dans l’informatique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 christophe, pierre, theo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D0136-0160-5F6F-9998-40096611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135DEA6B-1A5B-CF85-5664-B0E86D63808D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C5779D3-1024-7B5E-32B4-A3CE4CAFEA05}"/>
              </a:ext>
            </a:extLst>
          </p:cNvPr>
          <p:cNvSpPr txBox="1"/>
          <p:nvPr/>
        </p:nvSpPr>
        <p:spPr>
          <a:xfrm>
            <a:off x="1329325" y="1353470"/>
            <a:ext cx="27929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VP / Head of Engineering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99A868-0663-BC75-351C-2D75EEF37749}"/>
              </a:ext>
            </a:extLst>
          </p:cNvPr>
          <p:cNvSpPr txBox="1"/>
          <p:nvPr/>
        </p:nvSpPr>
        <p:spPr>
          <a:xfrm>
            <a:off x="6905038" y="1391834"/>
            <a:ext cx="39576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Scrum Master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03776BC-441A-EFDD-2D6A-CD7C64E0F11E}"/>
              </a:ext>
            </a:extLst>
          </p:cNvPr>
          <p:cNvSpPr txBox="1"/>
          <p:nvPr/>
        </p:nvSpPr>
        <p:spPr>
          <a:xfrm>
            <a:off x="790704" y="2243807"/>
            <a:ext cx="387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Bac+5 ingénieur/master + expérience en développement et lead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577C8-9D97-E208-873B-FB9B1CE2FB04}"/>
              </a:ext>
            </a:extLst>
          </p:cNvPr>
          <p:cNvSpPr txBox="1"/>
          <p:nvPr/>
        </p:nvSpPr>
        <p:spPr>
          <a:xfrm>
            <a:off x="6948742" y="2321917"/>
            <a:ext cx="3870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Pas de formation obligatoire, maîtrise agile et connaissance du métier.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038BD7F-CF10-DECF-5642-9A575BF6A868}"/>
              </a:ext>
            </a:extLst>
          </p:cNvPr>
          <p:cNvSpPr txBox="1"/>
          <p:nvPr/>
        </p:nvSpPr>
        <p:spPr>
          <a:xfrm>
            <a:off x="1622698" y="3739498"/>
            <a:ext cx="220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Senior 70-130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B7C4FD1-5F4B-91B4-D572-6D37EBD0397F}"/>
              </a:ext>
            </a:extLst>
          </p:cNvPr>
          <p:cNvSpPr txBox="1"/>
          <p:nvPr/>
        </p:nvSpPr>
        <p:spPr>
          <a:xfrm>
            <a:off x="7820615" y="3730961"/>
            <a:ext cx="2468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Junior 35-44 K€</a:t>
            </a:r>
            <a:br>
              <a:rPr lang="fr-FR" sz="2000" dirty="0"/>
            </a:br>
            <a:r>
              <a:rPr lang="fr-FR" sz="2000" dirty="0"/>
              <a:t>Confirmé 45-54 K€</a:t>
            </a:r>
            <a:br>
              <a:rPr lang="fr-FR" sz="2000" dirty="0"/>
            </a:br>
            <a:r>
              <a:rPr lang="fr-FR" sz="2000" dirty="0"/>
              <a:t>Senior 55-65 K€.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AFFC0BB-5D94-31A3-A32C-47FFEF50D201}"/>
              </a:ext>
            </a:extLst>
          </p:cNvPr>
          <p:cNvSpPr txBox="1"/>
          <p:nvPr/>
        </p:nvSpPr>
        <p:spPr>
          <a:xfrm>
            <a:off x="1254884" y="5282865"/>
            <a:ext cx="29418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SVP/EVP Engineering, CTO.</a:t>
            </a:r>
          </a:p>
          <a:p>
            <a:br>
              <a:rPr lang="fr-FR" sz="2000" dirty="0"/>
            </a:b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4B3AD9B-3D0D-0EBB-047F-9406927FA5A2}"/>
              </a:ext>
            </a:extLst>
          </p:cNvPr>
          <p:cNvSpPr txBox="1"/>
          <p:nvPr/>
        </p:nvSpPr>
        <p:spPr>
          <a:xfrm>
            <a:off x="6707697" y="5443835"/>
            <a:ext cx="4352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Product Owner, coach freelance, DevOps.</a:t>
            </a:r>
          </a:p>
          <a:p>
            <a:br>
              <a:rPr lang="en-US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45366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5512A-9789-EF80-9554-28222BF5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046ED139-76ED-F102-5BFE-458FC488A655}"/>
              </a:ext>
            </a:extLst>
          </p:cNvPr>
          <p:cNvSpPr txBox="1"/>
          <p:nvPr/>
        </p:nvSpPr>
        <p:spPr>
          <a:xfrm>
            <a:off x="4647027" y="0"/>
            <a:ext cx="2922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0" i="0" u="none" strike="noStrike" dirty="0">
                <a:effectLst/>
              </a:rPr>
              <a:t>DESIGN</a:t>
            </a:r>
            <a:endParaRPr lang="fr-FR" sz="6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EC98DDF-C2B3-282C-54D4-9FB70439FA50}"/>
              </a:ext>
            </a:extLst>
          </p:cNvPr>
          <p:cNvSpPr txBox="1"/>
          <p:nvPr/>
        </p:nvSpPr>
        <p:spPr>
          <a:xfrm>
            <a:off x="1341429" y="1306063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fr-FR" sz="2000" b="1" i="0" dirty="0">
                <a:effectLst/>
              </a:rPr>
              <a:t>Head of design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8E0A46F-C3ED-6ABF-97CC-4EA86D79862C}"/>
              </a:ext>
            </a:extLst>
          </p:cNvPr>
          <p:cNvSpPr txBox="1"/>
          <p:nvPr/>
        </p:nvSpPr>
        <p:spPr>
          <a:xfrm>
            <a:off x="5149517" y="1306063"/>
            <a:ext cx="175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fr-FR" sz="2000" b="1" i="0" dirty="0">
                <a:effectLst/>
              </a:rPr>
              <a:t>Infographiste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B51A02A-A8BA-15C7-25A2-7E0BE4203508}"/>
              </a:ext>
            </a:extLst>
          </p:cNvPr>
          <p:cNvSpPr txBox="1"/>
          <p:nvPr/>
        </p:nvSpPr>
        <p:spPr>
          <a:xfrm>
            <a:off x="8974042" y="1306063"/>
            <a:ext cx="1876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Motion Designer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F0DA41-F1F2-9722-8306-17BCF9FE5AFA}"/>
              </a:ext>
            </a:extLst>
          </p:cNvPr>
          <p:cNvSpPr txBox="1"/>
          <p:nvPr/>
        </p:nvSpPr>
        <p:spPr>
          <a:xfrm>
            <a:off x="140584" y="2236093"/>
            <a:ext cx="4406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 +2/+5</a:t>
            </a:r>
          </a:p>
          <a:p>
            <a:pPr algn="ctr"/>
            <a:r>
              <a:rPr lang="fr-FR" sz="2000" dirty="0"/>
              <a:t>École d’ingé en </a:t>
            </a:r>
            <a:r>
              <a:rPr lang="fr-FR" sz="2000" b="0" i="0" u="none" strike="noStrike" dirty="0">
                <a:effectLst/>
              </a:rPr>
              <a:t>école de design</a:t>
            </a:r>
          </a:p>
          <a:p>
            <a:pPr algn="ctr"/>
            <a:r>
              <a:rPr lang="fr-FR" sz="2000" b="0" i="0" u="none" strike="noStrike" dirty="0">
                <a:effectLst/>
              </a:rPr>
              <a:t> art, communication, </a:t>
            </a:r>
          </a:p>
          <a:p>
            <a:pPr algn="ctr"/>
            <a:r>
              <a:rPr lang="fr-FR" sz="2000" b="0" i="0" u="none" strike="noStrike" dirty="0">
                <a:effectLst/>
              </a:rPr>
              <a:t>ingénierie</a:t>
            </a:r>
            <a:r>
              <a:rPr lang="fr-FR" sz="2000" dirty="0"/>
              <a:t> info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0508358-5392-3F7A-42C9-6B5F9F06C5FD}"/>
              </a:ext>
            </a:extLst>
          </p:cNvPr>
          <p:cNvSpPr txBox="1"/>
          <p:nvPr/>
        </p:nvSpPr>
        <p:spPr>
          <a:xfrm>
            <a:off x="4404322" y="2236093"/>
            <a:ext cx="32319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BTS communication visuelle</a:t>
            </a:r>
          </a:p>
          <a:p>
            <a:pPr algn="ctr"/>
            <a:r>
              <a:rPr lang="fr-FR" sz="2000" dirty="0"/>
              <a:t> école d’art (Beaux-Arts).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9A66FC9-0A67-3248-415B-50F3B6145747}"/>
              </a:ext>
            </a:extLst>
          </p:cNvPr>
          <p:cNvSpPr txBox="1"/>
          <p:nvPr/>
        </p:nvSpPr>
        <p:spPr>
          <a:xfrm>
            <a:off x="8714688" y="2236093"/>
            <a:ext cx="2243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École spécialisée</a:t>
            </a:r>
          </a:p>
          <a:p>
            <a:pPr algn="ctr"/>
            <a:r>
              <a:rPr lang="fr-FR" sz="2000" dirty="0"/>
              <a:t> (ex. : </a:t>
            </a:r>
            <a:r>
              <a:rPr lang="fr-FR" sz="2000" dirty="0" err="1"/>
              <a:t>Supinfocom</a:t>
            </a:r>
            <a:r>
              <a:rPr lang="fr-FR" sz="2000" dirty="0"/>
              <a:t>).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D183B84-BA71-221B-5E1E-FD6F0CE6FB15}"/>
              </a:ext>
            </a:extLst>
          </p:cNvPr>
          <p:cNvSpPr txBox="1"/>
          <p:nvPr/>
        </p:nvSpPr>
        <p:spPr>
          <a:xfrm>
            <a:off x="941408" y="3535456"/>
            <a:ext cx="33895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fr-FR" sz="2000" dirty="0"/>
              <a:t>Paris : Confirmé 65-80 K€</a:t>
            </a:r>
          </a:p>
          <a:p>
            <a:pPr fontAlgn="base"/>
            <a:r>
              <a:rPr lang="fr-FR" sz="2000" dirty="0"/>
              <a:t>Senior 75-100 K€</a:t>
            </a:r>
          </a:p>
          <a:p>
            <a:pPr fontAlgn="base"/>
            <a:r>
              <a:rPr lang="fr-FR" sz="2000" dirty="0"/>
              <a:t>Province : Confirmé 45-50 K€</a:t>
            </a:r>
          </a:p>
          <a:p>
            <a:pPr fontAlgn="base"/>
            <a:r>
              <a:rPr lang="fr-FR" sz="2000" dirty="0"/>
              <a:t>Senior 50-60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9FBA23-5D0E-CB80-581B-E757030CDCC8}"/>
              </a:ext>
            </a:extLst>
          </p:cNvPr>
          <p:cNvSpPr txBox="1"/>
          <p:nvPr/>
        </p:nvSpPr>
        <p:spPr>
          <a:xfrm>
            <a:off x="4941376" y="3549998"/>
            <a:ext cx="2157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24-60 K€ </a:t>
            </a:r>
          </a:p>
          <a:p>
            <a:r>
              <a:rPr lang="fr-FR" sz="2000" dirty="0"/>
              <a:t>selon expérience.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CCE236-EA4C-0478-5C7E-A904F4AC91E1}"/>
              </a:ext>
            </a:extLst>
          </p:cNvPr>
          <p:cNvSpPr txBox="1"/>
          <p:nvPr/>
        </p:nvSpPr>
        <p:spPr>
          <a:xfrm>
            <a:off x="8757701" y="3535456"/>
            <a:ext cx="2157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30-70 K€ </a:t>
            </a:r>
          </a:p>
          <a:p>
            <a:r>
              <a:rPr lang="fr-FR" sz="2000" dirty="0"/>
              <a:t>selon expérience.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7A4CA56-1511-3CD0-22C5-9722E87851A9}"/>
              </a:ext>
            </a:extLst>
          </p:cNvPr>
          <p:cNvSpPr txBox="1"/>
          <p:nvPr/>
        </p:nvSpPr>
        <p:spPr>
          <a:xfrm>
            <a:off x="1254884" y="5282865"/>
            <a:ext cx="23248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i="0" u="none" strike="noStrike" dirty="0">
                <a:effectLst/>
              </a:rPr>
              <a:t>Directeur créatif, Chief Design </a:t>
            </a:r>
            <a:r>
              <a:rPr lang="fr-FR" sz="2000" b="0" i="0" u="none" strike="noStrike" dirty="0" err="1">
                <a:effectLst/>
              </a:rPr>
              <a:t>Officer</a:t>
            </a:r>
            <a:r>
              <a:rPr lang="fr-FR" sz="2000" b="0" i="0" u="none" strike="noStrike" dirty="0">
                <a:effectLst/>
              </a:rPr>
              <a:t>.</a:t>
            </a:r>
            <a:endParaRPr lang="fr-FR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9F80C61-2FDC-ADDB-18E6-DEB716B93E72}"/>
              </a:ext>
            </a:extLst>
          </p:cNvPr>
          <p:cNvSpPr txBox="1"/>
          <p:nvPr/>
        </p:nvSpPr>
        <p:spPr>
          <a:xfrm>
            <a:off x="4828416" y="5282865"/>
            <a:ext cx="25598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Graphiste senior, directeur artistique, freelance.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6AD1D86-CD7B-52FC-3050-9C147AE0757C}"/>
              </a:ext>
            </a:extLst>
          </p:cNvPr>
          <p:cNvSpPr txBox="1"/>
          <p:nvPr/>
        </p:nvSpPr>
        <p:spPr>
          <a:xfrm>
            <a:off x="8757701" y="5180229"/>
            <a:ext cx="1894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Directeur artistique, freelance.</a:t>
            </a:r>
          </a:p>
        </p:txBody>
      </p:sp>
    </p:spTree>
    <p:extLst>
      <p:ext uri="{BB962C8B-B14F-4D97-AF65-F5344CB8AC3E}">
        <p14:creationId xmlns:p14="http://schemas.microsoft.com/office/powerpoint/2010/main" val="424322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4214F-D76C-12B0-5B3F-D1401595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1B3F440A-B42C-297A-3400-3385C4E78016}"/>
              </a:ext>
            </a:extLst>
          </p:cNvPr>
          <p:cNvSpPr txBox="1"/>
          <p:nvPr/>
        </p:nvSpPr>
        <p:spPr>
          <a:xfrm>
            <a:off x="4666862" y="0"/>
            <a:ext cx="2882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0" i="0" u="none" strike="noStrike" dirty="0">
                <a:effectLst/>
              </a:rPr>
              <a:t>DESIGN</a:t>
            </a:r>
            <a:endParaRPr lang="fr-FR" sz="60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A868B6-6CA3-B53E-D126-9C4919FA75BE}"/>
              </a:ext>
            </a:extLst>
          </p:cNvPr>
          <p:cNvSpPr txBox="1"/>
          <p:nvPr/>
        </p:nvSpPr>
        <p:spPr>
          <a:xfrm>
            <a:off x="1341429" y="1306063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UX Designer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B5813CD-B9C2-0477-0951-A656EA3FF3B3}"/>
              </a:ext>
            </a:extLst>
          </p:cNvPr>
          <p:cNvSpPr txBox="1"/>
          <p:nvPr/>
        </p:nvSpPr>
        <p:spPr>
          <a:xfrm>
            <a:off x="5283321" y="1306063"/>
            <a:ext cx="16253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UI Designer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3F77DFA-8146-9205-243C-0FB365044C00}"/>
              </a:ext>
            </a:extLst>
          </p:cNvPr>
          <p:cNvSpPr txBox="1"/>
          <p:nvPr/>
        </p:nvSpPr>
        <p:spPr>
          <a:xfrm>
            <a:off x="8974042" y="1306063"/>
            <a:ext cx="1876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Web Designer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63530B5-34F4-B2FB-31A9-C9855B037C90}"/>
              </a:ext>
            </a:extLst>
          </p:cNvPr>
          <p:cNvSpPr txBox="1"/>
          <p:nvPr/>
        </p:nvSpPr>
        <p:spPr>
          <a:xfrm>
            <a:off x="140584" y="2236093"/>
            <a:ext cx="4406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Bac+2/3 </a:t>
            </a:r>
          </a:p>
          <a:p>
            <a:pPr algn="ctr"/>
            <a:r>
              <a:rPr lang="fr-FR" sz="2000" dirty="0"/>
              <a:t>(DUT, BTS design graphique, etc.)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8DC992D-B4EA-589B-16DC-FF93D388C08B}"/>
              </a:ext>
            </a:extLst>
          </p:cNvPr>
          <p:cNvSpPr txBox="1"/>
          <p:nvPr/>
        </p:nvSpPr>
        <p:spPr>
          <a:xfrm>
            <a:off x="4785035" y="2236093"/>
            <a:ext cx="2470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BTS, DUT multimédia</a:t>
            </a:r>
          </a:p>
          <a:p>
            <a:pPr algn="ctr"/>
            <a:r>
              <a:rPr lang="fr-FR" sz="2000" dirty="0"/>
              <a:t>design graphique</a:t>
            </a:r>
          </a:p>
          <a:p>
            <a:pPr algn="ctr"/>
            <a:r>
              <a:rPr lang="fr-FR" sz="2000" dirty="0"/>
              <a:t> informatique.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F63E5C6-2607-2011-8DE5-3DAA6AE8DACA}"/>
              </a:ext>
            </a:extLst>
          </p:cNvPr>
          <p:cNvSpPr txBox="1"/>
          <p:nvPr/>
        </p:nvSpPr>
        <p:spPr>
          <a:xfrm>
            <a:off x="8153894" y="2236093"/>
            <a:ext cx="3365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Bac+2/3 à Master en design</a:t>
            </a:r>
          </a:p>
          <a:p>
            <a:pPr algn="ctr"/>
            <a:r>
              <a:rPr lang="fr-FR" sz="2000" dirty="0"/>
              <a:t>communication visuelle.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A91007B-FA3B-95C1-4EF2-7ED896AAE69D}"/>
              </a:ext>
            </a:extLst>
          </p:cNvPr>
          <p:cNvSpPr txBox="1"/>
          <p:nvPr/>
        </p:nvSpPr>
        <p:spPr>
          <a:xfrm>
            <a:off x="851576" y="3535456"/>
            <a:ext cx="1912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base"/>
            <a:r>
              <a:rPr lang="fr-FR" sz="2000" dirty="0"/>
              <a:t>Junior 35 K€</a:t>
            </a:r>
          </a:p>
          <a:p>
            <a:pPr fontAlgn="base"/>
            <a:r>
              <a:rPr lang="fr-FR" sz="2000" dirty="0"/>
              <a:t>Confirmé 43 K€</a:t>
            </a:r>
          </a:p>
          <a:p>
            <a:pPr fontAlgn="base"/>
            <a:r>
              <a:rPr lang="fr-FR" sz="2000" dirty="0"/>
              <a:t> Senior 54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D154AA4-E848-D12F-FD2A-ACB04A62B65D}"/>
              </a:ext>
            </a:extLst>
          </p:cNvPr>
          <p:cNvSpPr txBox="1"/>
          <p:nvPr/>
        </p:nvSpPr>
        <p:spPr>
          <a:xfrm>
            <a:off x="4941376" y="3549998"/>
            <a:ext cx="21578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Junior 35 K€ Confirmé 43 K€ Senior 54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32188E5-E392-B32A-1538-49767D9ACB79}"/>
              </a:ext>
            </a:extLst>
          </p:cNvPr>
          <p:cNvSpPr txBox="1"/>
          <p:nvPr/>
        </p:nvSpPr>
        <p:spPr>
          <a:xfrm>
            <a:off x="8757701" y="3535456"/>
            <a:ext cx="21578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30-60 K€ </a:t>
            </a:r>
          </a:p>
          <a:p>
            <a:r>
              <a:rPr lang="fr-FR" sz="2000" dirty="0"/>
              <a:t>selon localisation..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CAAFA77-0C78-BB26-BD4A-CECE9626F2D4}"/>
              </a:ext>
            </a:extLst>
          </p:cNvPr>
          <p:cNvSpPr txBox="1"/>
          <p:nvPr/>
        </p:nvSpPr>
        <p:spPr>
          <a:xfrm>
            <a:off x="656460" y="5229999"/>
            <a:ext cx="2777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Architecte de l'information, </a:t>
            </a:r>
          </a:p>
          <a:p>
            <a:r>
              <a:rPr lang="fr-FR" sz="2000" dirty="0"/>
              <a:t>chef de projet.</a:t>
            </a:r>
            <a:r>
              <a:rPr lang="fr-FR" sz="2000" b="0" i="0" u="none" strike="noStrike" dirty="0">
                <a:effectLst/>
              </a:rPr>
              <a:t>.</a:t>
            </a:r>
            <a:endParaRPr lang="fr-FR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8355F3B-1C4B-5C38-4DD9-5D3584DD8B9A}"/>
              </a:ext>
            </a:extLst>
          </p:cNvPr>
          <p:cNvSpPr txBox="1"/>
          <p:nvPr/>
        </p:nvSpPr>
        <p:spPr>
          <a:xfrm>
            <a:off x="4828416" y="5282865"/>
            <a:ext cx="2559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Architecte UI</a:t>
            </a:r>
          </a:p>
          <a:p>
            <a:r>
              <a:rPr lang="fr-FR" sz="2000" dirty="0"/>
              <a:t>Directeur de projet.</a:t>
            </a:r>
          </a:p>
          <a:p>
            <a:br>
              <a:rPr lang="fr-FR" sz="2000" dirty="0"/>
            </a:b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59B0BC-44E2-E64D-8B16-0C12FE744539}"/>
              </a:ext>
            </a:extLst>
          </p:cNvPr>
          <p:cNvSpPr txBox="1"/>
          <p:nvPr/>
        </p:nvSpPr>
        <p:spPr>
          <a:xfrm>
            <a:off x="8757701" y="5180229"/>
            <a:ext cx="1894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Freelance, direction artistique web.</a:t>
            </a:r>
          </a:p>
        </p:txBody>
      </p:sp>
    </p:spTree>
    <p:extLst>
      <p:ext uri="{BB962C8B-B14F-4D97-AF65-F5344CB8AC3E}">
        <p14:creationId xmlns:p14="http://schemas.microsoft.com/office/powerpoint/2010/main" val="17335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44B3B-5943-938A-0B38-3DB0682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EFC41AB-5283-B5FD-5C83-46D6C61EDAF4}"/>
              </a:ext>
            </a:extLst>
          </p:cNvPr>
          <p:cNvSpPr txBox="1"/>
          <p:nvPr/>
        </p:nvSpPr>
        <p:spPr>
          <a:xfrm>
            <a:off x="251209" y="-43387"/>
            <a:ext cx="11656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PRODUCT &amp; AUTRES MÉTIERS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77E776-38C0-E8D8-0474-9D12EC748E75}"/>
              </a:ext>
            </a:extLst>
          </p:cNvPr>
          <p:cNvSpPr txBox="1"/>
          <p:nvPr/>
        </p:nvSpPr>
        <p:spPr>
          <a:xfrm>
            <a:off x="230142" y="1193171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Product </a:t>
            </a:r>
            <a:r>
              <a:rPr lang="fr-FR" sz="2000" b="1" dirty="0" err="1"/>
              <a:t>Owner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A9D47A9-094C-8BBE-7088-16566D459362}"/>
              </a:ext>
            </a:extLst>
          </p:cNvPr>
          <p:cNvSpPr txBox="1"/>
          <p:nvPr/>
        </p:nvSpPr>
        <p:spPr>
          <a:xfrm>
            <a:off x="251209" y="2042810"/>
            <a:ext cx="21312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Bac+5</a:t>
            </a:r>
            <a:br>
              <a:rPr lang="fr-FR" sz="2000" dirty="0"/>
            </a:br>
            <a:r>
              <a:rPr lang="fr-FR" sz="2000" dirty="0"/>
              <a:t>(gestion de projet,</a:t>
            </a:r>
            <a:br>
              <a:rPr lang="fr-FR" sz="2000" dirty="0"/>
            </a:br>
            <a:r>
              <a:rPr lang="fr-FR" sz="2000" dirty="0"/>
              <a:t>marketing,</a:t>
            </a:r>
            <a:br>
              <a:rPr lang="fr-FR" sz="2000" dirty="0"/>
            </a:br>
            <a:r>
              <a:rPr lang="fr-FR" sz="2000" dirty="0"/>
              <a:t>design produit)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6905F71-2710-1955-9289-72ED0EB7A675}"/>
              </a:ext>
            </a:extLst>
          </p:cNvPr>
          <p:cNvSpPr txBox="1"/>
          <p:nvPr/>
        </p:nvSpPr>
        <p:spPr>
          <a:xfrm>
            <a:off x="202381" y="3850980"/>
            <a:ext cx="2278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Junior 30-39 K€</a:t>
            </a:r>
            <a:br>
              <a:rPr lang="fr-FR" sz="2000" dirty="0"/>
            </a:br>
            <a:r>
              <a:rPr lang="fr-FR" sz="2000" dirty="0"/>
              <a:t>Confirmé 40-50 K€</a:t>
            </a:r>
            <a:br>
              <a:rPr lang="fr-FR" sz="2000" dirty="0"/>
            </a:br>
            <a:r>
              <a:rPr lang="fr-FR" sz="2000" dirty="0"/>
              <a:t>Senior 50-70 K€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FADB02F-4455-B2F9-ABE4-E9CE2E5F45B2}"/>
              </a:ext>
            </a:extLst>
          </p:cNvPr>
          <p:cNvSpPr txBox="1"/>
          <p:nvPr/>
        </p:nvSpPr>
        <p:spPr>
          <a:xfrm>
            <a:off x="251209" y="5074429"/>
            <a:ext cx="2249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Product Manager, Head of Product</a:t>
            </a:r>
            <a:endParaRPr lang="fr-FR" sz="20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42FC91-DB4C-1332-03D1-EFA6637DA5DC}"/>
              </a:ext>
            </a:extLst>
          </p:cNvPr>
          <p:cNvSpPr txBox="1"/>
          <p:nvPr/>
        </p:nvSpPr>
        <p:spPr>
          <a:xfrm>
            <a:off x="2937895" y="1209755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Responsable Marketing Produit</a:t>
            </a:r>
            <a:endParaRPr lang="fr-FR" sz="20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33BA04-A8FB-6E32-53F4-F70F6B63DBB8}"/>
              </a:ext>
            </a:extLst>
          </p:cNvPr>
          <p:cNvSpPr txBox="1"/>
          <p:nvPr/>
        </p:nvSpPr>
        <p:spPr>
          <a:xfrm>
            <a:off x="2804882" y="2059394"/>
            <a:ext cx="24393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Bac+4/5</a:t>
            </a:r>
            <a:br>
              <a:rPr lang="fr-FR" sz="2000" dirty="0"/>
            </a:br>
            <a:r>
              <a:rPr lang="fr-FR" sz="2000" dirty="0"/>
              <a:t>(école de commerce,</a:t>
            </a:r>
            <a:br>
              <a:rPr lang="fr-FR" sz="2000" dirty="0"/>
            </a:br>
            <a:r>
              <a:rPr lang="fr-FR" sz="2000" dirty="0"/>
              <a:t>ingénieur, IEP,</a:t>
            </a:r>
            <a:br>
              <a:rPr lang="fr-FR" sz="2000" dirty="0"/>
            </a:br>
            <a:r>
              <a:rPr lang="fr-FR" sz="2000" dirty="0"/>
              <a:t>master marketing)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A86891-D6FA-C9E3-3BBE-83DC8FF87D4C}"/>
              </a:ext>
            </a:extLst>
          </p:cNvPr>
          <p:cNvSpPr txBox="1"/>
          <p:nvPr/>
        </p:nvSpPr>
        <p:spPr>
          <a:xfrm>
            <a:off x="3435054" y="386756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36-70 K€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E07BBD-FD50-EDA3-B052-FC5764FA6B97}"/>
              </a:ext>
            </a:extLst>
          </p:cNvPr>
          <p:cNvSpPr txBox="1"/>
          <p:nvPr/>
        </p:nvSpPr>
        <p:spPr>
          <a:xfrm>
            <a:off x="2981064" y="5091012"/>
            <a:ext cx="22491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Directeur Marketing, consultant marketing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4D580D-A76E-BF0F-0CBF-3C19D54A50B6}"/>
              </a:ext>
            </a:extLst>
          </p:cNvPr>
          <p:cNvSpPr txBox="1"/>
          <p:nvPr/>
        </p:nvSpPr>
        <p:spPr>
          <a:xfrm>
            <a:off x="5796144" y="1105268"/>
            <a:ext cx="22382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Happiness Manager / Chief Happiness Officer (CHO)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0F3307-967E-A168-0838-AF64E60EAD3E}"/>
              </a:ext>
            </a:extLst>
          </p:cNvPr>
          <p:cNvSpPr txBox="1"/>
          <p:nvPr/>
        </p:nvSpPr>
        <p:spPr>
          <a:xfrm>
            <a:off x="5589200" y="2413337"/>
            <a:ext cx="25872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Bac+3 à Bac+5</a:t>
            </a:r>
            <a:br>
              <a:rPr lang="fr-FR" sz="2000" dirty="0"/>
            </a:br>
            <a:r>
              <a:rPr lang="fr-FR" sz="2000" dirty="0"/>
              <a:t>(RH, communication,</a:t>
            </a:r>
            <a:br>
              <a:rPr lang="fr-FR" sz="2000" dirty="0"/>
            </a:br>
            <a:r>
              <a:rPr lang="fr-FR" sz="2000" dirty="0"/>
              <a:t>psychologie du travail)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28BD82-5EB1-FB31-05E8-8CE6974A9445}"/>
              </a:ext>
            </a:extLst>
          </p:cNvPr>
          <p:cNvSpPr txBox="1"/>
          <p:nvPr/>
        </p:nvSpPr>
        <p:spPr>
          <a:xfrm>
            <a:off x="5756353" y="3850981"/>
            <a:ext cx="2278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32-36 K€</a:t>
            </a:r>
            <a:br>
              <a:rPr lang="fr-FR" sz="2000" dirty="0"/>
            </a:br>
            <a:r>
              <a:rPr lang="fr-FR" sz="2000" dirty="0"/>
              <a:t>Confirmé 40-46 K€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A747D63-8F46-D715-E53A-9D24C9D444AA}"/>
              </a:ext>
            </a:extLst>
          </p:cNvPr>
          <p:cNvSpPr txBox="1"/>
          <p:nvPr/>
        </p:nvSpPr>
        <p:spPr>
          <a:xfrm>
            <a:off x="5827282" y="5074429"/>
            <a:ext cx="2249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/>
              <a:t> Responsable QVT, RH, CHO senior.</a:t>
            </a:r>
            <a:endParaRPr lang="fr-FR" sz="2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BBD0074-C801-5D3E-8AB8-E000BE822235}"/>
              </a:ext>
            </a:extLst>
          </p:cNvPr>
          <p:cNvSpPr txBox="1"/>
          <p:nvPr/>
        </p:nvSpPr>
        <p:spPr>
          <a:xfrm>
            <a:off x="9072564" y="1209755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Talent Acquisition Manager (TAM)</a:t>
            </a:r>
            <a:endParaRPr lang="fr-FR" sz="2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9EF415-ABBE-C7A0-EBB4-9EA1437CF7AC}"/>
              </a:ext>
            </a:extLst>
          </p:cNvPr>
          <p:cNvSpPr txBox="1"/>
          <p:nvPr/>
        </p:nvSpPr>
        <p:spPr>
          <a:xfrm>
            <a:off x="8350936" y="2520361"/>
            <a:ext cx="37206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Bac+5 en RH</a:t>
            </a:r>
            <a:br>
              <a:rPr lang="fr-FR" sz="2000" dirty="0"/>
            </a:br>
            <a:r>
              <a:rPr lang="fr-FR" sz="2000" dirty="0"/>
              <a:t>(Master RH, école de commerce)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3674507-7585-1123-5A60-BD7A01105C99}"/>
              </a:ext>
            </a:extLst>
          </p:cNvPr>
          <p:cNvSpPr txBox="1"/>
          <p:nvPr/>
        </p:nvSpPr>
        <p:spPr>
          <a:xfrm>
            <a:off x="8452013" y="3867564"/>
            <a:ext cx="346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Variable selon taille entreprise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B039CC-A925-3A7E-E966-F26158DF4890}"/>
              </a:ext>
            </a:extLst>
          </p:cNvPr>
          <p:cNvSpPr txBox="1"/>
          <p:nvPr/>
        </p:nvSpPr>
        <p:spPr>
          <a:xfrm>
            <a:off x="9072564" y="5074429"/>
            <a:ext cx="22491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 DRH, Responsable développement RH, Responsable formation</a:t>
            </a:r>
          </a:p>
        </p:txBody>
      </p:sp>
    </p:spTree>
    <p:extLst>
      <p:ext uri="{BB962C8B-B14F-4D97-AF65-F5344CB8AC3E}">
        <p14:creationId xmlns:p14="http://schemas.microsoft.com/office/powerpoint/2010/main" val="69345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406FABBF-B48E-4707-D12E-603D96169665}"/>
              </a:ext>
            </a:extLst>
          </p:cNvPr>
          <p:cNvSpPr txBox="1"/>
          <p:nvPr/>
        </p:nvSpPr>
        <p:spPr>
          <a:xfrm>
            <a:off x="5205020" y="0"/>
            <a:ext cx="1781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DATA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18C9FF8-D4F7-7319-7BAB-CB601919B553}"/>
              </a:ext>
            </a:extLst>
          </p:cNvPr>
          <p:cNvSpPr txBox="1"/>
          <p:nvPr/>
        </p:nvSpPr>
        <p:spPr>
          <a:xfrm>
            <a:off x="1341447" y="1015663"/>
            <a:ext cx="22382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fr-FR" sz="2000" b="1" dirty="0">
                <a:effectLst/>
              </a:rPr>
              <a:t>Chief Data </a:t>
            </a:r>
            <a:r>
              <a:rPr lang="fr-FR" sz="2000" b="1" dirty="0" err="1">
                <a:effectLst/>
              </a:rPr>
              <a:t>Officer</a:t>
            </a:r>
            <a:endParaRPr lang="fr-FR" sz="2000" b="0" dirty="0">
              <a:effectLst/>
            </a:endParaRPr>
          </a:p>
          <a:p>
            <a:pPr algn="ctr">
              <a:buNone/>
            </a:pPr>
            <a:br>
              <a:rPr lang="fr-FR" sz="2000" dirty="0"/>
            </a:b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2C39C31-9227-9069-6C13-D3888F35BA65}"/>
              </a:ext>
            </a:extLst>
          </p:cNvPr>
          <p:cNvSpPr txBox="1"/>
          <p:nvPr/>
        </p:nvSpPr>
        <p:spPr>
          <a:xfrm>
            <a:off x="5283339" y="1015663"/>
            <a:ext cx="1625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fr-FR" sz="2000" b="1" dirty="0">
                <a:effectLst/>
              </a:rPr>
              <a:t>Data </a:t>
            </a:r>
            <a:r>
              <a:rPr lang="fr-FR" sz="2000" b="1" dirty="0" err="1">
                <a:effectLst/>
              </a:rPr>
              <a:t>Analyst</a:t>
            </a:r>
            <a:endParaRPr lang="fr-FR" sz="2000" b="0" dirty="0">
              <a:effectLst/>
            </a:endParaRPr>
          </a:p>
          <a:p>
            <a:pPr algn="ctr">
              <a:buNone/>
            </a:pPr>
            <a:br>
              <a:rPr lang="fr-FR" sz="2000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ED0F28A-030B-59F8-ECAA-DCC07A410079}"/>
              </a:ext>
            </a:extLst>
          </p:cNvPr>
          <p:cNvSpPr txBox="1"/>
          <p:nvPr/>
        </p:nvSpPr>
        <p:spPr>
          <a:xfrm>
            <a:off x="8974060" y="1015663"/>
            <a:ext cx="1876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fr-FR" sz="2000" b="1" dirty="0">
                <a:effectLst/>
              </a:rPr>
              <a:t>Data </a:t>
            </a:r>
            <a:r>
              <a:rPr lang="fr-FR" sz="2000" b="1" dirty="0" err="1">
                <a:effectLst/>
              </a:rPr>
              <a:t>Scientist</a:t>
            </a:r>
            <a:endParaRPr lang="fr-FR" sz="2000" b="0" dirty="0">
              <a:effectLst/>
            </a:endParaRPr>
          </a:p>
          <a:p>
            <a:pPr algn="ctr">
              <a:buNone/>
            </a:pPr>
            <a:br>
              <a:rPr lang="fr-FR" sz="2000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523FDE9-BF73-2ABE-9281-478FACAF6DF3}"/>
              </a:ext>
            </a:extLst>
          </p:cNvPr>
          <p:cNvSpPr txBox="1"/>
          <p:nvPr/>
        </p:nvSpPr>
        <p:spPr>
          <a:xfrm>
            <a:off x="1235137" y="1945693"/>
            <a:ext cx="2299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 +5/+6</a:t>
            </a:r>
          </a:p>
          <a:p>
            <a:pPr algn="ctr"/>
            <a:r>
              <a:rPr lang="fr-FR" sz="2000" dirty="0"/>
              <a:t>École d’ingé en info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B1603DC-2AA7-83FB-4CC1-FA3105821A20}"/>
              </a:ext>
            </a:extLst>
          </p:cNvPr>
          <p:cNvSpPr txBox="1"/>
          <p:nvPr/>
        </p:nvSpPr>
        <p:spPr>
          <a:xfrm>
            <a:off x="4546753" y="1945693"/>
            <a:ext cx="2947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 +4/+5</a:t>
            </a:r>
          </a:p>
          <a:p>
            <a:pPr algn="ctr"/>
            <a:r>
              <a:rPr lang="fr-FR" sz="2000" dirty="0"/>
              <a:t>École d’ingé en info/stats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95CD39D-DE25-67EC-D124-A282C37BC058}"/>
              </a:ext>
            </a:extLst>
          </p:cNvPr>
          <p:cNvSpPr txBox="1"/>
          <p:nvPr/>
        </p:nvSpPr>
        <p:spPr>
          <a:xfrm>
            <a:off x="7998261" y="1945693"/>
            <a:ext cx="3676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Bac+5</a:t>
            </a:r>
            <a:br>
              <a:rPr lang="fr-FR" sz="2000" dirty="0"/>
            </a:br>
            <a:r>
              <a:rPr lang="fr-FR" sz="2000" dirty="0"/>
              <a:t>Formation spé math et info/ingé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3933AB-97DE-D750-0326-F037ABA5D46C}"/>
              </a:ext>
            </a:extLst>
          </p:cNvPr>
          <p:cNvSpPr txBox="1"/>
          <p:nvPr/>
        </p:nvSpPr>
        <p:spPr>
          <a:xfrm>
            <a:off x="1335049" y="3245056"/>
            <a:ext cx="22780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55-65 K€</a:t>
            </a:r>
            <a:br>
              <a:rPr lang="fr-FR" sz="2000" dirty="0"/>
            </a:br>
            <a:r>
              <a:rPr lang="fr-FR" sz="2000" dirty="0"/>
              <a:t>Confirmé 65-85 K€</a:t>
            </a:r>
            <a:br>
              <a:rPr lang="fr-FR" sz="2000" dirty="0"/>
            </a:br>
            <a:r>
              <a:rPr lang="fr-FR" sz="2000" dirty="0"/>
              <a:t>Senior 85-110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0E39EF-A94F-A2C7-29A4-90C4CD637986}"/>
              </a:ext>
            </a:extLst>
          </p:cNvPr>
          <p:cNvSpPr txBox="1"/>
          <p:nvPr/>
        </p:nvSpPr>
        <p:spPr>
          <a:xfrm>
            <a:off x="4941394" y="3259598"/>
            <a:ext cx="2278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0" i="0" u="none" strike="noStrike" dirty="0">
                <a:effectLst/>
              </a:rPr>
              <a:t>Junior 35-42 K€</a:t>
            </a:r>
            <a:br>
              <a:rPr lang="fr-FR" sz="2000" dirty="0"/>
            </a:br>
            <a:r>
              <a:rPr lang="fr-FR" sz="2000" b="0" i="0" u="none" strike="noStrike" dirty="0">
                <a:effectLst/>
              </a:rPr>
              <a:t>Confirmé 45-54 K€</a:t>
            </a:r>
            <a:br>
              <a:rPr lang="fr-FR" sz="2000" dirty="0"/>
            </a:br>
            <a:r>
              <a:rPr lang="fr-FR" sz="2000" b="0" i="0" u="none" strike="noStrike" dirty="0">
                <a:effectLst/>
              </a:rPr>
              <a:t>Senior 55-70 K€</a:t>
            </a:r>
            <a:endParaRPr lang="fr-FR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9F0B78-1933-3D78-026A-E1FA6CDE0E25}"/>
              </a:ext>
            </a:extLst>
          </p:cNvPr>
          <p:cNvSpPr txBox="1"/>
          <p:nvPr/>
        </p:nvSpPr>
        <p:spPr>
          <a:xfrm>
            <a:off x="8757719" y="3245056"/>
            <a:ext cx="22780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0" i="0" u="none" strike="noStrike" dirty="0">
                <a:effectLst/>
              </a:rPr>
              <a:t>Junior 38-45 K€</a:t>
            </a:r>
            <a:br>
              <a:rPr lang="fr-FR" sz="2000" dirty="0"/>
            </a:br>
            <a:r>
              <a:rPr lang="fr-FR" sz="2000" b="0" i="0" u="none" strike="noStrike" dirty="0">
                <a:effectLst/>
              </a:rPr>
              <a:t>Confirmé 45-55 K€</a:t>
            </a:r>
            <a:br>
              <a:rPr lang="fr-FR" sz="2000" dirty="0"/>
            </a:br>
            <a:r>
              <a:rPr lang="fr-FR" sz="2000" b="0" i="0" u="none" strike="noStrike" dirty="0">
                <a:effectLst/>
              </a:rPr>
              <a:t>Senior 60-80 K€</a:t>
            </a: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3EEFF83-3C5F-5667-0F9D-D1F6C623F28D}"/>
              </a:ext>
            </a:extLst>
          </p:cNvPr>
          <p:cNvSpPr txBox="1"/>
          <p:nvPr/>
        </p:nvSpPr>
        <p:spPr>
          <a:xfrm>
            <a:off x="1254902" y="4992465"/>
            <a:ext cx="2249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0" i="0" u="none" strike="noStrike" dirty="0">
                <a:effectLst/>
              </a:rPr>
              <a:t>Chief Digital </a:t>
            </a:r>
            <a:r>
              <a:rPr lang="fr-FR" sz="2000" b="0" i="0" u="none" strike="noStrike" dirty="0" err="1">
                <a:effectLst/>
              </a:rPr>
              <a:t>Officer</a:t>
            </a:r>
            <a:r>
              <a:rPr lang="fr-FR" sz="2000" b="0" i="0" u="none" strike="noStrike" dirty="0">
                <a:effectLst/>
              </a:rPr>
              <a:t>,</a:t>
            </a:r>
            <a:br>
              <a:rPr lang="fr-FR" sz="2000" dirty="0"/>
            </a:br>
            <a:r>
              <a:rPr lang="fr-FR" sz="2000" b="0" i="0" u="none" strike="noStrike" dirty="0">
                <a:effectLst/>
              </a:rPr>
              <a:t>Direction Générale</a:t>
            </a:r>
            <a:endParaRPr lang="fr-FR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7CA3013-9959-4B08-9567-8C961A705609}"/>
              </a:ext>
            </a:extLst>
          </p:cNvPr>
          <p:cNvSpPr txBox="1"/>
          <p:nvPr/>
        </p:nvSpPr>
        <p:spPr>
          <a:xfrm>
            <a:off x="4828434" y="4992465"/>
            <a:ext cx="25598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0" i="0" u="none" strike="noStrike" dirty="0">
                <a:effectLst/>
              </a:rPr>
              <a:t>Data </a:t>
            </a:r>
            <a:r>
              <a:rPr lang="fr-FR" sz="2000" b="0" i="0" u="none" strike="noStrike" dirty="0" err="1">
                <a:effectLst/>
              </a:rPr>
              <a:t>Scientist</a:t>
            </a:r>
            <a:r>
              <a:rPr lang="fr-FR" sz="2000" b="0" i="0" u="none" strike="noStrike" dirty="0">
                <a:effectLst/>
              </a:rPr>
              <a:t>,</a:t>
            </a:r>
            <a:br>
              <a:rPr lang="fr-FR" sz="2000" b="0" i="0" u="none" strike="noStrike" dirty="0">
                <a:effectLst/>
              </a:rPr>
            </a:br>
            <a:r>
              <a:rPr lang="fr-FR" sz="2000" b="0" i="0" u="none" strike="noStrike" dirty="0">
                <a:effectLst/>
              </a:rPr>
              <a:t>Métiers en finance,</a:t>
            </a:r>
          </a:p>
          <a:p>
            <a:pPr algn="ctr"/>
            <a:r>
              <a:rPr lang="fr-FR" sz="2000" dirty="0"/>
              <a:t>C</a:t>
            </a:r>
            <a:r>
              <a:rPr lang="fr-FR" sz="2000" b="0" i="0" u="none" strike="noStrike" dirty="0">
                <a:effectLst/>
              </a:rPr>
              <a:t>ommerce ou industrie</a:t>
            </a: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D323FCE-41DE-9395-A6DD-56FD1109335A}"/>
              </a:ext>
            </a:extLst>
          </p:cNvPr>
          <p:cNvSpPr txBox="1"/>
          <p:nvPr/>
        </p:nvSpPr>
        <p:spPr>
          <a:xfrm>
            <a:off x="8956376" y="4992465"/>
            <a:ext cx="1894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0" i="0" u="none" strike="noStrike" dirty="0">
                <a:effectLst/>
              </a:rPr>
              <a:t>Architecte Data,</a:t>
            </a:r>
          </a:p>
          <a:p>
            <a:pPr algn="ctr"/>
            <a:r>
              <a:rPr lang="fr-FR" sz="2000" b="0" i="0" u="none" strike="noStrike" dirty="0">
                <a:effectLst/>
              </a:rPr>
              <a:t>Métiers de l’IA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4E2FB-3ED6-20E9-AB7E-0E54C62A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6D42D713-9F4D-752E-65F6-5293D47C2854}"/>
              </a:ext>
            </a:extLst>
          </p:cNvPr>
          <p:cNvSpPr txBox="1"/>
          <p:nvPr/>
        </p:nvSpPr>
        <p:spPr>
          <a:xfrm>
            <a:off x="5205020" y="0"/>
            <a:ext cx="1781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DATA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DFDE1E-D0DA-89FD-C22D-50983F007F2A}"/>
              </a:ext>
            </a:extLst>
          </p:cNvPr>
          <p:cNvSpPr txBox="1"/>
          <p:nvPr/>
        </p:nvSpPr>
        <p:spPr>
          <a:xfrm>
            <a:off x="1341429" y="1015663"/>
            <a:ext cx="22382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Data </a:t>
            </a:r>
            <a:r>
              <a:rPr lang="fr-FR" sz="2000" b="1" dirty="0" err="1"/>
              <a:t>Engineer</a:t>
            </a:r>
            <a:br>
              <a:rPr lang="fr-FR" sz="2000" b="1" dirty="0"/>
            </a:br>
            <a:br>
              <a:rPr lang="fr-FR" sz="2000" dirty="0"/>
            </a:b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1C732AA-3093-379E-8601-EEAA19721A61}"/>
              </a:ext>
            </a:extLst>
          </p:cNvPr>
          <p:cNvSpPr txBox="1"/>
          <p:nvPr/>
        </p:nvSpPr>
        <p:spPr>
          <a:xfrm>
            <a:off x="5283321" y="1015663"/>
            <a:ext cx="1703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Ingénieur Cloud </a:t>
            </a:r>
            <a:r>
              <a:rPr lang="fr-FR" sz="2000" b="1" dirty="0" err="1"/>
              <a:t>Computing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11DB46C-48ED-C697-043C-0B9D493B1428}"/>
              </a:ext>
            </a:extLst>
          </p:cNvPr>
          <p:cNvSpPr txBox="1"/>
          <p:nvPr/>
        </p:nvSpPr>
        <p:spPr>
          <a:xfrm>
            <a:off x="8974042" y="1015663"/>
            <a:ext cx="1876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Prompt </a:t>
            </a:r>
            <a:r>
              <a:rPr lang="fr-FR" sz="2000" b="1" dirty="0" err="1"/>
              <a:t>Engineer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5DB2EED-00ED-A064-E6FB-27EAC4077DAC}"/>
              </a:ext>
            </a:extLst>
          </p:cNvPr>
          <p:cNvSpPr txBox="1"/>
          <p:nvPr/>
        </p:nvSpPr>
        <p:spPr>
          <a:xfrm>
            <a:off x="317656" y="1945693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 +5 en informatique</a:t>
            </a:r>
          </a:p>
          <a:p>
            <a:pPr algn="ctr"/>
            <a:r>
              <a:rPr lang="fr-FR" sz="2000" dirty="0"/>
              <a:t>Spécialisation data science/big data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A34917-7D60-9EC7-00D7-47A068326EE6}"/>
              </a:ext>
            </a:extLst>
          </p:cNvPr>
          <p:cNvSpPr txBox="1"/>
          <p:nvPr/>
        </p:nvSpPr>
        <p:spPr>
          <a:xfrm>
            <a:off x="4347945" y="1945693"/>
            <a:ext cx="35743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 +5/+6 en cloud </a:t>
            </a:r>
            <a:r>
              <a:rPr lang="fr-FR" sz="2000" dirty="0" err="1"/>
              <a:t>computing</a:t>
            </a:r>
            <a:endParaRPr lang="fr-FR" sz="2000" dirty="0"/>
          </a:p>
          <a:p>
            <a:pPr algn="ctr"/>
            <a:r>
              <a:rPr lang="fr-FR" sz="2000" dirty="0"/>
              <a:t>Virtualisation ou informatique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5B592DB-5D51-9503-0202-2FBDB18199E1}"/>
              </a:ext>
            </a:extLst>
          </p:cNvPr>
          <p:cNvSpPr txBox="1"/>
          <p:nvPr/>
        </p:nvSpPr>
        <p:spPr>
          <a:xfrm>
            <a:off x="8466094" y="1945693"/>
            <a:ext cx="2741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 +5 en informatique</a:t>
            </a:r>
          </a:p>
          <a:p>
            <a:pPr algn="ctr"/>
            <a:r>
              <a:rPr lang="fr-FR" sz="2000" dirty="0"/>
              <a:t>IA ou data science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2C1B94-DB01-4446-BEB4-5E36B1733701}"/>
              </a:ext>
            </a:extLst>
          </p:cNvPr>
          <p:cNvSpPr txBox="1"/>
          <p:nvPr/>
        </p:nvSpPr>
        <p:spPr>
          <a:xfrm>
            <a:off x="1354268" y="3245056"/>
            <a:ext cx="19125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46 K€</a:t>
            </a:r>
            <a:br>
              <a:rPr lang="fr-FR" sz="2000" dirty="0"/>
            </a:br>
            <a:r>
              <a:rPr lang="fr-FR" sz="2000" dirty="0"/>
              <a:t>Confirmé 60 K€</a:t>
            </a:r>
            <a:br>
              <a:rPr lang="fr-FR" sz="2000" dirty="0"/>
            </a:br>
            <a:r>
              <a:rPr lang="fr-FR" sz="2000" dirty="0"/>
              <a:t>Senior 75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074254C-0576-CF06-981C-8DBD1E4348EC}"/>
              </a:ext>
            </a:extLst>
          </p:cNvPr>
          <p:cNvSpPr txBox="1"/>
          <p:nvPr/>
        </p:nvSpPr>
        <p:spPr>
          <a:xfrm>
            <a:off x="4941376" y="3259598"/>
            <a:ext cx="23135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Junior 35-45 K€ Confirmé 45-59 K€ Senior 60-70+ K€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3A88C4-1EF0-1451-B897-58A143D6FC09}"/>
              </a:ext>
            </a:extLst>
          </p:cNvPr>
          <p:cNvSpPr txBox="1"/>
          <p:nvPr/>
        </p:nvSpPr>
        <p:spPr>
          <a:xfrm>
            <a:off x="8757701" y="3245056"/>
            <a:ext cx="2157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Junior 40-45 K€ Expert 50-300 K€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EC9A369-D921-B5F1-4713-BA3C3DF536CC}"/>
              </a:ext>
            </a:extLst>
          </p:cNvPr>
          <p:cNvSpPr txBox="1"/>
          <p:nvPr/>
        </p:nvSpPr>
        <p:spPr>
          <a:xfrm>
            <a:off x="1254884" y="4992465"/>
            <a:ext cx="2249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Lead Data Engineer, </a:t>
            </a:r>
            <a:r>
              <a:rPr lang="en-US" sz="2000" dirty="0" err="1"/>
              <a:t>Architecte</a:t>
            </a:r>
            <a:r>
              <a:rPr lang="en-US" sz="2000" dirty="0"/>
              <a:t> Data</a:t>
            </a:r>
            <a:endParaRPr lang="fr-FR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047CDAF-AFEF-ACC1-C1A5-0D799116025A}"/>
              </a:ext>
            </a:extLst>
          </p:cNvPr>
          <p:cNvSpPr txBox="1"/>
          <p:nvPr/>
        </p:nvSpPr>
        <p:spPr>
          <a:xfrm>
            <a:off x="4828416" y="4992465"/>
            <a:ext cx="25598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Architecte Cloud,</a:t>
            </a:r>
            <a:br>
              <a:rPr lang="fr-FR" sz="2000" dirty="0"/>
            </a:br>
            <a:r>
              <a:rPr lang="fr-FR" sz="2000" dirty="0"/>
              <a:t>DSI,</a:t>
            </a:r>
            <a:br>
              <a:rPr lang="fr-FR" sz="2000" dirty="0"/>
            </a:br>
            <a:r>
              <a:rPr lang="fr-FR" sz="2000" dirty="0"/>
              <a:t>Consultant Cloud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16909ED-A4FB-27EB-39CC-B806FC323BD0}"/>
              </a:ext>
            </a:extLst>
          </p:cNvPr>
          <p:cNvSpPr txBox="1"/>
          <p:nvPr/>
        </p:nvSpPr>
        <p:spPr>
          <a:xfrm>
            <a:off x="8956358" y="4992465"/>
            <a:ext cx="1894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Spécialiste IA, Testeur IA, Freelance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70438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96513-7A42-6497-57B7-B271E3BE5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30A9ED-9B79-4B6F-B312-45BA7B55F101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740811-7905-EA39-CEE4-6AFCD4C2ACC7}"/>
              </a:ext>
            </a:extLst>
          </p:cNvPr>
          <p:cNvSpPr txBox="1"/>
          <p:nvPr/>
        </p:nvSpPr>
        <p:spPr>
          <a:xfrm>
            <a:off x="1341429" y="1306063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Administrateur Réseau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351A1BC-741D-8CD8-5591-173ACC2DBA46}"/>
              </a:ext>
            </a:extLst>
          </p:cNvPr>
          <p:cNvSpPr txBox="1"/>
          <p:nvPr/>
        </p:nvSpPr>
        <p:spPr>
          <a:xfrm>
            <a:off x="5283321" y="1306063"/>
            <a:ext cx="1703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Analyste Fonctionnel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8D7DB29-0750-7EDD-06D2-A7135F1FE86F}"/>
              </a:ext>
            </a:extLst>
          </p:cNvPr>
          <p:cNvSpPr txBox="1"/>
          <p:nvPr/>
        </p:nvSpPr>
        <p:spPr>
          <a:xfrm>
            <a:off x="8974042" y="1306063"/>
            <a:ext cx="1876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Architecte Web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52EF903-41D2-4DBA-908E-B1C4D932E5D4}"/>
              </a:ext>
            </a:extLst>
          </p:cNvPr>
          <p:cNvSpPr txBox="1"/>
          <p:nvPr/>
        </p:nvSpPr>
        <p:spPr>
          <a:xfrm>
            <a:off x="339168" y="2236093"/>
            <a:ext cx="4091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BTS/DUT informatique, licence pro,</a:t>
            </a:r>
            <a:br>
              <a:rPr lang="fr-FR" sz="2000" dirty="0"/>
            </a:br>
            <a:r>
              <a:rPr lang="fr-FR" sz="2000" dirty="0"/>
              <a:t>écoles d’ingénieurs ou certifications</a:t>
            </a:r>
            <a:br>
              <a:rPr lang="fr-FR" sz="2000" dirty="0"/>
            </a:br>
            <a:r>
              <a:rPr lang="fr-FR" sz="2000" dirty="0"/>
              <a:t>(Cisco, Microsoft).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2BB447-3AC5-B067-AB2B-8D2CF241147C}"/>
              </a:ext>
            </a:extLst>
          </p:cNvPr>
          <p:cNvSpPr txBox="1"/>
          <p:nvPr/>
        </p:nvSpPr>
        <p:spPr>
          <a:xfrm>
            <a:off x="4191267" y="2236093"/>
            <a:ext cx="38877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Diplôme d’ingénieur ou master</a:t>
            </a:r>
            <a:br>
              <a:rPr lang="fr-FR" sz="2000" dirty="0"/>
            </a:br>
            <a:r>
              <a:rPr lang="fr-FR" sz="2000" dirty="0"/>
              <a:t>en informatique/gestion de projet.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48DCC3A-31C0-BCCA-0072-D22C56DA5223}"/>
              </a:ext>
            </a:extLst>
          </p:cNvPr>
          <p:cNvSpPr txBox="1"/>
          <p:nvPr/>
        </p:nvSpPr>
        <p:spPr>
          <a:xfrm>
            <a:off x="8357186" y="2236093"/>
            <a:ext cx="2958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Bac+5 informatique/web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A660443-8129-CA7C-C226-F32C1838A41E}"/>
              </a:ext>
            </a:extLst>
          </p:cNvPr>
          <p:cNvSpPr txBox="1"/>
          <p:nvPr/>
        </p:nvSpPr>
        <p:spPr>
          <a:xfrm>
            <a:off x="1335031" y="3535456"/>
            <a:ext cx="2278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30-45 K€</a:t>
            </a:r>
            <a:br>
              <a:rPr lang="fr-FR" sz="2000" dirty="0"/>
            </a:br>
            <a:r>
              <a:rPr lang="fr-FR" sz="2000" dirty="0"/>
              <a:t>Confirmé 45-55 K€</a:t>
            </a:r>
            <a:br>
              <a:rPr lang="fr-FR" sz="2000" dirty="0"/>
            </a:br>
            <a:r>
              <a:rPr lang="fr-FR" sz="2000" dirty="0"/>
              <a:t>Senior 55-70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7DD36B7-B575-3576-CEBF-9A2A076452BE}"/>
              </a:ext>
            </a:extLst>
          </p:cNvPr>
          <p:cNvSpPr txBox="1"/>
          <p:nvPr/>
        </p:nvSpPr>
        <p:spPr>
          <a:xfrm>
            <a:off x="4941376" y="3549998"/>
            <a:ext cx="22780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Junior 39-45 K€ Confirmé 45-55 K€</a:t>
            </a:r>
            <a:br>
              <a:rPr lang="fr-FR" sz="2000" dirty="0"/>
            </a:br>
            <a:r>
              <a:rPr lang="fr-FR" sz="2000" dirty="0"/>
              <a:t>Senior 55 K€+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6432BB-DC94-C08C-A764-897782DFEE98}"/>
              </a:ext>
            </a:extLst>
          </p:cNvPr>
          <p:cNvSpPr txBox="1"/>
          <p:nvPr/>
        </p:nvSpPr>
        <p:spPr>
          <a:xfrm>
            <a:off x="8757701" y="3535456"/>
            <a:ext cx="2278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Confirmé 42-75 K€ Senior 51-100 K€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2FF9332-0D99-D70E-09BD-3F9875F95930}"/>
              </a:ext>
            </a:extLst>
          </p:cNvPr>
          <p:cNvSpPr txBox="1"/>
          <p:nvPr/>
        </p:nvSpPr>
        <p:spPr>
          <a:xfrm>
            <a:off x="1254884" y="5282865"/>
            <a:ext cx="2249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Directeur de projet IT, Architecte Web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D0F6721-E067-D645-CF3F-BB0235C0E56F}"/>
              </a:ext>
            </a:extLst>
          </p:cNvPr>
          <p:cNvSpPr txBox="1"/>
          <p:nvPr/>
        </p:nvSpPr>
        <p:spPr>
          <a:xfrm>
            <a:off x="4828416" y="5282865"/>
            <a:ext cx="25598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Chef de projet MOA, Administrateur réseau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DFA145F-017A-A721-C685-95AF90FDFDB2}"/>
              </a:ext>
            </a:extLst>
          </p:cNvPr>
          <p:cNvSpPr txBox="1"/>
          <p:nvPr/>
        </p:nvSpPr>
        <p:spPr>
          <a:xfrm>
            <a:off x="8764886" y="5282865"/>
            <a:ext cx="240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Chef de projet MOA, Administrateur réseau</a:t>
            </a:r>
          </a:p>
        </p:txBody>
      </p:sp>
    </p:spTree>
    <p:extLst>
      <p:ext uri="{BB962C8B-B14F-4D97-AF65-F5344CB8AC3E}">
        <p14:creationId xmlns:p14="http://schemas.microsoft.com/office/powerpoint/2010/main" val="111906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5D5F4D-8EF0-21A6-CC2F-B1B5665A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141D5BFD-E193-FC00-F4A6-49BAD950D70A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A29A455-A16D-FCAD-4FFE-E4D05CB23543}"/>
              </a:ext>
            </a:extLst>
          </p:cNvPr>
          <p:cNvSpPr txBox="1"/>
          <p:nvPr/>
        </p:nvSpPr>
        <p:spPr>
          <a:xfrm>
            <a:off x="1302296" y="1165386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Chef de Projet MOA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6021462-9D66-DA30-467D-E0F6C0A9B783}"/>
              </a:ext>
            </a:extLst>
          </p:cNvPr>
          <p:cNvSpPr txBox="1"/>
          <p:nvPr/>
        </p:nvSpPr>
        <p:spPr>
          <a:xfrm>
            <a:off x="5244188" y="1165386"/>
            <a:ext cx="1703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Chief </a:t>
            </a:r>
            <a:r>
              <a:rPr lang="fr-FR" sz="2000" b="1" dirty="0" err="1"/>
              <a:t>Technical</a:t>
            </a:r>
            <a:r>
              <a:rPr lang="fr-FR" sz="2000" b="1" dirty="0"/>
              <a:t> </a:t>
            </a:r>
            <a:r>
              <a:rPr lang="fr-FR" sz="2000" b="1" dirty="0" err="1"/>
              <a:t>Officer</a:t>
            </a:r>
            <a:r>
              <a:rPr lang="fr-FR" sz="2000" b="1" dirty="0"/>
              <a:t> (CTO)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EB3D6DB-DA2E-45D8-7344-C00E2CECC146}"/>
              </a:ext>
            </a:extLst>
          </p:cNvPr>
          <p:cNvSpPr txBox="1"/>
          <p:nvPr/>
        </p:nvSpPr>
        <p:spPr>
          <a:xfrm>
            <a:off x="8934909" y="1165386"/>
            <a:ext cx="20188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Ingénieur Automatisation QA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5E3B61-4E60-9BCA-A787-F9C1F7BF5D32}"/>
              </a:ext>
            </a:extLst>
          </p:cNvPr>
          <p:cNvSpPr txBox="1"/>
          <p:nvPr/>
        </p:nvSpPr>
        <p:spPr>
          <a:xfrm>
            <a:off x="228637" y="2095416"/>
            <a:ext cx="4234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École d’ingénieurs </a:t>
            </a:r>
            <a:br>
              <a:rPr lang="fr-FR" sz="2000" dirty="0"/>
            </a:br>
            <a:r>
              <a:rPr lang="fr-FR" sz="2000" dirty="0"/>
              <a:t>ou diplôme universitaire informatique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447D1DD-C9EE-7BB5-C58B-26F410BB0F6A}"/>
              </a:ext>
            </a:extLst>
          </p:cNvPr>
          <p:cNvSpPr txBox="1"/>
          <p:nvPr/>
        </p:nvSpPr>
        <p:spPr>
          <a:xfrm>
            <a:off x="4437307" y="2095416"/>
            <a:ext cx="3317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Bac+5 informatique </a:t>
            </a:r>
            <a:br>
              <a:rPr lang="fr-FR" sz="2000" dirty="0"/>
            </a:br>
            <a:r>
              <a:rPr lang="fr-FR" sz="2000" dirty="0"/>
              <a:t>+ expérience + possible MBA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6F0B944-B2BA-3DFD-D56D-537CE51CCD4E}"/>
              </a:ext>
            </a:extLst>
          </p:cNvPr>
          <p:cNvSpPr txBox="1"/>
          <p:nvPr/>
        </p:nvSpPr>
        <p:spPr>
          <a:xfrm>
            <a:off x="7887999" y="2095416"/>
            <a:ext cx="3818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BTS/DUT informatique,</a:t>
            </a:r>
            <a:br>
              <a:rPr lang="fr-FR" sz="2000" dirty="0"/>
            </a:br>
            <a:r>
              <a:rPr lang="fr-FR" sz="2000" dirty="0"/>
              <a:t>Bac+5 en informatique ou qualité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6E611E6-8A51-C0E1-9FC3-F878F76828F4}"/>
              </a:ext>
            </a:extLst>
          </p:cNvPr>
          <p:cNvSpPr txBox="1"/>
          <p:nvPr/>
        </p:nvSpPr>
        <p:spPr>
          <a:xfrm>
            <a:off x="1295898" y="3394779"/>
            <a:ext cx="22780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35-45 K€</a:t>
            </a:r>
            <a:br>
              <a:rPr lang="fr-FR" sz="2000" dirty="0"/>
            </a:br>
            <a:r>
              <a:rPr lang="fr-FR" sz="2000" dirty="0"/>
              <a:t>Confirmé 45-55 K€</a:t>
            </a:r>
            <a:br>
              <a:rPr lang="fr-FR" sz="2000" dirty="0"/>
            </a:br>
            <a:r>
              <a:rPr lang="fr-FR" sz="2000" dirty="0"/>
              <a:t>Senior 60-80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7D62D7B-5C6D-2A2D-3AB1-E561696C398E}"/>
              </a:ext>
            </a:extLst>
          </p:cNvPr>
          <p:cNvSpPr txBox="1"/>
          <p:nvPr/>
        </p:nvSpPr>
        <p:spPr>
          <a:xfrm>
            <a:off x="4902243" y="3409321"/>
            <a:ext cx="22780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Confirmé 60-85 K€ Senior 85-150 K€</a:t>
            </a:r>
            <a:endParaRPr lang="fr-FR" sz="20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C348D94-20E2-C621-36E4-C8BDEB889524}"/>
              </a:ext>
            </a:extLst>
          </p:cNvPr>
          <p:cNvSpPr txBox="1"/>
          <p:nvPr/>
        </p:nvSpPr>
        <p:spPr>
          <a:xfrm>
            <a:off x="8718568" y="3394779"/>
            <a:ext cx="2157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Confirmé 49,5 K€ Senior 62 K€</a:t>
            </a: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CF7631A-5926-8779-A832-F701B68BDF46}"/>
              </a:ext>
            </a:extLst>
          </p:cNvPr>
          <p:cNvSpPr txBox="1"/>
          <p:nvPr/>
        </p:nvSpPr>
        <p:spPr>
          <a:xfrm>
            <a:off x="1215751" y="5142188"/>
            <a:ext cx="22491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Responsable MOA, Directeur de projet, DSI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BCA3D43-E4DC-EE70-D9D2-9B68B12DE75D}"/>
              </a:ext>
            </a:extLst>
          </p:cNvPr>
          <p:cNvSpPr txBox="1"/>
          <p:nvPr/>
        </p:nvSpPr>
        <p:spPr>
          <a:xfrm>
            <a:off x="5325924" y="5142188"/>
            <a:ext cx="14618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VP / Head of Engineering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72005F-484B-E509-334A-CFBED14C7B7E}"/>
              </a:ext>
            </a:extLst>
          </p:cNvPr>
          <p:cNvSpPr txBox="1"/>
          <p:nvPr/>
        </p:nvSpPr>
        <p:spPr>
          <a:xfrm>
            <a:off x="8725753" y="5142188"/>
            <a:ext cx="2408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QA Automation, Architecte Web</a:t>
            </a:r>
          </a:p>
        </p:txBody>
      </p:sp>
    </p:spTree>
    <p:extLst>
      <p:ext uri="{BB962C8B-B14F-4D97-AF65-F5344CB8AC3E}">
        <p14:creationId xmlns:p14="http://schemas.microsoft.com/office/powerpoint/2010/main" val="4203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1287A-FF61-7BC7-716E-E8424773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3464C26F-06C4-E1FC-608F-59C36C729D70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E8E49B1-DFD8-6ECD-2411-DA7689357BAF}"/>
              </a:ext>
            </a:extLst>
          </p:cNvPr>
          <p:cNvSpPr txBox="1"/>
          <p:nvPr/>
        </p:nvSpPr>
        <p:spPr>
          <a:xfrm>
            <a:off x="1522300" y="1255821"/>
            <a:ext cx="223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Ingénieur Cybersécurité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93AA91E-7C55-BF8F-4401-D7D4439A5DE7}"/>
              </a:ext>
            </a:extLst>
          </p:cNvPr>
          <p:cNvSpPr txBox="1"/>
          <p:nvPr/>
        </p:nvSpPr>
        <p:spPr>
          <a:xfrm>
            <a:off x="5277996" y="1092389"/>
            <a:ext cx="20188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Directeur de Projet Informatique (DSI)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28DDC41-2CFA-543A-BD88-7FF611BB200C}"/>
              </a:ext>
            </a:extLst>
          </p:cNvPr>
          <p:cNvSpPr txBox="1"/>
          <p:nvPr/>
        </p:nvSpPr>
        <p:spPr>
          <a:xfrm>
            <a:off x="9154913" y="1255821"/>
            <a:ext cx="20188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Intégrateur Web</a:t>
            </a: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B52006C-B29A-975D-6FED-053575477F42}"/>
              </a:ext>
            </a:extLst>
          </p:cNvPr>
          <p:cNvSpPr txBox="1"/>
          <p:nvPr/>
        </p:nvSpPr>
        <p:spPr>
          <a:xfrm>
            <a:off x="1010749" y="2185851"/>
            <a:ext cx="3110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Diplôme d’ingénieur</a:t>
            </a:r>
            <a:br>
              <a:rPr lang="fr-FR" sz="2000" dirty="0"/>
            </a:br>
            <a:r>
              <a:rPr lang="fr-FR" sz="2000" dirty="0"/>
              <a:t>spécialisé en cybersécurité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3145696-7BF1-E320-AB11-DD13B3B62C50}"/>
              </a:ext>
            </a:extLst>
          </p:cNvPr>
          <p:cNvSpPr txBox="1"/>
          <p:nvPr/>
        </p:nvSpPr>
        <p:spPr>
          <a:xfrm>
            <a:off x="4588032" y="2377752"/>
            <a:ext cx="36501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 École d’ingénieurs</a:t>
            </a:r>
            <a:br>
              <a:rPr lang="fr-FR" sz="2000" dirty="0"/>
            </a:br>
            <a:r>
              <a:rPr lang="fr-FR" sz="2000" dirty="0"/>
              <a:t>+ expérience en développement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FD27A12-8DE1-A1C8-891E-0856587B0881}"/>
              </a:ext>
            </a:extLst>
          </p:cNvPr>
          <p:cNvSpPr txBox="1"/>
          <p:nvPr/>
        </p:nvSpPr>
        <p:spPr>
          <a:xfrm>
            <a:off x="8238135" y="2185851"/>
            <a:ext cx="3558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Bac+3 à Bac+5 ou autodidacte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CD3D08-0971-8181-5C7D-3275E887C374}"/>
              </a:ext>
            </a:extLst>
          </p:cNvPr>
          <p:cNvSpPr txBox="1"/>
          <p:nvPr/>
        </p:nvSpPr>
        <p:spPr>
          <a:xfrm>
            <a:off x="1547962" y="3485214"/>
            <a:ext cx="22139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Junior 38-47 K€</a:t>
            </a:r>
            <a:br>
              <a:rPr lang="fr-FR" sz="2000" dirty="0"/>
            </a:br>
            <a:r>
              <a:rPr lang="fr-FR" sz="2000" dirty="0"/>
              <a:t>Confirmé 45-60K€</a:t>
            </a:r>
            <a:br>
              <a:rPr lang="fr-FR" sz="2000" dirty="0"/>
            </a:br>
            <a:r>
              <a:rPr lang="fr-FR" sz="2000" dirty="0"/>
              <a:t>Senior 65-100 K€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99B1A28-E201-9C4A-0AEF-335B02C63325}"/>
              </a:ext>
            </a:extLst>
          </p:cNvPr>
          <p:cNvSpPr txBox="1"/>
          <p:nvPr/>
        </p:nvSpPr>
        <p:spPr>
          <a:xfrm>
            <a:off x="5122247" y="3499756"/>
            <a:ext cx="2323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Junior 35-45 K€ Confirmé 45-55 K€ Senior 60-75 K€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8CF9FCE-B793-D823-4D45-D49D4ADFA7AA}"/>
              </a:ext>
            </a:extLst>
          </p:cNvPr>
          <p:cNvSpPr txBox="1"/>
          <p:nvPr/>
        </p:nvSpPr>
        <p:spPr>
          <a:xfrm>
            <a:off x="8938572" y="3485214"/>
            <a:ext cx="23235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 Junior 30-40 K€ Confirmé 41-54 K€ Senior 55-65 K€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E527588-0889-703C-6E11-EF1BFE35439B}"/>
              </a:ext>
            </a:extLst>
          </p:cNvPr>
          <p:cNvSpPr txBox="1"/>
          <p:nvPr/>
        </p:nvSpPr>
        <p:spPr>
          <a:xfrm>
            <a:off x="1435755" y="5232623"/>
            <a:ext cx="2249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 Lead </a:t>
            </a:r>
            <a:r>
              <a:rPr lang="fr-FR" sz="2000" dirty="0" err="1"/>
              <a:t>Developer</a:t>
            </a:r>
            <a:r>
              <a:rPr lang="fr-FR" sz="2000" dirty="0"/>
              <a:t>, Architecte Web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47BBACF-AE5C-B4DE-BE97-69AC7934CC30}"/>
              </a:ext>
            </a:extLst>
          </p:cNvPr>
          <p:cNvSpPr txBox="1"/>
          <p:nvPr/>
        </p:nvSpPr>
        <p:spPr>
          <a:xfrm>
            <a:off x="5545928" y="5232623"/>
            <a:ext cx="14618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SSII, éditeurs de logiciels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99252B5-1362-5189-A50A-E00963ABE655}"/>
              </a:ext>
            </a:extLst>
          </p:cNvPr>
          <p:cNvSpPr txBox="1"/>
          <p:nvPr/>
        </p:nvSpPr>
        <p:spPr>
          <a:xfrm>
            <a:off x="8945757" y="5232623"/>
            <a:ext cx="2408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dirty="0"/>
              <a:t>SSII, agences web, évolutions artistiques</a:t>
            </a:r>
          </a:p>
        </p:txBody>
      </p:sp>
    </p:spTree>
    <p:extLst>
      <p:ext uri="{BB962C8B-B14F-4D97-AF65-F5344CB8AC3E}">
        <p14:creationId xmlns:p14="http://schemas.microsoft.com/office/powerpoint/2010/main" val="214823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6A18E-D2B8-5728-42B6-CC4EEA6F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B9C72257-9637-3FA3-0CA4-83B874F1DC91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DF7F30-0A55-BC6E-150A-D4EC3A92EB08}"/>
              </a:ext>
            </a:extLst>
          </p:cNvPr>
          <p:cNvSpPr txBox="1"/>
          <p:nvPr/>
        </p:nvSpPr>
        <p:spPr>
          <a:xfrm>
            <a:off x="1341429" y="1306063"/>
            <a:ext cx="2238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DevOps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CB5B326-8D65-E9B1-111A-265496DDE6FB}"/>
              </a:ext>
            </a:extLst>
          </p:cNvPr>
          <p:cNvSpPr txBox="1"/>
          <p:nvPr/>
        </p:nvSpPr>
        <p:spPr>
          <a:xfrm>
            <a:off x="5283321" y="1306063"/>
            <a:ext cx="17036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Jeux Vidéo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62317CF-CA2C-2D44-6D43-DB84AEB841BC}"/>
              </a:ext>
            </a:extLst>
          </p:cNvPr>
          <p:cNvSpPr txBox="1"/>
          <p:nvPr/>
        </p:nvSpPr>
        <p:spPr>
          <a:xfrm>
            <a:off x="8593842" y="1444562"/>
            <a:ext cx="2619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Blockchain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9A1BA89-963C-4B53-D1B4-CA0EE5193BB1}"/>
              </a:ext>
            </a:extLst>
          </p:cNvPr>
          <p:cNvSpPr txBox="1"/>
          <p:nvPr/>
        </p:nvSpPr>
        <p:spPr>
          <a:xfrm>
            <a:off x="326527" y="2185016"/>
            <a:ext cx="3870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informatiques, cloud, </a:t>
            </a:r>
            <a:r>
              <a:rPr lang="fr-FR" sz="2000" dirty="0" err="1"/>
              <a:t>scripting</a:t>
            </a:r>
            <a:r>
              <a:rPr lang="fr-FR" sz="2000" dirty="0"/>
              <a:t>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8E2936-0346-F1AD-7EB2-B53E8A39BDE1}"/>
              </a:ext>
            </a:extLst>
          </p:cNvPr>
          <p:cNvSpPr txBox="1"/>
          <p:nvPr/>
        </p:nvSpPr>
        <p:spPr>
          <a:xfrm>
            <a:off x="4521775" y="2236093"/>
            <a:ext cx="33322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 ou </a:t>
            </a:r>
            <a:r>
              <a:rPr lang="fr-FR" sz="2000" dirty="0" err="1"/>
              <a:t>game</a:t>
            </a:r>
            <a:r>
              <a:rPr lang="fr-FR" sz="2000" dirty="0"/>
              <a:t> design.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E9536DD-1E33-A37E-07F8-C5943AF51766}"/>
              </a:ext>
            </a:extLst>
          </p:cNvPr>
          <p:cNvSpPr txBox="1"/>
          <p:nvPr/>
        </p:nvSpPr>
        <p:spPr>
          <a:xfrm>
            <a:off x="8307061" y="2229393"/>
            <a:ext cx="3192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Bac+5 ou autoformation spécialisée.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73B197A-36C9-DECC-9A16-C09C4D757CBE}"/>
              </a:ext>
            </a:extLst>
          </p:cNvPr>
          <p:cNvSpPr txBox="1"/>
          <p:nvPr/>
        </p:nvSpPr>
        <p:spPr>
          <a:xfrm>
            <a:off x="1645126" y="3688497"/>
            <a:ext cx="1292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 40-70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855B7CE-D046-B6E6-8812-7B6E27CD0F6B}"/>
              </a:ext>
            </a:extLst>
          </p:cNvPr>
          <p:cNvSpPr txBox="1"/>
          <p:nvPr/>
        </p:nvSpPr>
        <p:spPr>
          <a:xfrm>
            <a:off x="5374452" y="3812455"/>
            <a:ext cx="144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30-50 K€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B7ACFF-D427-D730-E8C1-44F9AAB2E53B}"/>
              </a:ext>
            </a:extLst>
          </p:cNvPr>
          <p:cNvSpPr txBox="1"/>
          <p:nvPr/>
        </p:nvSpPr>
        <p:spPr>
          <a:xfrm>
            <a:off x="9313843" y="3654864"/>
            <a:ext cx="12330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40-70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00804F5-1310-205C-ABB5-96476BD1FE50}"/>
              </a:ext>
            </a:extLst>
          </p:cNvPr>
          <p:cNvSpPr txBox="1"/>
          <p:nvPr/>
        </p:nvSpPr>
        <p:spPr>
          <a:xfrm>
            <a:off x="1254884" y="5282865"/>
            <a:ext cx="2249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Architecte DevOps, ingénieur cloud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D321E5A-0E92-273A-6567-E986D0686467}"/>
              </a:ext>
            </a:extLst>
          </p:cNvPr>
          <p:cNvSpPr txBox="1"/>
          <p:nvPr/>
        </p:nvSpPr>
        <p:spPr>
          <a:xfrm>
            <a:off x="4828416" y="5282865"/>
            <a:ext cx="25520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Lead développeur jeux vidéo, designer.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F967E6-55AF-9A09-54CF-241B43F5AD96}"/>
              </a:ext>
            </a:extLst>
          </p:cNvPr>
          <p:cNvSpPr txBox="1"/>
          <p:nvPr/>
        </p:nvSpPr>
        <p:spPr>
          <a:xfrm>
            <a:off x="8956358" y="5282865"/>
            <a:ext cx="18942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Spécialiste IA, Testeur IA, Freelance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52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4B6D6-04C5-298E-95D3-19037EA1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E2DDE7C3-B03F-5532-92EF-707E3260FA58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1EC5189-A677-F4E5-8CC4-CFC5C7DAE039}"/>
              </a:ext>
            </a:extLst>
          </p:cNvPr>
          <p:cNvSpPr txBox="1"/>
          <p:nvPr/>
        </p:nvSpPr>
        <p:spPr>
          <a:xfrm>
            <a:off x="978914" y="1306063"/>
            <a:ext cx="26007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Embarqué</a:t>
            </a: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77287A-7A48-FBCB-AD7C-5723B048F7E4}"/>
              </a:ext>
            </a:extLst>
          </p:cNvPr>
          <p:cNvSpPr txBox="1"/>
          <p:nvPr/>
        </p:nvSpPr>
        <p:spPr>
          <a:xfrm>
            <a:off x="4989023" y="1302141"/>
            <a:ext cx="21585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Mobile (Android, iOS)</a:t>
            </a: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3407FC8-745F-A22A-B1AF-E5183A0D21EC}"/>
              </a:ext>
            </a:extLst>
          </p:cNvPr>
          <p:cNvSpPr txBox="1"/>
          <p:nvPr/>
        </p:nvSpPr>
        <p:spPr>
          <a:xfrm>
            <a:off x="8593842" y="1444562"/>
            <a:ext cx="2619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Full Stack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0DF71-E1E8-C57A-F89C-83498D4A5242}"/>
              </a:ext>
            </a:extLst>
          </p:cNvPr>
          <p:cNvSpPr txBox="1"/>
          <p:nvPr/>
        </p:nvSpPr>
        <p:spPr>
          <a:xfrm>
            <a:off x="326527" y="2185016"/>
            <a:ext cx="387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Bac+5 ingénieur spécialisé.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3F0D34-655A-D13D-7BDB-E9A0A27D1984}"/>
              </a:ext>
            </a:extLst>
          </p:cNvPr>
          <p:cNvSpPr txBox="1"/>
          <p:nvPr/>
        </p:nvSpPr>
        <p:spPr>
          <a:xfrm>
            <a:off x="4521775" y="2236093"/>
            <a:ext cx="3332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1BCB2A3-3091-217D-044A-B370A1296C3D}"/>
              </a:ext>
            </a:extLst>
          </p:cNvPr>
          <p:cNvSpPr txBox="1"/>
          <p:nvPr/>
        </p:nvSpPr>
        <p:spPr>
          <a:xfrm>
            <a:off x="8307061" y="2229393"/>
            <a:ext cx="319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4664174-341A-9A96-5D40-70B30FA7A84C}"/>
              </a:ext>
            </a:extLst>
          </p:cNvPr>
          <p:cNvSpPr txBox="1"/>
          <p:nvPr/>
        </p:nvSpPr>
        <p:spPr>
          <a:xfrm>
            <a:off x="1645126" y="3688497"/>
            <a:ext cx="1443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35-60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8C975C7-9C47-5B01-15B7-84E445DE1E44}"/>
              </a:ext>
            </a:extLst>
          </p:cNvPr>
          <p:cNvSpPr txBox="1"/>
          <p:nvPr/>
        </p:nvSpPr>
        <p:spPr>
          <a:xfrm>
            <a:off x="5374452" y="3812455"/>
            <a:ext cx="144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30-55 K€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49C67A8-ADBF-7B19-B8E9-C087886C032B}"/>
              </a:ext>
            </a:extLst>
          </p:cNvPr>
          <p:cNvSpPr txBox="1"/>
          <p:nvPr/>
        </p:nvSpPr>
        <p:spPr>
          <a:xfrm>
            <a:off x="9313843" y="3654864"/>
            <a:ext cx="14430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35-65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87A434D-B5EE-F440-F07E-020B3E8D4261}"/>
              </a:ext>
            </a:extLst>
          </p:cNvPr>
          <p:cNvSpPr txBox="1"/>
          <p:nvPr/>
        </p:nvSpPr>
        <p:spPr>
          <a:xfrm>
            <a:off x="1254884" y="5282865"/>
            <a:ext cx="23248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Ingénieur système embarqué senior.</a:t>
            </a:r>
          </a:p>
          <a:p>
            <a:br>
              <a:rPr lang="fr-FR" sz="2000" dirty="0"/>
            </a:br>
            <a:endParaRPr lang="fr-FR" sz="20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5ADD25C-BD88-0827-6137-24AF294744DD}"/>
              </a:ext>
            </a:extLst>
          </p:cNvPr>
          <p:cNvSpPr txBox="1"/>
          <p:nvPr/>
        </p:nvSpPr>
        <p:spPr>
          <a:xfrm>
            <a:off x="4828416" y="5282865"/>
            <a:ext cx="2552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Lead mobile, architecte mobile.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D9BAFB3-202F-BC9E-63F6-ECAD09C5A7EB}"/>
              </a:ext>
            </a:extLst>
          </p:cNvPr>
          <p:cNvSpPr txBox="1"/>
          <p:nvPr/>
        </p:nvSpPr>
        <p:spPr>
          <a:xfrm>
            <a:off x="8660988" y="5305335"/>
            <a:ext cx="25520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Lead développeur, chef de projet technique.</a:t>
            </a:r>
          </a:p>
          <a:p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2303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A3031-9AC2-72DE-825E-B738E4BB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6DEC2ACB-4D88-DF64-EF71-B6BA16C44C4B}"/>
              </a:ext>
            </a:extLst>
          </p:cNvPr>
          <p:cNvSpPr txBox="1"/>
          <p:nvPr/>
        </p:nvSpPr>
        <p:spPr>
          <a:xfrm>
            <a:off x="5122711" y="-43387"/>
            <a:ext cx="202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TECH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719C362-F433-350C-24D4-07E76940C1DA}"/>
              </a:ext>
            </a:extLst>
          </p:cNvPr>
          <p:cNvSpPr txBox="1"/>
          <p:nvPr/>
        </p:nvSpPr>
        <p:spPr>
          <a:xfrm>
            <a:off x="978914" y="1306063"/>
            <a:ext cx="26007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</a:t>
            </a:r>
            <a:r>
              <a:rPr lang="fr-FR" sz="2000" b="1" dirty="0" err="1"/>
              <a:t>Back-End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A93148D-E1FE-8927-DDF4-336A3A0F9B1B}"/>
              </a:ext>
            </a:extLst>
          </p:cNvPr>
          <p:cNvSpPr txBox="1"/>
          <p:nvPr/>
        </p:nvSpPr>
        <p:spPr>
          <a:xfrm>
            <a:off x="4106791" y="1281824"/>
            <a:ext cx="36572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</a:t>
            </a:r>
            <a:r>
              <a:rPr lang="fr-FR" sz="2000" b="1" dirty="0" err="1"/>
              <a:t>Front-End</a:t>
            </a:r>
            <a:r>
              <a:rPr lang="fr-FR" sz="2000" b="1" dirty="0"/>
              <a:t>, </a:t>
            </a:r>
            <a:r>
              <a:rPr lang="fr-FR" sz="2000" b="1" dirty="0" err="1"/>
              <a:t>React</a:t>
            </a:r>
            <a:r>
              <a:rPr lang="fr-FR" sz="2000" b="1" dirty="0"/>
              <a:t> JS, Web, Créatif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5C84896-1337-50ED-9586-7AC76AAE743B}"/>
              </a:ext>
            </a:extLst>
          </p:cNvPr>
          <p:cNvSpPr txBox="1"/>
          <p:nvPr/>
        </p:nvSpPr>
        <p:spPr>
          <a:xfrm>
            <a:off x="7951539" y="1300752"/>
            <a:ext cx="39576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/>
              <a:t>Développeur .NET, Java, PHP, Python, Ruby, Symfony, Salesforce</a:t>
            </a:r>
            <a:br>
              <a:rPr lang="fr-FR" sz="2000" b="1" dirty="0"/>
            </a:br>
            <a:endParaRPr lang="fr-FR" sz="2000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11880A-9E1E-7675-C69F-914689D5857F}"/>
              </a:ext>
            </a:extLst>
          </p:cNvPr>
          <p:cNvSpPr txBox="1"/>
          <p:nvPr/>
        </p:nvSpPr>
        <p:spPr>
          <a:xfrm>
            <a:off x="326527" y="2185016"/>
            <a:ext cx="38702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informatiques.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56B48E7-DF5D-522F-20FF-98592214062A}"/>
              </a:ext>
            </a:extLst>
          </p:cNvPr>
          <p:cNvSpPr txBox="1"/>
          <p:nvPr/>
        </p:nvSpPr>
        <p:spPr>
          <a:xfrm>
            <a:off x="4125019" y="2236093"/>
            <a:ext cx="41820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Bac+3 à Bac+5 en informatique ou design digital.</a:t>
            </a:r>
          </a:p>
          <a:p>
            <a:br>
              <a:rPr lang="fr-FR" sz="2000" dirty="0"/>
            </a:br>
            <a:endParaRPr lang="fr-FR" sz="20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3F6624F-ADE0-A422-9B3D-4D83C41EA8CA}"/>
              </a:ext>
            </a:extLst>
          </p:cNvPr>
          <p:cNvSpPr txBox="1"/>
          <p:nvPr/>
        </p:nvSpPr>
        <p:spPr>
          <a:xfrm>
            <a:off x="8307061" y="2229393"/>
            <a:ext cx="3192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Bac+3 à Bac+5 informatiques.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EDC166-922B-98BF-6980-E9DF629CA7A3}"/>
              </a:ext>
            </a:extLst>
          </p:cNvPr>
          <p:cNvSpPr txBox="1"/>
          <p:nvPr/>
        </p:nvSpPr>
        <p:spPr>
          <a:xfrm>
            <a:off x="1645125" y="3688497"/>
            <a:ext cx="1443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30-60 K€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3B07C6-6CDC-A585-4F2D-AF9DE7D0CECE}"/>
              </a:ext>
            </a:extLst>
          </p:cNvPr>
          <p:cNvSpPr txBox="1"/>
          <p:nvPr/>
        </p:nvSpPr>
        <p:spPr>
          <a:xfrm>
            <a:off x="5374452" y="3812455"/>
            <a:ext cx="1443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30-60 K€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2624110-D2AA-31DA-C4AD-D6C92CFF87B3}"/>
              </a:ext>
            </a:extLst>
          </p:cNvPr>
          <p:cNvSpPr txBox="1"/>
          <p:nvPr/>
        </p:nvSpPr>
        <p:spPr>
          <a:xfrm>
            <a:off x="9103779" y="3621572"/>
            <a:ext cx="31928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30-60 K€</a:t>
            </a:r>
            <a:br>
              <a:rPr lang="fr-FR" sz="2000" dirty="0"/>
            </a:br>
            <a:r>
              <a:rPr lang="fr-FR" sz="2000" dirty="0"/>
              <a:t>selon l’expérience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8909C35-1265-2350-0613-E5A7F011D128}"/>
              </a:ext>
            </a:extLst>
          </p:cNvPr>
          <p:cNvSpPr txBox="1"/>
          <p:nvPr/>
        </p:nvSpPr>
        <p:spPr>
          <a:xfrm>
            <a:off x="1254884" y="5282865"/>
            <a:ext cx="2324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Lead </a:t>
            </a:r>
            <a:r>
              <a:rPr lang="fr-FR" sz="2000" dirty="0" err="1"/>
              <a:t>Back-End</a:t>
            </a:r>
            <a:r>
              <a:rPr lang="fr-FR" sz="2000" dirty="0"/>
              <a:t>, architecte logiciel.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5A68AAF-C9F3-F6E9-E103-F063DA09706C}"/>
              </a:ext>
            </a:extLst>
          </p:cNvPr>
          <p:cNvSpPr txBox="1"/>
          <p:nvPr/>
        </p:nvSpPr>
        <p:spPr>
          <a:xfrm>
            <a:off x="4490357" y="5282865"/>
            <a:ext cx="2890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UX/UI designer, architecte </a:t>
            </a:r>
            <a:r>
              <a:rPr lang="fr-FR" sz="2000" dirty="0" err="1"/>
              <a:t>Front-End</a:t>
            </a:r>
            <a:r>
              <a:rPr lang="fr-FR" sz="2000" dirty="0"/>
              <a:t>,</a:t>
            </a:r>
            <a:br>
              <a:rPr lang="fr-FR" sz="2000" dirty="0"/>
            </a:br>
            <a:endParaRPr lang="fr-FR" sz="2000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DF0C7EB-AB72-00B8-E4C9-F85BD71701D2}"/>
              </a:ext>
            </a:extLst>
          </p:cNvPr>
          <p:cNvSpPr txBox="1"/>
          <p:nvPr/>
        </p:nvSpPr>
        <p:spPr>
          <a:xfrm>
            <a:off x="8947769" y="5397085"/>
            <a:ext cx="2552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 Lead développeur, architecte logiciel.</a:t>
            </a:r>
            <a:br>
              <a:rPr lang="fr-FR" sz="2000" dirty="0"/>
            </a:br>
            <a:br>
              <a:rPr lang="fr-FR" sz="2000" dirty="0"/>
            </a:b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897160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{3308B600-9E4D-4B20-8311-8B2DBBF8BA7F}TFf0a5ceae-4542-492d-822e-d65a94fb0e1ed2700320_win32-cc5c358c2edb</Template>
  <TotalTime>88</TotalTime>
  <Words>1767</Words>
  <Application>Microsoft Office PowerPoint</Application>
  <PresentationFormat>Grand écran</PresentationFormat>
  <Paragraphs>248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Bookman Old Style</vt:lpstr>
      <vt:lpstr>Calibri</vt:lpstr>
      <vt:lpstr>Franklin Gothic Book</vt:lpstr>
      <vt:lpstr>Personnalisé</vt:lpstr>
      <vt:lpstr>Les différents métiers dans l’informatique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59014-18-01</dc:creator>
  <cp:lastModifiedBy>59014-18-01</cp:lastModifiedBy>
  <cp:revision>4</cp:revision>
  <dcterms:created xsi:type="dcterms:W3CDTF">2025-10-01T08:27:45Z</dcterms:created>
  <dcterms:modified xsi:type="dcterms:W3CDTF">2025-10-01T10:01:07Z</dcterms:modified>
</cp:coreProperties>
</file>