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 autoAdjust="0"/>
    <p:restoredTop sz="94660"/>
  </p:normalViewPr>
  <p:slideViewPr>
    <p:cSldViewPr snapToGrid="0">
      <p:cViewPr>
        <p:scale>
          <a:sx n="55" d="100"/>
          <a:sy n="55" d="100"/>
        </p:scale>
        <p:origin x="1550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B3AD8-18E1-4AD8-A93F-22FC03C5BCE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78793-5CE7-451F-91E8-11D4502B0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34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78793-5CE7-451F-91E8-11D4502B06D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28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02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43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9544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13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53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32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561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82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0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4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54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22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40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80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F73BF-9FA1-4399-BF0B-6A9D4119076F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A26695-F161-42F3-B515-947B217F8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84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ABF93-A64B-0A78-B633-B02B30C4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462" y="844061"/>
            <a:ext cx="9144000" cy="404446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Les fonctions et activités du développeur informatique &amp; SSII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3F5FAA-790E-A543-6EED-7F08760FF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36104"/>
            <a:ext cx="3892446" cy="921896"/>
          </a:xfrm>
        </p:spPr>
        <p:txBody>
          <a:bodyPr>
            <a:normAutofit/>
          </a:bodyPr>
          <a:lstStyle/>
          <a:p>
            <a:pPr algn="l"/>
            <a:r>
              <a:rPr lang="fr-FR" dirty="0" err="1"/>
              <a:t>Dernoncourt</a:t>
            </a:r>
            <a:r>
              <a:rPr lang="fr-FR" dirty="0"/>
              <a:t> Leo</a:t>
            </a:r>
          </a:p>
          <a:p>
            <a:pPr algn="l"/>
            <a:r>
              <a:rPr lang="fr-FR" dirty="0" err="1"/>
              <a:t>Strangis</a:t>
            </a:r>
            <a:r>
              <a:rPr lang="fr-FR" dirty="0"/>
              <a:t> Antonio</a:t>
            </a:r>
          </a:p>
        </p:txBody>
      </p:sp>
    </p:spTree>
    <p:extLst>
      <p:ext uri="{BB962C8B-B14F-4D97-AF65-F5344CB8AC3E}">
        <p14:creationId xmlns:p14="http://schemas.microsoft.com/office/powerpoint/2010/main" val="221720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FC3F2-6F2B-6917-5A83-5FD2D9F0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SSII (ESN)</a:t>
            </a:r>
          </a:p>
        </p:txBody>
      </p:sp>
    </p:spTree>
    <p:extLst>
      <p:ext uri="{BB962C8B-B14F-4D97-AF65-F5344CB8AC3E}">
        <p14:creationId xmlns:p14="http://schemas.microsoft.com/office/powerpoint/2010/main" val="267437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ED29F-BBAC-F5A5-4BC1-DB4FF74F2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5300" y="172793"/>
            <a:ext cx="9144000" cy="882283"/>
          </a:xfrm>
        </p:spPr>
        <p:txBody>
          <a:bodyPr>
            <a:normAutofit fontScale="90000"/>
          </a:bodyPr>
          <a:lstStyle/>
          <a:p>
            <a:r>
              <a:rPr lang="fr-FR" dirty="0"/>
              <a:t>Qu’est ce que c’est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339CDD-4D1B-0685-9C8C-9BA8BDB41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646" y="1723292"/>
            <a:ext cx="6430108" cy="496191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Société/Entreprise de service de nouvelles technologies</a:t>
            </a: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algn="l"/>
            <a:r>
              <a:rPr lang="fr-FR" dirty="0">
                <a:solidFill>
                  <a:schemeClr val="tx1"/>
                </a:solidFill>
              </a:rPr>
              <a:t> 							Métiers couverts : </a:t>
            </a: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</a:endParaRP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Conseillés/ères, </a:t>
            </a: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Concepteur/</a:t>
            </a:r>
            <a:r>
              <a:rPr lang="fr-FR" sz="2000" dirty="0" err="1">
                <a:solidFill>
                  <a:schemeClr val="tx1"/>
                </a:solidFill>
              </a:rPr>
              <a:t>euse</a:t>
            </a:r>
            <a:r>
              <a:rPr lang="fr-FR" sz="2000" dirty="0">
                <a:solidFill>
                  <a:schemeClr val="tx1"/>
                </a:solidFill>
              </a:rPr>
              <a:t>, </a:t>
            </a: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réalisateur/</a:t>
            </a:r>
            <a:r>
              <a:rPr lang="fr-FR" sz="2000" dirty="0" err="1">
                <a:solidFill>
                  <a:schemeClr val="tx1"/>
                </a:solidFill>
              </a:rPr>
              <a:t>rice</a:t>
            </a:r>
            <a:r>
              <a:rPr lang="fr-FR" sz="2000" dirty="0">
                <a:solidFill>
                  <a:schemeClr val="tx1"/>
                </a:solidFill>
              </a:rPr>
              <a:t> d'outils, </a:t>
            </a:r>
          </a:p>
          <a:p>
            <a:pPr marL="3086100" lvl="6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maintenance ou formation)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8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D438393-A364-6AB1-0B4A-A8D51E43A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839818"/>
            <a:ext cx="10040816" cy="23851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350K collaborateurs, présent dans plus de 50 pays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Secteur d'Activité: Automobile, Manufacture, Finance, Santé, ils sont partout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Services : Cybersécurité, Data et IA, Gestion d'entreprise, Développement Durable</a:t>
            </a:r>
          </a:p>
          <a:p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008F9C-A73E-1B46-F89D-1C2DB8D34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99076"/>
            <a:ext cx="7005842" cy="28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A9517B-AB64-97D4-185E-D3F934E7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9170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90k collabo, 70+ pays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Services: Data et IA, Cybersécurité, Conseil en management, Digital Workplace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Santé, Life Science, Finance, Sport, Télécommunications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970A1E-63D9-A864-E493-5F9435FB3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1" y="0"/>
            <a:ext cx="4835769" cy="36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3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C3FA218-73E5-2AC6-3E1E-B1D7D7D4A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92" y="4050833"/>
            <a:ext cx="9970477" cy="10968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Secteurs: Aérospatial, Finance, Infrastructure, Mode, Santé, Service publique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Service: Cybersécurité, </a:t>
            </a:r>
            <a:r>
              <a:rPr lang="fr-FR" sz="2000" dirty="0" err="1">
                <a:solidFill>
                  <a:schemeClr val="tx1"/>
                </a:solidFill>
              </a:rPr>
              <a:t>Market</a:t>
            </a:r>
            <a:r>
              <a:rPr lang="fr-FR" sz="2000" dirty="0">
                <a:solidFill>
                  <a:schemeClr val="tx1"/>
                </a:solidFill>
              </a:rPr>
              <a:t> Place, Conseil, Formation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D3BEF2-1796-DA94-8992-E8CBF5484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15" y="0"/>
            <a:ext cx="6006166" cy="30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6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8BCE2-4182-E5F7-82A9-57E8C4436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70936" y="1710268"/>
            <a:ext cx="7766936" cy="1646302"/>
          </a:xfrm>
        </p:spPr>
        <p:txBody>
          <a:bodyPr/>
          <a:lstStyle/>
          <a:p>
            <a:r>
              <a:rPr lang="fr-FR" sz="9600" dirty="0"/>
              <a:t>Sources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F2AB8B-67E8-CF24-77DE-090503353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Wikipédia - ONISEP - Atos - Dassault Système – Capgemini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Chat GPT (rédacteur en chef)</a:t>
            </a:r>
          </a:p>
        </p:txBody>
      </p:sp>
    </p:spTree>
    <p:extLst>
      <p:ext uri="{BB962C8B-B14F-4D97-AF65-F5344CB8AC3E}">
        <p14:creationId xmlns:p14="http://schemas.microsoft.com/office/powerpoint/2010/main" val="150177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41856-DC2E-1DE7-7611-30C7475E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29800" cy="987425"/>
          </a:xfrm>
        </p:spPr>
        <p:txBody>
          <a:bodyPr>
            <a:noAutofit/>
          </a:bodyPr>
          <a:lstStyle/>
          <a:p>
            <a:pPr algn="ctr"/>
            <a:r>
              <a:rPr lang="fr-FR" sz="4800" b="1" dirty="0"/>
              <a:t>Le développeur informatique 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2C61E6-38D5-0801-16E8-9C241958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10" y="1414644"/>
            <a:ext cx="5048277" cy="5443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Expert des langages informatiques, traduit la demande d'un client en lignes de code.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Il est très recherché, s'adapte et élargit ses compétences.</a:t>
            </a:r>
          </a:p>
          <a:p>
            <a:endParaRPr lang="fr-FR" sz="2800" dirty="0"/>
          </a:p>
        </p:txBody>
      </p:sp>
      <p:pic>
        <p:nvPicPr>
          <p:cNvPr id="1026" name="Picture 2" descr="Formation Développeur web &amp; web mobile en Continue | CSM">
            <a:extLst>
              <a:ext uri="{FF2B5EF4-FFF2-40B4-BE49-F238E27FC236}">
                <a16:creationId xmlns:a16="http://schemas.microsoft.com/office/drawing/2014/main" id="{EEA31567-FA7C-85B8-821E-09E80116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668534"/>
            <a:ext cx="4403362" cy="293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03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82C21CA-B805-6F89-BE77-E80743F68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72000" y="735501"/>
            <a:ext cx="9144000" cy="477837"/>
          </a:xfrm>
        </p:spPr>
        <p:txBody>
          <a:bodyPr>
            <a:noAutofit/>
          </a:bodyPr>
          <a:lstStyle/>
          <a:p>
            <a:pPr marL="285750" indent="-285750"/>
            <a:r>
              <a:rPr lang="fr-FR" sz="5400" b="1" dirty="0"/>
              <a:t>Détails :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C63FAF2-1B2E-ED76-E624-7989DCE3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640" y="1813521"/>
            <a:ext cx="5546360" cy="49917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Niveau minimum d'accès : bac + 2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Salaire débutant : 2830 € Brut (variable)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Statuts : Indépendant, salarié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Synonymes : Analyste-programmeur/</a:t>
            </a:r>
            <a:r>
              <a:rPr lang="fr-FR" dirty="0" err="1">
                <a:solidFill>
                  <a:schemeClr val="tx1"/>
                </a:solidFill>
              </a:rPr>
              <a:t>euse</a:t>
            </a:r>
            <a:r>
              <a:rPr lang="fr-FR" dirty="0">
                <a:solidFill>
                  <a:schemeClr val="tx1"/>
                </a:solidFill>
              </a:rPr>
              <a:t>, Codeur/</a:t>
            </a:r>
            <a:r>
              <a:rPr lang="fr-FR" dirty="0" err="1">
                <a:solidFill>
                  <a:schemeClr val="tx1"/>
                </a:solidFill>
              </a:rPr>
              <a:t>euse</a:t>
            </a:r>
            <a:r>
              <a:rPr lang="fr-FR" dirty="0">
                <a:solidFill>
                  <a:schemeClr val="tx1"/>
                </a:solidFill>
              </a:rPr>
              <a:t>, Ingénieur/</a:t>
            </a:r>
            <a:r>
              <a:rPr lang="fr-FR" dirty="0" err="1">
                <a:solidFill>
                  <a:schemeClr val="tx1"/>
                </a:solidFill>
              </a:rPr>
              <a:t>euse</a:t>
            </a:r>
            <a:r>
              <a:rPr lang="fr-FR" dirty="0">
                <a:solidFill>
                  <a:schemeClr val="tx1"/>
                </a:solidFill>
              </a:rPr>
              <a:t> d'études et de développement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Métiers Associés : Développeur/</a:t>
            </a:r>
            <a:r>
              <a:rPr lang="fr-FR" dirty="0" err="1">
                <a:solidFill>
                  <a:schemeClr val="tx1"/>
                </a:solidFill>
              </a:rPr>
              <a:t>euse</a:t>
            </a:r>
            <a:r>
              <a:rPr lang="fr-FR" dirty="0">
                <a:solidFill>
                  <a:schemeClr val="tx1"/>
                </a:solidFill>
              </a:rPr>
              <a:t> d'applications mobiles, Développeur/</a:t>
            </a:r>
            <a:r>
              <a:rPr lang="fr-FR" dirty="0" err="1">
                <a:solidFill>
                  <a:schemeClr val="tx1"/>
                </a:solidFill>
              </a:rPr>
              <a:t>euse</a:t>
            </a:r>
            <a:r>
              <a:rPr lang="fr-FR" dirty="0">
                <a:solidFill>
                  <a:schemeClr val="tx1"/>
                </a:solidFill>
              </a:rPr>
              <a:t> multimédia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Secteur professionnel : Informatique et réseaux</a:t>
            </a:r>
            <a:br>
              <a:rPr lang="fr-FR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0919E74-E440-3619-1A08-B2477CD9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92" y="3714311"/>
            <a:ext cx="665696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9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264CB-DDD7-6894-878B-1717D774A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471" y="140678"/>
            <a:ext cx="8840929" cy="699561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Les tâches du développeur: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FCC313-ACB5-5C9C-6D7F-E66A347CF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92" y="1228542"/>
            <a:ext cx="4132385" cy="5488780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🧠 Analyser les besoins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Étude du cahier des charges</a:t>
            </a:r>
          </a:p>
          <a:p>
            <a:r>
              <a:rPr lang="fr-FR" dirty="0">
                <a:solidFill>
                  <a:schemeClr val="tx1"/>
                </a:solidFill>
              </a:rPr>
              <a:t>Analyse des besoins utilisateurs</a:t>
            </a:r>
          </a:p>
          <a:p>
            <a:r>
              <a:rPr lang="fr-FR" dirty="0">
                <a:solidFill>
                  <a:schemeClr val="tx1"/>
                </a:solidFill>
              </a:rPr>
              <a:t>Conception de la solution technique</a:t>
            </a:r>
          </a:p>
          <a:p>
            <a:r>
              <a:rPr lang="fr-FR" dirty="0">
                <a:solidFill>
                  <a:schemeClr val="tx1"/>
                </a:solidFill>
              </a:rPr>
              <a:t>Création d’un prototype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Rédaction des notices techniques et guides utilisateurs</a:t>
            </a:r>
          </a:p>
          <a:p>
            <a:r>
              <a:rPr lang="fr-FR" dirty="0">
                <a:solidFill>
                  <a:schemeClr val="tx1"/>
                </a:solidFill>
              </a:rPr>
              <a:t>Support technique et formation</a:t>
            </a:r>
          </a:p>
          <a:p>
            <a:r>
              <a:rPr lang="fr-FR" dirty="0">
                <a:solidFill>
                  <a:schemeClr val="tx1"/>
                </a:solidFill>
              </a:rPr>
              <a:t>Maintenance et mises à jour du programme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36275570-B05A-AB3B-C259-62333FC9EA37}"/>
              </a:ext>
            </a:extLst>
          </p:cNvPr>
          <p:cNvSpPr txBox="1">
            <a:spLocks/>
          </p:cNvSpPr>
          <p:nvPr/>
        </p:nvSpPr>
        <p:spPr>
          <a:xfrm>
            <a:off x="5011615" y="1228542"/>
            <a:ext cx="4634748" cy="5488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💻 Écrire un programme informatique</a:t>
            </a:r>
          </a:p>
          <a:p>
            <a:endParaRPr lang="fr-FR" sz="1800" dirty="0"/>
          </a:p>
          <a:p>
            <a:r>
              <a:rPr lang="fr-FR" sz="1800" dirty="0"/>
              <a:t>Développement de logiciels, sites web, applications mobiles</a:t>
            </a:r>
          </a:p>
          <a:p>
            <a:r>
              <a:rPr lang="fr-FR" sz="1800" dirty="0"/>
              <a:t>Écriture des lignes de code (Java, C++, etc.)</a:t>
            </a:r>
          </a:p>
          <a:p>
            <a:r>
              <a:rPr lang="fr-FR" sz="1800" dirty="0"/>
              <a:t>Participation aux tests et phases d’essai</a:t>
            </a:r>
          </a:p>
          <a:p>
            <a:r>
              <a:rPr lang="fr-FR" sz="1800" dirty="0"/>
              <a:t>Paramétrages et corrections</a:t>
            </a:r>
          </a:p>
          <a:p>
            <a:endParaRPr lang="fr-FR" sz="1800" dirty="0"/>
          </a:p>
          <a:p>
            <a:r>
              <a:rPr lang="fr-FR" sz="1800" dirty="0"/>
              <a:t>🛠 Apporter un soutien technique</a:t>
            </a:r>
          </a:p>
          <a:p>
            <a:endParaRPr lang="fr-FR" sz="1800" dirty="0"/>
          </a:p>
          <a:p>
            <a:r>
              <a:rPr lang="fr-FR" sz="1800" dirty="0"/>
              <a:t>Rédaction des notices techniques et guides utilisateurs</a:t>
            </a:r>
          </a:p>
          <a:p>
            <a:r>
              <a:rPr lang="fr-FR" sz="1800" dirty="0"/>
              <a:t>Support technique et formation</a:t>
            </a:r>
          </a:p>
          <a:p>
            <a:r>
              <a:rPr lang="fr-FR" sz="1800" dirty="0"/>
              <a:t>Maintenance et mises à jour du programme</a:t>
            </a:r>
          </a:p>
        </p:txBody>
      </p:sp>
    </p:spTree>
    <p:extLst>
      <p:ext uri="{BB962C8B-B14F-4D97-AF65-F5344CB8AC3E}">
        <p14:creationId xmlns:p14="http://schemas.microsoft.com/office/powerpoint/2010/main" val="47171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6F41D-AD45-9AB6-76DC-633E1954F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018"/>
            <a:ext cx="9144000" cy="736417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Les Compétences requises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93BCCA-327A-2E8D-6259-E03348710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61" y="1169233"/>
            <a:ext cx="4616938" cy="5485749"/>
          </a:xfrm>
        </p:spPr>
        <p:txBody>
          <a:bodyPr>
            <a:no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🧠 Compétences Requises</a:t>
            </a:r>
          </a:p>
          <a:p>
            <a:r>
              <a:rPr lang="fr-FR" sz="2000" dirty="0">
                <a:solidFill>
                  <a:schemeClr val="tx1"/>
                </a:solidFill>
              </a:rPr>
              <a:t>💻 Compétences techniques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Veille technologique constante (méthodes, normes, sécurité)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Maîtrise des langages de programmation :</a:t>
            </a:r>
          </a:p>
          <a:p>
            <a:r>
              <a:rPr lang="fr-FR" sz="2000" dirty="0">
                <a:solidFill>
                  <a:schemeClr val="tx1"/>
                </a:solidFill>
              </a:rPr>
              <a:t>Java, J2EE, .NET, PHP, C++, etc.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Connaissance du web : HTML, CSS, JavaScript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Développement mobile : iOS, Android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D9538E3-9899-BD54-D2CE-84884D4C633B}"/>
              </a:ext>
            </a:extLst>
          </p:cNvPr>
          <p:cNvSpPr txBox="1">
            <a:spLocks/>
          </p:cNvSpPr>
          <p:nvPr/>
        </p:nvSpPr>
        <p:spPr>
          <a:xfrm>
            <a:off x="7416801" y="1169233"/>
            <a:ext cx="4616938" cy="548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Anglais technique indispensable</a:t>
            </a:r>
          </a:p>
          <a:p>
            <a:endParaRPr lang="fr-FR" sz="2000" dirty="0"/>
          </a:p>
          <a:p>
            <a:r>
              <a:rPr lang="fr-FR" sz="2000" dirty="0"/>
              <a:t>🧍‍♂️ Qualités personnelles</a:t>
            </a:r>
          </a:p>
          <a:p>
            <a:endParaRPr lang="fr-FR" sz="2000" dirty="0"/>
          </a:p>
          <a:p>
            <a:r>
              <a:rPr lang="fr-FR" sz="2000" dirty="0"/>
              <a:t>Rigueur, méthode, autonomie</a:t>
            </a:r>
          </a:p>
          <a:p>
            <a:r>
              <a:rPr lang="fr-FR" sz="2000" dirty="0"/>
              <a:t>Bonne capacité d’adaptation et disponibilité</a:t>
            </a:r>
          </a:p>
          <a:p>
            <a:r>
              <a:rPr lang="fr-FR" sz="2000" dirty="0"/>
              <a:t>Esprit d’analyse et d’imagination</a:t>
            </a:r>
          </a:p>
          <a:p>
            <a:r>
              <a:rPr lang="fr-FR" sz="2000" dirty="0"/>
              <a:t>Bon relationnel : écoute client et travail en équipe</a:t>
            </a:r>
          </a:p>
          <a:p>
            <a:r>
              <a:rPr lang="fr-FR" sz="2000" dirty="0"/>
              <a:t>Capacité à produire une documentation claire</a:t>
            </a:r>
          </a:p>
          <a:p>
            <a:r>
              <a:rPr lang="fr-FR" sz="2000" dirty="0"/>
              <a:t>Savoir travailler sous pression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139114-C20E-2938-730E-77F31B5E1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22" y="1169233"/>
            <a:ext cx="2313355" cy="13012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D0CEDE-D1CC-1C8C-EFFC-0C0C15F48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38" y="2700293"/>
            <a:ext cx="2039034" cy="14771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46D217F-BA6C-39F2-18D6-1E96FF148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38" y="4704027"/>
            <a:ext cx="2076714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0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7AF7F-DD52-7310-8383-FFF8892BF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3" y="188686"/>
            <a:ext cx="10820400" cy="864259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🏢 Où exerce le développeur informatique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53812F-1FEC-BE62-DDFE-7AF5323A7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872" y="1183572"/>
            <a:ext cx="6142841" cy="5580085"/>
          </a:xfrm>
        </p:spPr>
        <p:txBody>
          <a:bodyPr>
            <a:noAutofit/>
          </a:bodyPr>
          <a:lstStyle/>
          <a:p>
            <a:pPr algn="l"/>
            <a:r>
              <a:rPr lang="fr-FR" sz="1600" dirty="0">
                <a:solidFill>
                  <a:schemeClr val="tx1"/>
                </a:solidFill>
              </a:rPr>
              <a:t>🏢 Où exerce le développeur informatique ?</a:t>
            </a:r>
          </a:p>
          <a:p>
            <a:pPr algn="l"/>
            <a:r>
              <a:rPr lang="fr-FR" sz="1600" dirty="0">
                <a:solidFill>
                  <a:schemeClr val="tx1"/>
                </a:solidFill>
              </a:rPr>
              <a:t>💻 Un métier d’écran… mais en équipe</a:t>
            </a:r>
          </a:p>
          <a:p>
            <a:pPr algn="l"/>
            <a:endParaRPr lang="fr-FR" sz="1600" dirty="0">
              <a:solidFill>
                <a:schemeClr val="tx1"/>
              </a:solidFill>
            </a:endParaRPr>
          </a:p>
          <a:p>
            <a:pPr algn="l"/>
            <a:r>
              <a:rPr lang="fr-FR" sz="1600" dirty="0">
                <a:solidFill>
                  <a:schemeClr val="tx1"/>
                </a:solidFill>
              </a:rPr>
              <a:t>Travail sur plusieurs écrans, souvent en open </a:t>
            </a:r>
            <a:r>
              <a:rPr lang="fr-FR" sz="1600" dirty="0" err="1">
                <a:solidFill>
                  <a:schemeClr val="tx1"/>
                </a:solidFill>
              </a:rPr>
              <a:t>space</a:t>
            </a:r>
            <a:endParaRPr lang="fr-FR" sz="1600" dirty="0">
              <a:solidFill>
                <a:schemeClr val="tx1"/>
              </a:solidFill>
            </a:endParaRPr>
          </a:p>
          <a:p>
            <a:pPr algn="l"/>
            <a:r>
              <a:rPr lang="fr-FR" sz="1600" dirty="0">
                <a:solidFill>
                  <a:schemeClr val="tx1"/>
                </a:solidFill>
              </a:rPr>
              <a:t>Collaboration avec le chef de projet et les équipes techniques</a:t>
            </a:r>
          </a:p>
          <a:p>
            <a:pPr algn="l"/>
            <a:r>
              <a:rPr lang="fr-FR" sz="1600" dirty="0">
                <a:solidFill>
                  <a:schemeClr val="tx1"/>
                </a:solidFill>
              </a:rPr>
              <a:t>Importance du travail en équipe malgré une activité très concentrée</a:t>
            </a:r>
          </a:p>
          <a:p>
            <a:pPr algn="l"/>
            <a:endParaRPr lang="fr-FR" sz="1600" dirty="0">
              <a:solidFill>
                <a:schemeClr val="tx1"/>
              </a:solidFill>
            </a:endParaRPr>
          </a:p>
          <a:p>
            <a:pPr algn="l"/>
            <a:r>
              <a:rPr lang="fr-FR" sz="1600" dirty="0">
                <a:solidFill>
                  <a:schemeClr val="tx1"/>
                </a:solidFill>
              </a:rPr>
              <a:t>🔁 Une activité sans routine</a:t>
            </a:r>
          </a:p>
          <a:p>
            <a:pPr algn="l"/>
            <a:endParaRPr lang="fr-FR" sz="1600" dirty="0">
              <a:solidFill>
                <a:schemeClr val="tx1"/>
              </a:solidFill>
            </a:endParaRPr>
          </a:p>
          <a:p>
            <a:pPr algn="l"/>
            <a:r>
              <a:rPr lang="fr-FR" sz="1600" dirty="0">
                <a:solidFill>
                  <a:schemeClr val="tx1"/>
                </a:solidFill>
              </a:rPr>
              <a:t>Projets variés selon les secteurs :</a:t>
            </a:r>
          </a:p>
          <a:p>
            <a:pPr algn="l"/>
            <a:r>
              <a:rPr lang="fr-FR" sz="1600" dirty="0">
                <a:solidFill>
                  <a:schemeClr val="tx1"/>
                </a:solidFill>
              </a:rPr>
              <a:t>banque, assurance, transports, e-commerce, automobile, etc.</a:t>
            </a:r>
          </a:p>
          <a:p>
            <a:pPr algn="l"/>
            <a:r>
              <a:rPr lang="fr-FR" sz="1600" dirty="0">
                <a:solidFill>
                  <a:schemeClr val="tx1"/>
                </a:solidFill>
              </a:rPr>
              <a:t>Dans les jeux vidéo : collaboration avec graphistes et web designers</a:t>
            </a:r>
          </a:p>
          <a:p>
            <a:pPr algn="l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AD7895-3A16-B067-4230-19E8B7E8975A}"/>
              </a:ext>
            </a:extLst>
          </p:cNvPr>
          <p:cNvSpPr txBox="1"/>
          <p:nvPr/>
        </p:nvSpPr>
        <p:spPr>
          <a:xfrm>
            <a:off x="7062520" y="1183572"/>
            <a:ext cx="4876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📊 Vers plus d’analyse</a:t>
            </a:r>
          </a:p>
          <a:p>
            <a:endParaRPr lang="fr-FR" sz="2000" dirty="0"/>
          </a:p>
          <a:p>
            <a:r>
              <a:rPr lang="fr-FR" sz="2000" dirty="0"/>
              <a:t>Utilisation d’outils avancés (génie logiciel, objets, progiciels)</a:t>
            </a:r>
          </a:p>
          <a:p>
            <a:endParaRPr lang="fr-FR" sz="2000" dirty="0"/>
          </a:p>
          <a:p>
            <a:r>
              <a:rPr lang="fr-FR" sz="2000" dirty="0"/>
              <a:t>Moins de codage pur, plus de diagnostic et paramétrage</a:t>
            </a:r>
          </a:p>
          <a:p>
            <a:endParaRPr lang="fr-FR" sz="2000" dirty="0"/>
          </a:p>
          <a:p>
            <a:r>
              <a:rPr lang="fr-FR" sz="2000" dirty="0"/>
              <a:t>Recherche de bugs, corrections et évolution des applis</a:t>
            </a:r>
          </a:p>
          <a:p>
            <a:endParaRPr lang="fr-FR" sz="2000" dirty="0"/>
          </a:p>
          <a:p>
            <a:r>
              <a:rPr lang="fr-FR" sz="2000" dirty="0"/>
              <a:t>Nécessité de se former en continu aux nouveaux langages</a:t>
            </a:r>
          </a:p>
        </p:txBody>
      </p:sp>
    </p:spTree>
    <p:extLst>
      <p:ext uri="{BB962C8B-B14F-4D97-AF65-F5344CB8AC3E}">
        <p14:creationId xmlns:p14="http://schemas.microsoft.com/office/powerpoint/2010/main" val="54635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9DFCD-9E0C-12BD-1145-C3A5F0D4F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55762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🎓 Les Études pour devenir Développeur 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9A002C-31F6-3AC7-99AD-D4624356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55762"/>
            <a:ext cx="3657600" cy="5202238"/>
          </a:xfrm>
        </p:spPr>
        <p:txBody>
          <a:bodyPr>
            <a:noAutofit/>
          </a:bodyPr>
          <a:lstStyle/>
          <a:p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	Bac +2 → Formation courte, insertion rapide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2EA1D44-9159-1146-1771-3382CD951E1D}"/>
              </a:ext>
            </a:extLst>
          </p:cNvPr>
          <p:cNvSpPr txBox="1">
            <a:spLocks/>
          </p:cNvSpPr>
          <p:nvPr/>
        </p:nvSpPr>
        <p:spPr>
          <a:xfrm>
            <a:off x="4267200" y="1655762"/>
            <a:ext cx="3657600" cy="5202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Bac +3 → Approfondissement technique et spécialisation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6B9365C2-E143-8A28-16C9-BBECA1BB02E0}"/>
              </a:ext>
            </a:extLst>
          </p:cNvPr>
          <p:cNvSpPr txBox="1">
            <a:spLocks/>
          </p:cNvSpPr>
          <p:nvPr/>
        </p:nvSpPr>
        <p:spPr>
          <a:xfrm>
            <a:off x="8534400" y="1658570"/>
            <a:ext cx="3657600" cy="5202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Bac +5 → Expertise, ingénierie, ou 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99765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9A2EC-AB2D-0B9E-AB43-F17A7EF2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69" y="331300"/>
            <a:ext cx="9489831" cy="934792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💼 Emploi et Secteurs d’activité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567FBA-7A3B-61C7-FDCF-ED8B37CA8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266092"/>
            <a:ext cx="4665785" cy="5471622"/>
          </a:xfrm>
        </p:spPr>
        <p:txBody>
          <a:bodyPr>
            <a:normAutofit lnSpcReduction="10000"/>
          </a:bodyPr>
          <a:lstStyle/>
          <a:p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📈 Un marché en forte demande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E-commerce et applications mobiles boostent les besoins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Forte demande en développeurs polyvalents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Langages à maîtriser : Java, C++, PHP, etc.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Atout : compétences en iOS, Android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649147A8-989D-66E9-74F3-96FFB56C6B6A}"/>
              </a:ext>
            </a:extLst>
          </p:cNvPr>
          <p:cNvSpPr txBox="1">
            <a:spLocks/>
          </p:cNvSpPr>
          <p:nvPr/>
        </p:nvSpPr>
        <p:spPr>
          <a:xfrm>
            <a:off x="7596555" y="1266092"/>
            <a:ext cx="4443048" cy="547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🚀 Évolutions de carrière possibles</a:t>
            </a:r>
          </a:p>
          <a:p>
            <a:endParaRPr lang="fr-FR" sz="2000" dirty="0"/>
          </a:p>
          <a:p>
            <a:r>
              <a:rPr lang="fr-FR" sz="2000" dirty="0"/>
              <a:t>👨‍💼 Chef de projet</a:t>
            </a:r>
          </a:p>
          <a:p>
            <a:endParaRPr lang="fr-FR" sz="2000" dirty="0"/>
          </a:p>
          <a:p>
            <a:r>
              <a:rPr lang="fr-FR" sz="2000" dirty="0"/>
              <a:t>🛠️ Expert technique : admin systèmes, réseaux, bases de données</a:t>
            </a:r>
          </a:p>
          <a:p>
            <a:endParaRPr lang="fr-FR" sz="2000" dirty="0"/>
          </a:p>
          <a:p>
            <a:r>
              <a:rPr lang="fr-FR" sz="2000" dirty="0"/>
              <a:t>💬 Consultant logiciel en cabinet</a:t>
            </a:r>
          </a:p>
          <a:p>
            <a:endParaRPr lang="fr-FR" sz="2000" dirty="0"/>
          </a:p>
          <a:p>
            <a:r>
              <a:rPr lang="fr-FR" sz="2000" dirty="0"/>
              <a:t>📊 Ingénieur technico-commercial</a:t>
            </a:r>
          </a:p>
        </p:txBody>
      </p:sp>
    </p:spTree>
    <p:extLst>
      <p:ext uri="{BB962C8B-B14F-4D97-AF65-F5344CB8AC3E}">
        <p14:creationId xmlns:p14="http://schemas.microsoft.com/office/powerpoint/2010/main" val="218104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4E6F1-45E5-CB9A-0AC8-6F91E20B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624"/>
            <a:ext cx="9513277" cy="1655762"/>
          </a:xfrm>
        </p:spPr>
        <p:txBody>
          <a:bodyPr>
            <a:normAutofit/>
          </a:bodyPr>
          <a:lstStyle/>
          <a:p>
            <a:r>
              <a:rPr lang="fr-FR" sz="4800" dirty="0"/>
              <a:t>🏢 Des débouchés dans les ESN et l’informatique de gestion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467609-224C-BA02-926B-505E1C57D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54" y="1946276"/>
            <a:ext cx="11453446" cy="4911724"/>
          </a:xfrm>
        </p:spPr>
        <p:txBody>
          <a:bodyPr>
            <a:noAutofit/>
          </a:bodyPr>
          <a:lstStyle/>
          <a:p>
            <a:pPr algn="l"/>
            <a:r>
              <a:rPr lang="fr-FR" sz="2000" dirty="0">
                <a:solidFill>
                  <a:schemeClr val="tx1"/>
                </a:solidFill>
              </a:rPr>
              <a:t>Recrutement fort dans les ESN (Entreprises de Services du Numérique)</a:t>
            </a: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r>
              <a:rPr lang="fr-FR" sz="2000" dirty="0">
                <a:solidFill>
                  <a:schemeClr val="tx1"/>
                </a:solidFill>
              </a:rPr>
              <a:t>Présence dans :</a:t>
            </a: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Sociétés web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Éditeurs de logiciels ou de jeux vidéo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</a:rPr>
              <a:t>Sociétés de conseil IT</a:t>
            </a: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r>
              <a:rPr lang="fr-FR" sz="2000" dirty="0">
                <a:solidFill>
                  <a:schemeClr val="tx1"/>
                </a:solidFill>
              </a:rPr>
              <a:t>Poste souvent plus polyvalent en petite structure</a:t>
            </a:r>
          </a:p>
          <a:p>
            <a:pPr algn="l"/>
            <a:r>
              <a:rPr lang="fr-FR" sz="2000" dirty="0">
                <a:solidFill>
                  <a:schemeClr val="tx1"/>
                </a:solidFill>
              </a:rPr>
              <a:t>Stages et apprentissage = tremplins vers l'emploi</a:t>
            </a:r>
          </a:p>
        </p:txBody>
      </p:sp>
    </p:spTree>
    <p:extLst>
      <p:ext uri="{BB962C8B-B14F-4D97-AF65-F5344CB8AC3E}">
        <p14:creationId xmlns:p14="http://schemas.microsoft.com/office/powerpoint/2010/main" val="3586653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741</Words>
  <Application>Microsoft Office PowerPoint</Application>
  <PresentationFormat>Grand écran</PresentationFormat>
  <Paragraphs>158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Les fonctions et activités du développeur informatique &amp; SSII</vt:lpstr>
      <vt:lpstr>Le développeur informatique :</vt:lpstr>
      <vt:lpstr>Détails :</vt:lpstr>
      <vt:lpstr>Les tâches du développeur:</vt:lpstr>
      <vt:lpstr>Les Compétences requises :</vt:lpstr>
      <vt:lpstr>🏢 Où exerce le développeur informatique ?</vt:lpstr>
      <vt:lpstr>🎓 Les Études pour devenir Développeur Informatique</vt:lpstr>
      <vt:lpstr>💼 Emploi et Secteurs d’activité</vt:lpstr>
      <vt:lpstr>🏢 Des débouchés dans les ESN et l’informatique de gestion</vt:lpstr>
      <vt:lpstr>SSII (ESN)</vt:lpstr>
      <vt:lpstr>Qu’est ce que c’est :</vt:lpstr>
      <vt:lpstr>Présentation PowerPoint</vt:lpstr>
      <vt:lpstr>Présentation PowerPoint</vt:lpstr>
      <vt:lpstr>Présentation PowerPoint</vt:lpstr>
      <vt:lpstr>Sources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59014-18-08</dc:creator>
  <cp:lastModifiedBy>59014-18-08</cp:lastModifiedBy>
  <cp:revision>2</cp:revision>
  <dcterms:created xsi:type="dcterms:W3CDTF">2025-10-01T09:44:01Z</dcterms:created>
  <dcterms:modified xsi:type="dcterms:W3CDTF">2025-10-01T13:24:04Z</dcterms:modified>
</cp:coreProperties>
</file>