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23"/>
  </p:notesMasterIdLst>
  <p:sldIdLst>
    <p:sldId id="256" r:id="rId2"/>
    <p:sldId id="259" r:id="rId3"/>
    <p:sldId id="263" r:id="rId4"/>
    <p:sldId id="299" r:id="rId5"/>
    <p:sldId id="301" r:id="rId6"/>
    <p:sldId id="306" r:id="rId7"/>
    <p:sldId id="307" r:id="rId8"/>
    <p:sldId id="305" r:id="rId9"/>
    <p:sldId id="261" r:id="rId10"/>
    <p:sldId id="291" r:id="rId11"/>
    <p:sldId id="292" r:id="rId12"/>
    <p:sldId id="293" r:id="rId13"/>
    <p:sldId id="294" r:id="rId14"/>
    <p:sldId id="295" r:id="rId15"/>
    <p:sldId id="289" r:id="rId16"/>
    <p:sldId id="290" r:id="rId17"/>
    <p:sldId id="308" r:id="rId18"/>
    <p:sldId id="309" r:id="rId19"/>
    <p:sldId id="310" r:id="rId20"/>
    <p:sldId id="311" r:id="rId21"/>
    <p:sldId id="312" r:id="rId22"/>
  </p:sldIdLst>
  <p:sldSz cx="9144000" cy="5143500" type="screen16x9"/>
  <p:notesSz cx="6858000" cy="9144000"/>
  <p:embeddedFontLst>
    <p:embeddedFont>
      <p:font typeface="Bebas Neue" panose="020B0604020202020204" charset="0"/>
      <p:regular r:id="rId24"/>
    </p:embeddedFont>
    <p:embeddedFont>
      <p:font typeface="Lexend Exa" panose="020B0604020202020204" charset="0"/>
      <p:regular r:id="rId25"/>
      <p:bold r:id="rId26"/>
    </p:embeddedFont>
    <p:embeddedFont>
      <p:font typeface="Trebuchet MS" panose="020B0603020202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E1224C-9195-43FD-81F0-52E88353BB6F}">
  <a:tblStyle styleId="{4CE1224C-9195-43FD-81F0-52E88353BB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9eb8e29d19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9eb8e29d19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9eb8e29d19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9eb8e29d19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9fb327441e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9fb327441e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9eb8e29d19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9eb8e29d19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9eb8e29d19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9eb8e29d19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3417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9eb8e29d19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9eb8e29d19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7401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9eb8e29d19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9eb8e29d19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144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10000"/>
          </a:blip>
          <a:srcRect t="15583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5100" y="763600"/>
            <a:ext cx="6419700" cy="23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5100" y="3229600"/>
            <a:ext cx="60966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15100" y="4608500"/>
            <a:ext cx="54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700" scaled="0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 amt="10000"/>
          </a:blip>
          <a:srcRect t="15583"/>
          <a:stretch/>
        </p:blipFill>
        <p:spPr>
          <a:xfrm rot="10800000"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3722500" y="535000"/>
            <a:ext cx="4706400" cy="66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exend Exa"/>
              <a:buNone/>
              <a:defRPr sz="33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exend Exa"/>
              <a:buNone/>
              <a:defRPr sz="33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exend Exa"/>
              <a:buNone/>
              <a:defRPr sz="33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exend Exa"/>
              <a:buNone/>
              <a:defRPr sz="33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exend Exa"/>
              <a:buNone/>
              <a:defRPr sz="33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exend Exa"/>
              <a:buNone/>
              <a:defRPr sz="33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exend Exa"/>
              <a:buNone/>
              <a:defRPr sz="33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exend Exa"/>
              <a:buNone/>
              <a:defRPr sz="33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3722500" y="1204300"/>
            <a:ext cx="4706400" cy="340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Lexend Exa"/>
              <a:buChar char="●"/>
              <a:defRPr sz="11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L="914400" lvl="1" indent="-2984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Char char="○"/>
              <a:defRPr sz="11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L="1371600" lvl="2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Char char="■"/>
              <a:defRPr sz="11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L="1828800" lvl="3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Char char="●"/>
              <a:defRPr sz="11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L="2286000" lvl="4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Char char="○"/>
              <a:defRPr sz="11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L="2743200" lvl="5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Char char="■"/>
              <a:defRPr sz="11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Char char="●"/>
              <a:defRPr sz="11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Char char="○"/>
              <a:defRPr sz="11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L="4114800" lvl="8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Char char="■"/>
              <a:defRPr sz="11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83" name="Google Shape;83;p15"/>
          <p:cNvSpPr>
            <a:spLocks noGrp="1"/>
          </p:cNvSpPr>
          <p:nvPr>
            <p:ph type="pic" idx="2"/>
          </p:nvPr>
        </p:nvSpPr>
        <p:spPr>
          <a:xfrm>
            <a:off x="715100" y="535000"/>
            <a:ext cx="2855100" cy="40734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84" name="Google Shape;84;p15"/>
          <p:cNvCxnSpPr/>
          <p:nvPr/>
        </p:nvCxnSpPr>
        <p:spPr>
          <a:xfrm>
            <a:off x="7888300" y="4608500"/>
            <a:ext cx="54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700" scaled="0"/>
        </a:gra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 rotWithShape="1">
          <a:blip r:embed="rId2">
            <a:alphaModFix amt="10000"/>
          </a:blip>
          <a:srcRect t="7791" b="7791"/>
          <a:stretch/>
        </p:blipFill>
        <p:spPr>
          <a:xfrm rot="10800000"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>
            <a:spLocks noGrp="1"/>
          </p:cNvSpPr>
          <p:nvPr>
            <p:ph type="subTitle" idx="1"/>
          </p:nvPr>
        </p:nvSpPr>
        <p:spPr>
          <a:xfrm>
            <a:off x="715100" y="1202500"/>
            <a:ext cx="3856800" cy="340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6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 Light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2"/>
          </p:nvPr>
        </p:nvSpPr>
        <p:spPr>
          <a:xfrm>
            <a:off x="4572350" y="1202500"/>
            <a:ext cx="3856800" cy="340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90" name="Google Shape;90;p16"/>
          <p:cNvCxnSpPr/>
          <p:nvPr/>
        </p:nvCxnSpPr>
        <p:spPr>
          <a:xfrm>
            <a:off x="715100" y="4608500"/>
            <a:ext cx="54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700" scaled="0"/>
        </a:gra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/>
          <p:cNvPicPr preferRelativeResize="0"/>
          <p:nvPr/>
        </p:nvPicPr>
        <p:blipFill rotWithShape="1">
          <a:blip r:embed="rId2">
            <a:alphaModFix amt="10000"/>
          </a:blip>
          <a:srcRect t="7791" b="7791"/>
          <a:stretch/>
        </p:blipFill>
        <p:spPr>
          <a:xfrm rot="10800000"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6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cxnSp>
        <p:nvCxnSpPr>
          <p:cNvPr id="94" name="Google Shape;94;p17"/>
          <p:cNvCxnSpPr/>
          <p:nvPr/>
        </p:nvCxnSpPr>
        <p:spPr>
          <a:xfrm>
            <a:off x="715100" y="4608500"/>
            <a:ext cx="54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700" scaled="0"/>
        </a:gra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 rotWithShape="1">
          <a:blip r:embed="rId2">
            <a:alphaModFix amt="10000"/>
          </a:blip>
          <a:srcRect t="24528" r="10594"/>
          <a:stretch/>
        </p:blipFill>
        <p:spPr>
          <a:xfrm rot="10800000"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19"/>
          <p:cNvCxnSpPr/>
          <p:nvPr/>
        </p:nvCxnSpPr>
        <p:spPr>
          <a:xfrm>
            <a:off x="715100" y="4608500"/>
            <a:ext cx="54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700" scaled="0"/>
        </a:gra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0"/>
          <p:cNvPicPr preferRelativeResize="0"/>
          <p:nvPr/>
        </p:nvPicPr>
        <p:blipFill rotWithShape="1">
          <a:blip r:embed="rId2">
            <a:alphaModFix amt="10000"/>
          </a:blip>
          <a:srcRect t="24528" r="10594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p20"/>
          <p:cNvCxnSpPr/>
          <p:nvPr/>
        </p:nvCxnSpPr>
        <p:spPr>
          <a:xfrm>
            <a:off x="7888300" y="4608500"/>
            <a:ext cx="54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53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7405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4"/>
            <a:ext cx="2258543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10405"/>
            <a:ext cx="2430000" cy="2038351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6337B7C-3B30-AB03-0FEB-2CC1655617E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27264" y="1687114"/>
            <a:ext cx="2258544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FF3FBDAD-A45B-8C67-5EF9-DECC3999181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55808" y="2310405"/>
            <a:ext cx="2430000" cy="2038351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027014" y="1687114"/>
            <a:ext cx="2258544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4"/>
          </p:nvPr>
        </p:nvSpPr>
        <p:spPr>
          <a:xfrm>
            <a:off x="5855558" y="2310405"/>
            <a:ext cx="2430000" cy="2038351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7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2/26/2023</a:t>
            </a:fld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215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 rotWithShape="1">
          <a:blip r:embed="rId2">
            <a:alphaModFix amt="10000"/>
          </a:blip>
          <a:srcRect t="15583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720000" y="1803125"/>
            <a:ext cx="6431400" cy="8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596600"/>
            <a:ext cx="6431400" cy="120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720000" y="2727125"/>
            <a:ext cx="6431400" cy="3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715100" y="4608500"/>
            <a:ext cx="54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700" scaled="0"/>
        </a:gra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 rotWithShape="1">
          <a:blip r:embed="rId2">
            <a:alphaModFix amt="10000"/>
          </a:blip>
          <a:srcRect t="15583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" name="Google Shape;21;p4"/>
          <p:cNvCxnSpPr/>
          <p:nvPr/>
        </p:nvCxnSpPr>
        <p:spPr>
          <a:xfrm>
            <a:off x="715100" y="4608500"/>
            <a:ext cx="54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○"/>
              <a:defRPr>
                <a:solidFill>
                  <a:srgbClr val="434343"/>
                </a:solidFill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■"/>
              <a:defRPr>
                <a:solidFill>
                  <a:srgbClr val="434343"/>
                </a:solidFill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●"/>
              <a:defRPr>
                <a:solidFill>
                  <a:srgbClr val="434343"/>
                </a:solidFill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○"/>
              <a:defRPr>
                <a:solidFill>
                  <a:srgbClr val="434343"/>
                </a:solidFill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■"/>
              <a:defRPr>
                <a:solidFill>
                  <a:srgbClr val="434343"/>
                </a:solidFill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●"/>
              <a:defRPr>
                <a:solidFill>
                  <a:srgbClr val="434343"/>
                </a:solidFill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○"/>
              <a:defRPr>
                <a:solidFill>
                  <a:srgbClr val="434343"/>
                </a:solidFill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700" scaled="0"/>
        </a:gra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6"/>
          <p:cNvPicPr preferRelativeResize="0"/>
          <p:nvPr/>
        </p:nvPicPr>
        <p:blipFill rotWithShape="1">
          <a:blip r:embed="rId2">
            <a:alphaModFix amt="10000"/>
          </a:blip>
          <a:srcRect t="7791" b="7791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6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cxnSp>
        <p:nvCxnSpPr>
          <p:cNvPr id="35" name="Google Shape;35;p6"/>
          <p:cNvCxnSpPr/>
          <p:nvPr/>
        </p:nvCxnSpPr>
        <p:spPr>
          <a:xfrm>
            <a:off x="715100" y="4608500"/>
            <a:ext cx="54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700" scaled="0"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8"/>
          <p:cNvPicPr preferRelativeResize="0"/>
          <p:nvPr/>
        </p:nvPicPr>
        <p:blipFill rotWithShape="1">
          <a:blip r:embed="rId2">
            <a:alphaModFix amt="10000"/>
          </a:blip>
          <a:srcRect t="15583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" name="Google Shape;44;p8"/>
          <p:cNvCxnSpPr/>
          <p:nvPr/>
        </p:nvCxnSpPr>
        <p:spPr>
          <a:xfrm>
            <a:off x="715100" y="4608500"/>
            <a:ext cx="54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700" scaled="0"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9"/>
          <p:cNvPicPr preferRelativeResize="0"/>
          <p:nvPr/>
        </p:nvPicPr>
        <p:blipFill rotWithShape="1">
          <a:blip r:embed="rId2">
            <a:alphaModFix amt="10000"/>
          </a:blip>
          <a:srcRect t="15583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Google Shape;48;p9"/>
          <p:cNvCxnSpPr/>
          <p:nvPr/>
        </p:nvCxnSpPr>
        <p:spPr>
          <a:xfrm>
            <a:off x="715100" y="4608500"/>
            <a:ext cx="54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700" scaled="0"/>
        </a:gra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1"/>
          <p:cNvPicPr preferRelativeResize="0"/>
          <p:nvPr/>
        </p:nvPicPr>
        <p:blipFill rotWithShape="1">
          <a:blip r:embed="rId2">
            <a:alphaModFix amt="10000"/>
          </a:blip>
          <a:srcRect t="15583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Google Shape;57;p11"/>
          <p:cNvCxnSpPr/>
          <p:nvPr/>
        </p:nvCxnSpPr>
        <p:spPr>
          <a:xfrm>
            <a:off x="715100" y="4608500"/>
            <a:ext cx="54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4"/>
          <p:cNvPicPr preferRelativeResize="0"/>
          <p:nvPr/>
        </p:nvPicPr>
        <p:blipFill rotWithShape="1">
          <a:blip r:embed="rId2">
            <a:alphaModFix amt="10000"/>
          </a:blip>
          <a:srcRect t="15583"/>
          <a:stretch/>
        </p:blipFill>
        <p:spPr>
          <a:xfrm rot="10800000"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715099" y="739250"/>
            <a:ext cx="5741400" cy="24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2"/>
          </p:nvPr>
        </p:nvSpPr>
        <p:spPr>
          <a:xfrm>
            <a:off x="715050" y="3372950"/>
            <a:ext cx="5741400" cy="529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cxnSp>
        <p:nvCxnSpPr>
          <p:cNvPr id="78" name="Google Shape;78;p14"/>
          <p:cNvCxnSpPr/>
          <p:nvPr/>
        </p:nvCxnSpPr>
        <p:spPr>
          <a:xfrm>
            <a:off x="715100" y="4608500"/>
            <a:ext cx="54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202500"/>
            <a:ext cx="7713900" cy="34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Char char="●"/>
              <a:defRPr sz="11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L="914400" lvl="1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Char char="○"/>
              <a:defRPr sz="11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L="1371600" lvl="2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Char char="■"/>
              <a:defRPr sz="11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L="1828800" lvl="3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Char char="●"/>
              <a:defRPr sz="11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L="2286000" lvl="4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Char char="○"/>
              <a:defRPr sz="11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L="2743200" lvl="5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Char char="■"/>
              <a:defRPr sz="11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L="3200400" lvl="6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Char char="●"/>
              <a:defRPr sz="11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L="3657600" lvl="7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Char char="○"/>
              <a:defRPr sz="11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L="4114800" lvl="8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Char char="■"/>
              <a:defRPr sz="11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5" r:id="rId6"/>
    <p:sldLayoutId id="2147483657" r:id="rId7"/>
    <p:sldLayoutId id="2147483658" r:id="rId8"/>
    <p:sldLayoutId id="2147483660" r:id="rId9"/>
    <p:sldLayoutId id="2147483661" r:id="rId10"/>
    <p:sldLayoutId id="2147483662" r:id="rId11"/>
    <p:sldLayoutId id="2147483663" r:id="rId12"/>
    <p:sldLayoutId id="2147483665" r:id="rId13"/>
    <p:sldLayoutId id="2147483666" r:id="rId14"/>
    <p:sldLayoutId id="2147483671" r:id="rId15"/>
    <p:sldLayoutId id="2147483672" r:id="rId16"/>
    <p:sldLayoutId id="2147483673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12">
            <a:off x="7708151" y="2964085"/>
            <a:ext cx="3357726" cy="310348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lt2"/>
                </a:solidFill>
                <a:latin typeface="Trebuchet MS" panose="020B0603020202020204" pitchFamily="34" charset="0"/>
              </a:rPr>
              <a:t>Application GTA</a:t>
            </a:r>
            <a:r>
              <a:rPr lang="en" dirty="0">
                <a:solidFill>
                  <a:schemeClr val="lt2"/>
                </a:solidFill>
                <a:latin typeface="Trebuchet MS" panose="020B0603020202020204" pitchFamily="34" charset="0"/>
              </a:rPr>
              <a:t>:</a:t>
            </a:r>
            <a:r>
              <a:rPr lang="en" dirty="0">
                <a:solidFill>
                  <a:srgbClr val="FFFFFF"/>
                </a:solidFill>
                <a:latin typeface="Trebuchet MS" panose="020B0603020202020204" pitchFamily="34" charset="0"/>
              </a:rPr>
              <a:t> Saisie et enregistrement de l’activité des salariés de l’AFPA</a:t>
            </a:r>
            <a:endParaRPr dirty="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pic>
        <p:nvPicPr>
          <p:cNvPr id="120" name="Google Shape;1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14">
            <a:off x="4594150" y="3115506"/>
            <a:ext cx="5537998" cy="5118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51C0D0-4036-AC6F-4557-CDC5D8EFB4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fr-FR" dirty="0">
                <a:latin typeface="Trebuchet MS" panose="020B0603020202020204" pitchFamily="34" charset="0"/>
              </a:rPr>
              <a:t>Avant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1838221-BB1A-0B6B-F2A7-10F38AB14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Trebuchet MS" panose="020B0603020202020204" pitchFamily="34" charset="0"/>
              </a:rPr>
              <a:t>Identification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6CF90DD-5C48-4524-D396-544D94BFE7BA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pPr algn="ctr"/>
            <a:r>
              <a:rPr lang="fr-FR" dirty="0">
                <a:latin typeface="Trebuchet MS" panose="020B0603020202020204" pitchFamily="34" charset="0"/>
              </a:rPr>
              <a:t>Maintenant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4D56BB27-D0A7-52C4-24C7-0E4BC40508DB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2"/>
          <a:srcRect t="1767" r="1270" b="3478"/>
          <a:stretch/>
        </p:blipFill>
        <p:spPr>
          <a:xfrm>
            <a:off x="807208" y="2071046"/>
            <a:ext cx="3584575" cy="1165225"/>
          </a:xfrm>
        </p:spPr>
      </p:pic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2AD81590-6ECA-44D8-A041-02FA0B9109EA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3"/>
          <a:stretch>
            <a:fillRect/>
          </a:stretch>
        </p:blipFill>
        <p:spPr>
          <a:xfrm>
            <a:off x="5593485" y="2072634"/>
            <a:ext cx="2359025" cy="1163637"/>
          </a:xfrm>
        </p:spPr>
      </p:pic>
      <p:grpSp>
        <p:nvGrpSpPr>
          <p:cNvPr id="22" name="Groupe 21">
            <a:extLst>
              <a:ext uri="{FF2B5EF4-FFF2-40B4-BE49-F238E27FC236}">
                <a16:creationId xmlns:a16="http://schemas.microsoft.com/office/drawing/2014/main" id="{5AB52298-24A9-3490-471C-80A896F8FEE6}"/>
              </a:ext>
            </a:extLst>
          </p:cNvPr>
          <p:cNvGrpSpPr/>
          <p:nvPr/>
        </p:nvGrpSpPr>
        <p:grpSpPr>
          <a:xfrm>
            <a:off x="3458368" y="2507258"/>
            <a:ext cx="923330" cy="171412"/>
            <a:chOff x="4691063" y="4021931"/>
            <a:chExt cx="1231106" cy="228549"/>
          </a:xfrm>
        </p:grpSpPr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4E2A5E57-2AFC-08B2-94E4-52D56E7077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91063" y="4021931"/>
              <a:ext cx="1231106" cy="22854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2CA50669-93FC-D03B-27DD-B74DA94DC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1063" y="4021931"/>
              <a:ext cx="1231106" cy="22854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D3BCCDA8-4C1A-2A74-1550-037AC514384F}"/>
              </a:ext>
            </a:extLst>
          </p:cNvPr>
          <p:cNvGrpSpPr/>
          <p:nvPr/>
        </p:nvGrpSpPr>
        <p:grpSpPr>
          <a:xfrm>
            <a:off x="3454665" y="2897108"/>
            <a:ext cx="923330" cy="153591"/>
            <a:chOff x="4691063" y="4021931"/>
            <a:chExt cx="1231106" cy="228549"/>
          </a:xfrm>
        </p:grpSpPr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397F846C-F488-5639-2A19-A7AB005823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91063" y="4021931"/>
              <a:ext cx="1231106" cy="22854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9AA07EF6-EDF3-0AE1-7803-C658356E5A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1063" y="4021931"/>
              <a:ext cx="1231106" cy="22854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4AE88433-4583-F7C6-D3FB-5FDC21A9EE26}"/>
              </a:ext>
            </a:extLst>
          </p:cNvPr>
          <p:cNvGrpSpPr/>
          <p:nvPr/>
        </p:nvGrpSpPr>
        <p:grpSpPr>
          <a:xfrm>
            <a:off x="3461526" y="3071963"/>
            <a:ext cx="923330" cy="153591"/>
            <a:chOff x="4691063" y="4021931"/>
            <a:chExt cx="1231106" cy="228549"/>
          </a:xfrm>
        </p:grpSpPr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977AB924-2CFD-9DF4-CEF4-0C2FD4784E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91063" y="4021931"/>
              <a:ext cx="1231106" cy="22854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162DCC64-30FE-7743-AEAD-F82ADF072F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1063" y="4021931"/>
              <a:ext cx="1231106" cy="22854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023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1EBD70-83FB-E3FC-66B1-68D917CAC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Trebuchet MS" panose="020B0603020202020204" pitchFamily="34" charset="0"/>
              </a:rPr>
              <a:t>Identification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A11DD9-011C-4B39-94A1-7CC12A2BD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582" y="1152475"/>
            <a:ext cx="7704000" cy="3416400"/>
          </a:xfrm>
        </p:spPr>
        <p:txBody>
          <a:bodyPr/>
          <a:lstStyle/>
          <a:p>
            <a:endParaRPr lang="fr-FR">
              <a:latin typeface="Trebuchet MS" panose="020B0603020202020204" pitchFamily="34" charset="0"/>
            </a:endParaRPr>
          </a:p>
        </p:txBody>
      </p:sp>
      <p:pic>
        <p:nvPicPr>
          <p:cNvPr id="5" name="Page-Init">
            <a:extLst>
              <a:ext uri="{FF2B5EF4-FFF2-40B4-BE49-F238E27FC236}">
                <a16:creationId xmlns:a16="http://schemas.microsoft.com/office/drawing/2014/main" id="{6112DC3B-21FC-BFEF-6338-55A93A2D6BF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/>
        </p:blipFill>
        <p:spPr>
          <a:xfrm>
            <a:off x="1526707" y="1152475"/>
            <a:ext cx="6090586" cy="3425157"/>
          </a:xfrm>
        </p:spPr>
      </p:pic>
      <p:pic>
        <p:nvPicPr>
          <p:cNvPr id="9" name="Page-Matricule">
            <a:extLst>
              <a:ext uri="{FF2B5EF4-FFF2-40B4-BE49-F238E27FC236}">
                <a16:creationId xmlns:a16="http://schemas.microsoft.com/office/drawing/2014/main" id="{4B045F56-96D3-FCBD-7113-4C6C2401AF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26707" y="1152475"/>
            <a:ext cx="6090586" cy="3425953"/>
          </a:xfrm>
          <a:prstGeom prst="rect">
            <a:avLst/>
          </a:prstGeom>
        </p:spPr>
      </p:pic>
      <p:pic>
        <p:nvPicPr>
          <p:cNvPr id="7" name="Page-MDP">
            <a:extLst>
              <a:ext uri="{FF2B5EF4-FFF2-40B4-BE49-F238E27FC236}">
                <a16:creationId xmlns:a16="http://schemas.microsoft.com/office/drawing/2014/main" id="{7C1B6CB3-717D-3654-023F-314DAB6F2EE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26707" y="1151679"/>
            <a:ext cx="6090586" cy="3425953"/>
          </a:xfrm>
          <a:prstGeom prst="rect">
            <a:avLst/>
          </a:prstGeom>
        </p:spPr>
      </p:pic>
      <p:pic>
        <p:nvPicPr>
          <p:cNvPr id="11" name="Page-MDPShow">
            <a:extLst>
              <a:ext uri="{FF2B5EF4-FFF2-40B4-BE49-F238E27FC236}">
                <a16:creationId xmlns:a16="http://schemas.microsoft.com/office/drawing/2014/main" id="{BAB4E961-CDDF-C75C-8B5C-264043ED45D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526707" y="1150883"/>
            <a:ext cx="6090586" cy="3425953"/>
          </a:xfrm>
          <a:prstGeom prst="rect">
            <a:avLst/>
          </a:prstGeom>
        </p:spPr>
      </p:pic>
      <p:pic>
        <p:nvPicPr>
          <p:cNvPr id="13" name="Page-MDPHidden">
            <a:extLst>
              <a:ext uri="{FF2B5EF4-FFF2-40B4-BE49-F238E27FC236}">
                <a16:creationId xmlns:a16="http://schemas.microsoft.com/office/drawing/2014/main" id="{32F4BCBA-313C-9A9F-1807-B0C72B6F507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26707" y="1150883"/>
            <a:ext cx="6090586" cy="3425953"/>
          </a:xfrm>
          <a:prstGeom prst="rect">
            <a:avLst/>
          </a:prstGeom>
        </p:spPr>
      </p:pic>
      <p:pic>
        <p:nvPicPr>
          <p:cNvPr id="15" name="Page-LM">
            <a:extLst>
              <a:ext uri="{FF2B5EF4-FFF2-40B4-BE49-F238E27FC236}">
                <a16:creationId xmlns:a16="http://schemas.microsoft.com/office/drawing/2014/main" id="{F5246830-CEBE-2F3A-1E94-9B51642BD30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526707" y="1150087"/>
            <a:ext cx="6090586" cy="3425953"/>
          </a:xfrm>
          <a:prstGeom prst="rect">
            <a:avLst/>
          </a:prstGeom>
        </p:spPr>
      </p:pic>
      <p:pic>
        <p:nvPicPr>
          <p:cNvPr id="17" name="Page-DM">
            <a:extLst>
              <a:ext uri="{FF2B5EF4-FFF2-40B4-BE49-F238E27FC236}">
                <a16:creationId xmlns:a16="http://schemas.microsoft.com/office/drawing/2014/main" id="{B17A69BD-4D77-9775-B1CE-8E0F94B3553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1508632" y="1149291"/>
            <a:ext cx="6108661" cy="3436123"/>
          </a:xfrm>
          <a:prstGeom prst="rect">
            <a:avLst/>
          </a:prstGeom>
        </p:spPr>
      </p:pic>
      <p:pic>
        <p:nvPicPr>
          <p:cNvPr id="19" name="Page-Connect">
            <a:extLst>
              <a:ext uri="{FF2B5EF4-FFF2-40B4-BE49-F238E27FC236}">
                <a16:creationId xmlns:a16="http://schemas.microsoft.com/office/drawing/2014/main" id="{72F0182C-0E5E-C7F0-80B8-7C531DB1B721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1508632" y="1142922"/>
            <a:ext cx="6108660" cy="343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98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C154B4-6452-DB9E-64DD-B197A849B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Trebuchet MS" panose="020B0603020202020204" pitchFamily="34" charset="0"/>
              </a:rPr>
              <a:t>Première connexion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DD957E-B0AE-4974-9D18-47527269B9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>
              <a:latin typeface="Trebuchet MS" panose="020B0603020202020204" pitchFamily="34" charset="0"/>
            </a:endParaRPr>
          </a:p>
        </p:txBody>
      </p:sp>
      <p:pic>
        <p:nvPicPr>
          <p:cNvPr id="5" name="CMDP-01">
            <a:extLst>
              <a:ext uri="{FF2B5EF4-FFF2-40B4-BE49-F238E27FC236}">
                <a16:creationId xmlns:a16="http://schemas.microsoft.com/office/drawing/2014/main" id="{A7A6E509-E144-91BD-93FE-134F7CFB2D9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rcRect/>
          <a:stretch/>
        </p:blipFill>
        <p:spPr>
          <a:xfrm>
            <a:off x="1639286" y="1152475"/>
            <a:ext cx="6073147" cy="3416400"/>
          </a:xfrm>
        </p:spPr>
      </p:pic>
      <p:pic>
        <p:nvPicPr>
          <p:cNvPr id="7" name="CMDP-02">
            <a:extLst>
              <a:ext uri="{FF2B5EF4-FFF2-40B4-BE49-F238E27FC236}">
                <a16:creationId xmlns:a16="http://schemas.microsoft.com/office/drawing/2014/main" id="{06EE475D-3DC0-2ABE-0214-1325CBBD1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060" y="1152476"/>
            <a:ext cx="6073598" cy="3416399"/>
          </a:xfrm>
          <a:prstGeom prst="rect">
            <a:avLst/>
          </a:prstGeom>
        </p:spPr>
      </p:pic>
      <p:pic>
        <p:nvPicPr>
          <p:cNvPr id="9" name="CMDP-03">
            <a:extLst>
              <a:ext uri="{FF2B5EF4-FFF2-40B4-BE49-F238E27FC236}">
                <a16:creationId xmlns:a16="http://schemas.microsoft.com/office/drawing/2014/main" id="{4479D7C5-4BD0-042B-97D7-D0F3A728C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9060" y="1152476"/>
            <a:ext cx="6073598" cy="3416399"/>
          </a:xfrm>
          <a:prstGeom prst="rect">
            <a:avLst/>
          </a:prstGeom>
        </p:spPr>
      </p:pic>
      <p:pic>
        <p:nvPicPr>
          <p:cNvPr id="11" name="CMDP-04">
            <a:extLst>
              <a:ext uri="{FF2B5EF4-FFF2-40B4-BE49-F238E27FC236}">
                <a16:creationId xmlns:a16="http://schemas.microsoft.com/office/drawing/2014/main" id="{19E60559-F5C8-7FDC-E479-3A5C406F79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9060" y="1152475"/>
            <a:ext cx="6073598" cy="3416399"/>
          </a:xfrm>
          <a:prstGeom prst="rect">
            <a:avLst/>
          </a:prstGeom>
        </p:spPr>
      </p:pic>
      <p:pic>
        <p:nvPicPr>
          <p:cNvPr id="13" name="CMDP-05">
            <a:extLst>
              <a:ext uri="{FF2B5EF4-FFF2-40B4-BE49-F238E27FC236}">
                <a16:creationId xmlns:a16="http://schemas.microsoft.com/office/drawing/2014/main" id="{DDFE3009-7521-0428-824A-C1169C6E5A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9060" y="1152476"/>
            <a:ext cx="6073598" cy="3416399"/>
          </a:xfrm>
          <a:prstGeom prst="rect">
            <a:avLst/>
          </a:prstGeom>
        </p:spPr>
      </p:pic>
      <p:pic>
        <p:nvPicPr>
          <p:cNvPr id="15" name="CMDP-06">
            <a:extLst>
              <a:ext uri="{FF2B5EF4-FFF2-40B4-BE49-F238E27FC236}">
                <a16:creationId xmlns:a16="http://schemas.microsoft.com/office/drawing/2014/main" id="{8EAA4ACB-210F-BB25-4CFF-C0BEBEA95F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0403" y="1153987"/>
            <a:ext cx="6070912" cy="3414888"/>
          </a:xfrm>
          <a:prstGeom prst="rect">
            <a:avLst/>
          </a:prstGeom>
        </p:spPr>
      </p:pic>
      <p:pic>
        <p:nvPicPr>
          <p:cNvPr id="17" name="CMDP-07">
            <a:extLst>
              <a:ext uri="{FF2B5EF4-FFF2-40B4-BE49-F238E27FC236}">
                <a16:creationId xmlns:a16="http://schemas.microsoft.com/office/drawing/2014/main" id="{9EB04391-26C5-B2BB-7754-05CAB54253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9059" y="1152475"/>
            <a:ext cx="6073600" cy="34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81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54796E-68A0-2AD0-277F-9C371C37C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Trebuchet MS" panose="020B0603020202020204" pitchFamily="34" charset="0"/>
              </a:rPr>
              <a:t>Accueil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DC90EF-2D74-99D8-88F9-D03E95C77551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025237" y="1949450"/>
            <a:ext cx="2259013" cy="404813"/>
          </a:xfrm>
        </p:spPr>
        <p:txBody>
          <a:bodyPr>
            <a:normAutofit/>
          </a:bodyPr>
          <a:lstStyle/>
          <a:p>
            <a:pPr marL="158750" indent="0">
              <a:buNone/>
            </a:pPr>
            <a:r>
              <a:rPr lang="fr-FR" dirty="0">
                <a:latin typeface="Trebuchet MS" panose="020B0603020202020204" pitchFamily="34" charset="0"/>
              </a:rPr>
              <a:t>Agents</a:t>
            </a: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0845CEC3-F932-24FF-56FC-EE1F88627D21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2975699" y="1949450"/>
            <a:ext cx="5129212" cy="404813"/>
          </a:xfrm>
        </p:spPr>
      </p:pic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31BFECB6-09AC-1CE5-E231-AC3B18CDC98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25237" y="3698875"/>
            <a:ext cx="2259013" cy="614363"/>
          </a:xfrm>
        </p:spPr>
        <p:txBody>
          <a:bodyPr/>
          <a:lstStyle/>
          <a:p>
            <a:pPr marL="158750" indent="0">
              <a:buNone/>
            </a:pPr>
            <a:r>
              <a:rPr lang="fr-FR" dirty="0">
                <a:latin typeface="Trebuchet MS" panose="020B0603020202020204" pitchFamily="34" charset="0"/>
              </a:rPr>
              <a:t>Assistantes</a:t>
            </a:r>
          </a:p>
        </p:txBody>
      </p:sp>
      <p:pic>
        <p:nvPicPr>
          <p:cNvPr id="14" name="Espace réservé du contenu 13">
            <a:extLst>
              <a:ext uri="{FF2B5EF4-FFF2-40B4-BE49-F238E27FC236}">
                <a16:creationId xmlns:a16="http://schemas.microsoft.com/office/drawing/2014/main" id="{0AF79991-569B-192F-6893-E643308418FD}"/>
              </a:ext>
            </a:extLst>
          </p:cNvPr>
          <p:cNvPicPr preferRelativeResize="0">
            <a:picLocks noGrp="1"/>
          </p:cNvPicPr>
          <p:nvPr>
            <p:ph sz="quarter" idx="4294967295"/>
          </p:nvPr>
        </p:nvPicPr>
        <p:blipFill>
          <a:blip r:embed="rId3"/>
          <a:stretch>
            <a:fillRect/>
          </a:stretch>
        </p:blipFill>
        <p:spPr>
          <a:xfrm>
            <a:off x="2975699" y="3698875"/>
            <a:ext cx="5129212" cy="614363"/>
          </a:xfrm>
        </p:spPr>
      </p:pic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9619B2EF-E427-74CA-ABCB-C3F4DF038082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4"/>
          <a:stretch>
            <a:fillRect/>
          </a:stretch>
        </p:blipFill>
        <p:spPr>
          <a:xfrm>
            <a:off x="2975699" y="2719388"/>
            <a:ext cx="5129212" cy="614362"/>
          </a:xfr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1D24BEF-7ACA-01CE-1D34-45FF16B60BD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25237" y="2719388"/>
            <a:ext cx="2259013" cy="614362"/>
          </a:xfrm>
        </p:spPr>
        <p:txBody>
          <a:bodyPr/>
          <a:lstStyle/>
          <a:p>
            <a:pPr marL="158750" indent="0">
              <a:buNone/>
            </a:pPr>
            <a:r>
              <a:rPr lang="fr-FR" dirty="0">
                <a:latin typeface="Trebuchet MS" panose="020B0603020202020204" pitchFamily="34" charset="0"/>
              </a:rPr>
              <a:t>Managers</a:t>
            </a:r>
          </a:p>
        </p:txBody>
      </p:sp>
    </p:spTree>
    <p:extLst>
      <p:ext uri="{BB962C8B-B14F-4D97-AF65-F5344CB8AC3E}">
        <p14:creationId xmlns:p14="http://schemas.microsoft.com/office/powerpoint/2010/main" val="184777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4A282A-7AF7-E6DA-155F-B5A96619E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Trebuchet MS" panose="020B0603020202020204" pitchFamily="34" charset="0"/>
              </a:rPr>
              <a:t>Différents Menus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18E0D31-3A4B-BF7C-D365-76FE905541E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5029201" y="4110313"/>
            <a:ext cx="2264286" cy="714286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69A1B6C-3E93-6E23-CA76-952469D1B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236" y="4110313"/>
            <a:ext cx="2264286" cy="71428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B45B4E1-1107-FB7F-3E8A-0DF4EEE72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000" y="1358529"/>
            <a:ext cx="2478572" cy="185714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D13DB3C-37F6-0F33-F659-FC9B909A40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0587" y="1358529"/>
            <a:ext cx="2478572" cy="264285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9A54706-6232-E037-70EC-A018A351C1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9937" y="1358529"/>
            <a:ext cx="2264286" cy="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64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719999" y="1803125"/>
            <a:ext cx="7864019" cy="8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rebuchet MS" panose="020B0603020202020204" pitchFamily="34" charset="0"/>
              </a:rPr>
              <a:t>On continue en direct</a:t>
            </a:r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149" name="Google Shape;149;p27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rebuchet MS" panose="020B0603020202020204" pitchFamily="34" charset="0"/>
              </a:rPr>
              <a:t>03</a:t>
            </a:r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150" name="Google Shape;150;p2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latin typeface="Trebuchet MS" panose="020B0603020202020204" pitchFamily="34" charset="0"/>
              </a:rPr>
              <a:t>Une démonstration c’est plus parlant</a:t>
            </a:r>
            <a:endParaRPr sz="1600" dirty="0">
              <a:latin typeface="Trebuchet MS" panose="020B0603020202020204" pitchFamily="34" charset="0"/>
            </a:endParaRPr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12">
            <a:off x="7708151" y="2964085"/>
            <a:ext cx="3357726" cy="3103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14">
            <a:off x="4594150" y="3115506"/>
            <a:ext cx="5537998" cy="51186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928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48;p27">
            <a:extLst>
              <a:ext uri="{FF2B5EF4-FFF2-40B4-BE49-F238E27FC236}">
                <a16:creationId xmlns:a16="http://schemas.microsoft.com/office/drawing/2014/main" id="{086BFE6C-D816-4C1E-AC1D-C90F785283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803125"/>
            <a:ext cx="6431400" cy="8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dirty="0">
                <a:latin typeface="Trebuchet MS" panose="020B0603020202020204" pitchFamily="34" charset="0"/>
              </a:rPr>
              <a:t>Les références</a:t>
            </a:r>
            <a:endParaRPr sz="4300" dirty="0">
              <a:latin typeface="Trebuchet MS" panose="020B0603020202020204" pitchFamily="34" charset="0"/>
            </a:endParaRPr>
          </a:p>
        </p:txBody>
      </p:sp>
      <p:sp>
        <p:nvSpPr>
          <p:cNvPr id="167" name="Google Shape;167;p29"/>
          <p:cNvSpPr txBox="1">
            <a:spLocks noGrp="1"/>
          </p:cNvSpPr>
          <p:nvPr>
            <p:ph type="sldNum" idx="4294967295"/>
          </p:nvPr>
        </p:nvSpPr>
        <p:spPr>
          <a:xfrm>
            <a:off x="8594725" y="4673600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rebuchet MS" panose="020B0603020202020204" pitchFamily="34" charset="0"/>
              </a:rPr>
              <a:t>16</a:t>
            </a:fld>
            <a:endParaRPr>
              <a:latin typeface="Trebuchet MS" panose="020B0603020202020204" pitchFamily="34" charset="0"/>
            </a:endParaRPr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14">
            <a:off x="6210925" y="1434444"/>
            <a:ext cx="5537998" cy="5118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18">
            <a:off x="6388915" y="3754350"/>
            <a:ext cx="3956372" cy="365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16">
            <a:off x="6816265" y="1453506"/>
            <a:ext cx="1994997" cy="184393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50;p27">
            <a:extLst>
              <a:ext uri="{FF2B5EF4-FFF2-40B4-BE49-F238E27FC236}">
                <a16:creationId xmlns:a16="http://schemas.microsoft.com/office/drawing/2014/main" id="{B16BEF5A-8F84-4639-988B-2123D14E4D10}"/>
              </a:ext>
            </a:extLst>
          </p:cNvPr>
          <p:cNvSpPr txBox="1">
            <a:spLocks/>
          </p:cNvSpPr>
          <p:nvPr/>
        </p:nvSpPr>
        <p:spPr>
          <a:xfrm>
            <a:off x="720000" y="2727125"/>
            <a:ext cx="6431400" cy="3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1600" dirty="0">
                <a:solidFill>
                  <a:schemeClr val="dk1"/>
                </a:solidFill>
                <a:latin typeface="Trebuchet MS" panose="020B0603020202020204" pitchFamily="34" charset="0"/>
              </a:rPr>
              <a:t>Comment retrouver les prestations, les projets, …</a:t>
            </a:r>
          </a:p>
        </p:txBody>
      </p:sp>
      <p:sp>
        <p:nvSpPr>
          <p:cNvPr id="14" name="Google Shape;149;p27">
            <a:extLst>
              <a:ext uri="{FF2B5EF4-FFF2-40B4-BE49-F238E27FC236}">
                <a16:creationId xmlns:a16="http://schemas.microsoft.com/office/drawing/2014/main" id="{A8D0C000-62E5-429B-80A2-45EAB808DB62}"/>
              </a:ext>
            </a:extLst>
          </p:cNvPr>
          <p:cNvSpPr txBox="1">
            <a:spLocks/>
          </p:cNvSpPr>
          <p:nvPr/>
        </p:nvSpPr>
        <p:spPr>
          <a:xfrm>
            <a:off x="716077" y="803760"/>
            <a:ext cx="6431400" cy="12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a"/>
              <a:buNone/>
              <a:defRPr sz="6000" b="0" i="0" u="none" strike="noStrike" cap="none">
                <a:solidFill>
                  <a:schemeClr val="lt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a"/>
              <a:buNone/>
              <a:defRPr sz="60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a"/>
              <a:buNone/>
              <a:defRPr sz="60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a"/>
              <a:buNone/>
              <a:defRPr sz="60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a"/>
              <a:buNone/>
              <a:defRPr sz="60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a"/>
              <a:buNone/>
              <a:defRPr sz="60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a"/>
              <a:buNone/>
              <a:defRPr sz="60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a"/>
              <a:buNone/>
              <a:defRPr sz="60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a"/>
              <a:buNone/>
              <a:defRPr sz="60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r>
              <a:rPr lang="en" dirty="0">
                <a:latin typeface="Trebuchet MS" panose="020B0603020202020204" pitchFamily="34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604640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838221-BB1A-0B6B-F2A7-10F38AB14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Trebuchet MS" panose="020B0603020202020204" pitchFamily="34" charset="0"/>
              </a:rPr>
              <a:t>Les équivalences avec l’ancien système</a:t>
            </a:r>
          </a:p>
        </p:txBody>
      </p:sp>
      <p:pic>
        <p:nvPicPr>
          <p:cNvPr id="9" name="feuille pointage 2">
            <a:extLst>
              <a:ext uri="{FF2B5EF4-FFF2-40B4-BE49-F238E27FC236}">
                <a16:creationId xmlns:a16="http://schemas.microsoft.com/office/drawing/2014/main" id="{0B6E6B88-440C-4E07-B4B0-15B4B5C67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032" y="1202500"/>
            <a:ext cx="4478856" cy="3419578"/>
          </a:xfrm>
          <a:prstGeom prst="rect">
            <a:avLst/>
          </a:prstGeom>
        </p:spPr>
      </p:pic>
      <p:pic>
        <p:nvPicPr>
          <p:cNvPr id="19" name="type pointage">
            <a:extLst>
              <a:ext uri="{FF2B5EF4-FFF2-40B4-BE49-F238E27FC236}">
                <a16:creationId xmlns:a16="http://schemas.microsoft.com/office/drawing/2014/main" id="{BB5A3ABD-3EBE-4EB9-BE07-5C5CB25F3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449" y="1202500"/>
            <a:ext cx="2249995" cy="3768136"/>
          </a:xfrm>
          <a:prstGeom prst="rect">
            <a:avLst/>
          </a:prstGeom>
        </p:spPr>
      </p:pic>
      <p:pic>
        <p:nvPicPr>
          <p:cNvPr id="29" name="type presta">
            <a:extLst>
              <a:ext uri="{FF2B5EF4-FFF2-40B4-BE49-F238E27FC236}">
                <a16:creationId xmlns:a16="http://schemas.microsoft.com/office/drawing/2014/main" id="{4D029F2A-DFCB-46A4-B44D-9A0F8735B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2998" y="2050256"/>
            <a:ext cx="4990957" cy="204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04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838221-BB1A-0B6B-F2A7-10F38AB14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Trebuchet MS" panose="020B0603020202020204" pitchFamily="34" charset="0"/>
              </a:rPr>
              <a:t>Les équivalences avec l’ancien système</a:t>
            </a:r>
          </a:p>
        </p:txBody>
      </p:sp>
      <p:pic>
        <p:nvPicPr>
          <p:cNvPr id="30" name="feuille pointage">
            <a:extLst>
              <a:ext uri="{FF2B5EF4-FFF2-40B4-BE49-F238E27FC236}">
                <a16:creationId xmlns:a16="http://schemas.microsoft.com/office/drawing/2014/main" id="{DF47E368-B7FB-40F7-805D-7F2863901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031" y="1196355"/>
            <a:ext cx="4478856" cy="3419578"/>
          </a:xfrm>
          <a:prstGeom prst="rect">
            <a:avLst/>
          </a:prstGeom>
        </p:spPr>
      </p:pic>
      <p:grpSp>
        <p:nvGrpSpPr>
          <p:cNvPr id="43" name="Motif">
            <a:extLst>
              <a:ext uri="{FF2B5EF4-FFF2-40B4-BE49-F238E27FC236}">
                <a16:creationId xmlns:a16="http://schemas.microsoft.com/office/drawing/2014/main" id="{F9FD34B9-2691-4696-800F-7AB1ED8A6BBE}"/>
              </a:ext>
            </a:extLst>
          </p:cNvPr>
          <p:cNvGrpSpPr/>
          <p:nvPr/>
        </p:nvGrpSpPr>
        <p:grpSpPr>
          <a:xfrm>
            <a:off x="507204" y="1781915"/>
            <a:ext cx="4571999" cy="2877446"/>
            <a:chOff x="507204" y="1781915"/>
            <a:chExt cx="4571999" cy="2877446"/>
          </a:xfrm>
        </p:grpSpPr>
        <p:pic>
          <p:nvPicPr>
            <p:cNvPr id="32" name="Image 31">
              <a:extLst>
                <a:ext uri="{FF2B5EF4-FFF2-40B4-BE49-F238E27FC236}">
                  <a16:creationId xmlns:a16="http://schemas.microsoft.com/office/drawing/2014/main" id="{85E63E9B-1433-4565-9832-CA5CC44E6C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204" y="2310619"/>
              <a:ext cx="4571999" cy="2348742"/>
            </a:xfrm>
            <a:prstGeom prst="rect">
              <a:avLst/>
            </a:prstGeom>
          </p:spPr>
        </p:pic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EBC7A65B-AC3B-454B-B7CD-69DBA7873D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3188" y="1781915"/>
              <a:ext cx="407193" cy="52870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6" name="Image 35">
            <a:extLst>
              <a:ext uri="{FF2B5EF4-FFF2-40B4-BE49-F238E27FC236}">
                <a16:creationId xmlns:a16="http://schemas.microsoft.com/office/drawing/2014/main" id="{C6FAD7B2-A318-428A-BD56-96D0FE87F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974" y="4107656"/>
            <a:ext cx="2654822" cy="1103411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C8673E98-7BA3-44DA-A629-E4565B332BE3}"/>
              </a:ext>
            </a:extLst>
          </p:cNvPr>
          <p:cNvGrpSpPr/>
          <p:nvPr/>
        </p:nvGrpSpPr>
        <p:grpSpPr>
          <a:xfrm>
            <a:off x="5981973" y="1781915"/>
            <a:ext cx="2654822" cy="2325741"/>
            <a:chOff x="5981973" y="1781915"/>
            <a:chExt cx="2654822" cy="2325741"/>
          </a:xfrm>
        </p:grpSpPr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C3C0C7D4-BBE3-4738-870A-76EF8C5AC0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228" r="5520"/>
            <a:stretch/>
          </p:blipFill>
          <p:spPr>
            <a:xfrm>
              <a:off x="5981973" y="2163279"/>
              <a:ext cx="2654822" cy="1944377"/>
            </a:xfrm>
            <a:prstGeom prst="rect">
              <a:avLst/>
            </a:prstGeom>
          </p:spPr>
        </p:pic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5F310139-E9E3-40AA-B05B-64AEB9B57826}"/>
                </a:ext>
              </a:extLst>
            </p:cNvPr>
            <p:cNvCxnSpPr>
              <a:cxnSpLocks/>
              <a:endCxn id="34" idx="0"/>
            </p:cNvCxnSpPr>
            <p:nvPr/>
          </p:nvCxnSpPr>
          <p:spPr>
            <a:xfrm>
              <a:off x="7309384" y="1781915"/>
              <a:ext cx="0" cy="38136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les onglets">
            <a:extLst>
              <a:ext uri="{FF2B5EF4-FFF2-40B4-BE49-F238E27FC236}">
                <a16:creationId xmlns:a16="http://schemas.microsoft.com/office/drawing/2014/main" id="{8AD9D20F-89B2-403C-AF2B-15D69FDA41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431" y="1486599"/>
            <a:ext cx="7049484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07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838221-BB1A-0B6B-F2A7-10F38AB14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Trebuchet MS" panose="020B0603020202020204" pitchFamily="34" charset="0"/>
              </a:rPr>
              <a:t>Les équivalences avec l’ancien système</a:t>
            </a:r>
          </a:p>
        </p:txBody>
      </p:sp>
      <p:pic>
        <p:nvPicPr>
          <p:cNvPr id="12" name="les onglets">
            <a:extLst>
              <a:ext uri="{FF2B5EF4-FFF2-40B4-BE49-F238E27FC236}">
                <a16:creationId xmlns:a16="http://schemas.microsoft.com/office/drawing/2014/main" id="{8AD9D20F-89B2-403C-AF2B-15D69FDA4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431" y="1486599"/>
            <a:ext cx="7049484" cy="295316"/>
          </a:xfrm>
          <a:prstGeom prst="rect">
            <a:avLst/>
          </a:prstGeom>
        </p:spPr>
      </p:pic>
      <p:grpSp>
        <p:nvGrpSpPr>
          <p:cNvPr id="8" name="Projet">
            <a:extLst>
              <a:ext uri="{FF2B5EF4-FFF2-40B4-BE49-F238E27FC236}">
                <a16:creationId xmlns:a16="http://schemas.microsoft.com/office/drawing/2014/main" id="{37FB382A-6A75-4687-8F4B-41A027A4E07C}"/>
              </a:ext>
            </a:extLst>
          </p:cNvPr>
          <p:cNvGrpSpPr/>
          <p:nvPr/>
        </p:nvGrpSpPr>
        <p:grpSpPr>
          <a:xfrm>
            <a:off x="2314393" y="1738487"/>
            <a:ext cx="3957567" cy="3305819"/>
            <a:chOff x="2314393" y="1738487"/>
            <a:chExt cx="3957567" cy="3305819"/>
          </a:xfrm>
        </p:grpSpPr>
        <p:cxnSp>
          <p:nvCxnSpPr>
            <p:cNvPr id="46" name="Connecteur droit avec flèche 45">
              <a:extLst>
                <a:ext uri="{FF2B5EF4-FFF2-40B4-BE49-F238E27FC236}">
                  <a16:creationId xmlns:a16="http://schemas.microsoft.com/office/drawing/2014/main" id="{9305E6D0-7675-4B85-91FF-B511D49016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9256" y="1781915"/>
              <a:ext cx="506428" cy="47293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avec flèche 47">
              <a:extLst>
                <a:ext uri="{FF2B5EF4-FFF2-40B4-BE49-F238E27FC236}">
                  <a16:creationId xmlns:a16="http://schemas.microsoft.com/office/drawing/2014/main" id="{DF885CEF-CC29-4736-85DF-00B2F489E0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21512" y="1738487"/>
              <a:ext cx="209694" cy="51636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avec flèche 50">
              <a:extLst>
                <a:ext uri="{FF2B5EF4-FFF2-40B4-BE49-F238E27FC236}">
                  <a16:creationId xmlns:a16="http://schemas.microsoft.com/office/drawing/2014/main" id="{FE49BA1A-718F-442D-9671-0D7D0FC41C6D}"/>
                </a:ext>
              </a:extLst>
            </p:cNvPr>
            <p:cNvCxnSpPr>
              <a:cxnSpLocks/>
            </p:cNvCxnSpPr>
            <p:nvPr/>
          </p:nvCxnSpPr>
          <p:spPr>
            <a:xfrm>
              <a:off x="2314393" y="1738487"/>
              <a:ext cx="1571807" cy="51636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Les projets">
              <a:extLst>
                <a:ext uri="{FF2B5EF4-FFF2-40B4-BE49-F238E27FC236}">
                  <a16:creationId xmlns:a16="http://schemas.microsoft.com/office/drawing/2014/main" id="{AB970AD1-E627-4B48-BBA5-7D1AF1A81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73270" y="2254853"/>
              <a:ext cx="3498690" cy="27894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085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rebuchet MS" panose="020B0603020202020204" pitchFamily="34" charset="0"/>
              </a:rPr>
              <a:t>Introduction</a:t>
            </a:r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149" name="Google Shape;149;p27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rebuchet MS" panose="020B0603020202020204" pitchFamily="34" charset="0"/>
              </a:rPr>
              <a:t>01</a:t>
            </a:r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150" name="Google Shape;150;p2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latin typeface="Trebuchet MS" panose="020B0603020202020204" pitchFamily="34" charset="0"/>
              </a:rPr>
              <a:t>De l ’idée à la réalisation</a:t>
            </a:r>
            <a:endParaRPr sz="1600" dirty="0">
              <a:latin typeface="Trebuchet MS" panose="020B0603020202020204" pitchFamily="34" charset="0"/>
            </a:endParaRPr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12">
            <a:off x="7708151" y="2964085"/>
            <a:ext cx="3357726" cy="3103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14">
            <a:off x="4594150" y="3115506"/>
            <a:ext cx="5537998" cy="5118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838221-BB1A-0B6B-F2A7-10F38AB14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Trebuchet MS" panose="020B0603020202020204" pitchFamily="34" charset="0"/>
              </a:rPr>
              <a:t>Les équivalences avec l’ancien système</a:t>
            </a:r>
          </a:p>
        </p:txBody>
      </p:sp>
      <p:pic>
        <p:nvPicPr>
          <p:cNvPr id="12" name="les onglets">
            <a:extLst>
              <a:ext uri="{FF2B5EF4-FFF2-40B4-BE49-F238E27FC236}">
                <a16:creationId xmlns:a16="http://schemas.microsoft.com/office/drawing/2014/main" id="{8AD9D20F-89B2-403C-AF2B-15D69FDA4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431" y="1486599"/>
            <a:ext cx="7049484" cy="295316"/>
          </a:xfrm>
          <a:prstGeom prst="rect">
            <a:avLst/>
          </a:prstGeom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DA4B01E2-E69B-449E-B766-1777439A58B2}"/>
              </a:ext>
            </a:extLst>
          </p:cNvPr>
          <p:cNvGrpSpPr/>
          <p:nvPr/>
        </p:nvGrpSpPr>
        <p:grpSpPr>
          <a:xfrm>
            <a:off x="542722" y="1723247"/>
            <a:ext cx="4067099" cy="2592122"/>
            <a:chOff x="542722" y="1723247"/>
            <a:chExt cx="4067099" cy="2592122"/>
          </a:xfrm>
        </p:grpSpPr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A7D11085-BFF5-48EA-96F6-C8B7760E8F03}"/>
                </a:ext>
              </a:extLst>
            </p:cNvPr>
            <p:cNvCxnSpPr>
              <a:cxnSpLocks/>
            </p:cNvCxnSpPr>
            <p:nvPr/>
          </p:nvCxnSpPr>
          <p:spPr>
            <a:xfrm>
              <a:off x="3719626" y="1723247"/>
              <a:ext cx="0" cy="49417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1AEBC6EC-D671-4123-8730-4027425DC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2722" y="2217420"/>
              <a:ext cx="4067099" cy="2097949"/>
            </a:xfrm>
            <a:prstGeom prst="rect">
              <a:avLst/>
            </a:prstGeom>
          </p:spPr>
        </p:pic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F8CF78BC-98E5-43D7-BB77-9614B32C16E3}"/>
              </a:ext>
            </a:extLst>
          </p:cNvPr>
          <p:cNvGrpSpPr/>
          <p:nvPr/>
        </p:nvGrpSpPr>
        <p:grpSpPr>
          <a:xfrm>
            <a:off x="4609821" y="2217420"/>
            <a:ext cx="4189577" cy="2003988"/>
            <a:chOff x="4609821" y="2217420"/>
            <a:chExt cx="4189577" cy="2003988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D21A4408-A679-45C7-80FF-F73652669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14999" y="2217420"/>
              <a:ext cx="3084399" cy="2003988"/>
            </a:xfrm>
            <a:prstGeom prst="rect">
              <a:avLst/>
            </a:prstGeom>
          </p:spPr>
        </p:pic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C5EB612E-0D73-43EA-A14B-DF211F21B5C6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4609821" y="3219414"/>
              <a:ext cx="110517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3F0F4125-B82E-4F55-BCA8-78CEDB227F12}"/>
                </a:ext>
              </a:extLst>
            </p:cNvPr>
            <p:cNvSpPr txBox="1"/>
            <p:nvPr/>
          </p:nvSpPr>
          <p:spPr>
            <a:xfrm>
              <a:off x="4777740" y="3305726"/>
              <a:ext cx="5870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tx1"/>
                  </a:solidFill>
                </a:rPr>
                <a:t>&gt;400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49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719999" y="1803125"/>
            <a:ext cx="7864019" cy="8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rebuchet MS" panose="020B0603020202020204" pitchFamily="34" charset="0"/>
              </a:rPr>
              <a:t>Des questions ?</a:t>
            </a:r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149" name="Google Shape;149;p27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rebuchet MS" panose="020B0603020202020204" pitchFamily="34" charset="0"/>
              </a:rPr>
              <a:t>05</a:t>
            </a:r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150" name="Google Shape;150;p2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latin typeface="Trebuchet MS" panose="020B0603020202020204" pitchFamily="34" charset="0"/>
              </a:rPr>
              <a:t>N’hésitez pas, on est là pour ça</a:t>
            </a:r>
            <a:endParaRPr sz="1600" dirty="0">
              <a:latin typeface="Trebuchet MS" panose="020B0603020202020204" pitchFamily="34" charset="0"/>
            </a:endParaRPr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12">
            <a:off x="7708151" y="2964085"/>
            <a:ext cx="3357726" cy="3103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14">
            <a:off x="4594150" y="3115506"/>
            <a:ext cx="5537998" cy="511866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50;p27">
            <a:extLst>
              <a:ext uri="{FF2B5EF4-FFF2-40B4-BE49-F238E27FC236}">
                <a16:creationId xmlns:a16="http://schemas.microsoft.com/office/drawing/2014/main" id="{C3C992D2-C558-4F0E-AC4B-58A0D7850B35}"/>
              </a:ext>
            </a:extLst>
          </p:cNvPr>
          <p:cNvSpPr txBox="1">
            <a:spLocks/>
          </p:cNvSpPr>
          <p:nvPr/>
        </p:nvSpPr>
        <p:spPr>
          <a:xfrm>
            <a:off x="5932258" y="4541373"/>
            <a:ext cx="265176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None/>
              <a:defRPr sz="12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None/>
              <a:defRPr sz="11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None/>
              <a:defRPr sz="11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None/>
              <a:defRPr sz="11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None/>
              <a:defRPr sz="11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None/>
              <a:defRPr sz="11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None/>
              <a:defRPr sz="11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None/>
              <a:defRPr sz="11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None/>
              <a:defRPr sz="11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marL="0" indent="0"/>
            <a:r>
              <a:rPr lang="fr-FR" sz="1600" dirty="0">
                <a:latin typeface="Trebuchet MS" panose="020B0603020202020204" pitchFamily="34" charset="0"/>
              </a:rPr>
              <a:t>Merci de nous avoir écouté</a:t>
            </a:r>
          </a:p>
        </p:txBody>
      </p:sp>
    </p:spTree>
    <p:extLst>
      <p:ext uri="{BB962C8B-B14F-4D97-AF65-F5344CB8AC3E}">
        <p14:creationId xmlns:p14="http://schemas.microsoft.com/office/powerpoint/2010/main" val="375113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>
            <a:extLst>
              <a:ext uri="{FF2B5EF4-FFF2-40B4-BE49-F238E27FC236}">
                <a16:creationId xmlns:a16="http://schemas.microsoft.com/office/drawing/2014/main" id="{921C0AE8-A48D-467B-A6A0-1D948671AA4E}"/>
              </a:ext>
            </a:extLst>
          </p:cNvPr>
          <p:cNvSpPr txBox="1">
            <a:spLocks/>
          </p:cNvSpPr>
          <p:nvPr/>
        </p:nvSpPr>
        <p:spPr>
          <a:xfrm>
            <a:off x="715100" y="535000"/>
            <a:ext cx="77139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exend Exa"/>
              <a:buNone/>
              <a:defRPr sz="32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exend Exa"/>
              <a:buNone/>
              <a:defRPr sz="33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exend Exa"/>
              <a:buNone/>
              <a:defRPr sz="33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exend Exa"/>
              <a:buNone/>
              <a:defRPr sz="33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exend Exa"/>
              <a:buNone/>
              <a:defRPr sz="33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exend Exa"/>
              <a:buNone/>
              <a:defRPr sz="33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exend Exa"/>
              <a:buNone/>
              <a:defRPr sz="33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exend Exa"/>
              <a:buNone/>
              <a:defRPr sz="33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exend Exa"/>
              <a:buNone/>
              <a:defRPr sz="33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algn="ctr"/>
            <a:r>
              <a:rPr lang="fr-FR" b="1" dirty="0">
                <a:latin typeface="Trebuchet MS" panose="020B0603020202020204" pitchFamily="34" charset="0"/>
              </a:rPr>
              <a:t>Les Exigences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D389A57F-CBEF-4DB0-B7A4-DC65824E2143}"/>
              </a:ext>
            </a:extLst>
          </p:cNvPr>
          <p:cNvSpPr txBox="1">
            <a:spLocks/>
          </p:cNvSpPr>
          <p:nvPr/>
        </p:nvSpPr>
        <p:spPr>
          <a:xfrm>
            <a:off x="715100" y="1202500"/>
            <a:ext cx="7713900" cy="34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Lexend Exa"/>
              <a:buChar char="●"/>
              <a:defRPr sz="11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Char char="○"/>
              <a:defRPr sz="11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Char char="■"/>
              <a:defRPr sz="11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Char char="●"/>
              <a:defRPr sz="11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Char char="○"/>
              <a:defRPr sz="11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Char char="■"/>
              <a:defRPr sz="11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Char char="●"/>
              <a:defRPr sz="11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Char char="○"/>
              <a:defRPr sz="11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Char char="■"/>
              <a:defRPr sz="11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marL="257175" indent="-257175">
              <a:lnSpc>
                <a:spcPct val="107000"/>
              </a:lnSpc>
              <a:buFont typeface="Lexend Exa"/>
              <a:buBlip>
                <a:blip r:embed="rId3"/>
              </a:buBlip>
            </a:pPr>
            <a:r>
              <a:rPr lang="fr-FR" sz="2925" dirty="0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fr-FR" sz="2250" dirty="0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Facile d’utilisation, </a:t>
            </a:r>
          </a:p>
          <a:p>
            <a:pPr marL="0" indent="0">
              <a:lnSpc>
                <a:spcPct val="107000"/>
              </a:lnSpc>
              <a:buNone/>
            </a:pPr>
            <a:endParaRPr lang="fr-FR" sz="2250" dirty="0"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7175" indent="-257175">
              <a:lnSpc>
                <a:spcPct val="107000"/>
              </a:lnSpc>
              <a:buFont typeface="Lexend Exa"/>
              <a:buBlip>
                <a:blip r:embed="rId3"/>
              </a:buBlip>
            </a:pPr>
            <a:r>
              <a:rPr lang="fr-FR" sz="2250" dirty="0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Adaptable aux différentes situations de pointages de l’AFPA,</a:t>
            </a:r>
          </a:p>
          <a:p>
            <a:pPr marL="0" indent="0">
              <a:lnSpc>
                <a:spcPct val="107000"/>
              </a:lnSpc>
              <a:buNone/>
            </a:pPr>
            <a:endParaRPr lang="fr-FR" sz="2250" dirty="0"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7175" indent="-257175">
              <a:lnSpc>
                <a:spcPct val="107000"/>
              </a:lnSpc>
              <a:buFont typeface="Lexend Exa"/>
              <a:buBlip>
                <a:blip r:embed="rId3"/>
              </a:buBlip>
            </a:pPr>
            <a:r>
              <a:rPr lang="fr-FR" sz="2250" dirty="0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Respectant les règles de sécurités liées aux informations de chacun,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86D1FD-D2C5-EE3E-210A-F90377157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latin typeface="Trebuchet MS" panose="020B0603020202020204" pitchFamily="34" charset="0"/>
              </a:rPr>
              <a:t>Les Exigences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8A47ED-F2B6-9348-A060-406C60205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999" y="1152475"/>
            <a:ext cx="8188474" cy="3416400"/>
          </a:xfrm>
        </p:spPr>
        <p:txBody>
          <a:bodyPr>
            <a:normAutofit/>
          </a:bodyPr>
          <a:lstStyle/>
          <a:p>
            <a:pPr marL="257175" indent="-257175">
              <a:lnSpc>
                <a:spcPct val="107000"/>
              </a:lnSpc>
              <a:buBlip>
                <a:blip r:embed="rId2"/>
              </a:buBlip>
            </a:pPr>
            <a:r>
              <a:rPr lang="fr-FR" sz="2250" dirty="0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fr-FR" sz="2250" dirty="0">
                <a:solidFill>
                  <a:schemeClr val="tx1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Avoir un suivi des pointages à chaque niveau d’utilisation : </a:t>
            </a:r>
          </a:p>
          <a:p>
            <a:pPr marL="0" indent="0">
              <a:lnSpc>
                <a:spcPct val="107000"/>
              </a:lnSpc>
              <a:buNone/>
            </a:pPr>
            <a:endParaRPr lang="fr-FR" sz="2250" dirty="0">
              <a:solidFill>
                <a:schemeClr val="tx1"/>
              </a:solidFill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57213" lvl="1" indent="-214313">
              <a:lnSpc>
                <a:spcPct val="107000"/>
              </a:lnSpc>
              <a:buClr>
                <a:schemeClr val="tx1"/>
              </a:buClr>
              <a:buFont typeface="Wingdings" panose="05000000000000000000" pitchFamily="2" charset="2"/>
              <a:buChar char=""/>
            </a:pPr>
            <a:r>
              <a:rPr lang="fr-FR" sz="2400" dirty="0">
                <a:solidFill>
                  <a:schemeClr val="tx1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fr-FR" sz="2250" dirty="0">
                <a:solidFill>
                  <a:schemeClr val="tx1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Suivi de pointage utilisateur </a:t>
            </a:r>
          </a:p>
          <a:p>
            <a:pPr marL="342900" lvl="1" indent="0">
              <a:lnSpc>
                <a:spcPct val="107000"/>
              </a:lnSpc>
              <a:spcAft>
                <a:spcPts val="600"/>
              </a:spcAft>
              <a:buNone/>
            </a:pPr>
            <a:r>
              <a:rPr lang="fr-FR" sz="2250" dirty="0">
                <a:solidFill>
                  <a:schemeClr val="tx1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(personnel de l’AFPA)</a:t>
            </a:r>
          </a:p>
          <a:p>
            <a:pPr marL="557213" lvl="1" indent="-214313">
              <a:lnSpc>
                <a:spcPct val="107000"/>
              </a:lnSpc>
              <a:buClr>
                <a:schemeClr val="tx1"/>
              </a:buClr>
              <a:buFont typeface="Wingdings" panose="05000000000000000000" pitchFamily="2" charset="2"/>
              <a:buChar char=""/>
            </a:pPr>
            <a:r>
              <a:rPr lang="fr-FR" sz="2250" dirty="0">
                <a:solidFill>
                  <a:schemeClr val="tx1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Suivi de pointage Manager </a:t>
            </a:r>
          </a:p>
          <a:p>
            <a:pPr marL="342900" lvl="1" indent="0">
              <a:lnSpc>
                <a:spcPct val="107000"/>
              </a:lnSpc>
              <a:spcAft>
                <a:spcPts val="600"/>
              </a:spcAft>
              <a:buNone/>
            </a:pPr>
            <a:r>
              <a:rPr lang="fr-FR" sz="2250" dirty="0">
                <a:solidFill>
                  <a:schemeClr val="tx1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(Validation des pointages des formateurs et agents)</a:t>
            </a:r>
          </a:p>
          <a:p>
            <a:pPr marL="557213" lvl="1" indent="-214313">
              <a:lnSpc>
                <a:spcPct val="107000"/>
              </a:lnSpc>
              <a:buClr>
                <a:schemeClr val="tx1"/>
              </a:buClr>
              <a:buFont typeface="Wingdings" panose="05000000000000000000" pitchFamily="2" charset="2"/>
              <a:buChar char=""/>
            </a:pPr>
            <a:r>
              <a:rPr lang="fr-FR" sz="2250" dirty="0">
                <a:solidFill>
                  <a:schemeClr val="tx1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Suivi de pointage Administratif </a:t>
            </a:r>
          </a:p>
          <a:p>
            <a:pPr marL="342900" lvl="1" indent="0">
              <a:lnSpc>
                <a:spcPct val="107000"/>
              </a:lnSpc>
              <a:buNone/>
            </a:pPr>
            <a:r>
              <a:rPr lang="fr-FR" sz="2250" dirty="0">
                <a:solidFill>
                  <a:schemeClr val="tx1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(Contrôle des pointages avant saisie SIRH)</a:t>
            </a:r>
          </a:p>
        </p:txBody>
      </p:sp>
    </p:spTree>
    <p:extLst>
      <p:ext uri="{BB962C8B-B14F-4D97-AF65-F5344CB8AC3E}">
        <p14:creationId xmlns:p14="http://schemas.microsoft.com/office/powerpoint/2010/main" val="39690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8A47ED-F2B6-9348-A060-406C60205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195" y="1348749"/>
            <a:ext cx="6904075" cy="2060757"/>
          </a:xfrm>
        </p:spPr>
        <p:txBody>
          <a:bodyPr wrap="square" anchor="ctr">
            <a:normAutofit fontScale="92500" lnSpcReduction="10000"/>
          </a:bodyPr>
          <a:lstStyle/>
          <a:p>
            <a:pPr marL="257175" indent="-257175" algn="l">
              <a:lnSpc>
                <a:spcPct val="150000"/>
              </a:lnSpc>
              <a:buBlip>
                <a:blip r:embed="rId2"/>
              </a:buBlip>
            </a:pPr>
            <a:r>
              <a:rPr lang="fr-FR" dirty="0">
                <a:latin typeface="Trebuchet MS" panose="020B0603020202020204" pitchFamily="34" charset="0"/>
              </a:rPr>
              <a:t>  </a:t>
            </a:r>
            <a:r>
              <a:rPr lang="fr-FR" sz="2250" dirty="0">
                <a:latin typeface="Trebuchet MS" panose="020B0603020202020204" pitchFamily="34" charset="0"/>
              </a:rPr>
              <a:t>Avoir l’assurance de la réalisation des pointages mensuel</a:t>
            </a:r>
          </a:p>
          <a:p>
            <a:pPr marL="0" indent="0" algn="l">
              <a:lnSpc>
                <a:spcPct val="150000"/>
              </a:lnSpc>
            </a:pPr>
            <a:endParaRPr lang="fr-FR" sz="2250" dirty="0">
              <a:latin typeface="Trebuchet MS" panose="020B0603020202020204" pitchFamily="34" charset="0"/>
            </a:endParaRPr>
          </a:p>
          <a:p>
            <a:pPr marL="257175" indent="-257175" algn="l">
              <a:lnSpc>
                <a:spcPct val="150000"/>
              </a:lnSpc>
              <a:spcAft>
                <a:spcPts val="600"/>
              </a:spcAft>
              <a:buBlip>
                <a:blip r:embed="rId2"/>
              </a:buBlip>
            </a:pPr>
            <a:r>
              <a:rPr lang="fr-FR" sz="2250" dirty="0">
                <a:latin typeface="Trebuchet MS" panose="020B0603020202020204" pitchFamily="34" charset="0"/>
              </a:rPr>
              <a:t>  Utilisable par le personnel concerné et partout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AE5EBD8-2275-4BCA-8F1E-23ED6836C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</p:spPr>
        <p:txBody>
          <a:bodyPr/>
          <a:lstStyle/>
          <a:p>
            <a:pPr algn="ctr"/>
            <a:r>
              <a:rPr lang="fr-FR" sz="3200" b="1" dirty="0">
                <a:latin typeface="Trebuchet MS" panose="020B0603020202020204" pitchFamily="34" charset="0"/>
              </a:rPr>
              <a:t>Les Exigences</a:t>
            </a:r>
          </a:p>
        </p:txBody>
      </p:sp>
    </p:spTree>
    <p:extLst>
      <p:ext uri="{BB962C8B-B14F-4D97-AF65-F5344CB8AC3E}">
        <p14:creationId xmlns:p14="http://schemas.microsoft.com/office/powerpoint/2010/main" val="339107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86D1FD-D2C5-EE3E-210A-F90377157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fr-FR" b="1" dirty="0">
                <a:latin typeface="Trebuchet MS" panose="020B0603020202020204" pitchFamily="34" charset="0"/>
              </a:rPr>
              <a:t>Solution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8539A749-1D55-4571-AD19-BCD3CE043BE2}"/>
              </a:ext>
            </a:extLst>
          </p:cNvPr>
          <p:cNvGrpSpPr/>
          <p:nvPr/>
        </p:nvGrpSpPr>
        <p:grpSpPr>
          <a:xfrm>
            <a:off x="2109064" y="58293"/>
            <a:ext cx="5090922" cy="5026914"/>
            <a:chOff x="0" y="0"/>
            <a:chExt cx="4123299" cy="8559871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0D731EF2-C065-4C83-8D27-4D842A7C9B43}"/>
                </a:ext>
              </a:extLst>
            </p:cNvPr>
            <p:cNvGrpSpPr/>
            <p:nvPr/>
          </p:nvGrpSpPr>
          <p:grpSpPr>
            <a:xfrm>
              <a:off x="2458801" y="0"/>
              <a:ext cx="1662210" cy="8559871"/>
              <a:chOff x="399936" y="0"/>
              <a:chExt cx="1662210" cy="8559871"/>
            </a:xfrm>
          </p:grpSpPr>
          <p:sp>
            <p:nvSpPr>
              <p:cNvPr id="12" name="Zone de texte 26">
                <a:extLst>
                  <a:ext uri="{FF2B5EF4-FFF2-40B4-BE49-F238E27FC236}">
                    <a16:creationId xmlns:a16="http://schemas.microsoft.com/office/drawing/2014/main" id="{103784A7-4DB6-419C-93C2-AA3789790D88}"/>
                  </a:ext>
                </a:extLst>
              </p:cNvPr>
              <p:cNvSpPr txBox="1"/>
              <p:nvPr/>
            </p:nvSpPr>
            <p:spPr>
              <a:xfrm>
                <a:off x="1121127" y="7607156"/>
                <a:ext cx="424180" cy="230505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fr-FR" sz="825" dirty="0"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Oui</a:t>
                </a:r>
              </a:p>
            </p:txBody>
          </p:sp>
          <p:grpSp>
            <p:nvGrpSpPr>
              <p:cNvPr id="13" name="Groupe 12">
                <a:extLst>
                  <a:ext uri="{FF2B5EF4-FFF2-40B4-BE49-F238E27FC236}">
                    <a16:creationId xmlns:a16="http://schemas.microsoft.com/office/drawing/2014/main" id="{380AEFCC-A272-44FE-9B22-CFF65B2E5136}"/>
                  </a:ext>
                </a:extLst>
              </p:cNvPr>
              <p:cNvGrpSpPr/>
              <p:nvPr/>
            </p:nvGrpSpPr>
            <p:grpSpPr>
              <a:xfrm>
                <a:off x="399936" y="0"/>
                <a:ext cx="1662210" cy="8559871"/>
                <a:chOff x="399936" y="0"/>
                <a:chExt cx="1662210" cy="8559871"/>
              </a:xfrm>
            </p:grpSpPr>
            <p:grpSp>
              <p:nvGrpSpPr>
                <p:cNvPr id="14" name="Groupe 13">
                  <a:extLst>
                    <a:ext uri="{FF2B5EF4-FFF2-40B4-BE49-F238E27FC236}">
                      <a16:creationId xmlns:a16="http://schemas.microsoft.com/office/drawing/2014/main" id="{F9405F17-399E-429C-8749-13F91D11ECD0}"/>
                    </a:ext>
                  </a:extLst>
                </p:cNvPr>
                <p:cNvGrpSpPr/>
                <p:nvPr/>
              </p:nvGrpSpPr>
              <p:grpSpPr>
                <a:xfrm>
                  <a:off x="399936" y="0"/>
                  <a:ext cx="1662210" cy="8559871"/>
                  <a:chOff x="399936" y="0"/>
                  <a:chExt cx="1662210" cy="8559871"/>
                </a:xfrm>
              </p:grpSpPr>
              <p:sp>
                <p:nvSpPr>
                  <p:cNvPr id="16" name="Zone de texte 18">
                    <a:extLst>
                      <a:ext uri="{FF2B5EF4-FFF2-40B4-BE49-F238E27FC236}">
                        <a16:creationId xmlns:a16="http://schemas.microsoft.com/office/drawing/2014/main" id="{11B33973-9631-4050-828C-74F48F2A7111}"/>
                      </a:ext>
                    </a:extLst>
                  </p:cNvPr>
                  <p:cNvSpPr txBox="1"/>
                  <p:nvPr/>
                </p:nvSpPr>
                <p:spPr>
                  <a:xfrm>
                    <a:off x="1132416" y="5010323"/>
                    <a:ext cx="424207" cy="230588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</p:spPr>
                <p:txBody>
                  <a:bodyPr rot="0" spcFirstLastPara="0" vert="horz" wrap="square" lIns="68580" tIns="34290" rIns="68580" bIns="3429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600"/>
                      </a:spcAft>
                    </a:pPr>
                    <a:r>
                      <a:rPr lang="fr-FR" sz="825" dirty="0"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Oui</a:t>
                    </a:r>
                  </a:p>
                </p:txBody>
              </p:sp>
              <p:grpSp>
                <p:nvGrpSpPr>
                  <p:cNvPr id="17" name="Groupe 16">
                    <a:extLst>
                      <a:ext uri="{FF2B5EF4-FFF2-40B4-BE49-F238E27FC236}">
                        <a16:creationId xmlns:a16="http://schemas.microsoft.com/office/drawing/2014/main" id="{058EF4E1-D025-4DB2-AC38-C15359C98C1B}"/>
                      </a:ext>
                    </a:extLst>
                  </p:cNvPr>
                  <p:cNvGrpSpPr/>
                  <p:nvPr/>
                </p:nvGrpSpPr>
                <p:grpSpPr>
                  <a:xfrm>
                    <a:off x="399936" y="0"/>
                    <a:ext cx="1662210" cy="8559871"/>
                    <a:chOff x="399936" y="0"/>
                    <a:chExt cx="1662210" cy="8559871"/>
                  </a:xfrm>
                </p:grpSpPr>
                <p:sp>
                  <p:nvSpPr>
                    <p:cNvPr id="18" name="Zone de texte 20">
                      <a:extLst>
                        <a:ext uri="{FF2B5EF4-FFF2-40B4-BE49-F238E27FC236}">
                          <a16:creationId xmlns:a16="http://schemas.microsoft.com/office/drawing/2014/main" id="{1A9B266E-5B26-41B3-A182-273D73D5C30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61214" y="4074122"/>
                      <a:ext cx="500932" cy="230588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square" lIns="68580" tIns="34290" rIns="68580" bIns="3429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fr-FR" sz="825"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</a:t>
                      </a:r>
                    </a:p>
                  </p:txBody>
                </p:sp>
                <p:grpSp>
                  <p:nvGrpSpPr>
                    <p:cNvPr id="19" name="Groupe 18">
                      <a:extLst>
                        <a:ext uri="{FF2B5EF4-FFF2-40B4-BE49-F238E27FC236}">
                          <a16:creationId xmlns:a16="http://schemas.microsoft.com/office/drawing/2014/main" id="{CD066C6E-39DC-4462-82DA-1E3EB72A0D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9936" y="0"/>
                      <a:ext cx="1314491" cy="8559871"/>
                      <a:chOff x="399936" y="0"/>
                      <a:chExt cx="1314491" cy="8559871"/>
                    </a:xfrm>
                  </p:grpSpPr>
                  <p:sp>
                    <p:nvSpPr>
                      <p:cNvPr id="20" name="Zone de texte 10">
                        <a:extLst>
                          <a:ext uri="{FF2B5EF4-FFF2-40B4-BE49-F238E27FC236}">
                            <a16:creationId xmlns:a16="http://schemas.microsoft.com/office/drawing/2014/main" id="{32721036-2AD5-4EC5-87C5-21BB32D6417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32416" y="2448523"/>
                        <a:ext cx="424207" cy="230588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68580" tIns="34290" rIns="68580" bIns="3429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600"/>
                          </a:spcAft>
                        </a:pPr>
                        <a:r>
                          <a:rPr lang="fr-FR" sz="825" dirty="0">
                            <a:latin typeface="Trebuchet MS" panose="020B0603020202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Oui</a:t>
                        </a:r>
                      </a:p>
                    </p:txBody>
                  </p:sp>
                  <p:grpSp>
                    <p:nvGrpSpPr>
                      <p:cNvPr id="21" name="Groupe 20">
                        <a:extLst>
                          <a:ext uri="{FF2B5EF4-FFF2-40B4-BE49-F238E27FC236}">
                            <a16:creationId xmlns:a16="http://schemas.microsoft.com/office/drawing/2014/main" id="{21F7CDCB-B0F7-4E5E-A2A0-BFE01818500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9936" y="0"/>
                        <a:ext cx="1314491" cy="8559871"/>
                        <a:chOff x="399936" y="0"/>
                        <a:chExt cx="1314491" cy="8559871"/>
                      </a:xfrm>
                    </p:grpSpPr>
                    <p:sp>
                      <p:nvSpPr>
                        <p:cNvPr id="22" name="Zone de texte 11">
                          <a:extLst>
                            <a:ext uri="{FF2B5EF4-FFF2-40B4-BE49-F238E27FC236}">
                              <a16:creationId xmlns:a16="http://schemas.microsoft.com/office/drawing/2014/main" id="{AAFA9675-D3C7-4595-B0FD-5259659842B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99936" y="1466390"/>
                          <a:ext cx="500932" cy="230588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square" lIns="68580" tIns="34290" rIns="68580" bIns="3429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fr-FR" sz="825" dirty="0">
                              <a:latin typeface="Trebuchet MS" panose="020B0603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Non</a:t>
                          </a:r>
                        </a:p>
                      </p:txBody>
                    </p:sp>
                    <p:grpSp>
                      <p:nvGrpSpPr>
                        <p:cNvPr id="23" name="Groupe 22">
                          <a:extLst>
                            <a:ext uri="{FF2B5EF4-FFF2-40B4-BE49-F238E27FC236}">
                              <a16:creationId xmlns:a16="http://schemas.microsoft.com/office/drawing/2014/main" id="{C4007263-3B0D-455C-A9CE-3C3CECC42BE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37634" y="0"/>
                          <a:ext cx="1176793" cy="8559871"/>
                          <a:chOff x="0" y="0"/>
                          <a:chExt cx="1176793" cy="8559871"/>
                        </a:xfrm>
                      </p:grpSpPr>
                      <p:sp>
                        <p:nvSpPr>
                          <p:cNvPr id="24" name="Zone de texte 1">
                            <a:extLst>
                              <a:ext uri="{FF2B5EF4-FFF2-40B4-BE49-F238E27FC236}">
                                <a16:creationId xmlns:a16="http://schemas.microsoft.com/office/drawing/2014/main" id="{69C1E0CB-99B5-4E8E-9D92-C42CB96E6D7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0" y="0"/>
                            <a:ext cx="1176793" cy="818984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68580" tIns="34290" rIns="68580" bIns="3429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600"/>
                              </a:spcAft>
                            </a:pPr>
                            <a:r>
                              <a:rPr lang="fr-FR" sz="825" dirty="0">
                                <a:latin typeface="Trebuchet MS" panose="020B060302020202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Renseigner le Pointage par chaque membre du personnel</a:t>
                            </a:r>
                          </a:p>
                        </p:txBody>
                      </p:sp>
                      <p:sp>
                        <p:nvSpPr>
                          <p:cNvPr id="25" name="Zone de texte 2">
                            <a:extLst>
                              <a:ext uri="{FF2B5EF4-FFF2-40B4-BE49-F238E27FC236}">
                                <a16:creationId xmlns:a16="http://schemas.microsoft.com/office/drawing/2014/main" id="{27F7B54F-3C97-4C43-9D33-EF8A1F27C29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1289" y="2720623"/>
                            <a:ext cx="1160780" cy="691515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68580" tIns="34290" rIns="68580" bIns="3429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600"/>
                              </a:spcAft>
                            </a:pPr>
                            <a:r>
                              <a:rPr lang="fr-FR" sz="825">
                                <a:latin typeface="Trebuchet MS" panose="020B060302020202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Validation du manager du personnel</a:t>
                            </a:r>
                          </a:p>
                        </p:txBody>
                      </p:sp>
                      <p:grpSp>
                        <p:nvGrpSpPr>
                          <p:cNvPr id="26" name="Groupe 25">
                            <a:extLst>
                              <a:ext uri="{FF2B5EF4-FFF2-40B4-BE49-F238E27FC236}">
                                <a16:creationId xmlns:a16="http://schemas.microsoft.com/office/drawing/2014/main" id="{D00561F6-92E5-445E-A548-CDE153342D0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20650" y="1283406"/>
                            <a:ext cx="938005" cy="966912"/>
                            <a:chOff x="-15902" y="0"/>
                            <a:chExt cx="938005" cy="966912"/>
                          </a:xfrm>
                        </p:grpSpPr>
                        <p:sp>
                          <p:nvSpPr>
                            <p:cNvPr id="44" name="Losange 43">
                              <a:extLst>
                                <a:ext uri="{FF2B5EF4-FFF2-40B4-BE49-F238E27FC236}">
                                  <a16:creationId xmlns:a16="http://schemas.microsoft.com/office/drawing/2014/main" id="{64B51F78-73DF-4A4E-8A00-2F9A43C1F9D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15902" y="0"/>
                              <a:ext cx="938005" cy="966912"/>
                            </a:xfrm>
                            <a:prstGeom prst="diamond">
                              <a:avLst/>
                            </a:prstGeom>
                            <a:noFill/>
                            <a:ln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68580" tIns="34290" rIns="68580" bIns="3429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fr-FR" sz="1050">
                                <a:latin typeface="Trebuchet MS" panose="020B0603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45" name="Zone de texte 5">
                              <a:extLst>
                                <a:ext uri="{FF2B5EF4-FFF2-40B4-BE49-F238E27FC236}">
                                  <a16:creationId xmlns:a16="http://schemas.microsoft.com/office/drawing/2014/main" id="{126DE22C-66CE-4163-BE97-CA2A9A766A7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6612" y="147927"/>
                              <a:ext cx="803081" cy="572494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68580" tIns="34290" rIns="68580" bIns="3429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600"/>
                                </a:spcAft>
                              </a:pPr>
                              <a:r>
                                <a:rPr lang="fr-FR" sz="825">
                                  <a:latin typeface="Trebuchet MS" panose="020B060302020202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Est-il</a:t>
                              </a:r>
                            </a:p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600"/>
                                </a:spcAft>
                              </a:pPr>
                              <a:r>
                                <a:rPr lang="fr-FR" sz="825">
                                  <a:latin typeface="Trebuchet MS" panose="020B060302020202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Conforme</a:t>
                              </a:r>
                            </a:p>
                          </p:txBody>
                        </p:sp>
                      </p:grpSp>
                      <p:cxnSp>
                        <p:nvCxnSpPr>
                          <p:cNvPr id="27" name="Connecteur droit 26">
                            <a:extLst>
                              <a:ext uri="{FF2B5EF4-FFF2-40B4-BE49-F238E27FC236}">
                                <a16:creationId xmlns:a16="http://schemas.microsoft.com/office/drawing/2014/main" id="{C3FEE588-1FDB-4003-A9C0-94961D734C57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598311" y="835378"/>
                            <a:ext cx="0" cy="461175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8" name="Connecteur : en angle 27">
                            <a:extLst>
                              <a:ext uri="{FF2B5EF4-FFF2-40B4-BE49-F238E27FC236}">
                                <a16:creationId xmlns:a16="http://schemas.microsoft.com/office/drawing/2014/main" id="{954BDB6F-5216-4B54-B2B6-4BCE5F0363C4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H="1" flipV="1">
                            <a:off x="15847" y="455029"/>
                            <a:ext cx="104195" cy="1315278"/>
                          </a:xfrm>
                          <a:prstGeom prst="bentConnector3">
                            <a:avLst>
                              <a:gd name="adj1" fmla="val 641409"/>
                            </a:avLst>
                          </a:prstGeom>
                          <a:ln w="1905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9" name="Connecteur droit 28">
                            <a:extLst>
                              <a:ext uri="{FF2B5EF4-FFF2-40B4-BE49-F238E27FC236}">
                                <a16:creationId xmlns:a16="http://schemas.microsoft.com/office/drawing/2014/main" id="{127F7F23-2318-4581-A9F5-B237882154D6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587022" y="2246489"/>
                            <a:ext cx="0" cy="461175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30" name="Zone de texte 12">
                            <a:extLst>
                              <a:ext uri="{FF2B5EF4-FFF2-40B4-BE49-F238E27FC236}">
                                <a16:creationId xmlns:a16="http://schemas.microsoft.com/office/drawing/2014/main" id="{A547E8BD-1B00-4EA7-8A61-181DADFAD7C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0" y="5294489"/>
                            <a:ext cx="1160780" cy="691515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68580" tIns="34290" rIns="68580" bIns="3429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600"/>
                              </a:spcAft>
                            </a:pPr>
                            <a:r>
                              <a:rPr lang="fr-FR" sz="825">
                                <a:latin typeface="Trebuchet MS" panose="020B060302020202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Contrôle avant pointage SIRH du service RH</a:t>
                            </a:r>
                          </a:p>
                        </p:txBody>
                      </p:sp>
                      <p:grpSp>
                        <p:nvGrpSpPr>
                          <p:cNvPr id="31" name="Groupe 30">
                            <a:extLst>
                              <a:ext uri="{FF2B5EF4-FFF2-40B4-BE49-F238E27FC236}">
                                <a16:creationId xmlns:a16="http://schemas.microsoft.com/office/drawing/2014/main" id="{BD7053CB-A7BF-4B56-A02C-DF8C7947417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20650" y="3879850"/>
                            <a:ext cx="937895" cy="966470"/>
                            <a:chOff x="-15902" y="0"/>
                            <a:chExt cx="938005" cy="966912"/>
                          </a:xfrm>
                        </p:grpSpPr>
                        <p:sp>
                          <p:nvSpPr>
                            <p:cNvPr id="42" name="Losange 41">
                              <a:extLst>
                                <a:ext uri="{FF2B5EF4-FFF2-40B4-BE49-F238E27FC236}">
                                  <a16:creationId xmlns:a16="http://schemas.microsoft.com/office/drawing/2014/main" id="{77FE433C-270E-4FD8-8053-353D9E0F628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15902" y="0"/>
                              <a:ext cx="938005" cy="966912"/>
                            </a:xfrm>
                            <a:prstGeom prst="diamond">
                              <a:avLst/>
                            </a:prstGeom>
                            <a:noFill/>
                            <a:ln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68580" tIns="34290" rIns="68580" bIns="3429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fr-FR" sz="1050">
                                <a:latin typeface="Trebuchet MS" panose="020B0603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43" name="Zone de texte 15">
                              <a:extLst>
                                <a:ext uri="{FF2B5EF4-FFF2-40B4-BE49-F238E27FC236}">
                                  <a16:creationId xmlns:a16="http://schemas.microsoft.com/office/drawing/2014/main" id="{BADE6D4E-C538-4720-9458-6CD2CC8BF4C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4561" y="203587"/>
                              <a:ext cx="803081" cy="572494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68580" tIns="34290" rIns="68580" bIns="3429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600"/>
                                </a:spcAft>
                              </a:pPr>
                              <a:r>
                                <a:rPr lang="fr-FR" sz="825">
                                  <a:latin typeface="Trebuchet MS" panose="020B060302020202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Pointage</a:t>
                              </a:r>
                            </a:p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600"/>
                                </a:spcAft>
                              </a:pPr>
                              <a:r>
                                <a:rPr lang="fr-FR" sz="825">
                                  <a:latin typeface="Trebuchet MS" panose="020B060302020202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Validé</a:t>
                              </a:r>
                            </a:p>
                          </p:txBody>
                        </p:sp>
                      </p:grpSp>
                      <p:cxnSp>
                        <p:nvCxnSpPr>
                          <p:cNvPr id="32" name="Connecteur droit 31">
                            <a:extLst>
                              <a:ext uri="{FF2B5EF4-FFF2-40B4-BE49-F238E27FC236}">
                                <a16:creationId xmlns:a16="http://schemas.microsoft.com/office/drawing/2014/main" id="{AF8075BE-269D-4A6A-AEF3-72361826316F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587022" y="3409245"/>
                            <a:ext cx="0" cy="461010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3" name="Connecteur droit 32">
                            <a:extLst>
                              <a:ext uri="{FF2B5EF4-FFF2-40B4-BE49-F238E27FC236}">
                                <a16:creationId xmlns:a16="http://schemas.microsoft.com/office/drawing/2014/main" id="{50D56188-2209-4788-9729-A0A932F67499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575733" y="4831645"/>
                            <a:ext cx="0" cy="461010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4" name="Connecteur : en angle 33">
                            <a:extLst>
                              <a:ext uri="{FF2B5EF4-FFF2-40B4-BE49-F238E27FC236}">
                                <a16:creationId xmlns:a16="http://schemas.microsoft.com/office/drawing/2014/main" id="{38C0143B-9912-40FF-9253-6D9687D056F5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V="1">
                            <a:off x="1063652" y="446237"/>
                            <a:ext cx="107508" cy="3919192"/>
                          </a:xfrm>
                          <a:prstGeom prst="bentConnector3">
                            <a:avLst>
                              <a:gd name="adj1" fmla="val 413222"/>
                            </a:avLst>
                          </a:prstGeom>
                          <a:ln w="1905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grpSp>
                        <p:nvGrpSpPr>
                          <p:cNvPr id="35" name="Groupe 34">
                            <a:extLst>
                              <a:ext uri="{FF2B5EF4-FFF2-40B4-BE49-F238E27FC236}">
                                <a16:creationId xmlns:a16="http://schemas.microsoft.com/office/drawing/2014/main" id="{74231291-8571-465F-9FEA-07391337630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20650" y="6465006"/>
                            <a:ext cx="937895" cy="966470"/>
                            <a:chOff x="-15902" y="0"/>
                            <a:chExt cx="938005" cy="966912"/>
                          </a:xfrm>
                        </p:grpSpPr>
                        <p:sp>
                          <p:nvSpPr>
                            <p:cNvPr id="40" name="Losange 39">
                              <a:extLst>
                                <a:ext uri="{FF2B5EF4-FFF2-40B4-BE49-F238E27FC236}">
                                  <a16:creationId xmlns:a16="http://schemas.microsoft.com/office/drawing/2014/main" id="{881E8246-3F4C-4D69-96F2-3864709A429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15902" y="0"/>
                              <a:ext cx="938005" cy="966912"/>
                            </a:xfrm>
                            <a:prstGeom prst="diamond">
                              <a:avLst/>
                            </a:prstGeom>
                            <a:noFill/>
                            <a:ln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68580" tIns="34290" rIns="68580" bIns="3429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fr-FR" sz="1050">
                                <a:latin typeface="Trebuchet MS" panose="020B0603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41" name="Zone de texte 23">
                              <a:extLst>
                                <a:ext uri="{FF2B5EF4-FFF2-40B4-BE49-F238E27FC236}">
                                  <a16:creationId xmlns:a16="http://schemas.microsoft.com/office/drawing/2014/main" id="{BA244FD3-FDCC-4BC1-820C-35DB3FE8413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4561" y="203587"/>
                              <a:ext cx="803081" cy="572494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68580" tIns="34290" rIns="68580" bIns="3429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600"/>
                                </a:spcAft>
                              </a:pPr>
                              <a:r>
                                <a:rPr lang="fr-FR" sz="825">
                                  <a:latin typeface="Trebuchet MS" panose="020B060302020202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Contrôle</a:t>
                              </a:r>
                            </a:p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600"/>
                                </a:spcAft>
                              </a:pPr>
                              <a:r>
                                <a:rPr lang="fr-FR" sz="825">
                                  <a:latin typeface="Trebuchet MS" panose="020B060302020202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Validé</a:t>
                              </a:r>
                            </a:p>
                          </p:txBody>
                        </p:sp>
                      </p:grpSp>
                      <p:cxnSp>
                        <p:nvCxnSpPr>
                          <p:cNvPr id="36" name="Connecteur droit 35">
                            <a:extLst>
                              <a:ext uri="{FF2B5EF4-FFF2-40B4-BE49-F238E27FC236}">
                                <a16:creationId xmlns:a16="http://schemas.microsoft.com/office/drawing/2014/main" id="{3BCFB1B9-E371-4B15-ACD9-4B1F37322DF1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587022" y="6000696"/>
                            <a:ext cx="0" cy="461010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7" name="Connecteur droit 36">
                            <a:extLst>
                              <a:ext uri="{FF2B5EF4-FFF2-40B4-BE49-F238E27FC236}">
                                <a16:creationId xmlns:a16="http://schemas.microsoft.com/office/drawing/2014/main" id="{4F33FD27-F597-4A5D-B8CE-BF3E5F483E96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584525" y="7411807"/>
                            <a:ext cx="0" cy="461010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38" name="Zone de texte 27">
                            <a:extLst>
                              <a:ext uri="{FF2B5EF4-FFF2-40B4-BE49-F238E27FC236}">
                                <a16:creationId xmlns:a16="http://schemas.microsoft.com/office/drawing/2014/main" id="{FFF1741B-A6AD-4310-9579-61BC3AF3B83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0" y="7868356"/>
                            <a:ext cx="1160780" cy="691515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68580" tIns="34290" rIns="68580" bIns="3429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600"/>
                              </a:spcAft>
                            </a:pPr>
                            <a:r>
                              <a:rPr lang="fr-FR" sz="825" dirty="0">
                                <a:latin typeface="Trebuchet MS" panose="020B060302020202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Pointage SIRH du service RH</a:t>
                            </a:r>
                          </a:p>
                        </p:txBody>
                      </p:sp>
                      <p:cxnSp>
                        <p:nvCxnSpPr>
                          <p:cNvPr id="39" name="Connecteur : en angle 38">
                            <a:extLst>
                              <a:ext uri="{FF2B5EF4-FFF2-40B4-BE49-F238E27FC236}">
                                <a16:creationId xmlns:a16="http://schemas.microsoft.com/office/drawing/2014/main" id="{B98F6461-20F6-4621-B564-E8E29FB128A3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H="1" flipV="1">
                            <a:off x="36959" y="3053970"/>
                            <a:ext cx="93207" cy="3899258"/>
                          </a:xfrm>
                          <a:prstGeom prst="bentConnector3">
                            <a:avLst>
                              <a:gd name="adj1" fmla="val 686834"/>
                            </a:avLst>
                          </a:prstGeom>
                          <a:ln w="1905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</p:grpSp>
              </p:grpSp>
            </p:grpSp>
            <p:sp>
              <p:nvSpPr>
                <p:cNvPr id="15" name="Zone de texte 29">
                  <a:extLst>
                    <a:ext uri="{FF2B5EF4-FFF2-40B4-BE49-F238E27FC236}">
                      <a16:creationId xmlns:a16="http://schemas.microsoft.com/office/drawing/2014/main" id="{999727F7-4FE5-4E91-B442-F213515795C8}"/>
                    </a:ext>
                  </a:extLst>
                </p:cNvPr>
                <p:cNvSpPr txBox="1"/>
                <p:nvPr/>
              </p:nvSpPr>
              <p:spPr>
                <a:xfrm>
                  <a:off x="425851" y="6670178"/>
                  <a:ext cx="500932" cy="230588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68580" tIns="34290" rIns="68580" bIns="3429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600"/>
                    </a:spcAft>
                  </a:pPr>
                  <a:r>
                    <a:rPr lang="fr-FR" sz="825" dirty="0">
                      <a:latin typeface="Trebuchet MS" panose="020B060302020202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Non</a:t>
                  </a:r>
                </a:p>
              </p:txBody>
            </p:sp>
          </p:grpSp>
        </p:grpSp>
        <p:cxnSp>
          <p:nvCxnSpPr>
            <p:cNvPr id="8" name="Connecteur droit avec flèche 7">
              <a:extLst>
                <a:ext uri="{FF2B5EF4-FFF2-40B4-BE49-F238E27FC236}">
                  <a16:creationId xmlns:a16="http://schemas.microsoft.com/office/drawing/2014/main" id="{41F9A8A8-B4FF-4EE7-9EFD-F76433FBB0A8}"/>
                </a:ext>
              </a:extLst>
            </p:cNvPr>
            <p:cNvCxnSpPr/>
            <p:nvPr/>
          </p:nvCxnSpPr>
          <p:spPr>
            <a:xfrm flipV="1">
              <a:off x="1617784" y="1093177"/>
              <a:ext cx="430335" cy="1052146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965FA1AD-B1D1-47C8-8EB0-ADC144DA9BF4}"/>
                </a:ext>
              </a:extLst>
            </p:cNvPr>
            <p:cNvCxnSpPr/>
            <p:nvPr/>
          </p:nvCxnSpPr>
          <p:spPr>
            <a:xfrm>
              <a:off x="1644161" y="2206870"/>
              <a:ext cx="2479138" cy="21506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A859FDDA-424F-41F1-9C59-3DF1539DD13C}"/>
                </a:ext>
              </a:extLst>
            </p:cNvPr>
            <p:cNvSpPr/>
            <p:nvPr/>
          </p:nvSpPr>
          <p:spPr>
            <a:xfrm>
              <a:off x="0" y="1705708"/>
              <a:ext cx="2073677" cy="1635272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sz="1050">
                <a:latin typeface="Trebuchet MS" panose="020B0603020202020204" pitchFamily="34" charset="0"/>
              </a:endParaRPr>
            </a:p>
          </p:txBody>
        </p:sp>
        <p:sp>
          <p:nvSpPr>
            <p:cNvPr id="11" name="Zone de texte 40">
              <a:extLst>
                <a:ext uri="{FF2B5EF4-FFF2-40B4-BE49-F238E27FC236}">
                  <a16:creationId xmlns:a16="http://schemas.microsoft.com/office/drawing/2014/main" id="{D5C1EB06-EB89-4E48-8840-7ABBC0809AC0}"/>
                </a:ext>
              </a:extLst>
            </p:cNvPr>
            <p:cNvSpPr txBox="1"/>
            <p:nvPr/>
          </p:nvSpPr>
          <p:spPr>
            <a:xfrm>
              <a:off x="175846" y="1890347"/>
              <a:ext cx="1793387" cy="131884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600"/>
                </a:spcAft>
              </a:pPr>
              <a:r>
                <a:rPr lang="fr-FR" sz="825" b="1">
                  <a:latin typeface="Trebuchet MS" panose="020B06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 -5jours fin de mois :</a:t>
              </a:r>
              <a:endParaRPr lang="fr-FR" sz="825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600"/>
                </a:spcAft>
              </a:pPr>
              <a:r>
                <a:rPr lang="fr-FR" sz="825" b="1" u="sng">
                  <a:latin typeface="Trebuchet MS" panose="020B06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 m</a:t>
              </a:r>
              <a:r>
                <a:rPr lang="fr-FR" sz="825" b="1">
                  <a:latin typeface="Trebuchet MS" panose="020B06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ail de rappel au pointage / Jour</a:t>
              </a:r>
              <a:endParaRPr lang="fr-FR" sz="825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600"/>
                </a:spcAft>
              </a:pPr>
              <a:r>
                <a:rPr lang="fr-FR" sz="825" b="1">
                  <a:latin typeface="Trebuchet MS" panose="020B06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Jusqu’à Pointage ou  Validation effectué.</a:t>
              </a:r>
              <a:endParaRPr lang="fr-FR" sz="825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387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86D1FD-D2C5-EE3E-210A-F90377157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fr-FR" b="1" dirty="0">
                <a:latin typeface="Trebuchet MS" panose="020B0603020202020204" pitchFamily="34" charset="0"/>
              </a:rPr>
              <a:t>Solution</a:t>
            </a:r>
          </a:p>
        </p:txBody>
      </p:sp>
      <p:sp>
        <p:nvSpPr>
          <p:cNvPr id="46" name="Espace réservé du contenu 2">
            <a:extLst>
              <a:ext uri="{FF2B5EF4-FFF2-40B4-BE49-F238E27FC236}">
                <a16:creationId xmlns:a16="http://schemas.microsoft.com/office/drawing/2014/main" id="{2BEA6C01-F505-48E0-AABD-8C211738BCC3}"/>
              </a:ext>
            </a:extLst>
          </p:cNvPr>
          <p:cNvSpPr txBox="1">
            <a:spLocks/>
          </p:cNvSpPr>
          <p:nvPr/>
        </p:nvSpPr>
        <p:spPr>
          <a:xfrm>
            <a:off x="715100" y="1202500"/>
            <a:ext cx="7713900" cy="34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Exa"/>
              <a:buNone/>
              <a:defRPr sz="11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None/>
              <a:defRPr sz="11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None/>
              <a:defRPr sz="11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None/>
              <a:defRPr sz="11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None/>
              <a:defRPr sz="11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None/>
              <a:defRPr sz="11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None/>
              <a:defRPr sz="11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None/>
              <a:defRPr sz="11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None/>
              <a:defRPr sz="11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marL="0" indent="0">
              <a:lnSpc>
                <a:spcPct val="107000"/>
              </a:lnSpc>
            </a:pPr>
            <a:r>
              <a:rPr lang="fr-FR" sz="2250" dirty="0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solution qui a été développé fonctionne avec la plupart des navigateurs : </a:t>
            </a:r>
          </a:p>
          <a:p>
            <a:pPr marL="557213" lvl="1" indent="-214313">
              <a:lnSpc>
                <a:spcPct val="107000"/>
              </a:lnSpc>
              <a:buFont typeface="Wingdings" panose="05000000000000000000" pitchFamily="2" charset="2"/>
              <a:buChar char=""/>
              <a:tabLst>
                <a:tab pos="3732371" algn="l"/>
              </a:tabLst>
            </a:pPr>
            <a:r>
              <a:rPr lang="fr-FR" sz="2250" dirty="0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Chrome,</a:t>
            </a:r>
          </a:p>
          <a:p>
            <a:pPr marL="557213" lvl="1" indent="-214313">
              <a:lnSpc>
                <a:spcPct val="107000"/>
              </a:lnSpc>
              <a:buFont typeface="Wingdings" panose="05000000000000000000" pitchFamily="2" charset="2"/>
              <a:buChar char=""/>
              <a:tabLst>
                <a:tab pos="3732371" algn="l"/>
              </a:tabLst>
            </a:pPr>
            <a:r>
              <a:rPr lang="fr-FR" sz="2250" dirty="0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Safari,</a:t>
            </a:r>
          </a:p>
          <a:p>
            <a:pPr marL="557213" lvl="1" indent="-214313">
              <a:lnSpc>
                <a:spcPct val="107000"/>
              </a:lnSpc>
              <a:buFont typeface="Wingdings" panose="05000000000000000000" pitchFamily="2" charset="2"/>
              <a:buChar char=""/>
              <a:tabLst>
                <a:tab pos="3732371" algn="l"/>
              </a:tabLst>
            </a:pPr>
            <a:r>
              <a:rPr lang="fr-FR" sz="2250" dirty="0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Edge,</a:t>
            </a:r>
          </a:p>
          <a:p>
            <a:pPr marL="557213" lvl="1" indent="-214313">
              <a:lnSpc>
                <a:spcPct val="107000"/>
              </a:lnSpc>
              <a:spcAft>
                <a:spcPts val="600"/>
              </a:spcAft>
              <a:buFont typeface="Wingdings" panose="05000000000000000000" pitchFamily="2" charset="2"/>
              <a:buChar char=""/>
              <a:tabLst>
                <a:tab pos="3732371" algn="l"/>
              </a:tabLst>
            </a:pPr>
            <a:r>
              <a:rPr lang="fr-FR" sz="2250" dirty="0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Firefox</a:t>
            </a:r>
          </a:p>
          <a:p>
            <a:pPr marL="0" indent="0">
              <a:lnSpc>
                <a:spcPct val="107000"/>
              </a:lnSpc>
            </a:pPr>
            <a:r>
              <a:rPr lang="fr-FR" sz="2250" dirty="0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plus, l’application ne nécessite pas de VPN pour son utilisation.</a:t>
            </a:r>
            <a:endParaRPr lang="fr-FR" sz="2250" dirty="0">
              <a:latin typeface="Trebuchet MS" panose="020B0603020202020204" pitchFamily="34" charset="0"/>
            </a:endParaRPr>
          </a:p>
        </p:txBody>
      </p:sp>
      <p:sp>
        <p:nvSpPr>
          <p:cNvPr id="47" name="Zone de texte 43">
            <a:extLst>
              <a:ext uri="{FF2B5EF4-FFF2-40B4-BE49-F238E27FC236}">
                <a16:creationId xmlns:a16="http://schemas.microsoft.com/office/drawing/2014/main" id="{48CF9338-A56A-45F5-9396-D917A854F3ED}"/>
              </a:ext>
            </a:extLst>
          </p:cNvPr>
          <p:cNvSpPr txBox="1"/>
          <p:nvPr/>
        </p:nvSpPr>
        <p:spPr>
          <a:xfrm>
            <a:off x="3228708" y="2561861"/>
            <a:ext cx="5099952" cy="453938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fr-FR" sz="2250" dirty="0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95% des utilisateurs en France 2023</a:t>
            </a:r>
          </a:p>
        </p:txBody>
      </p:sp>
      <p:sp>
        <p:nvSpPr>
          <p:cNvPr id="48" name="Accolade fermante 47">
            <a:extLst>
              <a:ext uri="{FF2B5EF4-FFF2-40B4-BE49-F238E27FC236}">
                <a16:creationId xmlns:a16="http://schemas.microsoft.com/office/drawing/2014/main" id="{66CE004D-76C4-421C-AC5E-E34D43633F5F}"/>
              </a:ext>
            </a:extLst>
          </p:cNvPr>
          <p:cNvSpPr/>
          <p:nvPr/>
        </p:nvSpPr>
        <p:spPr>
          <a:xfrm>
            <a:off x="2738171" y="2026188"/>
            <a:ext cx="248412" cy="1525286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sz="105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66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uiExpand="1" build="p"/>
      <p:bldP spid="47" grpId="0" animBg="1"/>
      <p:bldP spid="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86D1FD-D2C5-EE3E-210A-F90377157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700" b="1">
                <a:latin typeface="Trebuchet MS" panose="020B0603020202020204" pitchFamily="34" charset="0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8A47ED-F2B6-9348-A060-406C60205C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wrap="square" anchor="t">
            <a:normAutofit/>
          </a:bodyPr>
          <a:lstStyle/>
          <a:p>
            <a:pPr marL="257175" indent="-257175">
              <a:lnSpc>
                <a:spcPct val="120000"/>
              </a:lnSpc>
              <a:buBlip>
                <a:blip r:embed="rId2"/>
              </a:buBlip>
              <a:tabLst>
                <a:tab pos="3732371" algn="l"/>
              </a:tabLst>
            </a:pPr>
            <a:r>
              <a:rPr lang="fr-FR" sz="2250" dirty="0">
                <a:solidFill>
                  <a:schemeClr val="tx1"/>
                </a:solidFill>
                <a:latin typeface="Trebuchet MS" panose="020B0603020202020204" pitchFamily="34" charset="0"/>
              </a:rPr>
              <a:t>Connection à l’application</a:t>
            </a:r>
          </a:p>
          <a:p>
            <a:pPr marL="257175" indent="-257175">
              <a:lnSpc>
                <a:spcPct val="120000"/>
              </a:lnSpc>
              <a:buBlip>
                <a:blip r:embed="rId2"/>
              </a:buBlip>
              <a:tabLst>
                <a:tab pos="3732371" algn="l"/>
              </a:tabLst>
            </a:pPr>
            <a:r>
              <a:rPr lang="fr-FR" sz="2250" dirty="0">
                <a:solidFill>
                  <a:schemeClr val="tx1"/>
                </a:solidFill>
                <a:latin typeface="Trebuchet MS" panose="020B0603020202020204" pitchFamily="34" charset="0"/>
              </a:rPr>
              <a:t>Principe du pointage</a:t>
            </a:r>
          </a:p>
          <a:p>
            <a:pPr marL="257175" indent="-257175">
              <a:lnSpc>
                <a:spcPct val="120000"/>
              </a:lnSpc>
              <a:buBlip>
                <a:blip r:embed="rId2"/>
              </a:buBlip>
              <a:tabLst>
                <a:tab pos="3732371" algn="l"/>
              </a:tabLst>
            </a:pPr>
            <a:r>
              <a:rPr lang="fr-FR" sz="2250" dirty="0">
                <a:solidFill>
                  <a:schemeClr val="tx1"/>
                </a:solidFill>
                <a:latin typeface="Trebuchet MS" panose="020B0603020202020204" pitchFamily="34" charset="0"/>
              </a:rPr>
              <a:t>Présentation de l’interface manager</a:t>
            </a:r>
          </a:p>
          <a:p>
            <a:pPr marL="257175" indent="-257175">
              <a:lnSpc>
                <a:spcPct val="120000"/>
              </a:lnSpc>
              <a:spcAft>
                <a:spcPts val="600"/>
              </a:spcAft>
              <a:buBlip>
                <a:blip r:embed="rId2"/>
              </a:buBlip>
              <a:tabLst>
                <a:tab pos="3732371" algn="l"/>
              </a:tabLst>
            </a:pPr>
            <a:r>
              <a:rPr lang="fr-FR" sz="2250" dirty="0">
                <a:solidFill>
                  <a:schemeClr val="tx1"/>
                </a:solidFill>
                <a:latin typeface="Trebuchet MS" panose="020B0603020202020204" pitchFamily="34" charset="0"/>
              </a:rPr>
              <a:t>Présentation de l’interface administratif</a:t>
            </a:r>
          </a:p>
          <a:p>
            <a:pPr marL="257175" indent="-257175">
              <a:lnSpc>
                <a:spcPct val="120000"/>
              </a:lnSpc>
              <a:buBlip>
                <a:blip r:embed="rId2"/>
              </a:buBlip>
              <a:tabLst>
                <a:tab pos="3732371" algn="l"/>
              </a:tabLst>
            </a:pPr>
            <a:r>
              <a:rPr lang="fr-FR" sz="2250" dirty="0">
                <a:solidFill>
                  <a:schemeClr val="tx1"/>
                </a:solidFill>
                <a:latin typeface="Trebuchet MS" panose="020B0603020202020204" pitchFamily="34" charset="0"/>
              </a:rPr>
              <a:t>Question(s) / Réponse(s)</a:t>
            </a:r>
          </a:p>
        </p:txBody>
      </p:sp>
    </p:spTree>
    <p:extLst>
      <p:ext uri="{BB962C8B-B14F-4D97-AF65-F5344CB8AC3E}">
        <p14:creationId xmlns:p14="http://schemas.microsoft.com/office/powerpoint/2010/main" val="110151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48;p27">
            <a:extLst>
              <a:ext uri="{FF2B5EF4-FFF2-40B4-BE49-F238E27FC236}">
                <a16:creationId xmlns:a16="http://schemas.microsoft.com/office/drawing/2014/main" id="{086BFE6C-D816-4C1E-AC1D-C90F785283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803125"/>
            <a:ext cx="6431400" cy="8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dirty="0">
                <a:latin typeface="Trebuchet MS" panose="020B0603020202020204" pitchFamily="34" charset="0"/>
              </a:rPr>
              <a:t>Identification</a:t>
            </a:r>
            <a:endParaRPr sz="4300" dirty="0">
              <a:latin typeface="Trebuchet MS" panose="020B0603020202020204" pitchFamily="34" charset="0"/>
            </a:endParaRPr>
          </a:p>
        </p:txBody>
      </p:sp>
      <p:sp>
        <p:nvSpPr>
          <p:cNvPr id="167" name="Google Shape;167;p29"/>
          <p:cNvSpPr txBox="1">
            <a:spLocks noGrp="1"/>
          </p:cNvSpPr>
          <p:nvPr>
            <p:ph type="sldNum" idx="4294967295"/>
          </p:nvPr>
        </p:nvSpPr>
        <p:spPr>
          <a:xfrm>
            <a:off x="8594725" y="4673600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rebuchet MS" panose="020B0603020202020204" pitchFamily="34" charset="0"/>
              </a:rPr>
              <a:t>9</a:t>
            </a:fld>
            <a:endParaRPr>
              <a:latin typeface="Trebuchet MS" panose="020B0603020202020204" pitchFamily="34" charset="0"/>
            </a:endParaRPr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14">
            <a:off x="6210925" y="1434444"/>
            <a:ext cx="5537998" cy="5118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18">
            <a:off x="6388915" y="3754350"/>
            <a:ext cx="3956372" cy="365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16">
            <a:off x="6816265" y="1453506"/>
            <a:ext cx="1994997" cy="184393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50;p27">
            <a:extLst>
              <a:ext uri="{FF2B5EF4-FFF2-40B4-BE49-F238E27FC236}">
                <a16:creationId xmlns:a16="http://schemas.microsoft.com/office/drawing/2014/main" id="{B16BEF5A-8F84-4639-988B-2123D14E4D10}"/>
              </a:ext>
            </a:extLst>
          </p:cNvPr>
          <p:cNvSpPr txBox="1">
            <a:spLocks/>
          </p:cNvSpPr>
          <p:nvPr/>
        </p:nvSpPr>
        <p:spPr>
          <a:xfrm>
            <a:off x="720000" y="2727125"/>
            <a:ext cx="6431400" cy="3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1600" dirty="0">
                <a:solidFill>
                  <a:schemeClr val="dk1"/>
                </a:solidFill>
                <a:latin typeface="Trebuchet MS" panose="020B0603020202020204" pitchFamily="34" charset="0"/>
              </a:rPr>
              <a:t>Une </a:t>
            </a:r>
            <a:r>
              <a:rPr lang="fr-FR" sz="1600" dirty="0">
                <a:solidFill>
                  <a:schemeClr val="dk1"/>
                </a:solidFill>
                <a:latin typeface="Trebuchet MS" panose="020B0603020202020204" pitchFamily="34" charset="0"/>
                <a:sym typeface="Lexend Exa"/>
              </a:rPr>
              <a:t>page</a:t>
            </a:r>
            <a:r>
              <a:rPr lang="fr-FR" sz="1600" dirty="0">
                <a:solidFill>
                  <a:schemeClr val="dk1"/>
                </a:solidFill>
                <a:latin typeface="Trebuchet MS" panose="020B0603020202020204" pitchFamily="34" charset="0"/>
              </a:rPr>
              <a:t> d’accueil pour chacun</a:t>
            </a:r>
          </a:p>
        </p:txBody>
      </p:sp>
      <p:sp>
        <p:nvSpPr>
          <p:cNvPr id="14" name="Google Shape;149;p27">
            <a:extLst>
              <a:ext uri="{FF2B5EF4-FFF2-40B4-BE49-F238E27FC236}">
                <a16:creationId xmlns:a16="http://schemas.microsoft.com/office/drawing/2014/main" id="{A8D0C000-62E5-429B-80A2-45EAB808DB62}"/>
              </a:ext>
            </a:extLst>
          </p:cNvPr>
          <p:cNvSpPr txBox="1">
            <a:spLocks/>
          </p:cNvSpPr>
          <p:nvPr/>
        </p:nvSpPr>
        <p:spPr>
          <a:xfrm>
            <a:off x="716077" y="803760"/>
            <a:ext cx="6431400" cy="12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a"/>
              <a:buNone/>
              <a:defRPr sz="6000" b="0" i="0" u="none" strike="noStrike" cap="none">
                <a:solidFill>
                  <a:schemeClr val="lt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a"/>
              <a:buNone/>
              <a:defRPr sz="60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a"/>
              <a:buNone/>
              <a:defRPr sz="60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a"/>
              <a:buNone/>
              <a:defRPr sz="60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a"/>
              <a:buNone/>
              <a:defRPr sz="60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a"/>
              <a:buNone/>
              <a:defRPr sz="60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a"/>
              <a:buNone/>
              <a:defRPr sz="60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a"/>
              <a:buNone/>
              <a:defRPr sz="60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a"/>
              <a:buNone/>
              <a:defRPr sz="60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r>
              <a:rPr lang="en" dirty="0">
                <a:latin typeface="Trebuchet MS" panose="020B0603020202020204" pitchFamily="34" charset="0"/>
              </a:rPr>
              <a:t>02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gant Simple Chrome - Project Proposal Basic Template by Slidesgo">
  <a:themeElements>
    <a:clrScheme name="Simple Light">
      <a:dk1>
        <a:srgbClr val="FFFFFF"/>
      </a:dk1>
      <a:lt1>
        <a:srgbClr val="424242"/>
      </a:lt1>
      <a:dk2>
        <a:srgbClr val="010101"/>
      </a:dk2>
      <a:lt2>
        <a:srgbClr val="F6C0C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333</Words>
  <Application>Microsoft Office PowerPoint</Application>
  <PresentationFormat>Affichage à l'écran (16:9)</PresentationFormat>
  <Paragraphs>87</Paragraphs>
  <Slides>21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8" baseType="lpstr">
      <vt:lpstr>Arial</vt:lpstr>
      <vt:lpstr>Bebas Neue</vt:lpstr>
      <vt:lpstr>Wingdings</vt:lpstr>
      <vt:lpstr>Trebuchet MS</vt:lpstr>
      <vt:lpstr>Lexend Exa</vt:lpstr>
      <vt:lpstr>Lexend Exa Light</vt:lpstr>
      <vt:lpstr>Elegant Simple Chrome - Project Proposal Basic Template by Slidesgo</vt:lpstr>
      <vt:lpstr>Application GTA: Saisie et enregistrement de l’activité des salariés de l’AFPA</vt:lpstr>
      <vt:lpstr>Introduction</vt:lpstr>
      <vt:lpstr>Présentation PowerPoint</vt:lpstr>
      <vt:lpstr>Les Exigences</vt:lpstr>
      <vt:lpstr>Les Exigences</vt:lpstr>
      <vt:lpstr>Solution</vt:lpstr>
      <vt:lpstr>Solution</vt:lpstr>
      <vt:lpstr>Sommaire</vt:lpstr>
      <vt:lpstr>Identification</vt:lpstr>
      <vt:lpstr>Identification</vt:lpstr>
      <vt:lpstr>Identification</vt:lpstr>
      <vt:lpstr>Première connexion</vt:lpstr>
      <vt:lpstr>Accueil</vt:lpstr>
      <vt:lpstr>Différents Menus</vt:lpstr>
      <vt:lpstr>On continue en direct</vt:lpstr>
      <vt:lpstr>Les références</vt:lpstr>
      <vt:lpstr>Les équivalences avec l’ancien système</vt:lpstr>
      <vt:lpstr>Les équivalences avec l’ancien système</vt:lpstr>
      <vt:lpstr>Les équivalences avec l’ancien système</vt:lpstr>
      <vt:lpstr>Les équivalences avec l’ancien système</vt:lpstr>
      <vt:lpstr>Des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ELEGANT SIMPLE CHROME: PROJECT PROPOSAL BASIC TEMPLATE</dc:title>
  <dc:creator>Poix Martine</dc:creator>
  <cp:lastModifiedBy>Poix Martine</cp:lastModifiedBy>
  <cp:revision>19</cp:revision>
  <dcterms:modified xsi:type="dcterms:W3CDTF">2023-02-26T20:43:56Z</dcterms:modified>
</cp:coreProperties>
</file>