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5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7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24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51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6120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98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188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1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74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9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70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40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94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87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1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281D-0DEF-4F7B-A329-128A3CC9666A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D295FA-8BBA-4EEA-91D8-BC44B254C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00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Démarche Agile -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Evolution des méthodes de gestion de projets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31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cas de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18246" y="1520825"/>
            <a:ext cx="10744202" cy="4351338"/>
          </a:xfrm>
        </p:spPr>
        <p:txBody>
          <a:bodyPr>
            <a:noAutofit/>
          </a:bodyPr>
          <a:lstStyle/>
          <a:p>
            <a:pPr marL="12700" marR="5080" algn="just">
              <a:lnSpc>
                <a:spcPct val="100000"/>
              </a:lnSpc>
              <a:spcBef>
                <a:spcPts val="390"/>
              </a:spcBef>
            </a:pPr>
            <a:r>
              <a:rPr lang="fr-FR" sz="2000" spc="-15" dirty="0" smtClean="0">
                <a:solidFill>
                  <a:srgbClr val="231F20"/>
                </a:solidFill>
                <a:cs typeface="Calibri"/>
              </a:rPr>
              <a:t>L’objectif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de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l’équipe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est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de livrer une nouvelle version de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l’application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à la fin du sprint. 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Idéalement,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celle‐ci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contient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l’intégralité</a:t>
            </a:r>
            <a:r>
              <a:rPr lang="fr-FR" sz="2000" spc="-2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des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stories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prévues</a:t>
            </a:r>
            <a:r>
              <a:rPr lang="fr-FR" sz="20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à</a:t>
            </a:r>
            <a:r>
              <a:rPr lang="fr-FR" sz="20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l’initialisation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du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sprint.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endParaRPr lang="fr-FR" sz="2000" spc="-35" dirty="0" smtClean="0">
              <a:solidFill>
                <a:srgbClr val="231F20"/>
              </a:solidFill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390"/>
              </a:spcBef>
            </a:pPr>
            <a:r>
              <a:rPr lang="fr-FR" sz="2000" spc="-5" dirty="0" smtClean="0">
                <a:solidFill>
                  <a:srgbClr val="231F20"/>
                </a:solidFill>
                <a:cs typeface="Calibri"/>
              </a:rPr>
              <a:t>Si</a:t>
            </a:r>
            <a:r>
              <a:rPr lang="fr-FR" sz="2000" spc="-30" dirty="0" smtClean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 smtClean="0">
                <a:solidFill>
                  <a:srgbClr val="231F20"/>
                </a:solidFill>
                <a:cs typeface="Calibri"/>
              </a:rPr>
              <a:t>ja</a:t>
            </a:r>
            <a:r>
              <a:rPr lang="fr-FR" sz="2000" dirty="0" smtClean="0">
                <a:solidFill>
                  <a:srgbClr val="231F20"/>
                </a:solidFill>
                <a:cs typeface="Calibri"/>
              </a:rPr>
              <a:t>mais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une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story </a:t>
            </a:r>
            <a:r>
              <a:rPr lang="fr-FR" sz="2000" spc="-25" dirty="0">
                <a:solidFill>
                  <a:srgbClr val="231F20"/>
                </a:solidFill>
                <a:cs typeface="Calibri"/>
              </a:rPr>
              <a:t>n’est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pas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complétement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terminée,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elle </a:t>
            </a:r>
            <a:r>
              <a:rPr lang="fr-FR" sz="2000" spc="-25" dirty="0">
                <a:solidFill>
                  <a:srgbClr val="231F20"/>
                </a:solidFill>
                <a:cs typeface="Calibri"/>
              </a:rPr>
              <a:t>n’est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pas livrée. Elle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retourne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dans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le  </a:t>
            </a:r>
            <a:r>
              <a:rPr lang="fr-FR" sz="2000" spc="-5" dirty="0" err="1">
                <a:solidFill>
                  <a:srgbClr val="231F20"/>
                </a:solidFill>
                <a:cs typeface="Calibri"/>
              </a:rPr>
              <a:t>backlog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 du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produit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et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pourra être intégrée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dans un futur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sprint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(au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mieux, le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suivant</a:t>
            </a:r>
            <a:r>
              <a:rPr lang="fr-FR" sz="2000" spc="7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!).</a:t>
            </a:r>
            <a:endParaRPr lang="fr-FR" sz="2000" dirty="0">
              <a:cs typeface="Calibri"/>
            </a:endParaRPr>
          </a:p>
          <a:p>
            <a:pPr marL="12700" marR="8890" algn="just">
              <a:lnSpc>
                <a:spcPct val="100000"/>
              </a:lnSpc>
              <a:spcBef>
                <a:spcPts val="385"/>
              </a:spcBef>
            </a:pPr>
            <a:endParaRPr lang="fr-FR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32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en cascade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838199" y="1680632"/>
            <a:ext cx="8852647" cy="4496331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231F20"/>
                </a:solidFill>
                <a:cs typeface="Calibri"/>
              </a:rPr>
              <a:t>Apparue en 1956, </a:t>
            </a:r>
            <a:r>
              <a:rPr lang="fr-FR" sz="2400" dirty="0" smtClean="0">
                <a:solidFill>
                  <a:srgbClr val="231F20"/>
                </a:solidFill>
                <a:cs typeface="Calibri"/>
              </a:rPr>
              <a:t>le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modèle en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cascade (« </a:t>
            </a:r>
            <a:r>
              <a:rPr lang="fr-FR" sz="2400" spc="-15" dirty="0" err="1">
                <a:solidFill>
                  <a:srgbClr val="231F20"/>
                </a:solidFill>
                <a:cs typeface="Calibri"/>
              </a:rPr>
              <a:t>Waterfall</a:t>
            </a:r>
            <a:r>
              <a:rPr lang="fr-FR" sz="2400" spc="-1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»)</a:t>
            </a:r>
            <a:endParaRPr lang="fr-FR" sz="2400" dirty="0"/>
          </a:p>
        </p:txBody>
      </p:sp>
      <p:sp>
        <p:nvSpPr>
          <p:cNvPr id="5" name="object 9"/>
          <p:cNvSpPr/>
          <p:nvPr/>
        </p:nvSpPr>
        <p:spPr>
          <a:xfrm>
            <a:off x="3320467" y="2381140"/>
            <a:ext cx="5398665" cy="3708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614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cycle en V</a:t>
            </a:r>
            <a:endParaRPr lang="fr-FR" dirty="0"/>
          </a:p>
        </p:txBody>
      </p:sp>
      <p:sp>
        <p:nvSpPr>
          <p:cNvPr id="7" name="object 6"/>
          <p:cNvSpPr/>
          <p:nvPr/>
        </p:nvSpPr>
        <p:spPr>
          <a:xfrm>
            <a:off x="5184475" y="1457249"/>
            <a:ext cx="6599208" cy="4339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25823" y="1798731"/>
            <a:ext cx="4915620" cy="3633881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231F20"/>
                </a:solidFill>
                <a:cs typeface="Calibri"/>
              </a:rPr>
              <a:t>Apparition dans les années 1980</a:t>
            </a:r>
          </a:p>
          <a:p>
            <a:r>
              <a:rPr lang="fr-FR" sz="2400" spc="-5" dirty="0">
                <a:solidFill>
                  <a:srgbClr val="231F20"/>
                </a:solidFill>
                <a:cs typeface="Calibri"/>
              </a:rPr>
              <a:t>Dans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ce</a:t>
            </a:r>
            <a:r>
              <a:rPr lang="fr-FR" sz="2400" spc="-2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modèle,</a:t>
            </a:r>
            <a:r>
              <a:rPr lang="fr-FR" sz="24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les</a:t>
            </a:r>
            <a:r>
              <a:rPr lang="fr-FR" sz="2400" spc="-2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phases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de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la</a:t>
            </a:r>
            <a:r>
              <a:rPr lang="fr-FR" sz="2400" spc="-2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partie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montante</a:t>
            </a:r>
            <a:r>
              <a:rPr lang="fr-FR" sz="2400" spc="-2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doivent</a:t>
            </a:r>
            <a:r>
              <a:rPr lang="fr-FR" sz="24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renvoyer</a:t>
            </a:r>
            <a:r>
              <a:rPr lang="fr-FR" sz="2400" spc="-2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de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l'information 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sur</a:t>
            </a:r>
            <a:r>
              <a:rPr lang="fr-FR" sz="24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les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phases</a:t>
            </a:r>
            <a:r>
              <a:rPr lang="fr-FR" sz="24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en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vis‐à‐vis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lorsque</a:t>
            </a:r>
            <a:r>
              <a:rPr lang="fr-FR" sz="24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des</a:t>
            </a:r>
            <a:r>
              <a:rPr lang="fr-FR" sz="24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défauts</a:t>
            </a:r>
            <a:r>
              <a:rPr lang="fr-FR" sz="24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sont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détectés,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ce</a:t>
            </a:r>
            <a:r>
              <a:rPr lang="fr-FR" sz="24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qui</a:t>
            </a:r>
            <a:r>
              <a:rPr lang="fr-FR" sz="24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permet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de</a:t>
            </a:r>
            <a:r>
              <a:rPr lang="fr-FR" sz="24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limiter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un</a:t>
            </a:r>
            <a:r>
              <a:rPr lang="fr-FR" sz="24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 smtClean="0">
                <a:solidFill>
                  <a:srgbClr val="231F20"/>
                </a:solidFill>
                <a:cs typeface="Calibri"/>
              </a:rPr>
              <a:t>retour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aux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étapes précédentes. </a:t>
            </a:r>
            <a:endParaRPr lang="fr-FR" sz="2400" spc="-5" dirty="0" smtClean="0">
              <a:solidFill>
                <a:srgbClr val="231F20"/>
              </a:solidFill>
              <a:cs typeface="Calibri"/>
            </a:endParaRP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05989" y="5975412"/>
            <a:ext cx="1188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pc="-10" dirty="0">
                <a:solidFill>
                  <a:srgbClr val="231F20"/>
                </a:solidFill>
                <a:cs typeface="Calibri"/>
              </a:rPr>
              <a:t>Par exemple, </a:t>
            </a:r>
            <a:r>
              <a:rPr lang="fr-FR" dirty="0">
                <a:solidFill>
                  <a:srgbClr val="231F20"/>
                </a:solidFill>
                <a:cs typeface="Calibri"/>
              </a:rPr>
              <a:t>le </a:t>
            </a:r>
            <a:r>
              <a:rPr lang="fr-FR" spc="-10" dirty="0">
                <a:solidFill>
                  <a:srgbClr val="231F20"/>
                </a:solidFill>
                <a:cs typeface="Calibri"/>
              </a:rPr>
              <a:t>document </a:t>
            </a:r>
            <a:r>
              <a:rPr lang="fr-FR" spc="-5" dirty="0">
                <a:solidFill>
                  <a:srgbClr val="231F20"/>
                </a:solidFill>
                <a:cs typeface="Calibri"/>
              </a:rPr>
              <a:t>de spécification prérequis pour </a:t>
            </a:r>
            <a:r>
              <a:rPr lang="fr-FR" dirty="0">
                <a:solidFill>
                  <a:srgbClr val="231F20"/>
                </a:solidFill>
                <a:cs typeface="Calibri"/>
              </a:rPr>
              <a:t>la  </a:t>
            </a:r>
            <a:r>
              <a:rPr lang="fr-FR" spc="-5" dirty="0">
                <a:solidFill>
                  <a:srgbClr val="231F20"/>
                </a:solidFill>
                <a:cs typeface="Calibri"/>
              </a:rPr>
              <a:t>conception est également utilisé pour </a:t>
            </a:r>
            <a:r>
              <a:rPr lang="fr-FR" dirty="0">
                <a:solidFill>
                  <a:srgbClr val="231F20"/>
                </a:solidFill>
                <a:cs typeface="Calibri"/>
              </a:rPr>
              <a:t>la</a:t>
            </a:r>
            <a:r>
              <a:rPr lang="fr-FR" spc="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pc="-5" dirty="0">
                <a:solidFill>
                  <a:srgbClr val="231F20"/>
                </a:solidFill>
                <a:cs typeface="Calibri"/>
              </a:rPr>
              <a:t>validation.</a:t>
            </a:r>
            <a:endParaRPr lang="fr-FR" sz="1400" dirty="0" smtClean="0">
              <a:cs typeface="Calibri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248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en spirale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25823" y="1798731"/>
            <a:ext cx="4915620" cy="4351338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>
                <a:solidFill>
                  <a:srgbClr val="231F20"/>
                </a:solidFill>
                <a:cs typeface="Calibri"/>
              </a:rPr>
              <a:t>Apparition en 1988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fr-FR" sz="2400" dirty="0" smtClean="0">
                <a:solidFill>
                  <a:srgbClr val="231F20"/>
                </a:solidFill>
                <a:cs typeface="Calibri"/>
              </a:rPr>
              <a:t>Le</a:t>
            </a:r>
            <a:r>
              <a:rPr lang="fr-FR" sz="2400" spc="-40" dirty="0" smtClean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«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modèle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en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spirale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»</a:t>
            </a:r>
            <a:r>
              <a:rPr lang="fr-FR" sz="24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qui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reprend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les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différentes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étapes</a:t>
            </a:r>
            <a:r>
              <a:rPr lang="fr-FR" sz="24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du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«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cycle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en  V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».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Par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l'implémentation de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versions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successives,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cette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démarche cyclique permet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d’itérer 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les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étapes pour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aboutir à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un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produit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de plus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en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plus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complet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et 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dur.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Le cycle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en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spirale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met  cependant plus l'accent sur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la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gestion des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risques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que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cycle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en</a:t>
            </a:r>
            <a:r>
              <a:rPr lang="fr-FR" sz="2400" spc="1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65" dirty="0">
                <a:solidFill>
                  <a:srgbClr val="231F20"/>
                </a:solidFill>
                <a:cs typeface="Calibri"/>
              </a:rPr>
              <a:t>V.</a:t>
            </a:r>
            <a:endParaRPr lang="fr-FR" sz="2400" dirty="0">
              <a:cs typeface="Calibri"/>
            </a:endParaRPr>
          </a:p>
          <a:p>
            <a:endParaRPr lang="fr-FR" dirty="0"/>
          </a:p>
        </p:txBody>
      </p:sp>
      <p:sp>
        <p:nvSpPr>
          <p:cNvPr id="5" name="object 8"/>
          <p:cNvSpPr/>
          <p:nvPr/>
        </p:nvSpPr>
        <p:spPr>
          <a:xfrm>
            <a:off x="5871882" y="631056"/>
            <a:ext cx="5829500" cy="5366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35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 Agiles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25822" y="1798731"/>
            <a:ext cx="10927977" cy="4351338"/>
          </a:xfrm>
        </p:spPr>
        <p:txBody>
          <a:bodyPr>
            <a:normAutofit/>
          </a:bodyPr>
          <a:lstStyle/>
          <a:p>
            <a:pPr marL="12700" marR="5080" algn="just">
              <a:lnSpc>
                <a:spcPct val="100000"/>
              </a:lnSpc>
              <a:spcBef>
                <a:spcPts val="335"/>
              </a:spcBef>
            </a:pPr>
            <a:r>
              <a:rPr lang="fr-FR" sz="2400" spc="-10" dirty="0" smtClean="0">
                <a:solidFill>
                  <a:srgbClr val="231F20"/>
                </a:solidFill>
                <a:cs typeface="Calibri"/>
              </a:rPr>
              <a:t>Dans les années 1990 Apparition de</a:t>
            </a:r>
            <a:r>
              <a:rPr lang="fr-FR" sz="2400" spc="-5" dirty="0" smtClean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méthodes </a:t>
            </a:r>
            <a:r>
              <a:rPr lang="fr-FR" sz="2400" b="1" spc="-5" dirty="0" smtClean="0">
                <a:solidFill>
                  <a:srgbClr val="231F20"/>
                </a:solidFill>
                <a:cs typeface="Calibri"/>
              </a:rPr>
              <a:t>plus </a:t>
            </a:r>
            <a:r>
              <a:rPr lang="fr-FR" sz="2400" b="1" spc="-10" dirty="0" smtClean="0">
                <a:solidFill>
                  <a:srgbClr val="231F20"/>
                </a:solidFill>
                <a:cs typeface="Calibri"/>
              </a:rPr>
              <a:t>pragma</a:t>
            </a:r>
            <a:r>
              <a:rPr lang="fr-FR" sz="2400" b="1" spc="-5" dirty="0" smtClean="0">
                <a:solidFill>
                  <a:srgbClr val="231F20"/>
                </a:solidFill>
                <a:cs typeface="Calibri"/>
              </a:rPr>
              <a:t>tiques</a:t>
            </a:r>
            <a:r>
              <a:rPr lang="fr-FR" sz="2400" spc="-35" dirty="0" smtClean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que</a:t>
            </a:r>
            <a:r>
              <a:rPr lang="fr-FR" sz="24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les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méthodes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traditionnelles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et</a:t>
            </a:r>
            <a:r>
              <a:rPr lang="fr-FR" sz="24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b="1" spc="-10" dirty="0">
                <a:solidFill>
                  <a:srgbClr val="231F20"/>
                </a:solidFill>
                <a:cs typeface="Calibri"/>
              </a:rPr>
              <a:t>impliquant</a:t>
            </a:r>
            <a:r>
              <a:rPr lang="fr-FR" sz="2400" b="1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b="1" spc="-5" dirty="0">
                <a:solidFill>
                  <a:srgbClr val="231F20"/>
                </a:solidFill>
                <a:cs typeface="Calibri"/>
              </a:rPr>
              <a:t>plus</a:t>
            </a:r>
            <a:r>
              <a:rPr lang="fr-FR" sz="2400" b="1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b="1" spc="-5" dirty="0">
                <a:solidFill>
                  <a:srgbClr val="231F20"/>
                </a:solidFill>
                <a:cs typeface="Calibri"/>
              </a:rPr>
              <a:t>le</a:t>
            </a:r>
            <a:r>
              <a:rPr lang="fr-FR" sz="2400" b="1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b="1" spc="-10" dirty="0">
                <a:solidFill>
                  <a:srgbClr val="231F20"/>
                </a:solidFill>
                <a:cs typeface="Calibri"/>
              </a:rPr>
              <a:t>client</a:t>
            </a:r>
            <a:r>
              <a:rPr lang="fr-FR" sz="2400" b="1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pour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offrir</a:t>
            </a:r>
            <a:r>
              <a:rPr lang="fr-FR" sz="24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une</a:t>
            </a:r>
            <a:r>
              <a:rPr lang="fr-FR" sz="24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meilleure 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réactivité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à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ses demandes</a:t>
            </a:r>
            <a:r>
              <a:rPr lang="fr-FR" sz="2400" spc="-5" dirty="0" smtClean="0">
                <a:solidFill>
                  <a:srgbClr val="231F20"/>
                </a:solidFill>
                <a:cs typeface="Calibri"/>
              </a:rPr>
              <a:t>.</a:t>
            </a:r>
          </a:p>
          <a:p>
            <a:pPr marL="12700" marR="5080" algn="just">
              <a:lnSpc>
                <a:spcPct val="100000"/>
              </a:lnSpc>
              <a:spcBef>
                <a:spcPts val="335"/>
              </a:spcBef>
            </a:pPr>
            <a:r>
              <a:rPr lang="fr-FR" sz="2400" spc="-5" dirty="0" smtClean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En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2001, le «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Manifeste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Agile »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formalise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la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reconnaissance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de 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ces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méthodes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« agiles »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et des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pratiques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associées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sur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la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base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d’un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ensemble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4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valeurs  et</a:t>
            </a:r>
            <a:r>
              <a:rPr lang="fr-FR" sz="2400" spc="-5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12</a:t>
            </a:r>
            <a:r>
              <a:rPr lang="fr-FR" sz="2400" spc="-5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principes</a:t>
            </a:r>
            <a:r>
              <a:rPr lang="fr-FR" sz="2400" spc="-5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communs.</a:t>
            </a:r>
            <a:r>
              <a:rPr lang="fr-FR" sz="2400" spc="-50" dirty="0">
                <a:solidFill>
                  <a:srgbClr val="231F20"/>
                </a:solidFill>
                <a:cs typeface="Calibri"/>
              </a:rPr>
              <a:t> </a:t>
            </a:r>
            <a:endParaRPr lang="fr-FR" sz="2400" spc="-50" dirty="0" smtClean="0">
              <a:solidFill>
                <a:srgbClr val="231F20"/>
              </a:solidFill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335"/>
              </a:spcBef>
            </a:pPr>
            <a:r>
              <a:rPr lang="fr-FR" sz="2400" spc="-10" dirty="0" smtClean="0">
                <a:solidFill>
                  <a:srgbClr val="231F20"/>
                </a:solidFill>
                <a:cs typeface="Calibri"/>
              </a:rPr>
              <a:t>Mise 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en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place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d’une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structure du cycle de développement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itérative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et incrémentale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prenant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en 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compte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la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collaboration avec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client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plutôt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que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la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contractualisation des relations. </a:t>
            </a:r>
            <a:endParaRPr lang="fr-FR" sz="2400" spc="-5" dirty="0" smtClean="0">
              <a:solidFill>
                <a:srgbClr val="231F2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000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 Agiles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25822" y="1798731"/>
            <a:ext cx="10927977" cy="4351338"/>
          </a:xfrm>
        </p:spPr>
        <p:txBody>
          <a:bodyPr>
            <a:normAutofit/>
          </a:bodyPr>
          <a:lstStyle/>
          <a:p>
            <a:pPr marL="12700" marR="5080" algn="just">
              <a:lnSpc>
                <a:spcPct val="100000"/>
              </a:lnSpc>
              <a:spcBef>
                <a:spcPts val="335"/>
              </a:spcBef>
            </a:pPr>
            <a:r>
              <a:rPr lang="fr-FR" sz="2400" spc="-25" dirty="0" smtClean="0">
                <a:solidFill>
                  <a:srgbClr val="231F20"/>
                </a:solidFill>
                <a:cs typeface="Calibri"/>
              </a:rPr>
              <a:t>L’agilité 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se distingue également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en </a:t>
            </a:r>
            <a:r>
              <a:rPr lang="fr-FR" sz="2400" spc="-15" dirty="0">
                <a:solidFill>
                  <a:srgbClr val="231F20"/>
                </a:solidFill>
                <a:cs typeface="Calibri"/>
              </a:rPr>
              <a:t>favorisant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le </a:t>
            </a:r>
            <a:r>
              <a:rPr lang="fr-FR" sz="2400" spc="-15" dirty="0">
                <a:solidFill>
                  <a:srgbClr val="231F20"/>
                </a:solidFill>
                <a:cs typeface="Calibri"/>
              </a:rPr>
              <a:t>travail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d'équipe, l'auto‐organisation et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la </a:t>
            </a:r>
            <a:r>
              <a:rPr lang="fr-FR" sz="2400" spc="-5" dirty="0" smtClean="0">
                <a:solidFill>
                  <a:srgbClr val="231F20"/>
                </a:solidFill>
                <a:cs typeface="Calibri"/>
              </a:rPr>
              <a:t>responsabilisation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.</a:t>
            </a:r>
            <a:endParaRPr lang="fr-FR" sz="2400" dirty="0"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335"/>
              </a:spcBef>
            </a:pPr>
            <a:r>
              <a:rPr lang="fr-FR" sz="2400" spc="-5" dirty="0">
                <a:solidFill>
                  <a:srgbClr val="231F20"/>
                </a:solidFill>
                <a:cs typeface="Calibri"/>
              </a:rPr>
              <a:t>Les méthodes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agiles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décomposent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les actions en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petites étapes de planification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(itération 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de</a:t>
            </a:r>
            <a:r>
              <a:rPr lang="fr-FR" sz="24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1</a:t>
            </a:r>
            <a:r>
              <a:rPr lang="fr-FR" sz="2400" spc="-2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à</a:t>
            </a:r>
            <a:r>
              <a:rPr lang="fr-FR" sz="2400" spc="-2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4</a:t>
            </a:r>
            <a:r>
              <a:rPr lang="fr-FR" sz="2400" spc="-2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semaines).</a:t>
            </a:r>
            <a:r>
              <a:rPr lang="fr-FR" sz="2400" spc="-25" dirty="0">
                <a:solidFill>
                  <a:srgbClr val="231F20"/>
                </a:solidFill>
                <a:cs typeface="Calibri"/>
              </a:rPr>
              <a:t> </a:t>
            </a:r>
            <a:endParaRPr lang="fr-FR" sz="2400" spc="-25" dirty="0" smtClean="0">
              <a:solidFill>
                <a:srgbClr val="231F20"/>
              </a:solidFill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335"/>
              </a:spcBef>
            </a:pPr>
            <a:r>
              <a:rPr lang="fr-FR" sz="2400" spc="-5" dirty="0" smtClean="0">
                <a:solidFill>
                  <a:srgbClr val="231F20"/>
                </a:solidFill>
                <a:cs typeface="Calibri"/>
              </a:rPr>
              <a:t>Chaque</a:t>
            </a:r>
            <a:r>
              <a:rPr lang="fr-FR" sz="2400" spc="-30" dirty="0" smtClean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itération</a:t>
            </a:r>
            <a:r>
              <a:rPr lang="fr-FR" sz="24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cible</a:t>
            </a:r>
            <a:r>
              <a:rPr lang="fr-FR" sz="2400" spc="-2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un</a:t>
            </a:r>
            <a:r>
              <a:rPr lang="fr-FR" sz="24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5" dirty="0">
                <a:solidFill>
                  <a:srgbClr val="231F20"/>
                </a:solidFill>
                <a:cs typeface="Calibri"/>
              </a:rPr>
              <a:t>travail</a:t>
            </a:r>
            <a:r>
              <a:rPr lang="fr-FR" sz="2400" spc="-2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d'équipe</a:t>
            </a:r>
            <a:r>
              <a:rPr lang="fr-FR" sz="24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à</a:t>
            </a:r>
            <a:r>
              <a:rPr lang="fr-FR" sz="24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5" dirty="0">
                <a:solidFill>
                  <a:srgbClr val="231F20"/>
                </a:solidFill>
                <a:cs typeface="Calibri"/>
              </a:rPr>
              <a:t>travers</a:t>
            </a:r>
            <a:r>
              <a:rPr lang="fr-FR" sz="2400" spc="-2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un</a:t>
            </a:r>
            <a:r>
              <a:rPr lang="fr-FR" sz="24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cycle</a:t>
            </a:r>
            <a:r>
              <a:rPr lang="fr-FR" sz="2400" spc="-2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de</a:t>
            </a:r>
            <a:r>
              <a:rPr lang="fr-FR" sz="24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 smtClean="0">
                <a:solidFill>
                  <a:srgbClr val="231F20"/>
                </a:solidFill>
                <a:cs typeface="Calibri"/>
              </a:rPr>
              <a:t>dévelop</a:t>
            </a:r>
            <a:r>
              <a:rPr lang="fr-FR" sz="2400" spc="-10" dirty="0" smtClean="0">
                <a:solidFill>
                  <a:srgbClr val="231F20"/>
                </a:solidFill>
                <a:cs typeface="Calibri"/>
              </a:rPr>
              <a:t>pement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logiciel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complet. Cela permet de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minimiser le risque global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et de s'adapter </a:t>
            </a:r>
            <a:r>
              <a:rPr lang="fr-FR" sz="2400" spc="-5" dirty="0" smtClean="0">
                <a:solidFill>
                  <a:srgbClr val="231F20"/>
                </a:solidFill>
                <a:cs typeface="Calibri"/>
              </a:rPr>
              <a:t>rapide</a:t>
            </a:r>
            <a:r>
              <a:rPr lang="fr-FR" sz="2400" spc="5" dirty="0" smtClean="0">
                <a:solidFill>
                  <a:srgbClr val="231F20"/>
                </a:solidFill>
                <a:cs typeface="Calibri"/>
              </a:rPr>
              <a:t>ment </a:t>
            </a:r>
            <a:r>
              <a:rPr lang="fr-FR" sz="2400" spc="5" dirty="0">
                <a:solidFill>
                  <a:srgbClr val="231F20"/>
                </a:solidFill>
                <a:cs typeface="Calibri"/>
              </a:rPr>
              <a:t>aux changements. </a:t>
            </a:r>
            <a:endParaRPr lang="fr-FR" sz="2400" spc="5" dirty="0" smtClean="0">
              <a:solidFill>
                <a:srgbClr val="231F20"/>
              </a:solidFill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335"/>
              </a:spcBef>
            </a:pPr>
            <a:r>
              <a:rPr lang="fr-FR" sz="2400" spc="5" dirty="0" smtClean="0">
                <a:solidFill>
                  <a:srgbClr val="231F20"/>
                </a:solidFill>
                <a:cs typeface="Calibri"/>
              </a:rPr>
              <a:t>L'objectif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est d'avoir </a:t>
            </a:r>
            <a:r>
              <a:rPr lang="fr-FR" sz="2400" spc="5" dirty="0">
                <a:solidFill>
                  <a:srgbClr val="231F20"/>
                </a:solidFill>
                <a:cs typeface="Calibri"/>
              </a:rPr>
              <a:t>une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version </a:t>
            </a:r>
            <a:r>
              <a:rPr lang="fr-FR" sz="2400" spc="5" dirty="0">
                <a:solidFill>
                  <a:srgbClr val="231F20"/>
                </a:solidFill>
                <a:cs typeface="Calibri"/>
              </a:rPr>
              <a:t>disponible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à </a:t>
            </a:r>
            <a:r>
              <a:rPr lang="fr-FR" sz="2400" spc="5" dirty="0">
                <a:solidFill>
                  <a:srgbClr val="231F20"/>
                </a:solidFill>
                <a:cs typeface="Calibri"/>
              </a:rPr>
              <a:t>la fin de </a:t>
            </a:r>
            <a:r>
              <a:rPr lang="fr-FR" sz="2400" spc="10" dirty="0">
                <a:solidFill>
                  <a:srgbClr val="231F20"/>
                </a:solidFill>
                <a:cs typeface="Calibri"/>
              </a:rPr>
              <a:t>chaque 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itération.</a:t>
            </a:r>
            <a:endParaRPr lang="fr-FR" sz="2400" dirty="0">
              <a:cs typeface="Calibri"/>
            </a:endParaRPr>
          </a:p>
          <a:p>
            <a:pPr marL="12700" marR="10795" algn="just">
              <a:lnSpc>
                <a:spcPct val="100000"/>
              </a:lnSpc>
              <a:spcBef>
                <a:spcPts val="380"/>
              </a:spcBef>
            </a:pPr>
            <a:r>
              <a:rPr lang="fr-FR" sz="2400" spc="-5" dirty="0" err="1">
                <a:solidFill>
                  <a:srgbClr val="231F20"/>
                </a:solidFill>
                <a:cs typeface="Calibri"/>
              </a:rPr>
              <a:t>Scrum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 est sans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doute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la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plus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populaire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des méthodes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agiles.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Citons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également XP (</a:t>
            </a:r>
            <a:r>
              <a:rPr lang="fr-FR" sz="2400" spc="-5" dirty="0" err="1">
                <a:solidFill>
                  <a:srgbClr val="231F20"/>
                </a:solidFill>
                <a:cs typeface="Calibri"/>
              </a:rPr>
              <a:t>Extreme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  </a:t>
            </a:r>
            <a:r>
              <a:rPr lang="fr-FR" sz="2400" spc="-5" dirty="0" err="1">
                <a:solidFill>
                  <a:srgbClr val="231F20"/>
                </a:solidFill>
                <a:cs typeface="Calibri"/>
              </a:rPr>
              <a:t>Programming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), Lean et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Crystal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25" dirty="0" err="1">
                <a:solidFill>
                  <a:srgbClr val="231F20"/>
                </a:solidFill>
                <a:cs typeface="Calibri"/>
              </a:rPr>
              <a:t>Clear</a:t>
            </a:r>
            <a:r>
              <a:rPr lang="fr-FR" sz="2400" spc="-25" dirty="0">
                <a:solidFill>
                  <a:srgbClr val="231F20"/>
                </a:solidFill>
                <a:cs typeface="Calibri"/>
              </a:rPr>
              <a:t>.</a:t>
            </a:r>
            <a:endParaRPr lang="fr-FR" sz="2400" dirty="0">
              <a:cs typeface="Calibri"/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4673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cas de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25822" y="1798731"/>
            <a:ext cx="10927977" cy="4351338"/>
          </a:xfrm>
        </p:spPr>
        <p:txBody>
          <a:bodyPr>
            <a:noAutofit/>
          </a:bodyPr>
          <a:lstStyle/>
          <a:p>
            <a:pPr marL="12700" marR="7620" algn="just">
              <a:lnSpc>
                <a:spcPct val="100000"/>
              </a:lnSpc>
              <a:spcBef>
                <a:spcPts val="335"/>
              </a:spcBef>
            </a:pPr>
            <a:r>
              <a:rPr lang="fr-FR" sz="2400" dirty="0" err="1">
                <a:solidFill>
                  <a:srgbClr val="231F20"/>
                </a:solidFill>
                <a:cs typeface="Calibri"/>
              </a:rPr>
              <a:t>Scrum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est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une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méthode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de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conduite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de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projets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basée sur des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valeurs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et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principes agiles.  </a:t>
            </a:r>
            <a:endParaRPr lang="fr-FR" sz="2400" dirty="0" smtClean="0">
              <a:solidFill>
                <a:srgbClr val="231F20"/>
              </a:solidFill>
              <a:cs typeface="Calibri"/>
            </a:endParaRPr>
          </a:p>
          <a:p>
            <a:pPr marL="12700" marR="7620" algn="just">
              <a:lnSpc>
                <a:spcPct val="100000"/>
              </a:lnSpc>
              <a:spcBef>
                <a:spcPts val="335"/>
              </a:spcBef>
            </a:pPr>
            <a:r>
              <a:rPr lang="fr-FR" sz="2400" spc="-15" dirty="0" err="1" smtClean="0">
                <a:solidFill>
                  <a:srgbClr val="231F20"/>
                </a:solidFill>
                <a:cs typeface="Calibri"/>
              </a:rPr>
              <a:t>Scrum</a:t>
            </a:r>
            <a:r>
              <a:rPr lang="fr-FR" sz="2400" spc="-50" dirty="0" smtClean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5" dirty="0">
                <a:solidFill>
                  <a:srgbClr val="231F20"/>
                </a:solidFill>
                <a:cs typeface="Calibri"/>
              </a:rPr>
              <a:t>définit</a:t>
            </a:r>
            <a:r>
              <a:rPr lang="fr-FR" sz="24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un</a:t>
            </a:r>
            <a:r>
              <a:rPr lang="fr-FR" sz="2400" spc="-5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jeu</a:t>
            </a:r>
            <a:r>
              <a:rPr lang="fr-FR" sz="24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5" dirty="0">
                <a:solidFill>
                  <a:srgbClr val="231F20"/>
                </a:solidFill>
                <a:cs typeface="Calibri"/>
              </a:rPr>
              <a:t>d'activités</a:t>
            </a:r>
            <a:r>
              <a:rPr lang="fr-FR" sz="24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qui</a:t>
            </a:r>
            <a:r>
              <a:rPr lang="fr-FR" sz="2400" spc="-5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20" dirty="0">
                <a:solidFill>
                  <a:srgbClr val="231F20"/>
                </a:solidFill>
                <a:cs typeface="Calibri"/>
              </a:rPr>
              <a:t>permettent</a:t>
            </a:r>
            <a:r>
              <a:rPr lang="fr-FR" sz="24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aux</a:t>
            </a:r>
            <a:r>
              <a:rPr lang="fr-FR" sz="2400" spc="-5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5" dirty="0">
                <a:solidFill>
                  <a:srgbClr val="231F20"/>
                </a:solidFill>
                <a:cs typeface="Calibri"/>
              </a:rPr>
              <a:t>clients</a:t>
            </a:r>
            <a:r>
              <a:rPr lang="fr-FR" sz="24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25" dirty="0">
                <a:solidFill>
                  <a:srgbClr val="231F20"/>
                </a:solidFill>
                <a:cs typeface="Calibri"/>
              </a:rPr>
              <a:t>d'étudier,</a:t>
            </a:r>
            <a:r>
              <a:rPr lang="fr-FR" sz="24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de</a:t>
            </a:r>
            <a:r>
              <a:rPr lang="fr-FR" sz="2400" spc="-5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guider</a:t>
            </a:r>
            <a:r>
              <a:rPr lang="fr-FR" sz="24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et</a:t>
            </a:r>
            <a:r>
              <a:rPr lang="fr-FR" sz="2400" spc="-5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5" dirty="0">
                <a:solidFill>
                  <a:srgbClr val="231F20"/>
                </a:solidFill>
                <a:cs typeface="Calibri"/>
              </a:rPr>
              <a:t>d'influencer 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le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travail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de </a:t>
            </a:r>
            <a:r>
              <a:rPr lang="fr-FR" sz="2400" spc="-15" dirty="0">
                <a:solidFill>
                  <a:srgbClr val="231F20"/>
                </a:solidFill>
                <a:cs typeface="Calibri"/>
              </a:rPr>
              <a:t>l’équipe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de développement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au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cours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de sa progression. </a:t>
            </a:r>
            <a:endParaRPr lang="fr-FR" sz="2400" spc="-5" dirty="0" smtClean="0">
              <a:solidFill>
                <a:srgbClr val="231F20"/>
              </a:solidFill>
              <a:cs typeface="Calibri"/>
            </a:endParaRPr>
          </a:p>
          <a:p>
            <a:pPr marL="12700" marR="7620" algn="just">
              <a:lnSpc>
                <a:spcPct val="100000"/>
              </a:lnSpc>
              <a:spcBef>
                <a:spcPts val="335"/>
              </a:spcBef>
            </a:pPr>
            <a:r>
              <a:rPr lang="fr-FR" sz="2400" spc="-25" dirty="0" smtClean="0">
                <a:solidFill>
                  <a:srgbClr val="231F20"/>
                </a:solidFill>
                <a:cs typeface="Calibri"/>
              </a:rPr>
              <a:t>L’équipe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travaille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par 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courtes itérations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(appelées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aussi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sprints) et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affine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son plan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à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mesure qu'elle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avance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dans  son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travail. </a:t>
            </a:r>
            <a:endParaRPr lang="fr-FR" sz="2400" spc="-10" dirty="0" smtClean="0">
              <a:solidFill>
                <a:srgbClr val="231F20"/>
              </a:solidFill>
              <a:cs typeface="Calibri"/>
            </a:endParaRPr>
          </a:p>
          <a:p>
            <a:pPr marL="12700" marR="7620" algn="just">
              <a:lnSpc>
                <a:spcPct val="100000"/>
              </a:lnSpc>
              <a:spcBef>
                <a:spcPts val="335"/>
              </a:spcBef>
            </a:pPr>
            <a:r>
              <a:rPr lang="fr-FR" sz="2400" spc="-5" dirty="0" smtClean="0">
                <a:solidFill>
                  <a:srgbClr val="231F20"/>
                </a:solidFill>
                <a:cs typeface="Calibri"/>
              </a:rPr>
              <a:t>Ces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différents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sprints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ont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une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durée fixe, toujours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identique, et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fixée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à </a:t>
            </a:r>
            <a:r>
              <a:rPr lang="fr-FR" sz="2400" spc="-15" dirty="0">
                <a:solidFill>
                  <a:srgbClr val="231F20"/>
                </a:solidFill>
                <a:cs typeface="Calibri"/>
              </a:rPr>
              <a:t>l’origine 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du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projet. </a:t>
            </a:r>
            <a:endParaRPr lang="fr-FR" sz="2400" spc="-10" dirty="0" smtClean="0">
              <a:solidFill>
                <a:srgbClr val="231F20"/>
              </a:solidFill>
              <a:cs typeface="Calibri"/>
            </a:endParaRPr>
          </a:p>
          <a:p>
            <a:pPr marL="12700" marR="7620" algn="just">
              <a:lnSpc>
                <a:spcPct val="100000"/>
              </a:lnSpc>
              <a:spcBef>
                <a:spcPts val="335"/>
              </a:spcBef>
            </a:pPr>
            <a:r>
              <a:rPr lang="fr-FR" sz="2400" spc="-5" dirty="0" smtClean="0">
                <a:solidFill>
                  <a:srgbClr val="231F20"/>
                </a:solidFill>
                <a:cs typeface="Calibri"/>
              </a:rPr>
              <a:t>Cela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permet de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connaître </a:t>
            </a:r>
            <a:r>
              <a:rPr lang="fr-FR" sz="2400" dirty="0">
                <a:solidFill>
                  <a:srgbClr val="231F20"/>
                </a:solidFill>
                <a:cs typeface="Calibri"/>
              </a:rPr>
              <a:t>la </a:t>
            </a:r>
            <a:r>
              <a:rPr lang="fr-FR" sz="2400" b="1" spc="-10" dirty="0">
                <a:solidFill>
                  <a:srgbClr val="231F20"/>
                </a:solidFill>
                <a:cs typeface="Calibri"/>
              </a:rPr>
              <a:t>vélocité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de </a:t>
            </a:r>
            <a:r>
              <a:rPr lang="fr-FR" sz="2400" spc="-15" dirty="0">
                <a:solidFill>
                  <a:srgbClr val="231F20"/>
                </a:solidFill>
                <a:cs typeface="Calibri"/>
              </a:rPr>
              <a:t>l’équipe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et de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pouvoir être toujours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plus  précis dans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l’estimation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du temps de réalisation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d’une </a:t>
            </a:r>
            <a:r>
              <a:rPr lang="fr-FR" sz="2400" spc="-5" dirty="0">
                <a:solidFill>
                  <a:srgbClr val="231F20"/>
                </a:solidFill>
                <a:cs typeface="Calibri"/>
              </a:rPr>
              <a:t>partie de</a:t>
            </a:r>
            <a:r>
              <a:rPr lang="fr-FR" sz="2400" spc="2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400" spc="-10" dirty="0">
                <a:solidFill>
                  <a:srgbClr val="231F20"/>
                </a:solidFill>
                <a:cs typeface="Calibri"/>
              </a:rPr>
              <a:t>l’application</a:t>
            </a:r>
            <a:r>
              <a:rPr lang="fr-FR" sz="2400" spc="-10" dirty="0" smtClean="0">
                <a:solidFill>
                  <a:srgbClr val="231F20"/>
                </a:solidFill>
                <a:cs typeface="Calibri"/>
              </a:rPr>
              <a:t>.</a:t>
            </a:r>
            <a:endParaRPr lang="fr-F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14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cas de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25822" y="1798731"/>
            <a:ext cx="10927977" cy="4351338"/>
          </a:xfrm>
        </p:spPr>
        <p:txBody>
          <a:bodyPr>
            <a:noAutofit/>
          </a:bodyPr>
          <a:lstStyle/>
          <a:p>
            <a:pPr marL="12700" marR="8255" indent="33020" algn="just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>
                <a:solidFill>
                  <a:srgbClr val="231F20"/>
                </a:solidFill>
                <a:cs typeface="Calibri"/>
              </a:rPr>
              <a:t>Les </a:t>
            </a:r>
            <a:r>
              <a:rPr lang="fr-FR" sz="2000" b="1" spc="-5" dirty="0">
                <a:solidFill>
                  <a:srgbClr val="231F20"/>
                </a:solidFill>
                <a:cs typeface="Calibri"/>
              </a:rPr>
              <a:t>choses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à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développer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sont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appelées </a:t>
            </a:r>
            <a:r>
              <a:rPr lang="fr-FR" sz="2000" b="1" spc="-5" dirty="0">
                <a:solidFill>
                  <a:srgbClr val="231F20"/>
                </a:solidFill>
                <a:cs typeface="Calibri"/>
              </a:rPr>
              <a:t>stories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en </a:t>
            </a:r>
            <a:r>
              <a:rPr lang="fr-FR" sz="2000" spc="-5" dirty="0" err="1">
                <a:solidFill>
                  <a:srgbClr val="231F20"/>
                </a:solidFill>
                <a:cs typeface="Calibri"/>
              </a:rPr>
              <a:t>Scrum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.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Il </a:t>
            </a:r>
            <a:r>
              <a:rPr lang="fr-FR" sz="2000" spc="-20" dirty="0">
                <a:solidFill>
                  <a:srgbClr val="231F20"/>
                </a:solidFill>
                <a:cs typeface="Calibri"/>
              </a:rPr>
              <a:t>s’agit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de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la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liste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des besoins </a:t>
            </a:r>
            <a:r>
              <a:rPr lang="fr-FR" sz="2000" spc="-10" dirty="0" smtClean="0">
                <a:solidFill>
                  <a:srgbClr val="231F20"/>
                </a:solidFill>
                <a:cs typeface="Calibri"/>
              </a:rPr>
              <a:t>ex</a:t>
            </a:r>
            <a:r>
              <a:rPr lang="fr-FR" sz="2000" spc="-5" dirty="0" smtClean="0">
                <a:solidFill>
                  <a:srgbClr val="231F20"/>
                </a:solidFill>
                <a:cs typeface="Calibri"/>
              </a:rPr>
              <a:t>primés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par </a:t>
            </a:r>
            <a:r>
              <a:rPr lang="fr-FR" sz="2000" spc="-20" dirty="0">
                <a:solidFill>
                  <a:srgbClr val="231F20"/>
                </a:solidFill>
                <a:cs typeface="Calibri"/>
              </a:rPr>
              <a:t>l’utilisateur.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Cette liste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est maintenue par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le </a:t>
            </a:r>
            <a:r>
              <a:rPr lang="fr-FR" sz="2000" b="1" spc="-5" dirty="0">
                <a:solidFill>
                  <a:srgbClr val="231F20"/>
                </a:solidFill>
                <a:cs typeface="Calibri"/>
              </a:rPr>
              <a:t>Product </a:t>
            </a:r>
            <a:r>
              <a:rPr lang="fr-FR" sz="2000" b="1" spc="-5" dirty="0" err="1">
                <a:solidFill>
                  <a:srgbClr val="231F20"/>
                </a:solidFill>
                <a:cs typeface="Calibri"/>
              </a:rPr>
              <a:t>Owner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. </a:t>
            </a:r>
            <a:endParaRPr lang="fr-FR" sz="2000" spc="-5" dirty="0" smtClean="0">
              <a:solidFill>
                <a:srgbClr val="231F20"/>
              </a:solidFill>
              <a:cs typeface="Calibri"/>
            </a:endParaRPr>
          </a:p>
          <a:p>
            <a:pPr marL="12700" marR="8255" indent="33020" algn="just">
              <a:lnSpc>
                <a:spcPct val="100000"/>
              </a:lnSpc>
              <a:spcBef>
                <a:spcPts val="100"/>
              </a:spcBef>
            </a:pPr>
            <a:r>
              <a:rPr lang="fr-FR" sz="2000" spc="-15" dirty="0" smtClean="0">
                <a:solidFill>
                  <a:srgbClr val="231F20"/>
                </a:solidFill>
                <a:cs typeface="Calibri"/>
              </a:rPr>
              <a:t>Avant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un sprint,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il 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est décidé de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ce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que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l’équipe </a:t>
            </a:r>
            <a:r>
              <a:rPr lang="fr-FR" sz="2000" spc="-20" dirty="0">
                <a:solidFill>
                  <a:srgbClr val="231F20"/>
                </a:solidFill>
                <a:cs typeface="Calibri"/>
              </a:rPr>
              <a:t>s’engage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à </a:t>
            </a:r>
            <a:r>
              <a:rPr lang="fr-FR" sz="2000" spc="-20" dirty="0">
                <a:solidFill>
                  <a:srgbClr val="231F20"/>
                </a:solidFill>
                <a:cs typeface="Calibri"/>
              </a:rPr>
              <a:t>réaliser. </a:t>
            </a:r>
            <a:endParaRPr lang="fr-FR" sz="2000" spc="-20" dirty="0" smtClean="0">
              <a:solidFill>
                <a:srgbClr val="231F20"/>
              </a:solidFill>
              <a:cs typeface="Calibri"/>
            </a:endParaRPr>
          </a:p>
          <a:p>
            <a:pPr marL="12700" marR="8255" indent="33020" algn="just">
              <a:lnSpc>
                <a:spcPct val="100000"/>
              </a:lnSpc>
              <a:spcBef>
                <a:spcPts val="100"/>
              </a:spcBef>
            </a:pPr>
            <a:r>
              <a:rPr lang="fr-FR" sz="2000" spc="-25" dirty="0" smtClean="0">
                <a:solidFill>
                  <a:srgbClr val="231F20"/>
                </a:solidFill>
                <a:cs typeface="Calibri"/>
              </a:rPr>
              <a:t>L’équipe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participe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à ce choix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pour</a:t>
            </a:r>
            <a:r>
              <a:rPr lang="fr-FR" sz="2000" spc="9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:</a:t>
            </a:r>
            <a:endParaRPr lang="fr-FR" sz="2000" dirty="0"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395"/>
              </a:spcBef>
              <a:buFont typeface="Wingdings" panose="05000000000000000000" pitchFamily="2" charset="2"/>
              <a:buChar char="q"/>
              <a:tabLst>
                <a:tab pos="545465" algn="l"/>
              </a:tabLst>
            </a:pPr>
            <a:r>
              <a:rPr lang="fr-FR" sz="2000" spc="-20" dirty="0">
                <a:solidFill>
                  <a:srgbClr val="231F20"/>
                </a:solidFill>
                <a:cs typeface="Calibri"/>
              </a:rPr>
              <a:t>S’assurer</a:t>
            </a:r>
            <a:r>
              <a:rPr lang="fr-FR" sz="2000" spc="-5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que</a:t>
            </a:r>
            <a:r>
              <a:rPr lang="fr-FR" sz="2000" spc="-5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tous</a:t>
            </a:r>
            <a:r>
              <a:rPr lang="fr-FR" sz="2000" spc="-5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les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membres</a:t>
            </a:r>
            <a:r>
              <a:rPr lang="fr-FR" sz="2000" spc="-5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aient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bien</a:t>
            </a:r>
            <a:r>
              <a:rPr lang="fr-FR" sz="2000" spc="-5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compris</a:t>
            </a:r>
            <a:r>
              <a:rPr lang="fr-FR" sz="2000" spc="-5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l’ensemble</a:t>
            </a:r>
            <a:r>
              <a:rPr lang="fr-FR" sz="2000" spc="-5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des</a:t>
            </a:r>
            <a:r>
              <a:rPr lang="fr-FR" sz="2000" spc="-5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stories</a:t>
            </a:r>
            <a:r>
              <a:rPr lang="fr-FR" sz="2000" spc="-5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planifiées</a:t>
            </a:r>
            <a:endParaRPr lang="fr-FR" sz="2000" dirty="0">
              <a:cs typeface="Calibri"/>
            </a:endParaRPr>
          </a:p>
          <a:p>
            <a:pPr marL="812800" marR="6985">
              <a:lnSpc>
                <a:spcPct val="100000"/>
              </a:lnSpc>
              <a:spcBef>
                <a:spcPts val="415"/>
              </a:spcBef>
              <a:buFont typeface="Wingdings" panose="05000000000000000000" pitchFamily="2" charset="2"/>
              <a:buChar char="q"/>
              <a:tabLst>
                <a:tab pos="551180" algn="l"/>
              </a:tabLst>
            </a:pPr>
            <a:r>
              <a:rPr lang="fr-FR" sz="2000" spc="-15" dirty="0">
                <a:solidFill>
                  <a:srgbClr val="231F20"/>
                </a:solidFill>
                <a:cs typeface="Calibri"/>
              </a:rPr>
              <a:t>S’assurer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que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tous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les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membres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soient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20" dirty="0">
                <a:solidFill>
                  <a:srgbClr val="231F20"/>
                </a:solidFill>
                <a:cs typeface="Calibri"/>
              </a:rPr>
              <a:t>d’accord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sur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le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fait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que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la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liste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soit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réalisable  sur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la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durée d’un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sprint</a:t>
            </a:r>
            <a:endParaRPr lang="fr-FR" sz="2000" dirty="0"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405"/>
              </a:spcBef>
            </a:pPr>
            <a:r>
              <a:rPr lang="fr-FR" sz="2000" spc="-10" dirty="0">
                <a:solidFill>
                  <a:srgbClr val="231F20"/>
                </a:solidFill>
                <a:cs typeface="Calibri"/>
              </a:rPr>
              <a:t>Pendant</a:t>
            </a:r>
            <a:r>
              <a:rPr lang="fr-FR" sz="20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le</a:t>
            </a:r>
            <a:r>
              <a:rPr lang="fr-FR" sz="20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sprint,</a:t>
            </a:r>
            <a:r>
              <a:rPr lang="fr-FR" sz="20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l’équipe</a:t>
            </a:r>
            <a:r>
              <a:rPr lang="fr-FR" sz="2000" spc="-2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s’organise</a:t>
            </a:r>
            <a:r>
              <a:rPr lang="fr-FR" sz="20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d’elle‐même.</a:t>
            </a:r>
            <a:r>
              <a:rPr lang="fr-FR" sz="20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Les</a:t>
            </a:r>
            <a:r>
              <a:rPr lang="fr-FR" sz="20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membres</a:t>
            </a:r>
            <a:r>
              <a:rPr lang="fr-FR" sz="20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choisissent</a:t>
            </a:r>
            <a:r>
              <a:rPr lang="fr-FR" sz="20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leurs</a:t>
            </a:r>
            <a:r>
              <a:rPr lang="fr-FR" sz="20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tâches</a:t>
            </a:r>
            <a:r>
              <a:rPr lang="fr-FR" sz="20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au 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fil du temps et de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leur</a:t>
            </a:r>
            <a:r>
              <a:rPr lang="fr-FR" sz="2000" spc="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avancement.</a:t>
            </a:r>
            <a:endParaRPr lang="fr-FR" sz="2000" dirty="0"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405"/>
              </a:spcBef>
            </a:pPr>
            <a:r>
              <a:rPr lang="fr-FR" sz="2000" spc="-5" dirty="0">
                <a:solidFill>
                  <a:srgbClr val="231F20"/>
                </a:solidFill>
                <a:cs typeface="Calibri"/>
              </a:rPr>
              <a:t>Le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chef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de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projet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20" dirty="0">
                <a:solidFill>
                  <a:srgbClr val="231F20"/>
                </a:solidFill>
                <a:cs typeface="Calibri"/>
              </a:rPr>
              <a:t>n’existe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pas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dans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une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équipe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 err="1">
                <a:solidFill>
                  <a:srgbClr val="231F20"/>
                </a:solidFill>
                <a:cs typeface="Calibri"/>
              </a:rPr>
              <a:t>Scrum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,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ce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rôle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25" dirty="0">
                <a:solidFill>
                  <a:srgbClr val="231F20"/>
                </a:solidFill>
                <a:cs typeface="Calibri"/>
              </a:rPr>
              <a:t>n’est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pas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nécessaire.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Un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 smtClean="0">
                <a:solidFill>
                  <a:srgbClr val="231F20"/>
                </a:solidFill>
                <a:cs typeface="Calibri"/>
              </a:rPr>
              <a:t>mem</a:t>
            </a:r>
            <a:r>
              <a:rPr lang="fr-FR" sz="2000" spc="-10" dirty="0" smtClean="0">
                <a:solidFill>
                  <a:srgbClr val="231F20"/>
                </a:solidFill>
                <a:cs typeface="Calibri"/>
              </a:rPr>
              <a:t>bre</a:t>
            </a:r>
            <a:r>
              <a:rPr lang="fr-FR" sz="2000" spc="-30" dirty="0" smtClean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de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l’équipe</a:t>
            </a:r>
            <a:r>
              <a:rPr lang="fr-FR" sz="2000" spc="-2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joue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un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rôle</a:t>
            </a:r>
            <a:r>
              <a:rPr lang="fr-FR" sz="20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appelé</a:t>
            </a:r>
            <a:r>
              <a:rPr lang="fr-FR" sz="2000" spc="-2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b="1" dirty="0" err="1">
                <a:solidFill>
                  <a:srgbClr val="231F20"/>
                </a:solidFill>
                <a:cs typeface="Calibri"/>
              </a:rPr>
              <a:t>Scrum</a:t>
            </a:r>
            <a:r>
              <a:rPr lang="fr-FR" sz="2000" b="1" spc="-2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b="1" spc="-10" dirty="0">
                <a:solidFill>
                  <a:srgbClr val="231F20"/>
                </a:solidFill>
                <a:cs typeface="Calibri"/>
              </a:rPr>
              <a:t>Master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.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Celui‐ci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25" dirty="0">
                <a:solidFill>
                  <a:srgbClr val="231F20"/>
                </a:solidFill>
                <a:cs typeface="Calibri"/>
              </a:rPr>
              <a:t>n’est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pas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là</a:t>
            </a:r>
            <a:r>
              <a:rPr lang="fr-FR" sz="20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pour</a:t>
            </a:r>
            <a:r>
              <a:rPr lang="fr-FR" sz="20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diriger</a:t>
            </a:r>
            <a:r>
              <a:rPr lang="fr-FR" sz="2000" spc="-3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l’équipe,  </a:t>
            </a:r>
            <a:r>
              <a:rPr lang="fr-FR" sz="2000" spc="5" dirty="0">
                <a:solidFill>
                  <a:srgbClr val="231F20"/>
                </a:solidFill>
                <a:cs typeface="Calibri"/>
              </a:rPr>
              <a:t>mais pour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s’assurer </a:t>
            </a:r>
            <a:r>
              <a:rPr lang="fr-FR" sz="2000" spc="5" dirty="0">
                <a:solidFill>
                  <a:srgbClr val="231F20"/>
                </a:solidFill>
                <a:cs typeface="Calibri"/>
              </a:rPr>
              <a:t>que la méthode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est </a:t>
            </a:r>
            <a:r>
              <a:rPr lang="fr-FR" sz="2000" spc="5" dirty="0">
                <a:solidFill>
                  <a:srgbClr val="231F20"/>
                </a:solidFill>
                <a:cs typeface="Calibri"/>
              </a:rPr>
              <a:t>appliquée comme il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faut. </a:t>
            </a:r>
            <a:endParaRPr lang="fr-FR" sz="2000" dirty="0" smtClean="0">
              <a:solidFill>
                <a:srgbClr val="231F20"/>
              </a:solidFill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405"/>
              </a:spcBef>
            </a:pPr>
            <a:r>
              <a:rPr lang="fr-FR" sz="2000" spc="-5" dirty="0" smtClean="0">
                <a:solidFill>
                  <a:srgbClr val="231F20"/>
                </a:solidFill>
                <a:cs typeface="Calibri"/>
              </a:rPr>
              <a:t>C’est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l’animateur </a:t>
            </a:r>
            <a:r>
              <a:rPr lang="fr-FR" sz="2000" spc="10" dirty="0">
                <a:solidFill>
                  <a:srgbClr val="231F20"/>
                </a:solidFill>
                <a:cs typeface="Calibri"/>
              </a:rPr>
              <a:t>de </a:t>
            </a:r>
            <a:r>
              <a:rPr lang="fr-FR" sz="2000" spc="29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l’équipe,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le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facilitateur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qui permet de fluidifier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l’avancement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du</a:t>
            </a:r>
            <a:r>
              <a:rPr lang="fr-FR" sz="2000" spc="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travail</a:t>
            </a:r>
            <a:r>
              <a:rPr lang="fr-FR" sz="2000" spc="-10" dirty="0" smtClean="0">
                <a:solidFill>
                  <a:srgbClr val="231F20"/>
                </a:solidFill>
                <a:cs typeface="Calibri"/>
              </a:rPr>
              <a:t>.</a:t>
            </a:r>
            <a:endParaRPr lang="fr-FR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19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cas de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18245" y="1520825"/>
            <a:ext cx="10927977" cy="4351338"/>
          </a:xfrm>
        </p:spPr>
        <p:txBody>
          <a:bodyPr>
            <a:noAutofit/>
          </a:bodyPr>
          <a:lstStyle/>
          <a:p>
            <a:pPr marL="12700" marR="5715" algn="just">
              <a:lnSpc>
                <a:spcPct val="100000"/>
              </a:lnSpc>
            </a:pPr>
            <a:r>
              <a:rPr lang="fr-FR" sz="2000" spc="-10" dirty="0" smtClean="0">
                <a:solidFill>
                  <a:srgbClr val="231F20"/>
                </a:solidFill>
                <a:cs typeface="Calibri"/>
              </a:rPr>
              <a:t>Lors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d’un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sprint,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l’équipe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doit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être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au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courant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de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ce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qui se passe, et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chacun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doit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avoir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une 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vue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la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plus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précise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possible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du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20" dirty="0">
                <a:solidFill>
                  <a:srgbClr val="231F20"/>
                </a:solidFill>
                <a:cs typeface="Calibri"/>
              </a:rPr>
              <a:t>travail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effectué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par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chacun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et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des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problèmes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rencontrés.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20" dirty="0">
                <a:solidFill>
                  <a:srgbClr val="231F20"/>
                </a:solidFill>
                <a:cs typeface="Calibri"/>
              </a:rPr>
              <a:t>C’est 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le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rôle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de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la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réunion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quotidienne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appelée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b="1" spc="-5" dirty="0">
                <a:solidFill>
                  <a:srgbClr val="231F20"/>
                </a:solidFill>
                <a:cs typeface="Calibri"/>
              </a:rPr>
              <a:t>Daily</a:t>
            </a:r>
            <a:r>
              <a:rPr lang="fr-FR" sz="2000" b="1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b="1" spc="-5" dirty="0">
                <a:solidFill>
                  <a:srgbClr val="231F20"/>
                </a:solidFill>
                <a:cs typeface="Calibri"/>
              </a:rPr>
              <a:t>Standup</a:t>
            </a:r>
            <a:r>
              <a:rPr lang="fr-FR" sz="2000" b="1" spc="-2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ou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b="1" spc="-5" dirty="0">
                <a:solidFill>
                  <a:srgbClr val="231F20"/>
                </a:solidFill>
                <a:cs typeface="Calibri"/>
              </a:rPr>
              <a:t>Daily</a:t>
            </a:r>
            <a:r>
              <a:rPr lang="fr-FR" sz="2000" b="1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b="1" dirty="0" err="1">
                <a:solidFill>
                  <a:srgbClr val="231F20"/>
                </a:solidFill>
                <a:cs typeface="Calibri"/>
              </a:rPr>
              <a:t>Scrum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.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L’idée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25" dirty="0">
                <a:solidFill>
                  <a:srgbClr val="231F20"/>
                </a:solidFill>
                <a:cs typeface="Calibri"/>
              </a:rPr>
              <a:t>n’est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pas</a:t>
            </a:r>
            <a:r>
              <a:rPr lang="fr-FR" sz="2000" spc="-3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 smtClean="0">
                <a:solidFill>
                  <a:srgbClr val="231F20"/>
                </a:solidFill>
                <a:cs typeface="Calibri"/>
              </a:rPr>
              <a:t>de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monopoliser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l’équipe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pendant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des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heures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chaque </a:t>
            </a:r>
            <a:r>
              <a:rPr lang="fr-FR" sz="2000" spc="-25" dirty="0">
                <a:solidFill>
                  <a:srgbClr val="231F20"/>
                </a:solidFill>
                <a:cs typeface="Calibri"/>
              </a:rPr>
              <a:t>jour,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mais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de partager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l’information </a:t>
            </a:r>
            <a:r>
              <a:rPr lang="fr-FR" sz="2000" spc="-5" dirty="0" smtClean="0">
                <a:solidFill>
                  <a:srgbClr val="231F20"/>
                </a:solidFill>
                <a:cs typeface="Calibri"/>
              </a:rPr>
              <a:t>rapidement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. Chaque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personne </a:t>
            </a:r>
            <a:r>
              <a:rPr lang="fr-FR" sz="2000" spc="-20" dirty="0">
                <a:solidFill>
                  <a:srgbClr val="231F20"/>
                </a:solidFill>
                <a:cs typeface="Calibri"/>
              </a:rPr>
              <a:t>s’exprime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pendant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un temps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défini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à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l’avance,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de quelques </a:t>
            </a:r>
            <a:r>
              <a:rPr lang="fr-FR" sz="2000" dirty="0" smtClean="0">
                <a:solidFill>
                  <a:srgbClr val="231F20"/>
                </a:solidFill>
                <a:cs typeface="Calibri"/>
              </a:rPr>
              <a:t>mi</a:t>
            </a:r>
            <a:r>
              <a:rPr lang="fr-FR" sz="2000" spc="-5" dirty="0" smtClean="0">
                <a:solidFill>
                  <a:srgbClr val="231F20"/>
                </a:solidFill>
                <a:cs typeface="Calibri"/>
              </a:rPr>
              <a:t>nutes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.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Il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ou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elle indique en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quelques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mots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:</a:t>
            </a:r>
            <a:endParaRPr lang="fr-FR" sz="2000" dirty="0"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395"/>
              </a:spcBef>
              <a:buFont typeface="Wingdings" panose="05000000000000000000" pitchFamily="2" charset="2"/>
              <a:buChar char="q"/>
              <a:tabLst>
                <a:tab pos="551180" algn="l"/>
              </a:tabLst>
            </a:pPr>
            <a:r>
              <a:rPr lang="fr-FR" sz="2000" spc="-5" dirty="0">
                <a:solidFill>
                  <a:srgbClr val="231F20"/>
                </a:solidFill>
                <a:cs typeface="Calibri"/>
              </a:rPr>
              <a:t>Ce qu’il ou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elle a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fait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la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 veille</a:t>
            </a:r>
            <a:endParaRPr lang="fr-FR" sz="2000" dirty="0"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415"/>
              </a:spcBef>
              <a:buFont typeface="Wingdings" panose="05000000000000000000" pitchFamily="2" charset="2"/>
              <a:buChar char="q"/>
              <a:tabLst>
                <a:tab pos="551180" algn="l"/>
              </a:tabLst>
            </a:pPr>
            <a:r>
              <a:rPr lang="fr-FR" sz="2000" spc="-5" dirty="0">
                <a:solidFill>
                  <a:srgbClr val="231F20"/>
                </a:solidFill>
                <a:cs typeface="Calibri"/>
              </a:rPr>
              <a:t>Ce qu’il ou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elle a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prévu de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faire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le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jour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même</a:t>
            </a:r>
            <a:endParaRPr lang="fr-FR" sz="2000" dirty="0"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415"/>
              </a:spcBef>
              <a:buFont typeface="Wingdings" panose="05000000000000000000" pitchFamily="2" charset="2"/>
              <a:buChar char="q"/>
              <a:tabLst>
                <a:tab pos="551180" algn="l"/>
              </a:tabLst>
            </a:pPr>
            <a:r>
              <a:rPr lang="fr-FR" sz="2000" spc="-5" dirty="0">
                <a:solidFill>
                  <a:srgbClr val="231F20"/>
                </a:solidFill>
                <a:cs typeface="Calibri"/>
              </a:rPr>
              <a:t>Les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problèmes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qu’il ou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elle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rencontre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si tel est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le</a:t>
            </a:r>
            <a:r>
              <a:rPr lang="fr-FR" sz="2000" spc="2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cas</a:t>
            </a:r>
            <a:endParaRPr lang="fr-FR" sz="2000" dirty="0"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415"/>
              </a:spcBef>
            </a:pPr>
            <a:r>
              <a:rPr lang="fr-FR" sz="2000" spc="-5" dirty="0">
                <a:solidFill>
                  <a:srgbClr val="231F20"/>
                </a:solidFill>
                <a:cs typeface="Calibri"/>
              </a:rPr>
              <a:t>La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dernière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étape est très importante car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il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est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probable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que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cette personne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ne soit pas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la  </a:t>
            </a:r>
            <a:r>
              <a:rPr lang="fr-FR" sz="2000" spc="5" dirty="0">
                <a:solidFill>
                  <a:srgbClr val="231F20"/>
                </a:solidFill>
                <a:cs typeface="Calibri"/>
              </a:rPr>
              <a:t>seule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à rencontrer </a:t>
            </a:r>
            <a:r>
              <a:rPr lang="fr-FR" sz="2000" spc="5" dirty="0">
                <a:solidFill>
                  <a:srgbClr val="231F20"/>
                </a:solidFill>
                <a:cs typeface="Calibri"/>
              </a:rPr>
              <a:t>un problème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et qu’une </a:t>
            </a:r>
            <a:r>
              <a:rPr lang="fr-FR" sz="2000" spc="5" dirty="0">
                <a:solidFill>
                  <a:srgbClr val="231F20"/>
                </a:solidFill>
                <a:cs typeface="Calibri"/>
              </a:rPr>
              <a:t>solution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a peut‐être </a:t>
            </a:r>
            <a:r>
              <a:rPr lang="fr-FR" sz="2000" spc="5" dirty="0">
                <a:solidFill>
                  <a:srgbClr val="231F20"/>
                </a:solidFill>
                <a:cs typeface="Calibri"/>
              </a:rPr>
              <a:t>déjà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été trouvée </a:t>
            </a:r>
            <a:r>
              <a:rPr lang="fr-FR" sz="2000" spc="10" dirty="0">
                <a:solidFill>
                  <a:srgbClr val="231F20"/>
                </a:solidFill>
                <a:cs typeface="Calibri"/>
              </a:rPr>
              <a:t>par 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quelqu’un</a:t>
            </a:r>
            <a:r>
              <a:rPr lang="fr-FR" sz="2000" spc="-5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de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l’équipe.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Au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pire,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cela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permet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au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 err="1">
                <a:solidFill>
                  <a:srgbClr val="231F20"/>
                </a:solidFill>
                <a:cs typeface="Calibri"/>
              </a:rPr>
              <a:t>Scrum</a:t>
            </a:r>
            <a:r>
              <a:rPr lang="fr-FR" sz="2000" spc="-5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Master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25" dirty="0">
                <a:solidFill>
                  <a:srgbClr val="231F20"/>
                </a:solidFill>
                <a:cs typeface="Calibri"/>
              </a:rPr>
              <a:t>d’être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au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5" dirty="0">
                <a:solidFill>
                  <a:srgbClr val="231F20"/>
                </a:solidFill>
                <a:cs typeface="Calibri"/>
              </a:rPr>
              <a:t>courant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et</a:t>
            </a:r>
            <a:r>
              <a:rPr lang="fr-FR" sz="2000" spc="-40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de</a:t>
            </a:r>
            <a:r>
              <a:rPr lang="fr-FR" sz="2000" spc="-45" dirty="0">
                <a:solidFill>
                  <a:srgbClr val="231F20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trouver  </a:t>
            </a:r>
            <a:r>
              <a:rPr lang="fr-FR" sz="2000" spc="-5" dirty="0">
                <a:solidFill>
                  <a:srgbClr val="231F20"/>
                </a:solidFill>
                <a:cs typeface="Calibri"/>
              </a:rPr>
              <a:t>une solution </a:t>
            </a:r>
            <a:r>
              <a:rPr lang="fr-FR" sz="2000" dirty="0">
                <a:solidFill>
                  <a:srgbClr val="231F20"/>
                </a:solidFill>
                <a:cs typeface="Calibri"/>
              </a:rPr>
              <a:t>au</a:t>
            </a:r>
            <a:r>
              <a:rPr lang="fr-FR" sz="2000" spc="-10" dirty="0">
                <a:solidFill>
                  <a:srgbClr val="231F20"/>
                </a:solidFill>
                <a:cs typeface="Calibri"/>
              </a:rPr>
              <a:t> problème</a:t>
            </a:r>
            <a:r>
              <a:rPr lang="fr-FR" sz="2000" spc="-10" dirty="0" smtClean="0">
                <a:solidFill>
                  <a:srgbClr val="231F20"/>
                </a:solidFill>
                <a:cs typeface="Calibri"/>
              </a:rPr>
              <a:t>.</a:t>
            </a:r>
            <a:endParaRPr lang="fr-FR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1633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884</Words>
  <Application>Microsoft Office PowerPoint</Application>
  <PresentationFormat>Grand écran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Facette</vt:lpstr>
      <vt:lpstr>Démarche Agile - Scrum</vt:lpstr>
      <vt:lpstr>Méthode en cascade</vt:lpstr>
      <vt:lpstr>Le cycle en V</vt:lpstr>
      <vt:lpstr>Le modèle en spirale</vt:lpstr>
      <vt:lpstr>Les méthodes Agiles</vt:lpstr>
      <vt:lpstr>Les méthodes Agiles</vt:lpstr>
      <vt:lpstr>Le cas de Scrum</vt:lpstr>
      <vt:lpstr>Le cas de Scrum</vt:lpstr>
      <vt:lpstr>Le cas de Scrum</vt:lpstr>
      <vt:lpstr>Le cas de Scrum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Démarche Agile - Scrum</dc:title>
  <dc:creator>Poix Martine</dc:creator>
  <cp:lastModifiedBy>Poix Martine</cp:lastModifiedBy>
  <cp:revision>5</cp:revision>
  <dcterms:created xsi:type="dcterms:W3CDTF">2019-02-06T14:59:27Z</dcterms:created>
  <dcterms:modified xsi:type="dcterms:W3CDTF">2020-03-05T08:26:08Z</dcterms:modified>
</cp:coreProperties>
</file>