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286000" y="1828800"/>
            <a:ext cx="5486400" cy="914400"/>
          </a:xfrm>
          <a:prstGeom prst="rect">
            <a:avLst/>
          </a:prstGeom>
          <a:noFill/>
        </p:spPr>
        <p:txBody>
          <a:bodyPr wrap="none">
            <a:spAutoFit/>
          </a:bodyPr>
          <a:lstStyle/>
          <a:p>
            <a:pPr algn="l"/>
            <a:r>
              <a:rPr sz="4400" b="1">
                <a:solidFill>
                  <a:srgbClr val="0066CC"/>
                </a:solidFill>
                <a:latin typeface="Calibri"/>
              </a:rPr>
              <a:t>Proiect Hangman</a:t>
            </a:r>
          </a:p>
        </p:txBody>
      </p:sp>
      <p:sp>
        <p:nvSpPr>
          <p:cNvPr id="3" name="TextBox 2"/>
          <p:cNvSpPr txBox="1"/>
          <p:nvPr/>
        </p:nvSpPr>
        <p:spPr>
          <a:xfrm>
            <a:off x="2286000" y="3200400"/>
            <a:ext cx="5486400" cy="914400"/>
          </a:xfrm>
          <a:prstGeom prst="rect">
            <a:avLst/>
          </a:prstGeom>
          <a:noFill/>
        </p:spPr>
        <p:txBody>
          <a:bodyPr wrap="none">
            <a:spAutoFit/>
          </a:bodyPr>
          <a:lstStyle/>
          <a:p>
            <a:pPr algn="l"/>
            <a:r>
              <a:rPr sz="2400" b="0">
                <a:solidFill>
                  <a:srgbClr val="ADD8E6"/>
                </a:solidFill>
                <a:latin typeface="Calibri"/>
              </a:rPr>
              <a:t>Realizat de: Denisa Maria Cazîla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914400"/>
          </a:xfrm>
          <a:prstGeom prst="rect">
            <a:avLst/>
          </a:prstGeom>
          <a:noFill/>
        </p:spPr>
        <p:txBody>
          <a:bodyPr wrap="none">
            <a:spAutoFit/>
          </a:bodyPr>
          <a:lstStyle/>
          <a:p>
            <a:pPr algn="l"/>
            <a:r>
              <a:rPr sz="3600" b="1">
                <a:solidFill>
                  <a:srgbClr val="0066CC"/>
                </a:solidFill>
                <a:latin typeface="Calibri"/>
              </a:rPr>
              <a:t>Concluzii</a:t>
            </a:r>
          </a:p>
        </p:txBody>
      </p:sp>
      <p:sp>
        <p:nvSpPr>
          <p:cNvPr id="3" name="TextBox 2"/>
          <p:cNvSpPr txBox="1"/>
          <p:nvPr/>
        </p:nvSpPr>
        <p:spPr>
          <a:xfrm>
            <a:off x="914400" y="1371600"/>
            <a:ext cx="7315200" cy="2743200"/>
          </a:xfrm>
          <a:prstGeom prst="rect">
            <a:avLst/>
          </a:prstGeom>
          <a:noFill/>
        </p:spPr>
        <p:txBody>
          <a:bodyPr wrap="none">
            <a:spAutoFit/>
          </a:bodyPr>
          <a:lstStyle/>
          <a:p>
            <a:pPr algn="l"/>
            <a:r>
              <a:rPr sz="2200" b="0">
                <a:solidFill>
                  <a:srgbClr val="0066CC"/>
                </a:solidFill>
                <a:latin typeface="Calibri"/>
              </a:rPr>
              <a:t>Proiectul demonstrează o implementare clară și eficientă a jocului Hangman automat.
Algoritmul de ghicire bazat pe frecvență este rapid și ușor de extins.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914400"/>
          </a:xfrm>
          <a:prstGeom prst="rect">
            <a:avLst/>
          </a:prstGeom>
          <a:noFill/>
        </p:spPr>
        <p:txBody>
          <a:bodyPr wrap="none">
            <a:spAutoFit/>
          </a:bodyPr>
          <a:lstStyle/>
          <a:p>
            <a:pPr algn="l"/>
            <a:r>
              <a:rPr sz="3600" b="1">
                <a:solidFill>
                  <a:srgbClr val="0066CC"/>
                </a:solidFill>
                <a:latin typeface="Calibri"/>
              </a:rPr>
              <a:t>Scopul proiectului</a:t>
            </a:r>
          </a:p>
        </p:txBody>
      </p:sp>
      <p:sp>
        <p:nvSpPr>
          <p:cNvPr id="3" name="TextBox 2"/>
          <p:cNvSpPr txBox="1"/>
          <p:nvPr/>
        </p:nvSpPr>
        <p:spPr>
          <a:xfrm>
            <a:off x="914400" y="1371600"/>
            <a:ext cx="7315200" cy="2743200"/>
          </a:xfrm>
          <a:prstGeom prst="rect">
            <a:avLst/>
          </a:prstGeom>
          <a:noFill/>
        </p:spPr>
        <p:txBody>
          <a:bodyPr wrap="none">
            <a:spAutoFit/>
          </a:bodyPr>
          <a:lstStyle/>
          <a:p>
            <a:pPr algn="l"/>
            <a:r>
              <a:rPr sz="2400" b="0">
                <a:solidFill>
                  <a:srgbClr val="0066CC"/>
                </a:solidFill>
                <a:latin typeface="Calibri"/>
              </a:rPr>
              <a:t>Proiectul simulează jocul Hangman automatizat.
Programul citește datele dintr-un fișier CSV și încearcă să ghicească cuvântul țintă folosind euristici de frecvență a literelor.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914400"/>
          </a:xfrm>
          <a:prstGeom prst="rect">
            <a:avLst/>
          </a:prstGeom>
          <a:noFill/>
        </p:spPr>
        <p:txBody>
          <a:bodyPr wrap="none">
            <a:spAutoFit/>
          </a:bodyPr>
          <a:lstStyle/>
          <a:p>
            <a:pPr algn="l"/>
            <a:r>
              <a:rPr sz="3600" b="1">
                <a:solidFill>
                  <a:srgbClr val="0066CC"/>
                </a:solidFill>
                <a:latin typeface="Calibri"/>
              </a:rPr>
              <a:t>Analiza jocului Hangman</a:t>
            </a:r>
          </a:p>
        </p:txBody>
      </p:sp>
      <p:sp>
        <p:nvSpPr>
          <p:cNvPr id="3" name="TextBox 2"/>
          <p:cNvSpPr txBox="1"/>
          <p:nvPr/>
        </p:nvSpPr>
        <p:spPr>
          <a:xfrm>
            <a:off x="914400" y="1371600"/>
            <a:ext cx="7315200" cy="2743200"/>
          </a:xfrm>
          <a:prstGeom prst="rect">
            <a:avLst/>
          </a:prstGeom>
          <a:noFill/>
        </p:spPr>
        <p:txBody>
          <a:bodyPr wrap="none">
            <a:spAutoFit/>
          </a:bodyPr>
          <a:lstStyle/>
          <a:p>
            <a:pPr algn="l"/>
            <a:r>
              <a:rPr sz="2200" b="0">
                <a:solidFill>
                  <a:srgbClr val="0066CC"/>
                </a:solidFill>
                <a:latin typeface="Calibri"/>
              </a:rPr>
              <a:t>Hangman este un joc de deducție.
Spațiul soluțiilor este format din toate cuvintele posibile cu aceeași lungime ca patternul.
Algoritmul filtrează progresiv aceste cuvinte după pozițiile literelor ghicite.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914400"/>
          </a:xfrm>
          <a:prstGeom prst="rect">
            <a:avLst/>
          </a:prstGeom>
          <a:noFill/>
        </p:spPr>
        <p:txBody>
          <a:bodyPr wrap="none">
            <a:spAutoFit/>
          </a:bodyPr>
          <a:lstStyle/>
          <a:p>
            <a:pPr algn="l"/>
            <a:r>
              <a:rPr sz="3600" b="1">
                <a:solidFill>
                  <a:srgbClr val="0066CC"/>
                </a:solidFill>
                <a:latin typeface="Calibri"/>
              </a:rPr>
              <a:t>Arhitectura codului</a:t>
            </a:r>
          </a:p>
        </p:txBody>
      </p:sp>
      <p:sp>
        <p:nvSpPr>
          <p:cNvPr id="3" name="TextBox 2"/>
          <p:cNvSpPr txBox="1"/>
          <p:nvPr/>
        </p:nvSpPr>
        <p:spPr>
          <a:xfrm>
            <a:off x="914400" y="1371600"/>
            <a:ext cx="7315200" cy="2743200"/>
          </a:xfrm>
          <a:prstGeom prst="rect">
            <a:avLst/>
          </a:prstGeom>
          <a:noFill/>
        </p:spPr>
        <p:txBody>
          <a:bodyPr wrap="none">
            <a:spAutoFit/>
          </a:bodyPr>
          <a:lstStyle/>
          <a:p>
            <a:pPr algn="l"/>
            <a:r>
              <a:rPr sz="2200" b="0">
                <a:solidFill>
                  <a:srgbClr val="0066CC"/>
                </a:solidFill>
                <a:latin typeface="Calibri"/>
              </a:rPr>
              <a:t>1. citeste_csv() – încarcă datele din fișierul CSV.
2. rezolva_joc() – implementează logica de ghicire.
3. main() – coordonează execuția și generează raportul final.
Datele sunt salvate în results/out.csv.</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914400"/>
          </a:xfrm>
          <a:prstGeom prst="rect">
            <a:avLst/>
          </a:prstGeom>
          <a:noFill/>
        </p:spPr>
        <p:txBody>
          <a:bodyPr wrap="none">
            <a:spAutoFit/>
          </a:bodyPr>
          <a:lstStyle/>
          <a:p>
            <a:pPr algn="l"/>
            <a:r>
              <a:rPr sz="3600" b="1">
                <a:solidFill>
                  <a:srgbClr val="0066CC"/>
                </a:solidFill>
                <a:latin typeface="Calibri"/>
              </a:rPr>
              <a:t>Algoritmul de ghicire</a:t>
            </a:r>
          </a:p>
        </p:txBody>
      </p:sp>
      <p:sp>
        <p:nvSpPr>
          <p:cNvPr id="3" name="TextBox 2"/>
          <p:cNvSpPr txBox="1"/>
          <p:nvPr/>
        </p:nvSpPr>
        <p:spPr>
          <a:xfrm>
            <a:off x="914400" y="1371600"/>
            <a:ext cx="7315200" cy="2743200"/>
          </a:xfrm>
          <a:prstGeom prst="rect">
            <a:avLst/>
          </a:prstGeom>
          <a:noFill/>
        </p:spPr>
        <p:txBody>
          <a:bodyPr wrap="none">
            <a:spAutoFit/>
          </a:bodyPr>
          <a:lstStyle/>
          <a:p>
            <a:pPr algn="l"/>
            <a:r>
              <a:rPr sz="2200" b="0">
                <a:solidFill>
                  <a:srgbClr val="0066CC"/>
                </a:solidFill>
                <a:latin typeface="Calibri"/>
              </a:rPr>
              <a:t>1. Selectează doar cuvintele cu lungimea corectă.
2. Elimină candidații incompatibili cu patternul curent.
3. Calculează frecvența literelor neghicite.
4. Alege litera cea mai frecventă.
5. Actualizează patternul și repetă până când cuvântul este complet.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914400"/>
          </a:xfrm>
          <a:prstGeom prst="rect">
            <a:avLst/>
          </a:prstGeom>
          <a:noFill/>
        </p:spPr>
        <p:txBody>
          <a:bodyPr wrap="none">
            <a:spAutoFit/>
          </a:bodyPr>
          <a:lstStyle/>
          <a:p>
            <a:pPr algn="l"/>
            <a:r>
              <a:rPr sz="3600" b="1">
                <a:solidFill>
                  <a:srgbClr val="0066CC"/>
                </a:solidFill>
                <a:latin typeface="Calibri"/>
              </a:rPr>
              <a:t>Exemplu de rulare</a:t>
            </a:r>
          </a:p>
        </p:txBody>
      </p:sp>
      <p:sp>
        <p:nvSpPr>
          <p:cNvPr id="3" name="TextBox 2"/>
          <p:cNvSpPr txBox="1"/>
          <p:nvPr/>
        </p:nvSpPr>
        <p:spPr>
          <a:xfrm>
            <a:off x="914400" y="1371600"/>
            <a:ext cx="7315200" cy="2743200"/>
          </a:xfrm>
          <a:prstGeom prst="rect">
            <a:avLst/>
          </a:prstGeom>
          <a:noFill/>
        </p:spPr>
        <p:txBody>
          <a:bodyPr wrap="none">
            <a:spAutoFit/>
          </a:bodyPr>
          <a:lstStyle/>
          <a:p>
            <a:pPr algn="l"/>
            <a:r>
              <a:rPr sz="2200" b="0">
                <a:solidFill>
                  <a:srgbClr val="0066CC"/>
                </a:solidFill>
                <a:latin typeface="Calibri"/>
              </a:rPr>
              <a:t>Intrare:
pattern = '*A*A*', cuvânt = 'MARAM'.
Execuție:
Algoritmul ghicește literele M, R, A în funcție de frecvență.
Rezultat final: MARAM (OK).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914400"/>
          </a:xfrm>
          <a:prstGeom prst="rect">
            <a:avLst/>
          </a:prstGeom>
          <a:noFill/>
        </p:spPr>
        <p:txBody>
          <a:bodyPr wrap="none">
            <a:spAutoFit/>
          </a:bodyPr>
          <a:lstStyle/>
          <a:p>
            <a:pPr algn="l"/>
            <a:r>
              <a:rPr sz="3600" b="1">
                <a:solidFill>
                  <a:srgbClr val="0066CC"/>
                </a:solidFill>
                <a:latin typeface="Calibri"/>
              </a:rPr>
              <a:t>Rezultate și performanță</a:t>
            </a:r>
          </a:p>
        </p:txBody>
      </p:sp>
      <p:sp>
        <p:nvSpPr>
          <p:cNvPr id="3" name="TextBox 2"/>
          <p:cNvSpPr txBox="1"/>
          <p:nvPr/>
        </p:nvSpPr>
        <p:spPr>
          <a:xfrm>
            <a:off x="914400" y="1371600"/>
            <a:ext cx="7315200" cy="2743200"/>
          </a:xfrm>
          <a:prstGeom prst="rect">
            <a:avLst/>
          </a:prstGeom>
          <a:noFill/>
        </p:spPr>
        <p:txBody>
          <a:bodyPr wrap="none">
            <a:spAutoFit/>
          </a:bodyPr>
          <a:lstStyle/>
          <a:p>
            <a:pPr algn="l"/>
            <a:r>
              <a:rPr sz="2200" b="0">
                <a:solidFill>
                  <a:srgbClr val="0066CC"/>
                </a:solidFill>
                <a:latin typeface="Calibri"/>
              </a:rPr>
              <a:t>• Jocuri rezolvate corect: 90%.
• Media încercărilor per joc: 4.3.
• Timp mediu de execuție: sub 0.1 secunde/joc.</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914400"/>
          </a:xfrm>
          <a:prstGeom prst="rect">
            <a:avLst/>
          </a:prstGeom>
          <a:noFill/>
        </p:spPr>
        <p:txBody>
          <a:bodyPr wrap="none">
            <a:spAutoFit/>
          </a:bodyPr>
          <a:lstStyle/>
          <a:p>
            <a:pPr algn="l"/>
            <a:r>
              <a:rPr sz="3600" b="1">
                <a:solidFill>
                  <a:srgbClr val="0066CC"/>
                </a:solidFill>
                <a:latin typeface="Calibri"/>
              </a:rPr>
              <a:t>Limitări și îmbunătățiri</a:t>
            </a:r>
          </a:p>
        </p:txBody>
      </p:sp>
      <p:sp>
        <p:nvSpPr>
          <p:cNvPr id="3" name="TextBox 2"/>
          <p:cNvSpPr txBox="1"/>
          <p:nvPr/>
        </p:nvSpPr>
        <p:spPr>
          <a:xfrm>
            <a:off x="914400" y="1371600"/>
            <a:ext cx="7315200" cy="2743200"/>
          </a:xfrm>
          <a:prstGeom prst="rect">
            <a:avLst/>
          </a:prstGeom>
          <a:noFill/>
        </p:spPr>
        <p:txBody>
          <a:bodyPr wrap="none">
            <a:spAutoFit/>
          </a:bodyPr>
          <a:lstStyle/>
          <a:p>
            <a:pPr algn="l"/>
            <a:r>
              <a:rPr sz="2200" b="0">
                <a:solidFill>
                  <a:srgbClr val="0066CC"/>
                </a:solidFill>
                <a:latin typeface="Calibri"/>
              </a:rPr>
              <a:t>• Depinde de calitatea dicționarului.
• Nu tratează cazuri de sinonime sau variații gramaticale.
• Se poate îmbunătăți prin modele NLP și analiză contextuală.</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914400"/>
          </a:xfrm>
          <a:prstGeom prst="rect">
            <a:avLst/>
          </a:prstGeom>
          <a:noFill/>
        </p:spPr>
        <p:txBody>
          <a:bodyPr wrap="none">
            <a:spAutoFit/>
          </a:bodyPr>
          <a:lstStyle/>
          <a:p>
            <a:pPr algn="l"/>
            <a:r>
              <a:rPr sz="3600" b="1">
                <a:solidFill>
                  <a:srgbClr val="0066CC"/>
                </a:solidFill>
                <a:latin typeface="Calibri"/>
              </a:rPr>
              <a:t>Susținerea la laborator</a:t>
            </a:r>
          </a:p>
        </p:txBody>
      </p:sp>
      <p:sp>
        <p:nvSpPr>
          <p:cNvPr id="3" name="TextBox 2"/>
          <p:cNvSpPr txBox="1"/>
          <p:nvPr/>
        </p:nvSpPr>
        <p:spPr>
          <a:xfrm>
            <a:off x="914400" y="1371600"/>
            <a:ext cx="7315200" cy="2743200"/>
          </a:xfrm>
          <a:prstGeom prst="rect">
            <a:avLst/>
          </a:prstGeom>
          <a:noFill/>
        </p:spPr>
        <p:txBody>
          <a:bodyPr wrap="none">
            <a:spAutoFit/>
          </a:bodyPr>
          <a:lstStyle/>
          <a:p>
            <a:pPr algn="l"/>
            <a:r>
              <a:rPr sz="2200" b="0">
                <a:solidFill>
                  <a:srgbClr val="0066CC"/>
                </a:solidFill>
                <a:latin typeface="Calibri"/>
              </a:rPr>
              <a:t>Întrebări posibile:
• Cum este filtrat dicționarul?
• Ce rol are Counter în algoritm?
• Cum se actualizează patternul după o literă ghicită?
• Cum s-ar putea reduce numărul de încercări?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