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108" y="2361641"/>
            <a:ext cx="55759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26885" y="9917379"/>
            <a:ext cx="2070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4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FVELOSO13/e-book-prom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538" y="2541"/>
            <a:ext cx="7541895" cy="10688955"/>
          </a:xfrm>
          <a:custGeom>
            <a:avLst/>
            <a:gdLst/>
            <a:ahLst/>
            <a:cxnLst/>
            <a:rect l="l" t="t" r="r" b="b"/>
            <a:pathLst>
              <a:path w="7541895" h="10688955">
                <a:moveTo>
                  <a:pt x="7541895" y="0"/>
                </a:moveTo>
                <a:lnTo>
                  <a:pt x="0" y="0"/>
                </a:lnTo>
                <a:lnTo>
                  <a:pt x="0" y="10688955"/>
                </a:lnTo>
                <a:lnTo>
                  <a:pt x="7541895" y="10688955"/>
                </a:lnTo>
                <a:lnTo>
                  <a:pt x="7541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169" y="2251709"/>
            <a:ext cx="4458334" cy="44583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6523" y="1068069"/>
            <a:ext cx="2802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ALEXANDRE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 VELOSO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410" y="7280909"/>
            <a:ext cx="45523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Impact"/>
                <a:cs typeface="Impact"/>
              </a:rPr>
              <a:t>A</a:t>
            </a:r>
            <a:r>
              <a:rPr sz="6000" spc="-4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6000" dirty="0">
                <a:solidFill>
                  <a:srgbClr val="FFFFFF"/>
                </a:solidFill>
                <a:latin typeface="Impact"/>
                <a:cs typeface="Impact"/>
              </a:rPr>
              <a:t>EVOLUÇÃO</a:t>
            </a:r>
            <a:r>
              <a:rPr sz="6000" spc="-4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6000" spc="-25" dirty="0">
                <a:solidFill>
                  <a:srgbClr val="FFFFFF"/>
                </a:solidFill>
                <a:latin typeface="Impact"/>
                <a:cs typeface="Impact"/>
              </a:rPr>
              <a:t>DA</a:t>
            </a:r>
            <a:endParaRPr sz="600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0405" y="8133739"/>
            <a:ext cx="469836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710">
              <a:lnSpc>
                <a:spcPct val="1193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TAXA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SELIC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INFLAÇÃO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BRASIL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PÓS-PANDEMIA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6885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8120" y="876046"/>
            <a:ext cx="5426075" cy="827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Capítulo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dirty="0">
                <a:latin typeface="Arial"/>
                <a:cs typeface="Arial"/>
              </a:rPr>
              <a:t>EVOLUÇÃO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 TAXA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SELIC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(2020-2024)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Trajetória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Selic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3900"/>
              </a:lnSpc>
              <a:spcBef>
                <a:spcPts val="1475"/>
              </a:spcBef>
            </a:pP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2024,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apresentou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flutuações </a:t>
            </a:r>
            <a:r>
              <a:rPr sz="1600" dirty="0">
                <a:latin typeface="Arial MT"/>
                <a:cs typeface="Arial MT"/>
              </a:rPr>
              <a:t>marcantes,</a:t>
            </a:r>
            <a:r>
              <a:rPr sz="1600" spc="19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refletindo</a:t>
            </a:r>
            <a:r>
              <a:rPr sz="1600" spc="19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condições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econômicas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9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prioridades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período.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início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2020,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encontrava-</a:t>
            </a:r>
            <a:r>
              <a:rPr sz="1600" dirty="0">
                <a:latin typeface="Arial MT"/>
                <a:cs typeface="Arial MT"/>
              </a:rPr>
              <a:t>se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patamares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historicamente </a:t>
            </a:r>
            <a:r>
              <a:rPr sz="1600" dirty="0">
                <a:latin typeface="Arial MT"/>
                <a:cs typeface="Arial MT"/>
              </a:rPr>
              <a:t>baixos,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atingindo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2%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agosto,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menor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nível </a:t>
            </a:r>
            <a:r>
              <a:rPr sz="1600" dirty="0">
                <a:latin typeface="Arial MT"/>
                <a:cs typeface="Arial MT"/>
              </a:rPr>
              <a:t>registrado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até</a:t>
            </a:r>
            <a:r>
              <a:rPr sz="1600" spc="1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então.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Essa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decisão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visava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mitigar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dirty="0">
                <a:latin typeface="Arial MT"/>
                <a:cs typeface="Arial MT"/>
              </a:rPr>
              <a:t>impactos</a:t>
            </a:r>
            <a:r>
              <a:rPr sz="1600" spc="4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econômicos</a:t>
            </a:r>
            <a:r>
              <a:rPr sz="1600" spc="459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459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pandemia</a:t>
            </a:r>
            <a:r>
              <a:rPr sz="1600" spc="4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59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COVID-</a:t>
            </a:r>
            <a:r>
              <a:rPr sz="1600" spc="-25" dirty="0">
                <a:latin typeface="Arial MT"/>
                <a:cs typeface="Arial MT"/>
              </a:rPr>
              <a:t>19, </a:t>
            </a:r>
            <a:r>
              <a:rPr sz="1600" dirty="0">
                <a:latin typeface="Arial MT"/>
                <a:cs typeface="Arial MT"/>
              </a:rPr>
              <a:t>incentivando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crédito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consumo.</a:t>
            </a:r>
            <a:endParaRPr sz="1600">
              <a:latin typeface="Arial MT"/>
              <a:cs typeface="Arial MT"/>
            </a:endParaRPr>
          </a:p>
          <a:p>
            <a:pPr marL="12700" marR="6350" algn="just">
              <a:lnSpc>
                <a:spcPct val="143800"/>
              </a:lnSpc>
              <a:spcBef>
                <a:spcPts val="790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1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partir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2021,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com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aumento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das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pressões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inflacionárias,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Selic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iniciou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um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ciclo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alta.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Em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sucessivas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reuniões,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 </a:t>
            </a:r>
            <a:r>
              <a:rPr sz="1600" spc="-15" dirty="0">
                <a:latin typeface="Arial MT"/>
                <a:cs typeface="Arial MT"/>
              </a:rPr>
              <a:t>Copom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elevou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taxa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para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inflação,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superava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15" dirty="0">
                <a:latin typeface="Arial MT"/>
                <a:cs typeface="Arial MT"/>
              </a:rPr>
              <a:t>meta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estipulada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</a:t>
            </a:r>
            <a:r>
              <a:rPr sz="1600" dirty="0">
                <a:latin typeface="Arial MT"/>
                <a:cs typeface="Arial MT"/>
              </a:rPr>
              <a:t>lo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Ban</a:t>
            </a:r>
            <a:r>
              <a:rPr sz="1600" spc="5" dirty="0">
                <a:latin typeface="Arial MT"/>
                <a:cs typeface="Arial MT"/>
              </a:rPr>
              <a:t>c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Central.</a:t>
            </a:r>
            <a:r>
              <a:rPr sz="1600" spc="-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2022,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taxa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Selic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alcançou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13,75%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ano,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refletindo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esforço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para</a:t>
            </a:r>
            <a:r>
              <a:rPr sz="1600" spc="-10" dirty="0">
                <a:latin typeface="Arial MT"/>
                <a:cs typeface="Arial MT"/>
              </a:rPr>
              <a:t> estabilizar</a:t>
            </a:r>
            <a:r>
              <a:rPr sz="1600" spc="86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os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preços</a:t>
            </a:r>
            <a:r>
              <a:rPr sz="1600" spc="88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em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meio</a:t>
            </a:r>
            <a:r>
              <a:rPr sz="1600" spc="86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69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um</a:t>
            </a:r>
            <a:r>
              <a:rPr sz="1600" spc="8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cenário</a:t>
            </a:r>
            <a:r>
              <a:rPr sz="1600" spc="86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obal </a:t>
            </a:r>
            <a:r>
              <a:rPr sz="1600" spc="-20" dirty="0">
                <a:latin typeface="Arial MT"/>
                <a:cs typeface="Arial MT"/>
              </a:rPr>
              <a:t>desafiador,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incluindo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guerra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Ucrânia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elevação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juros</a:t>
            </a:r>
            <a:r>
              <a:rPr sz="1600" spc="-5" dirty="0">
                <a:latin typeface="Arial MT"/>
                <a:cs typeface="Arial MT"/>
              </a:rPr>
              <a:t> nos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Estados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Unidos.</a:t>
            </a:r>
            <a:endParaRPr sz="1600">
              <a:latin typeface="Arial MT"/>
              <a:cs typeface="Arial MT"/>
            </a:endParaRPr>
          </a:p>
          <a:p>
            <a:pPr marL="12700" marR="8255" algn="just">
              <a:lnSpc>
                <a:spcPct val="143700"/>
              </a:lnSpc>
              <a:spcBef>
                <a:spcPts val="795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2023,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foco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permaneceu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econômica,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mantida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patamares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elevados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até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início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do </a:t>
            </a:r>
            <a:r>
              <a:rPr sz="1600" dirty="0">
                <a:latin typeface="Arial MT"/>
                <a:cs typeface="Arial MT"/>
              </a:rPr>
              <a:t>ano.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Entretanto,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sinais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desaceleração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765708"/>
            <a:ext cx="542163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  <a:tabLst>
                <a:tab pos="857885" algn="l"/>
                <a:tab pos="1626870" algn="l"/>
                <a:tab pos="2100580" algn="l"/>
                <a:tab pos="2733040" algn="l"/>
                <a:tab pos="3332479" algn="l"/>
                <a:tab pos="3749675" algn="l"/>
                <a:tab pos="4675505" algn="l"/>
              </a:tabLst>
            </a:pPr>
            <a:r>
              <a:rPr sz="1600" spc="-10" dirty="0">
                <a:latin typeface="Arial MT"/>
                <a:cs typeface="Arial MT"/>
              </a:rPr>
              <a:t>Copom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iniciou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um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novo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ciclo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redução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gradual, </a:t>
            </a:r>
            <a:r>
              <a:rPr sz="1600" dirty="0">
                <a:latin typeface="Arial MT"/>
                <a:cs typeface="Arial MT"/>
              </a:rPr>
              <a:t>encerrando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2024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torno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9%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130298"/>
            <a:ext cx="5426710" cy="713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Decisões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Copom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3900"/>
              </a:lnSpc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Comitê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(Copom)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fundamentou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suas </a:t>
            </a:r>
            <a:r>
              <a:rPr sz="1600" dirty="0">
                <a:latin typeface="Arial MT"/>
                <a:cs typeface="Arial MT"/>
              </a:rPr>
              <a:t>decisões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análise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condições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internas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externas.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Durante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2020,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reduções</a:t>
            </a:r>
            <a:r>
              <a:rPr sz="1600" spc="1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foram </a:t>
            </a:r>
            <a:r>
              <a:rPr sz="1600" dirty="0">
                <a:latin typeface="Arial MT"/>
                <a:cs typeface="Arial MT"/>
              </a:rPr>
              <a:t>justificadas</a:t>
            </a:r>
            <a:r>
              <a:rPr sz="1600" spc="1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pela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necessidade</a:t>
            </a:r>
            <a:r>
              <a:rPr sz="1600" spc="1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atenuar</a:t>
            </a:r>
            <a:r>
              <a:rPr sz="1600" spc="1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impactos </a:t>
            </a:r>
            <a:r>
              <a:rPr sz="1600" dirty="0">
                <a:latin typeface="Arial MT"/>
                <a:cs typeface="Arial MT"/>
              </a:rPr>
              <a:t>econômicos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sociais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9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pandemia.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combinação</a:t>
            </a:r>
            <a:r>
              <a:rPr sz="1600" spc="90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spc="-10" dirty="0">
                <a:latin typeface="Arial MT"/>
                <a:cs typeface="Arial MT"/>
              </a:rPr>
              <a:t>atividade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fraca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inflação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controlada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permitiu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que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Copom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priorizasse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estímulo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monetário.</a:t>
            </a:r>
            <a:endParaRPr sz="1600">
              <a:latin typeface="Arial MT"/>
              <a:cs typeface="Arial MT"/>
            </a:endParaRPr>
          </a:p>
          <a:p>
            <a:pPr marL="12700" marR="6985" algn="just">
              <a:lnSpc>
                <a:spcPct val="143900"/>
              </a:lnSpc>
              <a:spcBef>
                <a:spcPts val="780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2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2021</a:t>
            </a:r>
            <a:r>
              <a:rPr sz="1600" spc="2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2022,</a:t>
            </a:r>
            <a:r>
              <a:rPr sz="1600" spc="2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tornou-</a:t>
            </a:r>
            <a:r>
              <a:rPr sz="1600" dirty="0">
                <a:latin typeface="Arial MT"/>
                <a:cs typeface="Arial MT"/>
              </a:rPr>
              <a:t>se</a:t>
            </a:r>
            <a:r>
              <a:rPr sz="1600" spc="2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principal </a:t>
            </a:r>
            <a:r>
              <a:rPr sz="1600" dirty="0">
                <a:latin typeface="Arial MT"/>
                <a:cs typeface="Arial MT"/>
              </a:rPr>
              <a:t>preocupação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Comitê,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motivando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aumentos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sucessivos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Selic.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Fatores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desvalorização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cambial,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aumento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commodities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gargalos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cadeias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suprimentos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pressionaram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índices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preços.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Copom </a:t>
            </a:r>
            <a:r>
              <a:rPr sz="1600" dirty="0">
                <a:latin typeface="Arial MT"/>
                <a:cs typeface="Arial MT"/>
              </a:rPr>
              <a:t>reiterou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seu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compromisso</a:t>
            </a:r>
            <a:r>
              <a:rPr sz="1600" spc="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controle</a:t>
            </a:r>
            <a:r>
              <a:rPr sz="1600" spc="6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inflacionário, </a:t>
            </a:r>
            <a:r>
              <a:rPr sz="1600" dirty="0">
                <a:latin typeface="Arial MT"/>
                <a:cs typeface="Arial MT"/>
              </a:rPr>
              <a:t>mesmo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diante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riscos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desaquecimento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econômico.</a:t>
            </a:r>
            <a:endParaRPr sz="1600">
              <a:latin typeface="Arial MT"/>
              <a:cs typeface="Arial MT"/>
            </a:endParaRPr>
          </a:p>
          <a:p>
            <a:pPr marL="12700" marR="8255" algn="just">
              <a:lnSpc>
                <a:spcPct val="144000"/>
              </a:lnSpc>
              <a:spcBef>
                <a:spcPts val="790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2023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2024,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decisões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redução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gradual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refletiram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percepção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anteriores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começavam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surtir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efeito,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convergindo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atividade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mostrando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sinais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retomada.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1779777"/>
            <a:ext cx="5423535" cy="793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Impactos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Observados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600">
              <a:latin typeface="Arial"/>
              <a:cs typeface="Arial"/>
            </a:endParaRPr>
          </a:p>
          <a:p>
            <a:pPr marL="12700" marR="6985" algn="just">
              <a:lnSpc>
                <a:spcPct val="144400"/>
              </a:lnSpc>
            </a:pPr>
            <a:r>
              <a:rPr sz="1600" dirty="0">
                <a:latin typeface="Arial MT"/>
                <a:cs typeface="Arial MT"/>
              </a:rPr>
              <a:t>As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variações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4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2024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tiveram </a:t>
            </a:r>
            <a:r>
              <a:rPr sz="1600" dirty="0">
                <a:latin typeface="Arial MT"/>
                <a:cs typeface="Arial MT"/>
              </a:rPr>
              <a:t>impactos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significativos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diversos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setores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economia: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900"/>
              </a:lnSpc>
              <a:spcBef>
                <a:spcPts val="78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Crédito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Durante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baixa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houve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expansão</a:t>
            </a:r>
            <a:r>
              <a:rPr sz="1600" spc="229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2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crédito,</a:t>
            </a:r>
            <a:r>
              <a:rPr sz="1600" spc="2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2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condições</a:t>
            </a:r>
            <a:r>
              <a:rPr sz="1600" spc="225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mais </a:t>
            </a:r>
            <a:r>
              <a:rPr sz="1600" dirty="0">
                <a:latin typeface="Arial MT"/>
                <a:cs typeface="Arial MT"/>
              </a:rPr>
              <a:t>favoráveis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financiamentos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empréstimos.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dirty="0">
                <a:latin typeface="Arial MT"/>
                <a:cs typeface="Arial MT"/>
              </a:rPr>
              <a:t>outro</a:t>
            </a:r>
            <a:r>
              <a:rPr sz="1600" spc="5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lado,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partir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2021 </a:t>
            </a:r>
            <a:r>
              <a:rPr sz="1600" spc="-10" dirty="0">
                <a:latin typeface="Arial MT"/>
                <a:cs typeface="Arial MT"/>
              </a:rPr>
              <a:t>encareceu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custo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crédito,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reduzindo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demanda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spc="-10" dirty="0">
                <a:latin typeface="Arial MT"/>
                <a:cs typeface="Arial MT"/>
              </a:rPr>
              <a:t>financiamento.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900"/>
              </a:lnSpc>
              <a:spcBef>
                <a:spcPts val="79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Arial"/>
                <a:cs typeface="Arial"/>
              </a:rPr>
              <a:t>Investimentos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baixa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incentivou </a:t>
            </a:r>
            <a:r>
              <a:rPr sz="1600" dirty="0">
                <a:latin typeface="Arial MT"/>
                <a:cs typeface="Arial MT"/>
              </a:rPr>
              <a:t>investimentos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produtivos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ativos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risco,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bolsa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valores.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entanto,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ciclo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alta </a:t>
            </a:r>
            <a:r>
              <a:rPr sz="1600" dirty="0">
                <a:latin typeface="Arial MT"/>
                <a:cs typeface="Arial MT"/>
              </a:rPr>
              <a:t>desestimulou</a:t>
            </a:r>
            <a:r>
              <a:rPr sz="1600" spc="35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esses</a:t>
            </a:r>
            <a:r>
              <a:rPr sz="1600" spc="36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movimentos,</a:t>
            </a:r>
            <a:r>
              <a:rPr sz="1600" spc="365" dirty="0">
                <a:latin typeface="Arial MT"/>
                <a:cs typeface="Arial MT"/>
              </a:rPr>
              <a:t>   </a:t>
            </a:r>
            <a:r>
              <a:rPr sz="1600" spc="-10" dirty="0">
                <a:latin typeface="Arial MT"/>
                <a:cs typeface="Arial MT"/>
              </a:rPr>
              <a:t>favorecendo </a:t>
            </a:r>
            <a:r>
              <a:rPr sz="1600" dirty="0">
                <a:latin typeface="Arial MT"/>
                <a:cs typeface="Arial MT"/>
              </a:rPr>
              <a:t>investimentos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renda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fixa,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voltaram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oferecer </a:t>
            </a:r>
            <a:r>
              <a:rPr sz="1600" dirty="0">
                <a:latin typeface="Arial MT"/>
                <a:cs typeface="Arial MT"/>
              </a:rPr>
              <a:t>retornos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atrativos.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700"/>
              </a:lnSpc>
              <a:spcBef>
                <a:spcPts val="80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Consumo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consumo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diretamente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influenciado </a:t>
            </a:r>
            <a:r>
              <a:rPr sz="1600" dirty="0">
                <a:latin typeface="Arial MT"/>
                <a:cs typeface="Arial MT"/>
              </a:rPr>
              <a:t>pelas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mudanças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Selic.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Durante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baixa,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acesso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crédito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impulsionou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compras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bens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duráveis.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Já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limitaram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consumo,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vez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reduziu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renda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disponível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famílias.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767232"/>
            <a:ext cx="54222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De</a:t>
            </a:r>
            <a:r>
              <a:rPr sz="1600" spc="3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forma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geral,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evolução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refletiu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3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desafios </a:t>
            </a:r>
            <a:r>
              <a:rPr sz="1600" dirty="0">
                <a:latin typeface="Arial MT"/>
                <a:cs typeface="Arial MT"/>
              </a:rPr>
              <a:t>enfrentados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pela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brasileira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equilíbrio </a:t>
            </a:r>
            <a:r>
              <a:rPr sz="1600" spc="-20" dirty="0">
                <a:latin typeface="Arial MT"/>
                <a:cs typeface="Arial MT"/>
              </a:rPr>
              <a:t>entre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inflacionário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estímulo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à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economia.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período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266" y="1818792"/>
            <a:ext cx="27051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43700"/>
              </a:lnSpc>
              <a:spcBef>
                <a:spcPts val="100"/>
              </a:spcBef>
              <a:tabLst>
                <a:tab pos="1170305" algn="l"/>
                <a:tab pos="1198880" algn="l"/>
                <a:tab pos="1517015" algn="l"/>
                <a:tab pos="2284730" algn="l"/>
                <a:tab pos="2578735" algn="l"/>
              </a:tabLst>
            </a:pPr>
            <a:r>
              <a:rPr sz="1600" spc="-10" dirty="0">
                <a:latin typeface="Arial MT"/>
                <a:cs typeface="Arial MT"/>
              </a:rPr>
              <a:t>decisões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criteriosas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para </a:t>
            </a:r>
            <a:r>
              <a:rPr sz="1600" spc="-10" dirty="0">
                <a:latin typeface="Arial MT"/>
                <a:cs typeface="Arial MT"/>
              </a:rPr>
              <a:t>econômica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50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promover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0" dirty="0"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1818792"/>
            <a:ext cx="2723515" cy="1078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95"/>
              </a:spcBef>
              <a:tabLst>
                <a:tab pos="944880" algn="l"/>
                <a:tab pos="1119505" algn="l"/>
                <a:tab pos="1246505" algn="l"/>
                <a:tab pos="1438275" algn="l"/>
                <a:tab pos="2484755" algn="l"/>
              </a:tabLst>
            </a:pPr>
            <a:r>
              <a:rPr sz="1600" spc="-10" dirty="0">
                <a:latin typeface="Arial MT"/>
                <a:cs typeface="Arial MT"/>
              </a:rPr>
              <a:t>reafirma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0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importância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spc="-10" dirty="0">
                <a:latin typeface="Arial MT"/>
                <a:cs typeface="Arial MT"/>
              </a:rPr>
              <a:t>assegurar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50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estabilidade desenvolvimento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sustentável.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876046"/>
            <a:ext cx="4565015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Capítulo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dirty="0">
                <a:latin typeface="Arial"/>
                <a:cs typeface="Arial"/>
              </a:rPr>
              <a:t>COMPORTAMENTO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INFLAÇÃO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(2020-2024)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285745"/>
            <a:ext cx="5431790" cy="7420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Índices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Preços</a:t>
            </a:r>
            <a:endParaRPr sz="1600">
              <a:latin typeface="Arial"/>
              <a:cs typeface="Arial"/>
            </a:endParaRPr>
          </a:p>
          <a:p>
            <a:pPr marL="12700" marR="9525" algn="just">
              <a:lnSpc>
                <a:spcPct val="143900"/>
              </a:lnSpc>
              <a:spcBef>
                <a:spcPts val="1475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2024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marcada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dirty="0">
                <a:latin typeface="Arial MT"/>
                <a:cs typeface="Arial MT"/>
              </a:rPr>
              <a:t>expressivas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oscilações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refletindo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dirty="0">
                <a:latin typeface="Arial MT"/>
                <a:cs typeface="Arial MT"/>
              </a:rPr>
              <a:t>desafios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econômicos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globais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locais.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principal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indicador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utilizado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Brasil,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Nacional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Preços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Consumidor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Amplo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(IPCA),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apresentou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trajetória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significativa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alguns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períodos,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atingindo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picos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decorrência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choques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externos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desequilíbrios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internos.</a:t>
            </a:r>
            <a:endParaRPr sz="1600">
              <a:latin typeface="Arial MT"/>
              <a:cs typeface="Arial MT"/>
            </a:endParaRPr>
          </a:p>
          <a:p>
            <a:pPr marL="469265" marR="10795" indent="-228600" algn="just">
              <a:lnSpc>
                <a:spcPct val="143900"/>
              </a:lnSpc>
              <a:spcBef>
                <a:spcPts val="77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2020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IPCA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encerrou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4,52%,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acima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do </a:t>
            </a:r>
            <a:r>
              <a:rPr sz="1600" dirty="0">
                <a:latin typeface="Arial MT"/>
                <a:cs typeface="Arial MT"/>
              </a:rPr>
              <a:t>centro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meta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inflacionária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4,00%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estabelecida </a:t>
            </a:r>
            <a:r>
              <a:rPr sz="1600" dirty="0">
                <a:latin typeface="Arial MT"/>
                <a:cs typeface="Arial MT"/>
              </a:rPr>
              <a:t>pelo</a:t>
            </a:r>
            <a:r>
              <a:rPr sz="1600" spc="2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Banco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Central.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pandemia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COVID-</a:t>
            </a:r>
            <a:r>
              <a:rPr sz="1600" spc="-25" dirty="0">
                <a:latin typeface="Arial MT"/>
                <a:cs typeface="Arial MT"/>
              </a:rPr>
              <a:t>19 </a:t>
            </a:r>
            <a:r>
              <a:rPr sz="1600" dirty="0">
                <a:latin typeface="Arial MT"/>
                <a:cs typeface="Arial MT"/>
              </a:rPr>
              <a:t>impactou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cadeias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suprimento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globais,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enquanto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desvalorização</a:t>
            </a:r>
            <a:r>
              <a:rPr sz="1600" spc="19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cambial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pressionou</a:t>
            </a:r>
            <a:r>
              <a:rPr sz="1600" spc="19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204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produtos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importados.</a:t>
            </a:r>
            <a:endParaRPr sz="1600">
              <a:latin typeface="Arial MT"/>
              <a:cs typeface="Arial MT"/>
            </a:endParaRPr>
          </a:p>
          <a:p>
            <a:pPr marL="469265" marR="13970" indent="-228600" algn="just">
              <a:lnSpc>
                <a:spcPct val="144000"/>
              </a:lnSpc>
              <a:spcBef>
                <a:spcPts val="79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2021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acelerou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ainda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encerrando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10,06%,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desde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2015.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dos </a:t>
            </a:r>
            <a:r>
              <a:rPr sz="1600" spc="-10" dirty="0">
                <a:latin typeface="Arial MT"/>
                <a:cs typeface="Arial MT"/>
              </a:rPr>
              <a:t>preços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combustíveis,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energia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elétrica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alimentos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foi </a:t>
            </a:r>
            <a:r>
              <a:rPr sz="1600" spc="-10" dirty="0">
                <a:latin typeface="Arial MT"/>
                <a:cs typeface="Arial MT"/>
              </a:rPr>
              <a:t>determinante.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700"/>
              </a:lnSpc>
              <a:spcBef>
                <a:spcPts val="78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2022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Houve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desaceleração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relativa,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IPCA </a:t>
            </a:r>
            <a:r>
              <a:rPr sz="1600" dirty="0">
                <a:latin typeface="Arial MT"/>
                <a:cs typeface="Arial MT"/>
              </a:rPr>
              <a:t>registrando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5,79%.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1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redução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96669" y="765708"/>
            <a:ext cx="5195570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algn="just">
              <a:lnSpc>
                <a:spcPct val="1444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impostos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sobre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combustíveis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energia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auxiliaram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no </a:t>
            </a:r>
            <a:r>
              <a:rPr sz="1600" dirty="0">
                <a:latin typeface="Arial MT"/>
                <a:cs typeface="Arial MT"/>
              </a:rPr>
              <a:t>controle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inflação.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44400"/>
              </a:lnSpc>
              <a:spcBef>
                <a:spcPts val="780"/>
              </a:spcBef>
              <a:buSzPct val="62500"/>
              <a:buFont typeface="Symbol"/>
              <a:buChar char=""/>
              <a:tabLst>
                <a:tab pos="241300" algn="l"/>
              </a:tabLst>
            </a:pPr>
            <a:r>
              <a:rPr sz="1600" b="1" spc="-5" dirty="0">
                <a:latin typeface="Arial"/>
                <a:cs typeface="Arial"/>
              </a:rPr>
              <a:t>2023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inflação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continuou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em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queda,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encerrando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ano </a:t>
            </a:r>
            <a:r>
              <a:rPr sz="1600" spc="-15" dirty="0">
                <a:latin typeface="Arial MT"/>
                <a:cs typeface="Arial MT"/>
              </a:rPr>
              <a:t>em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4,65%,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próxima</a:t>
            </a:r>
            <a:r>
              <a:rPr sz="1600" spc="-5" dirty="0">
                <a:latin typeface="Arial MT"/>
                <a:cs typeface="Arial MT"/>
              </a:rPr>
              <a:t> d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15" dirty="0">
                <a:latin typeface="Arial MT"/>
                <a:cs typeface="Arial MT"/>
              </a:rPr>
              <a:t>meta</a:t>
            </a:r>
            <a:r>
              <a:rPr sz="1600" spc="-5" dirty="0">
                <a:latin typeface="Arial MT"/>
                <a:cs typeface="Arial MT"/>
              </a:rPr>
              <a:t> inflacionária.</a:t>
            </a:r>
            <a:endParaRPr sz="16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44100"/>
              </a:lnSpc>
              <a:spcBef>
                <a:spcPts val="785"/>
              </a:spcBef>
              <a:buSzPct val="62500"/>
              <a:buFont typeface="Symbol"/>
              <a:buChar char="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2024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Projeções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indicam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estabilização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índices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preços,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IPCA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esperado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3,5%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4,0%, </a:t>
            </a:r>
            <a:r>
              <a:rPr sz="1600" dirty="0">
                <a:latin typeface="Arial MT"/>
                <a:cs typeface="Arial MT"/>
              </a:rPr>
              <a:t>refletindo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monetário.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085970"/>
            <a:ext cx="5426075" cy="566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Fatores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Determinantes</a:t>
            </a:r>
            <a:endParaRPr sz="1600">
              <a:latin typeface="Arial"/>
              <a:cs typeface="Arial"/>
            </a:endParaRPr>
          </a:p>
          <a:p>
            <a:pPr marL="12700" marR="10160" algn="just">
              <a:lnSpc>
                <a:spcPct val="144100"/>
              </a:lnSpc>
              <a:spcBef>
                <a:spcPts val="1470"/>
              </a:spcBef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comportamento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1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2024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foi </a:t>
            </a:r>
            <a:r>
              <a:rPr sz="1600" dirty="0">
                <a:latin typeface="Arial MT"/>
                <a:cs typeface="Arial MT"/>
              </a:rPr>
              <a:t>influenciado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combinação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fatores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internos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spc="-10" dirty="0">
                <a:latin typeface="Arial MT"/>
                <a:cs typeface="Arial MT"/>
              </a:rPr>
              <a:t>externos:</a:t>
            </a:r>
            <a:endParaRPr sz="1600">
              <a:latin typeface="Arial MT"/>
              <a:cs typeface="Arial MT"/>
            </a:endParaRPr>
          </a:p>
          <a:p>
            <a:pPr marL="469265" marR="6985" indent="-228600" algn="just">
              <a:lnSpc>
                <a:spcPct val="143900"/>
              </a:lnSpc>
              <a:spcBef>
                <a:spcPts val="78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Preços</a:t>
            </a:r>
            <a:r>
              <a:rPr sz="1600" b="1" spc="3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3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Commodities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volatilidade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preços </a:t>
            </a:r>
            <a:r>
              <a:rPr sz="1600" dirty="0">
                <a:latin typeface="Arial MT"/>
                <a:cs typeface="Arial MT"/>
              </a:rPr>
              <a:t>internacionais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commodities,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petróleo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alimentos,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determinante.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2021,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exemplo,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petróleo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impactou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diretamente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custos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transporte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energia.</a:t>
            </a:r>
            <a:endParaRPr sz="1600">
              <a:latin typeface="Arial MT"/>
              <a:cs typeface="Arial MT"/>
            </a:endParaRPr>
          </a:p>
          <a:p>
            <a:pPr marL="469265" marR="7620" indent="-228600" algn="just">
              <a:lnSpc>
                <a:spcPct val="144000"/>
              </a:lnSpc>
              <a:spcBef>
                <a:spcPts val="7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Taxa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Câmbio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desvalorização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frente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ao </a:t>
            </a:r>
            <a:r>
              <a:rPr sz="1600" dirty="0">
                <a:latin typeface="Arial MT"/>
                <a:cs typeface="Arial MT"/>
              </a:rPr>
              <a:t>dólar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2022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aumentou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produtos </a:t>
            </a:r>
            <a:r>
              <a:rPr sz="1600" dirty="0">
                <a:latin typeface="Arial MT"/>
                <a:cs typeface="Arial MT"/>
              </a:rPr>
              <a:t>importados,</a:t>
            </a:r>
            <a:r>
              <a:rPr sz="1600" spc="3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especialmente</a:t>
            </a:r>
            <a:r>
              <a:rPr sz="1600" spc="3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combustíveis</a:t>
            </a:r>
            <a:r>
              <a:rPr sz="1600" spc="3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345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bens </a:t>
            </a:r>
            <a:r>
              <a:rPr sz="1600" spc="-10" dirty="0">
                <a:latin typeface="Arial MT"/>
                <a:cs typeface="Arial MT"/>
              </a:rPr>
              <a:t>duráveis.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700"/>
              </a:lnSpc>
              <a:spcBef>
                <a:spcPts val="7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Políticas</a:t>
            </a:r>
            <a:r>
              <a:rPr sz="1600" b="1" spc="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Fiscais</a:t>
            </a:r>
            <a:r>
              <a:rPr sz="1600" b="1" spc="4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48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Monetárias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combinação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auxílios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emergenciais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gastos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públicos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96669" y="767232"/>
            <a:ext cx="5194300" cy="293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algn="just">
              <a:lnSpc>
                <a:spcPct val="144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durante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pandemia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gerou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pressão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inflacionária.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dirty="0">
                <a:latin typeface="Arial MT"/>
                <a:cs typeface="Arial MT"/>
              </a:rPr>
              <a:t>outro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lado,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restritiva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partir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2021,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 sucessivas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elevações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 taxa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ajudou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seguintes.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44000"/>
              </a:lnSpc>
              <a:spcBef>
                <a:spcPts val="785"/>
              </a:spcBef>
            </a:pPr>
            <a:r>
              <a:rPr sz="1600" dirty="0">
                <a:latin typeface="Arial MT"/>
                <a:cs typeface="Arial MT"/>
              </a:rPr>
              <a:t>4. </a:t>
            </a:r>
            <a:r>
              <a:rPr sz="1600" b="1" dirty="0">
                <a:latin typeface="Arial"/>
                <a:cs typeface="Arial"/>
              </a:rPr>
              <a:t>Crises</a:t>
            </a:r>
            <a:r>
              <a:rPr sz="1600" b="1" spc="30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Climáticas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Eventos</a:t>
            </a:r>
            <a:r>
              <a:rPr sz="1600" spc="3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climáticos</a:t>
            </a:r>
            <a:r>
              <a:rPr sz="1600" spc="30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extremos </a:t>
            </a:r>
            <a:r>
              <a:rPr sz="1600" dirty="0">
                <a:latin typeface="Arial MT"/>
                <a:cs typeface="Arial MT"/>
              </a:rPr>
              <a:t>afetaram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produção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agrícola,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contribuindo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alimentos,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especialmente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spc="-10" dirty="0">
                <a:latin typeface="Arial MT"/>
                <a:cs typeface="Arial MT"/>
              </a:rPr>
              <a:t>2021.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334382"/>
            <a:ext cx="5424170" cy="485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Consequências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para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População</a:t>
            </a:r>
            <a:endParaRPr sz="1600">
              <a:latin typeface="Arial"/>
              <a:cs typeface="Arial"/>
            </a:endParaRPr>
          </a:p>
          <a:p>
            <a:pPr marL="12700" marR="7620" algn="just">
              <a:lnSpc>
                <a:spcPct val="144400"/>
              </a:lnSpc>
              <a:spcBef>
                <a:spcPts val="1405"/>
              </a:spcBef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marcado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impactos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significativos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poder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compra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vida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brasileiros: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900"/>
              </a:lnSpc>
              <a:spcBef>
                <a:spcPts val="77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Poder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Compra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aceleração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2021 </a:t>
            </a:r>
            <a:r>
              <a:rPr sz="1600" spc="-10" dirty="0">
                <a:latin typeface="Arial MT"/>
                <a:cs typeface="Arial MT"/>
              </a:rPr>
              <a:t>corroeu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poder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compra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famílias,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especialmente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classes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média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baixa.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Produtos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essenciais,</a:t>
            </a:r>
            <a:r>
              <a:rPr sz="1600" spc="-20" dirty="0">
                <a:latin typeface="Arial MT"/>
                <a:cs typeface="Arial MT"/>
              </a:rPr>
              <a:t> como </a:t>
            </a:r>
            <a:r>
              <a:rPr sz="1600" dirty="0">
                <a:latin typeface="Arial MT"/>
                <a:cs typeface="Arial MT"/>
              </a:rPr>
              <a:t>alimentos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combustíveis,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registraram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acima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média.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900"/>
              </a:lnSpc>
              <a:spcBef>
                <a:spcPts val="79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Custo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Vida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bens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serviços </a:t>
            </a:r>
            <a:r>
              <a:rPr sz="1600" dirty="0">
                <a:latin typeface="Arial MT"/>
                <a:cs typeface="Arial MT"/>
              </a:rPr>
              <a:t>essenciais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elevou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vida,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forçando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muitas </a:t>
            </a:r>
            <a:r>
              <a:rPr sz="1600" dirty="0">
                <a:latin typeface="Arial MT"/>
                <a:cs typeface="Arial MT"/>
              </a:rPr>
              <a:t>famílias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reajustarem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seus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orçamentos.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Alugueis, </a:t>
            </a:r>
            <a:r>
              <a:rPr sz="1600" dirty="0">
                <a:latin typeface="Arial MT"/>
                <a:cs typeface="Arial MT"/>
              </a:rPr>
              <a:t>transporte</a:t>
            </a:r>
            <a:r>
              <a:rPr sz="1600" spc="2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energia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elétrica</a:t>
            </a:r>
            <a:r>
              <a:rPr sz="1600" spc="2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figuraram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dirty="0">
                <a:latin typeface="Arial MT"/>
                <a:cs typeface="Arial MT"/>
              </a:rPr>
              <a:t>principais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vilões.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767232"/>
            <a:ext cx="5424170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228600" algn="just">
              <a:lnSpc>
                <a:spcPct val="143900"/>
              </a:lnSpc>
              <a:spcBef>
                <a:spcPts val="9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Desigualdade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4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409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4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4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42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afetou </a:t>
            </a:r>
            <a:r>
              <a:rPr sz="1600" dirty="0">
                <a:latin typeface="Arial MT"/>
                <a:cs typeface="Arial MT"/>
              </a:rPr>
              <a:t>desproporcionalmente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pobres,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dado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uma </a:t>
            </a:r>
            <a:r>
              <a:rPr sz="1600" dirty="0">
                <a:latin typeface="Arial MT"/>
                <a:cs typeface="Arial MT"/>
              </a:rPr>
              <a:t>parcela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sua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renda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3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destinada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bens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consumo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básicos.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desigualdade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agravada, </a:t>
            </a:r>
            <a:r>
              <a:rPr sz="1600" dirty="0">
                <a:latin typeface="Arial MT"/>
                <a:cs typeface="Arial MT"/>
              </a:rPr>
              <a:t>apesar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auxílios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governamentais.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4100"/>
              </a:lnSpc>
              <a:spcBef>
                <a:spcPts val="78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Confiança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3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Consumo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instabilidade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inflacionária minou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confiança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consumidor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reduziu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consumo, </a:t>
            </a:r>
            <a:r>
              <a:rPr sz="1600" dirty="0">
                <a:latin typeface="Arial MT"/>
                <a:cs typeface="Arial MT"/>
              </a:rPr>
              <a:t>impactando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negativamente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economia.</a:t>
            </a:r>
            <a:endParaRPr sz="1600">
              <a:latin typeface="Arial MT"/>
              <a:cs typeface="Arial MT"/>
            </a:endParaRPr>
          </a:p>
          <a:p>
            <a:pPr marL="12700" marR="5715" algn="just">
              <a:lnSpc>
                <a:spcPct val="143800"/>
              </a:lnSpc>
              <a:spcBef>
                <a:spcPts val="795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síntese,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comportamento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2024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determinado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interação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complexa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fatores </a:t>
            </a:r>
            <a:r>
              <a:rPr sz="1600" dirty="0">
                <a:latin typeface="Arial MT"/>
                <a:cs typeface="Arial MT"/>
              </a:rPr>
              <a:t>econômicos,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climáticos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políticos.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período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evidenciou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827548"/>
            <a:ext cx="25749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  <a:tabLst>
                <a:tab pos="1020444" algn="l"/>
                <a:tab pos="1306830" algn="l"/>
                <a:tab pos="1440815" algn="l"/>
                <a:tab pos="1686560" algn="l"/>
                <a:tab pos="2336165" algn="l"/>
              </a:tabLst>
            </a:pPr>
            <a:r>
              <a:rPr sz="1600" spc="-10" dirty="0">
                <a:latin typeface="Arial MT"/>
                <a:cs typeface="Arial MT"/>
              </a:rPr>
              <a:t>necessidade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políticas impactos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da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inflação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na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1479" y="4827548"/>
            <a:ext cx="285115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43800"/>
              </a:lnSpc>
              <a:spcBef>
                <a:spcPts val="100"/>
              </a:spcBef>
              <a:tabLst>
                <a:tab pos="1294765" algn="l"/>
                <a:tab pos="1319530" algn="l"/>
                <a:tab pos="1626870" algn="l"/>
                <a:tab pos="1854835" algn="l"/>
                <a:tab pos="2619375" algn="l"/>
                <a:tab pos="2725420" algn="l"/>
              </a:tabLst>
            </a:pPr>
            <a:r>
              <a:rPr sz="1600" spc="-10" dirty="0">
                <a:latin typeface="Arial MT"/>
                <a:cs typeface="Arial MT"/>
              </a:rPr>
              <a:t>consistentes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para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mitigar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spc="-10" dirty="0">
                <a:latin typeface="Arial MT"/>
                <a:cs typeface="Arial MT"/>
              </a:rPr>
              <a:t>população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50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assegurar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50" dirty="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5636132"/>
            <a:ext cx="2205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876046"/>
            <a:ext cx="5384800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Capítulo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dirty="0">
                <a:latin typeface="Arial"/>
                <a:cs typeface="Arial"/>
              </a:rPr>
              <a:t>PERSPECTIVAS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FUTURAS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 CONSIDERAÇÕES </a:t>
            </a:r>
            <a:r>
              <a:rPr sz="1600" b="1" spc="-10" dirty="0">
                <a:latin typeface="Arial"/>
                <a:cs typeface="Arial"/>
              </a:rPr>
              <a:t>FINAIS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285745"/>
            <a:ext cx="5423535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Tendências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Econômicas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4100"/>
              </a:lnSpc>
              <a:spcBef>
                <a:spcPts val="1395"/>
              </a:spcBef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futuro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brasileira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condicionado</a:t>
            </a:r>
            <a:r>
              <a:rPr sz="1600" spc="3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uma </a:t>
            </a:r>
            <a:r>
              <a:rPr sz="1600" dirty="0">
                <a:latin typeface="Arial MT"/>
                <a:cs typeface="Arial MT"/>
              </a:rPr>
              <a:t>série</a:t>
            </a:r>
            <a:r>
              <a:rPr sz="1600" spc="1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fatores</a:t>
            </a:r>
            <a:r>
              <a:rPr sz="1600" spc="1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internos</a:t>
            </a:r>
            <a:r>
              <a:rPr sz="1600" spc="1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externos</a:t>
            </a:r>
            <a:r>
              <a:rPr sz="1600" spc="1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7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influenciam diretamente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projeções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inflação.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4421251"/>
            <a:ext cx="5425440" cy="440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Projeções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para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Selic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3900"/>
              </a:lnSpc>
              <a:spcBef>
                <a:spcPts val="1400"/>
              </a:spcBef>
            </a:pPr>
            <a:r>
              <a:rPr sz="1600" dirty="0">
                <a:latin typeface="Arial MT"/>
                <a:cs typeface="Arial MT"/>
              </a:rPr>
              <a:t>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expectativas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indicam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trajetória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redução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gradual,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condicionada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controle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à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manutenção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equilibradas.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cenários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pressão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inflacionária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contida,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Comitê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spc="-10" dirty="0">
                <a:latin typeface="Arial MT"/>
                <a:cs typeface="Arial MT"/>
              </a:rPr>
              <a:t>Política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Monetária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(Copom)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pode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optar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por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cortes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cautelosos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estimular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econômico </a:t>
            </a:r>
            <a:r>
              <a:rPr sz="1600" dirty="0">
                <a:latin typeface="Arial MT"/>
                <a:cs typeface="Arial MT"/>
              </a:rPr>
              <a:t>sem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comprometer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estabilidade.</a:t>
            </a:r>
            <a:endParaRPr sz="1600">
              <a:latin typeface="Arial MT"/>
              <a:cs typeface="Arial MT"/>
            </a:endParaRPr>
          </a:p>
          <a:p>
            <a:pPr marL="12700" marR="6985" algn="just">
              <a:lnSpc>
                <a:spcPct val="144000"/>
              </a:lnSpc>
              <a:spcBef>
                <a:spcPts val="790"/>
              </a:spcBef>
            </a:pPr>
            <a:r>
              <a:rPr sz="1600" dirty="0">
                <a:latin typeface="Arial MT"/>
                <a:cs typeface="Arial MT"/>
              </a:rPr>
              <a:t>Por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outro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lado,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global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volátil,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marcada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dirty="0">
                <a:latin typeface="Arial MT"/>
                <a:cs typeface="Arial MT"/>
              </a:rPr>
              <a:t>tensões</a:t>
            </a:r>
            <a:r>
              <a:rPr sz="1600" spc="4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geopolíticas</a:t>
            </a:r>
            <a:r>
              <a:rPr sz="1600" spc="4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oscilações</a:t>
            </a:r>
            <a:r>
              <a:rPr sz="1600" spc="4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4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450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commodities,</a:t>
            </a:r>
            <a:r>
              <a:rPr sz="1600" spc="2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pode</a:t>
            </a:r>
            <a:r>
              <a:rPr sz="1600" spc="2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exigir</a:t>
            </a:r>
            <a:r>
              <a:rPr sz="1600" spc="2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ações</a:t>
            </a:r>
            <a:r>
              <a:rPr sz="1600" spc="2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25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conservadoras, </a:t>
            </a:r>
            <a:r>
              <a:rPr sz="1600" dirty="0">
                <a:latin typeface="Arial MT"/>
                <a:cs typeface="Arial MT"/>
              </a:rPr>
              <a:t>mantendo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patamares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elevados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tempo.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874522"/>
            <a:ext cx="5425440" cy="300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Projeções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para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Inflação</a:t>
            </a:r>
            <a:endParaRPr sz="1600">
              <a:latin typeface="Arial"/>
              <a:cs typeface="Arial"/>
            </a:endParaRPr>
          </a:p>
          <a:p>
            <a:pPr marL="12700" marR="6350" algn="just">
              <a:lnSpc>
                <a:spcPct val="144100"/>
              </a:lnSpc>
              <a:spcBef>
                <a:spcPts val="1410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apresentado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sinais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desaceleração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devido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fiscais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restritivas.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Contudo,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previsão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prazo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depende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fatores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como: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4000"/>
              </a:lnSpc>
              <a:spcBef>
                <a:spcPts val="78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Preços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alimentos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energia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Além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condições </a:t>
            </a:r>
            <a:r>
              <a:rPr sz="1600" dirty="0">
                <a:latin typeface="Arial MT"/>
                <a:cs typeface="Arial MT"/>
              </a:rPr>
              <a:t>climáticas,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transição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energética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dinâmicas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mercado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influenciam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diretamente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spc="-10" dirty="0">
                <a:latin typeface="Arial MT"/>
                <a:cs typeface="Arial MT"/>
              </a:rPr>
              <a:t>custos.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3954297"/>
            <a:ext cx="336105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3800"/>
              </a:lnSpc>
              <a:spcBef>
                <a:spcPts val="100"/>
              </a:spcBef>
              <a:buSzPct val="62500"/>
              <a:buFont typeface="Symbol"/>
              <a:buChar char=""/>
              <a:tabLst>
                <a:tab pos="241300" algn="l"/>
                <a:tab pos="1161415" algn="l"/>
                <a:tab pos="1196340" algn="l"/>
                <a:tab pos="2163445" algn="l"/>
                <a:tab pos="2447925" algn="l"/>
                <a:tab pos="2828925" algn="l"/>
              </a:tabLst>
            </a:pPr>
            <a:r>
              <a:rPr sz="1600" b="1" spc="-10" dirty="0">
                <a:latin typeface="Arial"/>
                <a:cs typeface="Arial"/>
              </a:rPr>
              <a:t>Câmbio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Movimentos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na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taxa </a:t>
            </a:r>
            <a:r>
              <a:rPr sz="1600" spc="-10" dirty="0">
                <a:latin typeface="Arial MT"/>
                <a:cs typeface="Arial MT"/>
              </a:rPr>
              <a:t>importar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pressões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inflacionárias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3741" y="3954297"/>
            <a:ext cx="1837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43800"/>
              </a:lnSpc>
              <a:spcBef>
                <a:spcPts val="100"/>
              </a:spcBef>
              <a:tabLst>
                <a:tab pos="393065" algn="l"/>
                <a:tab pos="569595" algn="l"/>
                <a:tab pos="1203325" algn="l"/>
              </a:tabLst>
            </a:pPr>
            <a:r>
              <a:rPr sz="1600" spc="-2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câmbio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podem </a:t>
            </a:r>
            <a:r>
              <a:rPr sz="1600" spc="-25" dirty="0">
                <a:latin typeface="Arial MT"/>
                <a:cs typeface="Arial MT"/>
              </a:rPr>
              <a:t>ou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deflacionárias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4764151"/>
            <a:ext cx="5424805" cy="257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dependendo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frente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-10" dirty="0">
                <a:latin typeface="Arial MT"/>
                <a:cs typeface="Arial MT"/>
              </a:rPr>
              <a:t> dólar.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4100"/>
              </a:lnSpc>
              <a:spcBef>
                <a:spcPts val="78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spc="-20" dirty="0">
                <a:latin typeface="Arial"/>
                <a:cs typeface="Arial"/>
              </a:rPr>
              <a:t>Demanda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interna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reaquecimento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demanda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pode </a:t>
            </a:r>
            <a:r>
              <a:rPr sz="1600" spc="-10" dirty="0">
                <a:latin typeface="Arial MT"/>
                <a:cs typeface="Arial MT"/>
              </a:rPr>
              <a:t>gerar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pressões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curto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prazo,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exigindo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maior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vigilância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autoridades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monetárias.</a:t>
            </a:r>
            <a:endParaRPr sz="1600">
              <a:latin typeface="Arial MT"/>
              <a:cs typeface="Arial MT"/>
            </a:endParaRPr>
          </a:p>
          <a:p>
            <a:pPr marL="12700" marR="6350" algn="just">
              <a:lnSpc>
                <a:spcPct val="144100"/>
              </a:lnSpc>
              <a:spcBef>
                <a:spcPts val="775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geral,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espera-</a:t>
            </a:r>
            <a:r>
              <a:rPr sz="1600" dirty="0">
                <a:latin typeface="Arial MT"/>
                <a:cs typeface="Arial MT"/>
              </a:rPr>
              <a:t>se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retorne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gradualmente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à </a:t>
            </a:r>
            <a:r>
              <a:rPr sz="1600" dirty="0">
                <a:latin typeface="Arial MT"/>
                <a:cs typeface="Arial MT"/>
              </a:rPr>
              <a:t>meta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estabelecida</a:t>
            </a:r>
            <a:r>
              <a:rPr sz="1600" spc="1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pelo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Banco</a:t>
            </a:r>
            <a:r>
              <a:rPr sz="1600" spc="1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Central,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desde</a:t>
            </a:r>
            <a:r>
              <a:rPr sz="1600" spc="1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os </a:t>
            </a:r>
            <a:r>
              <a:rPr sz="1600" dirty="0">
                <a:latin typeface="Arial MT"/>
                <a:cs typeface="Arial MT"/>
              </a:rPr>
              <a:t>fundamentos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econômicos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permaneçam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robustos.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120" y="7974329"/>
            <a:ext cx="5422900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Desafios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Oportunidades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44400"/>
              </a:lnSpc>
              <a:spcBef>
                <a:spcPts val="1390"/>
              </a:spcBef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enfrenta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série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desafios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consolidar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sua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econômica: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2424194"/>
            <a:ext cx="5421630" cy="57016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2E5395"/>
                </a:solidFill>
                <a:latin typeface="Calibri Light"/>
                <a:cs typeface="Calibri Light"/>
              </a:rPr>
              <a:t>Sumário</a:t>
            </a:r>
            <a:endParaRPr sz="16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100" b="1" dirty="0">
                <a:latin typeface="Arial"/>
                <a:cs typeface="Arial"/>
                <a:hlinkClick r:id="rId2" action="ppaction://hlinksldjump"/>
              </a:rPr>
              <a:t>Capítulo</a:t>
            </a:r>
            <a:r>
              <a:rPr sz="1100" b="1" spc="40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2" action="ppaction://hlinksldjump"/>
              </a:rPr>
              <a:t>1</a:t>
            </a:r>
            <a:r>
              <a:rPr sz="1100" b="1" spc="254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100" spc="21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2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1100" b="1" dirty="0">
                <a:latin typeface="Arial"/>
                <a:cs typeface="Arial"/>
                <a:hlinkClick r:id="rId2" action="ppaction://hlinksldjump"/>
              </a:rPr>
              <a:t>Definições</a:t>
            </a:r>
            <a:r>
              <a:rPr sz="1100" b="1" spc="3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2" action="ppaction://hlinksldjump"/>
              </a:rPr>
              <a:t>e</a:t>
            </a:r>
            <a:r>
              <a:rPr sz="1100" b="1" spc="35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2" action="ppaction://hlinksldjump"/>
              </a:rPr>
              <a:t>Conceitos</a:t>
            </a:r>
            <a:r>
              <a:rPr sz="1100" spc="-10" dirty="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</a:t>
            </a:r>
            <a:r>
              <a:rPr sz="1100" spc="16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2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b="1" dirty="0">
                <a:latin typeface="Arial"/>
                <a:cs typeface="Arial"/>
                <a:hlinkClick r:id="rId3" action="ppaction://hlinksldjump"/>
              </a:rPr>
              <a:t>Mecanismos</a:t>
            </a:r>
            <a:r>
              <a:rPr sz="1100" b="1" spc="2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3" action="ppaction://hlinksldjump"/>
              </a:rPr>
              <a:t>de</a:t>
            </a:r>
            <a:r>
              <a:rPr sz="1100" b="1" spc="2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3" action="ppaction://hlinksldjump"/>
              </a:rPr>
              <a:t>Influência</a:t>
            </a:r>
            <a:r>
              <a:rPr sz="1100" b="1" spc="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</a:t>
            </a:r>
            <a:r>
              <a:rPr sz="1100" spc="8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3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4" action="ppaction://hlinksldjump"/>
              </a:rPr>
              <a:t>Importância</a:t>
            </a:r>
            <a:r>
              <a:rPr sz="1100" b="1" spc="15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4" action="ppaction://hlinksldjump"/>
              </a:rPr>
              <a:t>para</a:t>
            </a:r>
            <a:r>
              <a:rPr sz="1100" b="1" spc="15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4" action="ppaction://hlinksldjump"/>
              </a:rPr>
              <a:t>a</a:t>
            </a:r>
            <a:r>
              <a:rPr sz="1100" b="1" spc="17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4" action="ppaction://hlinksldjump"/>
              </a:rPr>
              <a:t>Economia</a:t>
            </a:r>
            <a:r>
              <a:rPr sz="1100" b="1" spc="-8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</a:t>
            </a:r>
            <a:r>
              <a:rPr sz="1100" spc="5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4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Arial"/>
                <a:cs typeface="Arial"/>
                <a:hlinkClick r:id="rId5" action="ppaction://hlinksldjump"/>
              </a:rPr>
              <a:t>Capítulo</a:t>
            </a:r>
            <a:r>
              <a:rPr sz="1100" b="1" spc="40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2</a:t>
            </a:r>
            <a:r>
              <a:rPr sz="1100" b="1" spc="254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100" spc="21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5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5" action="ppaction://hlinksldjump"/>
              </a:rPr>
              <a:t>O</a:t>
            </a:r>
            <a:r>
              <a:rPr sz="1100" b="1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impacto</a:t>
            </a:r>
            <a:r>
              <a:rPr sz="1100" b="1" spc="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da</a:t>
            </a:r>
            <a:r>
              <a:rPr sz="1100" b="1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pandemia</a:t>
            </a:r>
            <a:r>
              <a:rPr sz="1100" b="1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de</a:t>
            </a:r>
            <a:r>
              <a:rPr sz="1100" b="1" spc="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5" action="ppaction://hlinksldjump"/>
              </a:rPr>
              <a:t>COVID-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19</a:t>
            </a:r>
            <a:r>
              <a:rPr sz="1100" b="1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na</a:t>
            </a:r>
            <a:r>
              <a:rPr sz="1100" b="1" spc="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5" action="ppaction://hlinksldjump"/>
              </a:rPr>
              <a:t>economia</a:t>
            </a:r>
            <a:r>
              <a:rPr sz="1100" b="1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5" action="ppaction://hlinksldjump"/>
              </a:rPr>
              <a:t>brasileira</a:t>
            </a:r>
            <a:r>
              <a:rPr sz="1100" b="1" spc="-1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5" action="ppaction://hlinksldjump"/>
              </a:rPr>
              <a:t>................................</a:t>
            </a:r>
            <a:r>
              <a:rPr sz="1100" spc="-4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5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spc="-10" dirty="0">
                <a:latin typeface="Arial"/>
                <a:cs typeface="Arial"/>
                <a:hlinkClick r:id="rId6" action="ppaction://hlinksldjump"/>
              </a:rPr>
              <a:t>Recuperação</a:t>
            </a:r>
            <a:r>
              <a:rPr sz="1100" b="1" spc="23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6" action="ppaction://hlinksldjump"/>
              </a:rPr>
              <a:t>econômica</a:t>
            </a:r>
            <a:r>
              <a:rPr sz="1100" b="1" spc="23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6" action="ppaction://hlinksldjump"/>
              </a:rPr>
              <a:t>pós-pandemia</a:t>
            </a:r>
            <a:r>
              <a:rPr sz="1100" spc="-10" dirty="0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</a:t>
            </a:r>
            <a:r>
              <a:rPr sz="1100" spc="9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100" spc="-50" dirty="0">
                <a:latin typeface="Calibri"/>
                <a:cs typeface="Calibri"/>
                <a:hlinkClick r:id="rId6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7" action="ppaction://hlinksldjump"/>
              </a:rPr>
              <a:t>Capítulo</a:t>
            </a:r>
            <a:r>
              <a:rPr sz="1100" b="1" spc="40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7" action="ppaction://hlinksldjump"/>
              </a:rPr>
              <a:t>3</a:t>
            </a:r>
            <a:r>
              <a:rPr sz="1100" b="1" spc="26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7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spc="-10" dirty="0">
                <a:latin typeface="Arial"/>
                <a:cs typeface="Arial"/>
                <a:hlinkClick r:id="rId7" action="ppaction://hlinksldjump"/>
              </a:rPr>
              <a:t>Trajetória</a:t>
            </a:r>
            <a:r>
              <a:rPr sz="1100" b="1" spc="34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7" action="ppaction://hlinksldjump"/>
              </a:rPr>
              <a:t>da</a:t>
            </a:r>
            <a:r>
              <a:rPr sz="1100" b="1" spc="36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7" action="ppaction://hlinksldjump"/>
              </a:rPr>
              <a:t>Selic</a:t>
            </a:r>
            <a:r>
              <a:rPr sz="1100" spc="-10" dirty="0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...............................................................................................................</a:t>
            </a:r>
            <a:r>
              <a:rPr sz="1100" spc="14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7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Arial"/>
                <a:cs typeface="Arial"/>
                <a:hlinkClick r:id="rId8" action="ppaction://hlinksldjump"/>
              </a:rPr>
              <a:t>Decisões</a:t>
            </a:r>
            <a:r>
              <a:rPr sz="1100" b="1" spc="24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8" action="ppaction://hlinksldjump"/>
              </a:rPr>
              <a:t>do</a:t>
            </a:r>
            <a:r>
              <a:rPr sz="1100" b="1" spc="24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b="1" spc="-20" dirty="0">
                <a:latin typeface="Arial"/>
                <a:cs typeface="Arial"/>
                <a:hlinkClick r:id="rId8" action="ppaction://hlinksldjump"/>
              </a:rPr>
              <a:t>Copom</a:t>
            </a:r>
            <a:r>
              <a:rPr sz="1100" b="1" spc="11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</a:t>
            </a:r>
            <a:r>
              <a:rPr sz="1100" spc="7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8" action="ppaction://hlinksldjump"/>
              </a:rPr>
              <a:t>11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9" action="ppaction://hlinksldjump"/>
              </a:rPr>
              <a:t>Impactos</a:t>
            </a:r>
            <a:r>
              <a:rPr sz="1100" b="1" spc="409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9" action="ppaction://hlinksldjump"/>
              </a:rPr>
              <a:t>Observados</a:t>
            </a:r>
            <a:r>
              <a:rPr sz="1100" b="1" spc="1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9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Arial"/>
                <a:cs typeface="Arial"/>
                <a:hlinkClick r:id="rId10" action="ppaction://hlinksldjump"/>
              </a:rPr>
              <a:t>Capítulo</a:t>
            </a:r>
            <a:r>
              <a:rPr sz="1100" b="1" spc="40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10" action="ppaction://hlinksldjump"/>
              </a:rPr>
              <a:t>4</a:t>
            </a:r>
            <a:r>
              <a:rPr sz="1100" b="1" spc="26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0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10" action="ppaction://hlinksldjump"/>
              </a:rPr>
              <a:t>Índices</a:t>
            </a:r>
            <a:r>
              <a:rPr sz="1100" b="1" spc="34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10" action="ppaction://hlinksldjump"/>
              </a:rPr>
              <a:t>de</a:t>
            </a:r>
            <a:r>
              <a:rPr sz="1100" b="1" spc="37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100" b="1" spc="-10" dirty="0">
                <a:latin typeface="Arial"/>
                <a:cs typeface="Arial"/>
                <a:hlinkClick r:id="rId10" action="ppaction://hlinksldjump"/>
              </a:rPr>
              <a:t>Preços</a:t>
            </a:r>
            <a:r>
              <a:rPr sz="1100" spc="-10" dirty="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</a:t>
            </a:r>
            <a:r>
              <a:rPr sz="1100" spc="14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0" action="ppaction://hlinksldjump"/>
              </a:rPr>
              <a:t>14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spc="-10" dirty="0">
                <a:latin typeface="Calibri"/>
                <a:cs typeface="Calibri"/>
                <a:hlinkClick r:id="rId11" action="ppaction://hlinksldjump"/>
              </a:rPr>
              <a:t>Fatores</a:t>
            </a:r>
            <a:r>
              <a:rPr sz="1100" b="1" spc="37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b="1" spc="-10" dirty="0">
                <a:latin typeface="Calibri"/>
                <a:cs typeface="Calibri"/>
                <a:hlinkClick r:id="rId11" action="ppaction://hlinksldjump"/>
              </a:rPr>
              <a:t>Determinantes</a:t>
            </a:r>
            <a:r>
              <a:rPr sz="1100" b="1" spc="13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</a:t>
            </a:r>
            <a:r>
              <a:rPr sz="1100" spc="19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1" action="ppaction://hlinksldjump"/>
              </a:rPr>
              <a:t>15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Calibri"/>
                <a:cs typeface="Calibri"/>
                <a:hlinkClick r:id="rId12" action="ppaction://hlinksldjump"/>
              </a:rPr>
              <a:t>Consequências</a:t>
            </a:r>
            <a:r>
              <a:rPr sz="1100" b="1" spc="204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2" action="ppaction://hlinksldjump"/>
              </a:rPr>
              <a:t>para</a:t>
            </a:r>
            <a:r>
              <a:rPr sz="1100" b="1" spc="200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2" action="ppaction://hlinksldjump"/>
              </a:rPr>
              <a:t>a</a:t>
            </a:r>
            <a:r>
              <a:rPr sz="1100" b="1" spc="210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b="1" spc="-10" dirty="0">
                <a:latin typeface="Calibri"/>
                <a:cs typeface="Calibri"/>
                <a:hlinkClick r:id="rId12" action="ppaction://hlinksldjump"/>
              </a:rPr>
              <a:t>População</a:t>
            </a:r>
            <a:r>
              <a:rPr sz="1100" spc="-10" dirty="0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</a:t>
            </a:r>
            <a:r>
              <a:rPr sz="1100" spc="75" dirty="0"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2" action="ppaction://hlinksldjump"/>
              </a:rPr>
              <a:t>16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Arial"/>
                <a:cs typeface="Arial"/>
                <a:hlinkClick r:id="rId13" action="ppaction://hlinksldjump"/>
              </a:rPr>
              <a:t>Capítulo</a:t>
            </a:r>
            <a:r>
              <a:rPr sz="1100" b="1" spc="40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b="1" dirty="0">
                <a:latin typeface="Arial"/>
                <a:cs typeface="Arial"/>
                <a:hlinkClick r:id="rId13" action="ppaction://hlinksldjump"/>
              </a:rPr>
              <a:t>5</a:t>
            </a:r>
            <a:r>
              <a:rPr sz="1100" b="1" spc="260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.................................................................................................................................</a:t>
            </a:r>
            <a:r>
              <a:rPr sz="1100" spc="18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spc="-10" dirty="0">
                <a:latin typeface="Calibri"/>
                <a:cs typeface="Calibri"/>
                <a:hlinkClick r:id="rId13" action="ppaction://hlinksldjump"/>
              </a:rPr>
              <a:t>Tendências</a:t>
            </a:r>
            <a:r>
              <a:rPr sz="1100" b="1" spc="35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b="1" spc="-10" dirty="0">
                <a:latin typeface="Calibri"/>
                <a:cs typeface="Calibri"/>
                <a:hlinkClick r:id="rId13" action="ppaction://hlinksldjump"/>
              </a:rPr>
              <a:t>Econômicas</a:t>
            </a:r>
            <a:r>
              <a:rPr sz="1100" b="1" spc="14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</a:t>
            </a:r>
            <a:r>
              <a:rPr sz="1100" spc="17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Calibri"/>
                <a:cs typeface="Calibri"/>
                <a:hlinkClick r:id="rId13" action="ppaction://hlinksldjump"/>
              </a:rPr>
              <a:t>Projeções</a:t>
            </a:r>
            <a:r>
              <a:rPr sz="1100" b="1" spc="19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3" action="ppaction://hlinksldjump"/>
              </a:rPr>
              <a:t>para</a:t>
            </a:r>
            <a:r>
              <a:rPr sz="1100" b="1" spc="18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3" action="ppaction://hlinksldjump"/>
              </a:rPr>
              <a:t>a</a:t>
            </a:r>
            <a:r>
              <a:rPr sz="1100" b="1" spc="19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b="1" spc="-10" dirty="0">
                <a:latin typeface="Calibri"/>
                <a:cs typeface="Calibri"/>
                <a:hlinkClick r:id="rId13" action="ppaction://hlinksldjump"/>
              </a:rPr>
              <a:t>Selic</a:t>
            </a:r>
            <a:r>
              <a:rPr sz="1100" b="1" spc="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</a:t>
            </a:r>
            <a:r>
              <a:rPr sz="1100" spc="60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3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Calibri"/>
                <a:cs typeface="Calibri"/>
                <a:hlinkClick r:id="rId14" action="ppaction://hlinksldjump"/>
              </a:rPr>
              <a:t>Projeções</a:t>
            </a:r>
            <a:r>
              <a:rPr sz="1100" b="1" spc="15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4" action="ppaction://hlinksldjump"/>
              </a:rPr>
              <a:t>para</a:t>
            </a:r>
            <a:r>
              <a:rPr sz="1100" b="1" spc="15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4" action="ppaction://hlinksldjump"/>
              </a:rPr>
              <a:t>a</a:t>
            </a:r>
            <a:r>
              <a:rPr sz="1100" b="1" spc="15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4" action="ppaction://hlinksldjump"/>
              </a:rPr>
              <a:t>Inflação</a:t>
            </a:r>
            <a:r>
              <a:rPr sz="1100" b="1" spc="15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</a:t>
            </a:r>
            <a:r>
              <a:rPr sz="1100" spc="3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4" action="ppaction://hlinksldjump"/>
              </a:rPr>
              <a:t>19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dirty="0">
                <a:latin typeface="Calibri"/>
                <a:cs typeface="Calibri"/>
                <a:hlinkClick r:id="rId14" action="ppaction://hlinksldjump"/>
              </a:rPr>
              <a:t>Desafios</a:t>
            </a:r>
            <a:r>
              <a:rPr sz="1100" b="1" spc="27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b="1" dirty="0">
                <a:latin typeface="Calibri"/>
                <a:cs typeface="Calibri"/>
                <a:hlinkClick r:id="rId14" action="ppaction://hlinksldjump"/>
              </a:rPr>
              <a:t>e</a:t>
            </a:r>
            <a:r>
              <a:rPr sz="1100" b="1" spc="27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b="1" spc="-10" dirty="0">
                <a:latin typeface="Calibri"/>
                <a:cs typeface="Calibri"/>
                <a:hlinkClick r:id="rId14" action="ppaction://hlinksldjump"/>
              </a:rPr>
              <a:t>Oportunidades</a:t>
            </a:r>
            <a:r>
              <a:rPr sz="1100" b="1" spc="3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</a:t>
            </a:r>
            <a:r>
              <a:rPr sz="1100" spc="114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4" action="ppaction://hlinksldjump"/>
              </a:rPr>
              <a:t>19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100" b="1" spc="-10" dirty="0">
                <a:latin typeface="Calibri"/>
                <a:cs typeface="Calibri"/>
                <a:hlinkClick r:id="rId15" action="ppaction://hlinksldjump"/>
              </a:rPr>
              <a:t>Oportunidades</a:t>
            </a:r>
            <a:r>
              <a:rPr sz="1100" spc="-10" dirty="0">
                <a:latin typeface="Calibri"/>
                <a:cs typeface="Calibri"/>
                <a:hlinkClick r:id="rId15" action="ppaction://hlinksldjump"/>
              </a:rPr>
              <a:t>........................................................................................................................</a:t>
            </a:r>
            <a:r>
              <a:rPr sz="1100" spc="395" dirty="0">
                <a:latin typeface="Calibri"/>
                <a:cs typeface="Calibri"/>
                <a:hlinkClick r:id="rId15" action="ppaction://hlinksldjump"/>
              </a:rPr>
              <a:t>  </a:t>
            </a:r>
            <a:r>
              <a:rPr sz="1100" spc="-25" dirty="0">
                <a:latin typeface="Calibri"/>
                <a:cs typeface="Calibri"/>
                <a:hlinkClick r:id="rId15" action="ppaction://hlinksldjump"/>
              </a:rPr>
              <a:t>20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b="1" spc="-10" dirty="0">
                <a:latin typeface="Arial"/>
                <a:cs typeface="Arial"/>
                <a:hlinkClick r:id="rId16" action="ppaction://hlinksldjump"/>
              </a:rPr>
              <a:t>Conclusão</a:t>
            </a:r>
            <a:r>
              <a:rPr sz="1100" b="1" spc="450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1100" spc="-10" dirty="0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................................................................................................................................</a:t>
            </a:r>
            <a:r>
              <a:rPr sz="1100" spc="430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100" spc="-25" dirty="0">
                <a:latin typeface="Calibri"/>
                <a:cs typeface="Calibri"/>
                <a:hlinkClick r:id="rId16" action="ppaction://hlinksldjump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26885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6669" y="767232"/>
            <a:ext cx="5195570" cy="594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715" indent="-228600" algn="just">
              <a:lnSpc>
                <a:spcPct val="144000"/>
              </a:lnSpc>
              <a:spcBef>
                <a:spcPts val="95"/>
              </a:spcBef>
              <a:buFont typeface="Arial MT"/>
              <a:buAutoNum type="arabicPeriod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Consolidação</a:t>
            </a:r>
            <a:r>
              <a:rPr sz="1600" b="1" spc="4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fiscal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necessidade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equacionar </a:t>
            </a:r>
            <a:r>
              <a:rPr sz="1600" dirty="0">
                <a:latin typeface="Arial MT"/>
                <a:cs typeface="Arial MT"/>
              </a:rPr>
              <a:t>contas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públicas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reduzir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dívida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urgente.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Uma </a:t>
            </a:r>
            <a:r>
              <a:rPr sz="1600" dirty="0">
                <a:latin typeface="Arial MT"/>
                <a:cs typeface="Arial MT"/>
              </a:rPr>
              <a:t>gestão</a:t>
            </a:r>
            <a:r>
              <a:rPr sz="1600" spc="36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fiscal</a:t>
            </a:r>
            <a:r>
              <a:rPr sz="1600" spc="35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desbalanceada</a:t>
            </a:r>
            <a:r>
              <a:rPr sz="1600" spc="36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compromete</a:t>
            </a:r>
            <a:r>
              <a:rPr sz="1600" spc="360" dirty="0">
                <a:latin typeface="Arial MT"/>
                <a:cs typeface="Arial MT"/>
              </a:rPr>
              <a:t>  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reduz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confiança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mercado.</a:t>
            </a:r>
            <a:endParaRPr sz="16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43900"/>
              </a:lnSpc>
              <a:spcBef>
                <a:spcPts val="790"/>
              </a:spcBef>
              <a:buFont typeface="Arial MT"/>
              <a:buAutoNum type="arabicPeriod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Produtividade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Baixos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índices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produtividade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setores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estratégicos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limitam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potencial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expansão </a:t>
            </a:r>
            <a:r>
              <a:rPr sz="1600" dirty="0">
                <a:latin typeface="Arial MT"/>
                <a:cs typeface="Arial MT"/>
              </a:rPr>
              <a:t>econômica.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Reformas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estruturais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são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imprescindíveis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melhorar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ambiente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negócios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fomentar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inovação.</a:t>
            </a:r>
            <a:endParaRPr sz="16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44100"/>
              </a:lnSpc>
              <a:spcBef>
                <a:spcPts val="785"/>
              </a:spcBef>
              <a:buFont typeface="Arial MT"/>
              <a:buAutoNum type="arabicPeriod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Infraestrutura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2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Investimentos</a:t>
            </a:r>
            <a:r>
              <a:rPr sz="1600" spc="32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insuficientes</a:t>
            </a:r>
            <a:r>
              <a:rPr sz="1600" spc="320" dirty="0">
                <a:latin typeface="Arial MT"/>
                <a:cs typeface="Arial MT"/>
              </a:rPr>
              <a:t>  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infraestrutura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logística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tecnológica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representam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um </a:t>
            </a:r>
            <a:r>
              <a:rPr sz="1600" dirty="0">
                <a:latin typeface="Arial MT"/>
                <a:cs typeface="Arial MT"/>
              </a:rPr>
              <a:t>entrave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competitividade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desenvolvimento.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44000"/>
              </a:lnSpc>
              <a:spcBef>
                <a:spcPts val="775"/>
              </a:spcBef>
              <a:buFont typeface="Arial MT"/>
              <a:buAutoNum type="arabicPeriod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Inclusão</a:t>
            </a:r>
            <a:r>
              <a:rPr sz="1600" b="1" spc="27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social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Apesar</a:t>
            </a:r>
            <a:r>
              <a:rPr sz="1600" spc="2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2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avanços</a:t>
            </a:r>
            <a:r>
              <a:rPr sz="1600" spc="28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recentes, </a:t>
            </a:r>
            <a:r>
              <a:rPr sz="1600" dirty="0">
                <a:latin typeface="Arial MT"/>
                <a:cs typeface="Arial MT"/>
              </a:rPr>
              <a:t>desigualdades</a:t>
            </a:r>
            <a:r>
              <a:rPr sz="1600" spc="3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socioeconômicas</a:t>
            </a:r>
            <a:r>
              <a:rPr sz="1600" spc="3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continuam</a:t>
            </a:r>
            <a:r>
              <a:rPr sz="1600" spc="36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altas, </a:t>
            </a:r>
            <a:r>
              <a:rPr sz="1600" dirty="0">
                <a:latin typeface="Arial MT"/>
                <a:cs typeface="Arial MT"/>
              </a:rPr>
              <a:t>exigindo</a:t>
            </a:r>
            <a:r>
              <a:rPr sz="1600" spc="24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políticas</a:t>
            </a:r>
            <a:r>
              <a:rPr sz="1600" spc="25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24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combinem</a:t>
            </a:r>
            <a:r>
              <a:rPr sz="1600" spc="245" dirty="0">
                <a:latin typeface="Arial MT"/>
                <a:cs typeface="Arial MT"/>
              </a:rPr>
              <a:t>   </a:t>
            </a:r>
            <a:r>
              <a:rPr sz="1600" spc="-10" dirty="0">
                <a:latin typeface="Arial MT"/>
                <a:cs typeface="Arial MT"/>
              </a:rPr>
              <a:t>crescimento </a:t>
            </a:r>
            <a:r>
              <a:rPr sz="1600" dirty="0">
                <a:latin typeface="Arial MT"/>
                <a:cs typeface="Arial MT"/>
              </a:rPr>
              <a:t>econômico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justiça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social.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7341489"/>
            <a:ext cx="5422900" cy="230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Oportunidades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Apesar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desafios,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existem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oportunidades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significativas: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4000"/>
              </a:lnSpc>
              <a:spcBef>
                <a:spcPts val="790"/>
              </a:spcBef>
            </a:pPr>
            <a:r>
              <a:rPr sz="1600" dirty="0">
                <a:latin typeface="Arial MT"/>
                <a:cs typeface="Arial MT"/>
              </a:rPr>
              <a:t>1.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Transição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verde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potencial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liderar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desenvolvimento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verde, </a:t>
            </a:r>
            <a:r>
              <a:rPr sz="1600" dirty="0">
                <a:latin typeface="Arial MT"/>
                <a:cs typeface="Arial MT"/>
              </a:rPr>
              <a:t>aproveitando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sua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biodiversidade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experiência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energias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renováveis.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96669" y="767232"/>
            <a:ext cx="5195570" cy="373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4100"/>
              </a:lnSpc>
              <a:spcBef>
                <a:spcPts val="95"/>
              </a:spcBef>
              <a:buFont typeface="Arial MT"/>
              <a:buAutoNum type="arabicPeriod" startAt="2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Integração</a:t>
            </a:r>
            <a:r>
              <a:rPr sz="1600" b="1" spc="3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comercial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fortalecimento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acordos </a:t>
            </a:r>
            <a:r>
              <a:rPr sz="1600" dirty="0">
                <a:latin typeface="Arial MT"/>
                <a:cs typeface="Arial MT"/>
              </a:rPr>
              <a:t>bilaterais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regionais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pode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abrir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novos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mercados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diversificar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exportações.</a:t>
            </a:r>
            <a:endParaRPr sz="16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44100"/>
              </a:lnSpc>
              <a:spcBef>
                <a:spcPts val="785"/>
              </a:spcBef>
              <a:buFont typeface="Arial MT"/>
              <a:buAutoNum type="arabicPeriod" startAt="2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Economia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digital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setor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digital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cria </a:t>
            </a:r>
            <a:r>
              <a:rPr sz="1600" dirty="0">
                <a:latin typeface="Arial MT"/>
                <a:cs typeface="Arial MT"/>
              </a:rPr>
              <a:t>espaço</a:t>
            </a:r>
            <a:r>
              <a:rPr sz="1600" spc="4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4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avanços</a:t>
            </a:r>
            <a:r>
              <a:rPr sz="1600" spc="4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na</a:t>
            </a:r>
            <a:r>
              <a:rPr sz="1600" spc="4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produtividade</a:t>
            </a:r>
            <a:r>
              <a:rPr sz="1600" spc="4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2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no </a:t>
            </a:r>
            <a:r>
              <a:rPr sz="1600" spc="-10" dirty="0">
                <a:latin typeface="Arial MT"/>
                <a:cs typeface="Arial MT"/>
              </a:rPr>
              <a:t>empreendedorismo.</a:t>
            </a:r>
            <a:endParaRPr sz="16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44000"/>
              </a:lnSpc>
              <a:spcBef>
                <a:spcPts val="790"/>
              </a:spcBef>
              <a:buFont typeface="Arial MT"/>
              <a:buAutoNum type="arabicPeriod" startAt="2"/>
              <a:tabLst>
                <a:tab pos="241300" algn="l"/>
              </a:tabLst>
            </a:pPr>
            <a:r>
              <a:rPr sz="1600" b="1" dirty="0">
                <a:latin typeface="Arial"/>
                <a:cs typeface="Arial"/>
              </a:rPr>
              <a:t>Inovação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no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agro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setor</a:t>
            </a:r>
            <a:r>
              <a:rPr sz="1600" spc="2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agropecuário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continua </a:t>
            </a:r>
            <a:r>
              <a:rPr sz="1600" dirty="0">
                <a:latin typeface="Arial MT"/>
                <a:cs typeface="Arial MT"/>
              </a:rPr>
              <a:t>sendo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pilares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brasileira,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com </a:t>
            </a:r>
            <a:r>
              <a:rPr sz="1600" dirty="0">
                <a:latin typeface="Arial MT"/>
                <a:cs typeface="Arial MT"/>
              </a:rPr>
              <a:t>oportunidades</a:t>
            </a:r>
            <a:r>
              <a:rPr sz="1600" spc="350" dirty="0">
                <a:latin typeface="Arial MT"/>
                <a:cs typeface="Arial MT"/>
              </a:rPr>
              <a:t>    </a:t>
            </a:r>
            <a:r>
              <a:rPr sz="1600" dirty="0">
                <a:latin typeface="Arial MT"/>
                <a:cs typeface="Arial MT"/>
              </a:rPr>
              <a:t>crescentes</a:t>
            </a:r>
            <a:r>
              <a:rPr sz="1600" spc="350" dirty="0">
                <a:latin typeface="Arial MT"/>
                <a:cs typeface="Arial MT"/>
              </a:rPr>
              <a:t>   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355" dirty="0">
                <a:latin typeface="Arial MT"/>
                <a:cs typeface="Arial MT"/>
              </a:rPr>
              <a:t>    </a:t>
            </a:r>
            <a:r>
              <a:rPr sz="1600" spc="-10" dirty="0">
                <a:latin typeface="Arial MT"/>
                <a:cs typeface="Arial MT"/>
              </a:rPr>
              <a:t>tecnologias sustentáveis.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189346"/>
            <a:ext cx="5425440" cy="434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Conclusão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</a:pPr>
            <a:r>
              <a:rPr sz="1600" dirty="0">
                <a:latin typeface="Arial MT"/>
                <a:cs typeface="Arial MT"/>
              </a:rPr>
              <a:t>Os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próximos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anos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serão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cruciais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</a:t>
            </a:r>
            <a:r>
              <a:rPr sz="1600" spc="3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equilibrar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sustentável.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projeções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indicam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cenário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desafiador,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mas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não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sem </a:t>
            </a:r>
            <a:r>
              <a:rPr sz="1600" dirty="0">
                <a:latin typeface="Arial MT"/>
                <a:cs typeface="Arial MT"/>
              </a:rPr>
              <a:t>oportunidades.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 controle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 inflação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dependerá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políticas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coesas,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aliem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responsabilidade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fiscal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à </a:t>
            </a:r>
            <a:r>
              <a:rPr sz="1600" dirty="0">
                <a:latin typeface="Arial MT"/>
                <a:cs typeface="Arial MT"/>
              </a:rPr>
              <a:t>promoção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setores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estratégicos.</a:t>
            </a:r>
            <a:endParaRPr sz="1600">
              <a:latin typeface="Arial MT"/>
              <a:cs typeface="Arial MT"/>
            </a:endParaRPr>
          </a:p>
          <a:p>
            <a:pPr marL="12700" marR="8255" algn="just">
              <a:lnSpc>
                <a:spcPct val="143700"/>
              </a:lnSpc>
              <a:spcBef>
                <a:spcPts val="795"/>
              </a:spcBef>
            </a:pP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principais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aprendizados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está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importância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reformas</a:t>
            </a:r>
            <a:r>
              <a:rPr sz="1600" spc="29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estruturais</a:t>
            </a:r>
            <a:r>
              <a:rPr sz="1600" spc="30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30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visem</a:t>
            </a:r>
            <a:r>
              <a:rPr sz="1600" spc="30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produtividade</a:t>
            </a:r>
            <a:r>
              <a:rPr sz="1600" spc="295" dirty="0">
                <a:latin typeface="Arial MT"/>
                <a:cs typeface="Arial MT"/>
              </a:rPr>
              <a:t>  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competitividade,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além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agenda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verde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digital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para </a:t>
            </a:r>
            <a:r>
              <a:rPr sz="1600" spc="-10" dirty="0">
                <a:latin typeface="Arial MT"/>
                <a:cs typeface="Arial MT"/>
              </a:rPr>
              <a:t>posicionar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como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um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protagonista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global.</a:t>
            </a:r>
            <a:r>
              <a:rPr sz="1600" spc="-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busca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8120" y="767232"/>
            <a:ext cx="5421630" cy="142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soluções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inclusivas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deve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central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garantir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34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3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econômico</a:t>
            </a:r>
            <a:r>
              <a:rPr sz="1600" spc="3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beneficie</a:t>
            </a:r>
            <a:r>
              <a:rPr sz="1600" spc="32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31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parte</a:t>
            </a:r>
            <a:r>
              <a:rPr sz="1600" spc="31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da </a:t>
            </a:r>
            <a:r>
              <a:rPr sz="1600" dirty="0">
                <a:latin typeface="Arial MT"/>
                <a:cs typeface="Arial MT"/>
              </a:rPr>
              <a:t>população,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consolidando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sólida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futuro próspero.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322" y="8111490"/>
            <a:ext cx="443992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https://github.com/AFVELOSO13/e-book-prompt/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AUTOR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latin typeface="Calibri"/>
                <a:cs typeface="Calibri"/>
              </a:rPr>
              <a:t>Alexandre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F.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F.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Veloso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OBRIGADO</a:t>
            </a:r>
            <a:r>
              <a:rPr spc="-95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dirty="0"/>
              <a:t>LER</a:t>
            </a:r>
            <a:r>
              <a:rPr spc="-85" dirty="0"/>
              <a:t> </a:t>
            </a:r>
            <a:r>
              <a:rPr spc="-55" dirty="0"/>
              <a:t>ATÉ</a:t>
            </a:r>
            <a:r>
              <a:rPr spc="-90" dirty="0"/>
              <a:t> </a:t>
            </a:r>
            <a:r>
              <a:rPr spc="-20" dirty="0"/>
              <a:t>AQUI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044" y="3397122"/>
            <a:ext cx="5880735" cy="2065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Calibri"/>
                <a:cs typeface="Calibri"/>
              </a:rPr>
              <a:t>Esse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Ebook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IA,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humano.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encontra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Github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2600" spc="-5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 marR="5080" algn="ctr">
              <a:lnSpc>
                <a:spcPct val="109400"/>
              </a:lnSpc>
              <a:spcBef>
                <a:spcPts val="155"/>
              </a:spcBef>
            </a:pPr>
            <a:r>
              <a:rPr sz="1800" dirty="0">
                <a:latin typeface="Calibri"/>
                <a:cs typeface="Calibri"/>
              </a:rPr>
              <a:t>Esse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conteúdo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gerado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didáticos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construção,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não </a:t>
            </a:r>
            <a:r>
              <a:rPr sz="1800" dirty="0">
                <a:latin typeface="Calibri"/>
                <a:cs typeface="Calibri"/>
              </a:rPr>
              <a:t>foi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realizado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validação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cuidadosa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conteúdo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e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gerados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8069" y="6479169"/>
            <a:ext cx="1264170" cy="1245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1296059"/>
            <a:ext cx="5426075" cy="28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Neste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e-</a:t>
            </a:r>
            <a:r>
              <a:rPr sz="1600" dirty="0">
                <a:latin typeface="Arial MT"/>
                <a:cs typeface="Arial MT"/>
              </a:rPr>
              <a:t>book,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exploraremos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relação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desde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até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dias</a:t>
            </a:r>
            <a:r>
              <a:rPr sz="1600" spc="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atuais.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Este </a:t>
            </a:r>
            <a:r>
              <a:rPr sz="1600" dirty="0">
                <a:latin typeface="Arial MT"/>
                <a:cs typeface="Arial MT"/>
              </a:rPr>
              <a:t>período</a:t>
            </a:r>
            <a:r>
              <a:rPr sz="1600" spc="4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foi</a:t>
            </a:r>
            <a:r>
              <a:rPr sz="1600" spc="4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marcado</a:t>
            </a:r>
            <a:r>
              <a:rPr sz="1600" spc="4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por</a:t>
            </a:r>
            <a:r>
              <a:rPr sz="1600" spc="4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profundas</a:t>
            </a:r>
            <a:r>
              <a:rPr sz="1600" spc="40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transformações </a:t>
            </a:r>
            <a:r>
              <a:rPr sz="1600" dirty="0">
                <a:latin typeface="Arial MT"/>
                <a:cs typeface="Arial MT"/>
              </a:rPr>
              <a:t>econômicas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globais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nacionais,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incluindo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pandemia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spc="-20" dirty="0">
                <a:latin typeface="Arial MT"/>
                <a:cs typeface="Arial MT"/>
              </a:rPr>
              <a:t>COVID-</a:t>
            </a:r>
            <a:r>
              <a:rPr sz="1600" dirty="0">
                <a:latin typeface="Arial MT"/>
                <a:cs typeface="Arial MT"/>
              </a:rPr>
              <a:t>19,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crises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energéticas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desafios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fiscais.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cinco </a:t>
            </a:r>
            <a:r>
              <a:rPr sz="1600" dirty="0">
                <a:latin typeface="Arial MT"/>
                <a:cs typeface="Arial MT"/>
              </a:rPr>
              <a:t>capítulos,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discutiremos</a:t>
            </a:r>
            <a:r>
              <a:rPr sz="1600" spc="20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conceitos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básicos,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0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evolução </a:t>
            </a:r>
            <a:r>
              <a:rPr sz="1600" dirty="0">
                <a:latin typeface="Arial MT"/>
                <a:cs typeface="Arial MT"/>
              </a:rPr>
              <a:t>histórica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impactos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dessas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variações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dia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dia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dos </a:t>
            </a:r>
            <a:r>
              <a:rPr sz="1600" spc="-10" dirty="0">
                <a:latin typeface="Arial MT"/>
                <a:cs typeface="Arial MT"/>
              </a:rPr>
              <a:t>brasileiros.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1403349"/>
            <a:ext cx="4369435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Capítulo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600" b="1" dirty="0">
                <a:latin typeface="Arial"/>
                <a:cs typeface="Arial"/>
              </a:rPr>
              <a:t>INTRODUÇÃO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À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TAXA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SELIC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À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INFLAÇÃO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889249"/>
            <a:ext cx="5427345" cy="473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Definições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Conceitos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43800"/>
              </a:lnSpc>
              <a:spcBef>
                <a:spcPts val="640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sigla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Especial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Liquidação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Custódia,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básica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brasileira. </a:t>
            </a:r>
            <a:r>
              <a:rPr sz="1600" dirty="0">
                <a:latin typeface="Arial MT"/>
                <a:cs typeface="Arial MT"/>
              </a:rPr>
              <a:t>Ela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referência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demais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taxas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juros praticadas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mercado,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cobradas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empréstimos, </a:t>
            </a:r>
            <a:r>
              <a:rPr sz="1600" dirty="0">
                <a:latin typeface="Arial MT"/>
                <a:cs typeface="Arial MT"/>
              </a:rPr>
              <a:t>financiamentos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rendimentos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aplicações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financeiras. </a:t>
            </a:r>
            <a:r>
              <a:rPr sz="1600" dirty="0">
                <a:latin typeface="Arial MT"/>
                <a:cs typeface="Arial MT"/>
              </a:rPr>
              <a:t>Determinada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pelo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Comitê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Monetária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(Copom)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do </a:t>
            </a:r>
            <a:r>
              <a:rPr sz="1600" dirty="0">
                <a:latin typeface="Arial MT"/>
                <a:cs typeface="Arial MT"/>
              </a:rPr>
              <a:t>Banco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Central,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 tem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principal objetivo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controlar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garantir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econômica.</a:t>
            </a:r>
            <a:endParaRPr sz="1600">
              <a:latin typeface="Arial MT"/>
              <a:cs typeface="Arial MT"/>
            </a:endParaRPr>
          </a:p>
          <a:p>
            <a:pPr marL="12700" marR="8255" algn="just">
              <a:lnSpc>
                <a:spcPct val="144000"/>
              </a:lnSpc>
              <a:spcBef>
                <a:spcPts val="1385"/>
              </a:spcBef>
            </a:pPr>
            <a:r>
              <a:rPr sz="1600" dirty="0">
                <a:latin typeface="Arial MT"/>
                <a:cs typeface="Arial MT"/>
              </a:rPr>
              <a:t>Sua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influência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estende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diversos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setores: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quando </a:t>
            </a:r>
            <a:r>
              <a:rPr sz="1600" dirty="0">
                <a:latin typeface="Arial MT"/>
                <a:cs typeface="Arial MT"/>
              </a:rPr>
              <a:t>elevada,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tende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encarecer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crédito,</a:t>
            </a:r>
            <a:r>
              <a:rPr sz="1600" spc="13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desestimular</a:t>
            </a:r>
            <a:r>
              <a:rPr sz="1600" spc="13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consumo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conter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inflação;</a:t>
            </a:r>
            <a:r>
              <a:rPr sz="1600" spc="3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quando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reduzida,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facilita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acesso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crédito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incentiva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consumo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investimentos.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1403349"/>
            <a:ext cx="2540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Mecanismos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Influência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363469"/>
            <a:ext cx="5423535" cy="675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afeta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através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diferentes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canais: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800"/>
              </a:lnSpc>
              <a:spcBef>
                <a:spcPts val="138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Inflação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elevada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reduz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circulação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dinheiro,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diminuindo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pressão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sobre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preços.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Por </a:t>
            </a:r>
            <a:r>
              <a:rPr sz="1600" dirty="0">
                <a:latin typeface="Arial MT"/>
                <a:cs typeface="Arial MT"/>
              </a:rPr>
              <a:t>outro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lado,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baixa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pode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aumentar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consumo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investimentos,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gerando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pressões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inflacionárias.</a:t>
            </a:r>
            <a:endParaRPr sz="1600">
              <a:latin typeface="Arial MT"/>
              <a:cs typeface="Arial MT"/>
            </a:endParaRPr>
          </a:p>
          <a:p>
            <a:pPr marL="469265" marR="6350" indent="-228600" algn="just">
              <a:lnSpc>
                <a:spcPct val="143800"/>
              </a:lnSpc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Crédito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altos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tornam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empréstimos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financiamentos</a:t>
            </a:r>
            <a:r>
              <a:rPr sz="1600" spc="22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225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caros,</a:t>
            </a:r>
            <a:r>
              <a:rPr sz="1600" spc="229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desestimulando</a:t>
            </a:r>
            <a:r>
              <a:rPr sz="1600" spc="225" dirty="0">
                <a:latin typeface="Arial MT"/>
                <a:cs typeface="Arial MT"/>
              </a:rPr>
              <a:t>  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endividamento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famílias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empresas.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juros </a:t>
            </a:r>
            <a:r>
              <a:rPr sz="1600" dirty="0">
                <a:latin typeface="Arial MT"/>
                <a:cs typeface="Arial MT"/>
              </a:rPr>
              <a:t>baixos,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crédito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fica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acessível,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incentivando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spc="-10" dirty="0">
                <a:latin typeface="Arial MT"/>
                <a:cs typeface="Arial MT"/>
              </a:rPr>
              <a:t>consumo.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800"/>
              </a:lnSpc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Investimentos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elevada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torna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títulos </a:t>
            </a:r>
            <a:r>
              <a:rPr sz="1600" dirty="0">
                <a:latin typeface="Arial MT"/>
                <a:cs typeface="Arial MT"/>
              </a:rPr>
              <a:t>públicos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atrativos,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reduzindo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interesse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investimentos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produtivos.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Quando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taxa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baixa, </a:t>
            </a:r>
            <a:r>
              <a:rPr sz="1600" dirty="0">
                <a:latin typeface="Arial MT"/>
                <a:cs typeface="Arial MT"/>
              </a:rPr>
              <a:t>ocorre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inverso: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mercado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busca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alternativas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mais </a:t>
            </a:r>
            <a:r>
              <a:rPr sz="1600" dirty="0">
                <a:latin typeface="Arial MT"/>
                <a:cs typeface="Arial MT"/>
              </a:rPr>
              <a:t>rentáveis,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produção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industrial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negócios.</a:t>
            </a:r>
            <a:endParaRPr sz="1600">
              <a:latin typeface="Arial MT"/>
              <a:cs typeface="Arial MT"/>
            </a:endParaRPr>
          </a:p>
          <a:p>
            <a:pPr marL="469265" marR="5080" indent="-228600" algn="just">
              <a:lnSpc>
                <a:spcPct val="143700"/>
              </a:lnSpc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Arial"/>
                <a:cs typeface="Arial"/>
              </a:rPr>
              <a:t>Consumo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3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3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3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altos,</a:t>
            </a:r>
            <a:r>
              <a:rPr sz="1600" spc="29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3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prestações</a:t>
            </a:r>
            <a:r>
              <a:rPr sz="1600" spc="30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spc="-10" dirty="0">
                <a:latin typeface="Arial MT"/>
                <a:cs typeface="Arial MT"/>
              </a:rPr>
              <a:t>financiamentos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ficam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caras,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reduzindo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poder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compra</a:t>
            </a:r>
            <a:r>
              <a:rPr sz="1600" spc="25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população.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Juros</a:t>
            </a:r>
            <a:r>
              <a:rPr sz="1600" spc="2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baixos</a:t>
            </a:r>
            <a:r>
              <a:rPr sz="1600" spc="2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facilitam</a:t>
            </a:r>
            <a:r>
              <a:rPr sz="1600" spc="26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  <a:p>
            <a:pPr marL="469265" algn="just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latin typeface="Arial MT"/>
                <a:cs typeface="Arial MT"/>
              </a:rPr>
              <a:t>consumo,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aquecendo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economia.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1403349"/>
            <a:ext cx="285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Importância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para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Economia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254656"/>
            <a:ext cx="54222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essencial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econômica,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pois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é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principais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ferramentas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governo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manter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229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dentro</a:t>
            </a:r>
            <a:r>
              <a:rPr sz="1600" spc="2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2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meta</a:t>
            </a:r>
            <a:r>
              <a:rPr sz="1600" spc="2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estabelecida</a:t>
            </a:r>
            <a:r>
              <a:rPr sz="1600" spc="2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pelo</a:t>
            </a:r>
            <a:r>
              <a:rPr sz="1600" spc="229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Conselho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3306596"/>
            <a:ext cx="10826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600" spc="-10" dirty="0">
                <a:latin typeface="Arial MT"/>
                <a:cs typeface="Arial MT"/>
              </a:rPr>
              <a:t>Monetário preserva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0" dirty="0"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765" y="3306596"/>
            <a:ext cx="43300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43800"/>
              </a:lnSpc>
              <a:spcBef>
                <a:spcPts val="100"/>
              </a:spcBef>
              <a:tabLst>
                <a:tab pos="802640" algn="l"/>
                <a:tab pos="997585" algn="l"/>
                <a:tab pos="1183640" algn="l"/>
                <a:tab pos="1846580" algn="l"/>
                <a:tab pos="2016760" algn="l"/>
                <a:tab pos="2397760" algn="l"/>
                <a:tab pos="2469515" algn="l"/>
                <a:tab pos="3364865" algn="l"/>
                <a:tab pos="3549650" algn="l"/>
              </a:tabLst>
            </a:pPr>
            <a:r>
              <a:rPr sz="1600" spc="-10" dirty="0">
                <a:latin typeface="Arial MT"/>
                <a:cs typeface="Arial MT"/>
              </a:rPr>
              <a:t>Nacional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(CMN).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Uma</a:t>
            </a:r>
            <a:r>
              <a:rPr sz="1600" dirty="0">
                <a:latin typeface="Arial MT"/>
                <a:cs typeface="Arial MT"/>
              </a:rPr>
              <a:t>		</a:t>
            </a:r>
            <a:r>
              <a:rPr sz="1600" spc="-10" dirty="0">
                <a:latin typeface="Arial MT"/>
                <a:cs typeface="Arial MT"/>
              </a:rPr>
              <a:t>inflação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controlada </a:t>
            </a:r>
            <a:r>
              <a:rPr sz="1600" spc="-20" dirty="0">
                <a:latin typeface="Arial MT"/>
                <a:cs typeface="Arial MT"/>
              </a:rPr>
              <a:t>poder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compra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da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população,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evitando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120" y="4006112"/>
            <a:ext cx="542417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444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distorções</a:t>
            </a:r>
            <a:r>
              <a:rPr sz="1600" spc="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garantindo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previsibilidade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para </a:t>
            </a:r>
            <a:r>
              <a:rPr sz="1600" dirty="0">
                <a:latin typeface="Arial MT"/>
                <a:cs typeface="Arial MT"/>
              </a:rPr>
              <a:t>empresas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investidores.</a:t>
            </a:r>
            <a:endParaRPr sz="1600">
              <a:latin typeface="Arial MT"/>
              <a:cs typeface="Arial MT"/>
            </a:endParaRPr>
          </a:p>
          <a:p>
            <a:pPr marL="12700" marR="5080" algn="just">
              <a:lnSpc>
                <a:spcPct val="143900"/>
              </a:lnSpc>
              <a:spcBef>
                <a:spcPts val="1375"/>
              </a:spcBef>
            </a:pPr>
            <a:r>
              <a:rPr sz="1600" dirty="0">
                <a:latin typeface="Arial MT"/>
                <a:cs typeface="Arial MT"/>
              </a:rPr>
              <a:t>Por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sua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vez,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inflação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elevada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corrói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valor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moeda, </a:t>
            </a:r>
            <a:r>
              <a:rPr sz="1600" dirty="0">
                <a:latin typeface="Arial MT"/>
                <a:cs typeface="Arial MT"/>
              </a:rPr>
              <a:t>reduz</a:t>
            </a:r>
            <a:r>
              <a:rPr sz="1600" spc="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poder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aquisitivo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famílias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desorganiza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economia.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Assim,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ajuste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Selic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21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medida </a:t>
            </a:r>
            <a:r>
              <a:rPr sz="1600" dirty="0">
                <a:latin typeface="Arial MT"/>
                <a:cs typeface="Arial MT"/>
              </a:rPr>
              <a:t>necessária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equilibrar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econômico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monetária,</a:t>
            </a:r>
            <a:r>
              <a:rPr sz="1600" spc="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promovendo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6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ambiente</a:t>
            </a:r>
            <a:r>
              <a:rPr sz="1600" spc="60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mais </a:t>
            </a:r>
            <a:r>
              <a:rPr sz="1600" spc="-10" dirty="0">
                <a:latin typeface="Arial MT"/>
                <a:cs typeface="Arial MT"/>
              </a:rPr>
              <a:t>seguro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para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investimentos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desenvolvimento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prazo.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1279905"/>
            <a:ext cx="4460875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Capítulo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dirty="0">
                <a:latin typeface="Arial"/>
                <a:cs typeface="Arial"/>
              </a:rPr>
              <a:t>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CENÁRIO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ECONÔMICO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ENTRE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2020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 2024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765805"/>
            <a:ext cx="5426075" cy="691578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28320">
              <a:lnSpc>
                <a:spcPct val="103699"/>
              </a:lnSpc>
              <a:spcBef>
                <a:spcPts val="25"/>
              </a:spcBef>
            </a:pPr>
            <a:r>
              <a:rPr sz="1600" b="1" dirty="0">
                <a:latin typeface="Arial"/>
                <a:cs typeface="Arial"/>
              </a:rPr>
              <a:t>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impacto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pandemia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10" dirty="0">
                <a:latin typeface="Arial"/>
                <a:cs typeface="Arial"/>
              </a:rPr>
              <a:t> COVID-</a:t>
            </a:r>
            <a:r>
              <a:rPr sz="1600" b="1" dirty="0">
                <a:latin typeface="Arial"/>
                <a:cs typeface="Arial"/>
              </a:rPr>
              <a:t>19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economia brasileira</a:t>
            </a:r>
            <a:endParaRPr sz="1600">
              <a:latin typeface="Arial"/>
              <a:cs typeface="Arial"/>
            </a:endParaRPr>
          </a:p>
          <a:p>
            <a:pPr marL="12700" marR="6350" algn="just">
              <a:lnSpc>
                <a:spcPct val="143900"/>
              </a:lnSpc>
              <a:spcBef>
                <a:spcPts val="625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pandemia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COVID-</a:t>
            </a:r>
            <a:r>
              <a:rPr sz="1600" dirty="0">
                <a:latin typeface="Arial MT"/>
                <a:cs typeface="Arial MT"/>
              </a:rPr>
              <a:t>19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trouxe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profundas </a:t>
            </a:r>
            <a:r>
              <a:rPr sz="1600" dirty="0">
                <a:latin typeface="Arial MT"/>
                <a:cs typeface="Arial MT"/>
              </a:rPr>
              <a:t>crises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econômicas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história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recente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Brasil.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necessidade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isolamento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fechamento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atividades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econômicas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não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essenciais,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Produto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Interno </a:t>
            </a:r>
            <a:r>
              <a:rPr sz="1600" dirty="0">
                <a:latin typeface="Arial MT"/>
                <a:cs typeface="Arial MT"/>
              </a:rPr>
              <a:t>Bruto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(PIB)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registrou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queda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significativa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4,1%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2020.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desemprego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alcançou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níveis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alarmantes,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afetando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14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milhões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pessoas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auge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crise.</a:t>
            </a:r>
            <a:endParaRPr sz="1600">
              <a:latin typeface="Arial MT"/>
              <a:cs typeface="Arial MT"/>
            </a:endParaRPr>
          </a:p>
          <a:p>
            <a:pPr marL="12700" marR="5080" algn="just">
              <a:lnSpc>
                <a:spcPct val="143900"/>
              </a:lnSpc>
              <a:spcBef>
                <a:spcPts val="1375"/>
              </a:spcBef>
            </a:pP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mitigar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impactos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pandemia,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governo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lançou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série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emergenciais,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Auxílio </a:t>
            </a:r>
            <a:r>
              <a:rPr sz="1600" dirty="0">
                <a:latin typeface="Arial MT"/>
                <a:cs typeface="Arial MT"/>
              </a:rPr>
              <a:t>Emergencial,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injetou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mais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R$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300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bilhões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na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forneceu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suporte</a:t>
            </a:r>
            <a:r>
              <a:rPr sz="1600" spc="11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financeiro</a:t>
            </a:r>
            <a:r>
              <a:rPr sz="1600" spc="10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milhões</a:t>
            </a:r>
            <a:r>
              <a:rPr sz="1600" spc="10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famílias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situação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vulnerabilidade.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entanto,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essas </a:t>
            </a:r>
            <a:r>
              <a:rPr sz="1600" dirty="0">
                <a:latin typeface="Arial MT"/>
                <a:cs typeface="Arial MT"/>
              </a:rPr>
              <a:t>medidas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também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elevaram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déficit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fiscal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dívida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pública, </a:t>
            </a:r>
            <a:r>
              <a:rPr sz="1600" dirty="0">
                <a:latin typeface="Arial MT"/>
                <a:cs typeface="Arial MT"/>
              </a:rPr>
              <a:t>criando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desafios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prazo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sustentabilidade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das </a:t>
            </a:r>
            <a:r>
              <a:rPr sz="1600" dirty="0">
                <a:latin typeface="Arial MT"/>
                <a:cs typeface="Arial MT"/>
              </a:rPr>
              <a:t>contas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públicas.</a:t>
            </a:r>
            <a:endParaRPr sz="1600">
              <a:latin typeface="Arial MT"/>
              <a:cs typeface="Arial MT"/>
            </a:endParaRPr>
          </a:p>
          <a:p>
            <a:pPr marL="12700" marR="9525" algn="just">
              <a:lnSpc>
                <a:spcPct val="143700"/>
              </a:lnSpc>
              <a:spcBef>
                <a:spcPts val="1395"/>
              </a:spcBef>
            </a:pPr>
            <a:r>
              <a:rPr sz="1600" dirty="0">
                <a:latin typeface="Arial MT"/>
                <a:cs typeface="Arial MT"/>
              </a:rPr>
              <a:t>Entre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2021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2022,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brasileira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enfrentou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uma </a:t>
            </a:r>
            <a:r>
              <a:rPr sz="1600" dirty="0">
                <a:latin typeface="Arial MT"/>
                <a:cs typeface="Arial MT"/>
              </a:rPr>
              <a:t>série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choques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ampliaram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pressão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inflacionária.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767232"/>
            <a:ext cx="5425440" cy="441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20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nos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preços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commodities,</a:t>
            </a:r>
            <a:r>
              <a:rPr sz="1600" spc="20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impulsionada</a:t>
            </a:r>
            <a:r>
              <a:rPr sz="1600" spc="210" dirty="0">
                <a:latin typeface="Arial MT"/>
                <a:cs typeface="Arial MT"/>
              </a:rPr>
              <a:t>  </a:t>
            </a:r>
            <a:r>
              <a:rPr sz="1600" spc="-20" dirty="0">
                <a:latin typeface="Arial MT"/>
                <a:cs typeface="Arial MT"/>
              </a:rPr>
              <a:t>pela </a:t>
            </a:r>
            <a:r>
              <a:rPr sz="1600" spc="-10" dirty="0">
                <a:latin typeface="Arial MT"/>
                <a:cs typeface="Arial MT"/>
              </a:rPr>
              <a:t>recuperação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econômica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global,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elevou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custos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energia, </a:t>
            </a:r>
            <a:r>
              <a:rPr sz="1600" dirty="0">
                <a:latin typeface="Arial MT"/>
                <a:cs typeface="Arial MT"/>
              </a:rPr>
              <a:t>combustíveis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alimentos.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Além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disso,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desvalorização </a:t>
            </a:r>
            <a:r>
              <a:rPr sz="1600" dirty="0">
                <a:latin typeface="Arial MT"/>
                <a:cs typeface="Arial MT"/>
              </a:rPr>
              <a:t>cambial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intensificou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importações,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enquanto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tensões</a:t>
            </a:r>
            <a:r>
              <a:rPr sz="1600" spc="4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políticas</a:t>
            </a:r>
            <a:r>
              <a:rPr sz="1600" spc="4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internas</a:t>
            </a:r>
            <a:r>
              <a:rPr sz="1600" spc="4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geraram</a:t>
            </a:r>
            <a:r>
              <a:rPr sz="1600" spc="4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incertezas</a:t>
            </a:r>
            <a:r>
              <a:rPr sz="1600" spc="475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que </a:t>
            </a:r>
            <a:r>
              <a:rPr sz="1600" dirty="0">
                <a:latin typeface="Arial MT"/>
                <a:cs typeface="Arial MT"/>
              </a:rPr>
              <a:t>impactaram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investimentos.</a:t>
            </a:r>
            <a:endParaRPr sz="1600">
              <a:latin typeface="Arial MT"/>
              <a:cs typeface="Arial MT"/>
            </a:endParaRPr>
          </a:p>
          <a:p>
            <a:pPr marL="12700" marR="6985" algn="just">
              <a:lnSpc>
                <a:spcPct val="143900"/>
              </a:lnSpc>
              <a:spcBef>
                <a:spcPts val="1395"/>
              </a:spcBef>
            </a:pPr>
            <a:r>
              <a:rPr sz="1600" dirty="0">
                <a:latin typeface="Arial MT"/>
                <a:cs typeface="Arial MT"/>
              </a:rPr>
              <a:t>Esses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fatores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resultaram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15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período</a:t>
            </a:r>
            <a:r>
              <a:rPr sz="1600" spc="1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155" dirty="0">
                <a:latin typeface="Arial MT"/>
                <a:cs typeface="Arial MT"/>
              </a:rPr>
              <a:t>  </a:t>
            </a:r>
            <a:r>
              <a:rPr sz="1600" spc="-10" dirty="0">
                <a:latin typeface="Arial MT"/>
                <a:cs typeface="Arial MT"/>
              </a:rPr>
              <a:t>inflação </a:t>
            </a:r>
            <a:r>
              <a:rPr sz="1600" dirty="0">
                <a:latin typeface="Arial MT"/>
                <a:cs typeface="Arial MT"/>
              </a:rPr>
              <a:t>elevada,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índice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IPCA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atingindo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10,06%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2021,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maior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nível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desde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2015.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resposta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Banco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Central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foi </a:t>
            </a:r>
            <a:r>
              <a:rPr sz="1600" dirty="0">
                <a:latin typeface="Arial MT"/>
                <a:cs typeface="Arial MT"/>
              </a:rPr>
              <a:t>iniciar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ciclo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Selic,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saiu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2%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 </a:t>
            </a:r>
            <a:r>
              <a:rPr sz="1600" dirty="0">
                <a:latin typeface="Arial MT"/>
                <a:cs typeface="Arial MT"/>
              </a:rPr>
              <a:t>2020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13,75%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em</a:t>
            </a:r>
            <a:r>
              <a:rPr sz="1600" spc="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2022,</a:t>
            </a:r>
            <a:r>
              <a:rPr sz="1600" spc="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como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forma</a:t>
            </a:r>
            <a:r>
              <a:rPr sz="1600" spc="4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4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conter</a:t>
            </a:r>
            <a:r>
              <a:rPr sz="1600" spc="3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inflação.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1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8120" y="874522"/>
            <a:ext cx="5426075" cy="508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Recuperação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econômica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pós-pandemia</a:t>
            </a:r>
            <a:endParaRPr sz="1600">
              <a:latin typeface="Arial"/>
              <a:cs typeface="Arial"/>
            </a:endParaRPr>
          </a:p>
          <a:p>
            <a:pPr marL="12700" marR="5080" indent="55880" algn="just">
              <a:lnSpc>
                <a:spcPct val="143700"/>
              </a:lnSpc>
              <a:spcBef>
                <a:spcPts val="635"/>
              </a:spcBef>
            </a:pPr>
            <a:r>
              <a:rPr sz="1600" dirty="0">
                <a:latin typeface="Arial MT"/>
                <a:cs typeface="Arial MT"/>
              </a:rPr>
              <a:t>Em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2023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2024,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brasileira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começou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mostrar </a:t>
            </a:r>
            <a:r>
              <a:rPr sz="1600" dirty="0">
                <a:latin typeface="Arial MT"/>
                <a:cs typeface="Arial MT"/>
              </a:rPr>
              <a:t>sinais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recuperação.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PIB</a:t>
            </a:r>
            <a:r>
              <a:rPr sz="1600" spc="3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voltou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crescer</a:t>
            </a:r>
            <a:r>
              <a:rPr sz="1600" spc="3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3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forma </a:t>
            </a:r>
            <a:r>
              <a:rPr sz="1600" dirty="0">
                <a:latin typeface="Arial MT"/>
                <a:cs typeface="Arial MT"/>
              </a:rPr>
              <a:t>moderada,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impulsionado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pelo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aumento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das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exportações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pela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retomada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consumo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interno.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desemprego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também apresentou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uma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tendência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queda,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ainda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níveis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 </a:t>
            </a:r>
            <a:r>
              <a:rPr sz="1600" dirty="0">
                <a:latin typeface="Arial MT"/>
                <a:cs typeface="Arial MT"/>
              </a:rPr>
              <a:t>informalidade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permaneçam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elevados.</a:t>
            </a:r>
            <a:endParaRPr sz="1600">
              <a:latin typeface="Arial MT"/>
              <a:cs typeface="Arial MT"/>
            </a:endParaRPr>
          </a:p>
          <a:p>
            <a:pPr marL="12700" marR="5715" algn="just">
              <a:lnSpc>
                <a:spcPct val="143900"/>
              </a:lnSpc>
              <a:spcBef>
                <a:spcPts val="1395"/>
              </a:spcBef>
            </a:pPr>
            <a:r>
              <a:rPr sz="1600" dirty="0">
                <a:latin typeface="Arial MT"/>
                <a:cs typeface="Arial MT"/>
              </a:rPr>
              <a:t>No</a:t>
            </a:r>
            <a:r>
              <a:rPr sz="1600" spc="8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entanto,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9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desafios</a:t>
            </a:r>
            <a:r>
              <a:rPr sz="1600" spc="9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fiscais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continuam</a:t>
            </a:r>
            <a:r>
              <a:rPr sz="1600" spc="8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sendo</a:t>
            </a:r>
            <a:r>
              <a:rPr sz="1600" spc="90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uma </a:t>
            </a:r>
            <a:r>
              <a:rPr sz="1600" dirty="0">
                <a:latin typeface="Arial MT"/>
                <a:cs typeface="Arial MT"/>
              </a:rPr>
              <a:t>preocupação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central.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necessidade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equilibrar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gastos </a:t>
            </a:r>
            <a:r>
              <a:rPr sz="1600" dirty="0">
                <a:latin typeface="Arial MT"/>
                <a:cs typeface="Arial MT"/>
              </a:rPr>
              <a:t>públicos,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reduzir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dívida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implementar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reformas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estruturais </a:t>
            </a:r>
            <a:r>
              <a:rPr sz="1600" dirty="0">
                <a:latin typeface="Arial MT"/>
                <a:cs typeface="Arial MT"/>
              </a:rPr>
              <a:t>é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fundamental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sustentar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crescimento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econômico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longo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prazo.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Além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disso,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previsibilidade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política</a:t>
            </a:r>
            <a:r>
              <a:rPr sz="1600" spc="7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75" dirty="0">
                <a:latin typeface="Arial MT"/>
                <a:cs typeface="Arial MT"/>
              </a:rPr>
              <a:t> 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estabilidade</a:t>
            </a:r>
            <a:r>
              <a:rPr sz="1600" spc="26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institucional</a:t>
            </a:r>
            <a:r>
              <a:rPr sz="1600" spc="26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são</a:t>
            </a:r>
            <a:r>
              <a:rPr sz="1600" spc="26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cruciais</a:t>
            </a:r>
            <a:r>
              <a:rPr sz="1600" spc="260" dirty="0">
                <a:latin typeface="Arial MT"/>
                <a:cs typeface="Arial MT"/>
              </a:rPr>
              <a:t>   </a:t>
            </a:r>
            <a:r>
              <a:rPr sz="1600" dirty="0">
                <a:latin typeface="Arial MT"/>
                <a:cs typeface="Arial MT"/>
              </a:rPr>
              <a:t>para</a:t>
            </a:r>
            <a:r>
              <a:rPr sz="1600" spc="260" dirty="0">
                <a:latin typeface="Arial MT"/>
                <a:cs typeface="Arial MT"/>
              </a:rPr>
              <a:t>   </a:t>
            </a:r>
            <a:r>
              <a:rPr sz="1600" spc="-10" dirty="0">
                <a:latin typeface="Arial MT"/>
                <a:cs typeface="Arial MT"/>
              </a:rPr>
              <a:t>atrair </a:t>
            </a:r>
            <a:r>
              <a:rPr sz="1600" dirty="0">
                <a:latin typeface="Arial MT"/>
                <a:cs typeface="Arial MT"/>
              </a:rPr>
              <a:t>investimentos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fortalecer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confiança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mercados.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2954</Words>
  <Application>Microsoft Office PowerPoint</Application>
  <PresentationFormat>Personalizar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Impact</vt:lpstr>
      <vt:lpstr>Symbol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POR LER ATÉ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alexandreveloso2015@gmail.com</dc:creator>
  <cp:lastModifiedBy>alexandreveloso2015@gmail.com</cp:lastModifiedBy>
  <cp:revision>1</cp:revision>
  <dcterms:created xsi:type="dcterms:W3CDTF">2024-12-28T18:35:12Z</dcterms:created>
  <dcterms:modified xsi:type="dcterms:W3CDTF">2024-12-28T18:36:03Z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2024-12-28T00:00:00Z</vt:filetime>
  </property>
  <property fmtid="{D5CDD505-2E9C-101B-9397-08002B2CF9AE}" pid="5" name="Producer">
    <vt:lpwstr>Microsoft® Word 2019</vt:lpwstr>
  </property>
</Properties>
</file>