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63" r:id="rId6"/>
    <p:sldId id="264" r:id="rId7"/>
    <p:sldId id="265" r:id="rId8"/>
    <p:sldId id="266" r:id="rId9"/>
    <p:sldId id="267"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4660"/>
  </p:normalViewPr>
  <p:slideViewPr>
    <p:cSldViewPr snapToGrid="0">
      <p:cViewPr varScale="1">
        <p:scale>
          <a:sx n="104" d="100"/>
          <a:sy n="104" d="100"/>
        </p:scale>
        <p:origin x="14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3046-23AB-4F54-A8A3-AD9B1D3357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8598A6-ECEA-4D30-B07F-CC3DC6A4B1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33ECE-1CA5-4758-8A30-0FFF9EA6B676}"/>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5" name="Footer Placeholder 4">
            <a:extLst>
              <a:ext uri="{FF2B5EF4-FFF2-40B4-BE49-F238E27FC236}">
                <a16:creationId xmlns:a16="http://schemas.microsoft.com/office/drawing/2014/main" id="{15086822-A80A-42FD-9DDE-D2266EBB3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02E57-06F8-48C3-A0BF-F8F32F88B846}"/>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75241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93BC-3B22-47E1-BB25-B93D382FBE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94529-448A-4F9C-83C2-98FCF7A38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7C893-643C-44F9-9BC6-5CD7E4EA8394}"/>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5" name="Footer Placeholder 4">
            <a:extLst>
              <a:ext uri="{FF2B5EF4-FFF2-40B4-BE49-F238E27FC236}">
                <a16:creationId xmlns:a16="http://schemas.microsoft.com/office/drawing/2014/main" id="{63734704-9D60-47CD-BE85-3A3FE16CA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2E26E-9618-49FD-B061-E51DEC957C84}"/>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140444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D18E7-D718-475E-A381-5AAA6F969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5594C-2335-46B4-824E-F210623ED9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9D6C-1A63-4BCF-95CF-7CF248498BAE}"/>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5" name="Footer Placeholder 4">
            <a:extLst>
              <a:ext uri="{FF2B5EF4-FFF2-40B4-BE49-F238E27FC236}">
                <a16:creationId xmlns:a16="http://schemas.microsoft.com/office/drawing/2014/main" id="{BBDC3837-08F0-48B3-9E98-8544469C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ADBF5-35A4-48CA-866F-29906062C511}"/>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335385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A30C-2496-4946-AA39-B79D5983F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A49D4-1C56-44DB-86FC-9544F1088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6B62B-9787-495C-9F28-88B0563F6D49}"/>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5" name="Footer Placeholder 4">
            <a:extLst>
              <a:ext uri="{FF2B5EF4-FFF2-40B4-BE49-F238E27FC236}">
                <a16:creationId xmlns:a16="http://schemas.microsoft.com/office/drawing/2014/main" id="{519A69CD-0CD0-4BDC-9675-3C0B8CDA7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FE615-5217-4494-8807-17BE00A8E6FB}"/>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304339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D65D-6E8B-4740-8809-D3A97803B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2806D9-11DA-4E57-8A15-030357A4F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825244-A65E-4E06-9B49-09A4B6676BFB}"/>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5" name="Footer Placeholder 4">
            <a:extLst>
              <a:ext uri="{FF2B5EF4-FFF2-40B4-BE49-F238E27FC236}">
                <a16:creationId xmlns:a16="http://schemas.microsoft.com/office/drawing/2014/main" id="{D2FD0A6C-B176-46B3-A1F7-D2EC4082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72D7D-1964-4FF4-BBB4-17C6AC8835CD}"/>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85893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98F9-CCA4-4205-9C49-50FD1FB27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F18BA-A0EB-4C0D-BF5B-3D0A21ABA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FE1760-9B7A-4965-B1DD-859F8D06EE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89FD30-CBA6-457D-A725-2AE3A49ACE1F}"/>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6" name="Footer Placeholder 5">
            <a:extLst>
              <a:ext uri="{FF2B5EF4-FFF2-40B4-BE49-F238E27FC236}">
                <a16:creationId xmlns:a16="http://schemas.microsoft.com/office/drawing/2014/main" id="{0C01D18C-4542-4E69-BF6F-D17485F69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61CCB-2FDC-43CD-9264-0A7726AEB2BC}"/>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329805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8810-533D-4C49-A4AA-189CE6D601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11BA1-8E20-49FD-9B46-1B9A2CACD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A32611-473D-4D51-86E7-85A008011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F4D05F-52A1-4A2D-BF6B-586F0183A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61384C-E2A0-4876-9AD3-46189B5ED2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FAB4F5-6D63-4987-A60F-E23942053BE1}"/>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8" name="Footer Placeholder 7">
            <a:extLst>
              <a:ext uri="{FF2B5EF4-FFF2-40B4-BE49-F238E27FC236}">
                <a16:creationId xmlns:a16="http://schemas.microsoft.com/office/drawing/2014/main" id="{9EC5BD91-45CE-4957-86DA-E2D8870B6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74F64-C8EA-4B31-9496-1B69BF3876B3}"/>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5840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7FFC-B86E-47F5-8A1B-DF1F7B57FB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17089-4FC2-4612-AB31-D919AC1FF977}"/>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4" name="Footer Placeholder 3">
            <a:extLst>
              <a:ext uri="{FF2B5EF4-FFF2-40B4-BE49-F238E27FC236}">
                <a16:creationId xmlns:a16="http://schemas.microsoft.com/office/drawing/2014/main" id="{9306E445-94DF-44B5-93BC-84CBF6D614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FC9391-FB36-44B7-B9E8-91A9994723B2}"/>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246380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E4939-38A5-435E-BAC6-8FC3E5BF7FB8}"/>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3" name="Footer Placeholder 2">
            <a:extLst>
              <a:ext uri="{FF2B5EF4-FFF2-40B4-BE49-F238E27FC236}">
                <a16:creationId xmlns:a16="http://schemas.microsoft.com/office/drawing/2014/main" id="{FFAEF52D-0C1D-49AA-85BF-EA5EA5DEFA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42BD8-7760-4D78-A039-061E818698EE}"/>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349848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4162-DB13-41D9-A583-1EF9F3157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37FC36-7EE8-4E93-B41E-8C59ED769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63CB0B-ED2D-4F4E-B6D6-271A52168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55966-D2BF-41A0-9E14-B237973D5B67}"/>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6" name="Footer Placeholder 5">
            <a:extLst>
              <a:ext uri="{FF2B5EF4-FFF2-40B4-BE49-F238E27FC236}">
                <a16:creationId xmlns:a16="http://schemas.microsoft.com/office/drawing/2014/main" id="{1E76488B-75AC-4838-9102-B09776B54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F6760-FE74-41D3-895B-B328BC92476C}"/>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230307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66B7-3B9B-4C2B-BB0A-B07CCB103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BF52AB-4C94-4C6C-8E49-9A382B538A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80894-AA92-47B0-BBF9-E052293D6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47131-6297-44AB-8059-269CFA207C8C}"/>
              </a:ext>
            </a:extLst>
          </p:cNvPr>
          <p:cNvSpPr>
            <a:spLocks noGrp="1"/>
          </p:cNvSpPr>
          <p:nvPr>
            <p:ph type="dt" sz="half" idx="10"/>
          </p:nvPr>
        </p:nvSpPr>
        <p:spPr/>
        <p:txBody>
          <a:bodyPr/>
          <a:lstStyle/>
          <a:p>
            <a:fld id="{4F260001-3160-4500-8272-E5C7E466919C}" type="datetimeFigureOut">
              <a:rPr lang="en-US" smtClean="0"/>
              <a:t>5/20/2022</a:t>
            </a:fld>
            <a:endParaRPr lang="en-US"/>
          </a:p>
        </p:txBody>
      </p:sp>
      <p:sp>
        <p:nvSpPr>
          <p:cNvPr id="6" name="Footer Placeholder 5">
            <a:extLst>
              <a:ext uri="{FF2B5EF4-FFF2-40B4-BE49-F238E27FC236}">
                <a16:creationId xmlns:a16="http://schemas.microsoft.com/office/drawing/2014/main" id="{26867C28-8370-47DD-A914-2422F6F3A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9700C-A123-48B5-A5BE-11200A3A0287}"/>
              </a:ext>
            </a:extLst>
          </p:cNvPr>
          <p:cNvSpPr>
            <a:spLocks noGrp="1"/>
          </p:cNvSpPr>
          <p:nvPr>
            <p:ph type="sldNum" sz="quarter" idx="12"/>
          </p:nvPr>
        </p:nvSpPr>
        <p:spPr/>
        <p:txBody>
          <a:bodyPr/>
          <a:lstStyle/>
          <a:p>
            <a:fld id="{7E306562-F92B-49F1-956F-D13B92EDD5D0}" type="slidenum">
              <a:rPr lang="en-US" smtClean="0"/>
              <a:t>‹#›</a:t>
            </a:fld>
            <a:endParaRPr lang="en-US"/>
          </a:p>
        </p:txBody>
      </p:sp>
    </p:spTree>
    <p:extLst>
      <p:ext uri="{BB962C8B-B14F-4D97-AF65-F5344CB8AC3E}">
        <p14:creationId xmlns:p14="http://schemas.microsoft.com/office/powerpoint/2010/main" val="285992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EAA58F-A881-4EFA-ACBD-B34768A266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266AB0-E302-4BE2-931B-E09EB7863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50EFE-297A-40B8-B11D-F703D78D5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60001-3160-4500-8272-E5C7E466919C}" type="datetimeFigureOut">
              <a:rPr lang="en-US" smtClean="0"/>
              <a:t>5/20/2022</a:t>
            </a:fld>
            <a:endParaRPr lang="en-US"/>
          </a:p>
        </p:txBody>
      </p:sp>
      <p:sp>
        <p:nvSpPr>
          <p:cNvPr id="5" name="Footer Placeholder 4">
            <a:extLst>
              <a:ext uri="{FF2B5EF4-FFF2-40B4-BE49-F238E27FC236}">
                <a16:creationId xmlns:a16="http://schemas.microsoft.com/office/drawing/2014/main" id="{9B88C4C5-FC10-428D-92B2-7C6828164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B5153-BC62-4AD2-BD17-229FA391A2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06562-F92B-49F1-956F-D13B92EDD5D0}" type="slidenum">
              <a:rPr lang="en-US" smtClean="0"/>
              <a:t>‹#›</a:t>
            </a:fld>
            <a:endParaRPr lang="en-US"/>
          </a:p>
        </p:txBody>
      </p:sp>
    </p:spTree>
    <p:extLst>
      <p:ext uri="{BB962C8B-B14F-4D97-AF65-F5344CB8AC3E}">
        <p14:creationId xmlns:p14="http://schemas.microsoft.com/office/powerpoint/2010/main" val="2850133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0ED44C-8395-409F-AF37-03ABBF4A3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99" y="184058"/>
            <a:ext cx="1784630" cy="1620526"/>
          </a:xfrm>
          <a:prstGeom prst="rect">
            <a:avLst/>
          </a:prstGeom>
        </p:spPr>
      </p:pic>
      <p:sp>
        <p:nvSpPr>
          <p:cNvPr id="4" name="TextBox 3">
            <a:extLst>
              <a:ext uri="{FF2B5EF4-FFF2-40B4-BE49-F238E27FC236}">
                <a16:creationId xmlns:a16="http://schemas.microsoft.com/office/drawing/2014/main" id="{70198643-B731-48AB-9145-7613F320DAB7}"/>
              </a:ext>
            </a:extLst>
          </p:cNvPr>
          <p:cNvSpPr txBox="1"/>
          <p:nvPr/>
        </p:nvSpPr>
        <p:spPr>
          <a:xfrm>
            <a:off x="4720127" y="2708148"/>
            <a:ext cx="2389974" cy="461665"/>
          </a:xfrm>
          <a:prstGeom prst="rect">
            <a:avLst/>
          </a:prstGeom>
          <a:noFill/>
        </p:spPr>
        <p:txBody>
          <a:bodyPr wrap="square" rtlCol="0">
            <a:spAutoFit/>
          </a:bodyPr>
          <a:lstStyle/>
          <a:p>
            <a:r>
              <a:rPr lang="en-US" sz="2400" b="1" i="1" dirty="0">
                <a:effectLst>
                  <a:outerShdw blurRad="38100" dist="38100" dir="2700000" algn="tl">
                    <a:srgbClr val="000000">
                      <a:alpha val="43137"/>
                    </a:srgbClr>
                  </a:outerShdw>
                </a:effectLst>
              </a:rPr>
              <a:t>Smart </a:t>
            </a:r>
            <a:r>
              <a:rPr lang="en-US" sz="2400" b="1" i="1" dirty="0" err="1">
                <a:effectLst>
                  <a:outerShdw blurRad="38100" dist="38100" dir="2700000" algn="tl">
                    <a:srgbClr val="000000">
                      <a:alpha val="43137"/>
                    </a:srgbClr>
                  </a:outerShdw>
                </a:effectLst>
              </a:rPr>
              <a:t>Agro</a:t>
            </a:r>
            <a:r>
              <a:rPr lang="en-US" sz="2400" b="1" i="1" dirty="0">
                <a:effectLst>
                  <a:outerShdw blurRad="38100" dist="38100" dir="2700000" algn="tl">
                    <a:srgbClr val="000000">
                      <a:alpha val="43137"/>
                    </a:srgbClr>
                  </a:outerShdw>
                </a:effectLst>
              </a:rPr>
              <a:t>-Farm</a:t>
            </a:r>
          </a:p>
        </p:txBody>
      </p:sp>
      <p:sp>
        <p:nvSpPr>
          <p:cNvPr id="5" name="TextBox 4">
            <a:extLst>
              <a:ext uri="{FF2B5EF4-FFF2-40B4-BE49-F238E27FC236}">
                <a16:creationId xmlns:a16="http://schemas.microsoft.com/office/drawing/2014/main" id="{D8D6C999-EE5D-43FA-9989-6EE64C60DA69}"/>
              </a:ext>
            </a:extLst>
          </p:cNvPr>
          <p:cNvSpPr txBox="1"/>
          <p:nvPr/>
        </p:nvSpPr>
        <p:spPr>
          <a:xfrm>
            <a:off x="3375588" y="3300236"/>
            <a:ext cx="5440823"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effectLst>
                  <a:outerShdw blurRad="38100" dist="38100" dir="2700000" algn="tl">
                    <a:srgbClr val="000000">
                      <a:alpha val="43137"/>
                    </a:srgbClr>
                  </a:outerShdw>
                </a:effectLst>
              </a:rPr>
              <a:t>Mohsina</a:t>
            </a:r>
            <a:r>
              <a:rPr lang="en-US" sz="2000" b="1" i="1" dirty="0">
                <a:effectLst>
                  <a:outerShdw blurRad="38100" dist="38100" dir="2700000" algn="tl">
                    <a:srgbClr val="000000">
                      <a:alpha val="43137"/>
                    </a:srgbClr>
                  </a:outerShdw>
                </a:effectLst>
              </a:rPr>
              <a:t> </a:t>
            </a:r>
            <a:r>
              <a:rPr lang="en-US" sz="2000" b="1" i="1" dirty="0" err="1">
                <a:effectLst>
                  <a:outerShdw blurRad="38100" dist="38100" dir="2700000" algn="tl">
                    <a:srgbClr val="000000">
                      <a:alpha val="43137"/>
                    </a:srgbClr>
                  </a:outerShdw>
                </a:effectLst>
              </a:rPr>
              <a:t>Mehenaj</a:t>
            </a:r>
            <a:r>
              <a:rPr lang="en-US" sz="2000" b="1" i="1" dirty="0">
                <a:effectLst>
                  <a:outerShdw blurRad="38100" dist="38100" dir="2700000" algn="tl">
                    <a:srgbClr val="000000">
                      <a:alpha val="43137"/>
                    </a:srgbClr>
                  </a:outerShdw>
                </a:effectLst>
              </a:rPr>
              <a:t>                         (011193066) </a:t>
            </a:r>
          </a:p>
          <a:p>
            <a:pPr marL="342900" indent="-342900">
              <a:buFont typeface="Arial" panose="020B0604020202020204" pitchFamily="34" charset="0"/>
              <a:buChar char="•"/>
            </a:pPr>
            <a:r>
              <a:rPr lang="en-US" sz="2000" b="1" i="1" dirty="0">
                <a:effectLst>
                  <a:outerShdw blurRad="38100" dist="38100" dir="2700000" algn="tl">
                    <a:srgbClr val="000000">
                      <a:alpha val="43137"/>
                    </a:srgbClr>
                  </a:outerShdw>
                </a:effectLst>
              </a:rPr>
              <a:t>Abu Bakar Fahad                           (011201119)</a:t>
            </a:r>
          </a:p>
          <a:p>
            <a:pPr marL="342900" indent="-342900">
              <a:buFont typeface="Arial" panose="020B0604020202020204" pitchFamily="34" charset="0"/>
              <a:buChar char="•"/>
            </a:pPr>
            <a:r>
              <a:rPr lang="en-US" sz="2000" b="1" i="1" dirty="0">
                <a:effectLst>
                  <a:outerShdw blurRad="38100" dist="38100" dir="2700000" algn="tl">
                    <a:srgbClr val="000000">
                      <a:alpha val="43137"/>
                    </a:srgbClr>
                  </a:outerShdw>
                </a:effectLst>
              </a:rPr>
              <a:t>Mithila </a:t>
            </a:r>
            <a:r>
              <a:rPr lang="en-US" sz="2000" b="1" i="1" dirty="0" err="1">
                <a:effectLst>
                  <a:outerShdw blurRad="38100" dist="38100" dir="2700000" algn="tl">
                    <a:srgbClr val="000000">
                      <a:alpha val="43137"/>
                    </a:srgbClr>
                  </a:outerShdw>
                </a:effectLst>
              </a:rPr>
              <a:t>Farjana</a:t>
            </a:r>
            <a:r>
              <a:rPr lang="en-US" sz="2000" b="1" i="1" dirty="0">
                <a:effectLst>
                  <a:outerShdw blurRad="38100" dist="38100" dir="2700000" algn="tl">
                    <a:srgbClr val="000000">
                      <a:alpha val="43137"/>
                    </a:srgbClr>
                  </a:outerShdw>
                </a:effectLst>
              </a:rPr>
              <a:t>                              (011201127)</a:t>
            </a:r>
          </a:p>
          <a:p>
            <a:pPr marL="342900" indent="-342900">
              <a:buFont typeface="Arial" panose="020B0604020202020204" pitchFamily="34" charset="0"/>
              <a:buChar char="•"/>
            </a:pPr>
            <a:r>
              <a:rPr lang="en-US" sz="2000" b="1" i="1" dirty="0">
                <a:effectLst>
                  <a:outerShdw blurRad="38100" dist="38100" dir="2700000" algn="tl">
                    <a:srgbClr val="000000">
                      <a:alpha val="43137"/>
                    </a:srgbClr>
                  </a:outerShdw>
                </a:effectLst>
              </a:rPr>
              <a:t>Syed Eftasum Alam                       (011201133)</a:t>
            </a:r>
          </a:p>
          <a:p>
            <a:pPr marL="342900" indent="-342900">
              <a:buFont typeface="Arial" panose="020B0604020202020204" pitchFamily="34" charset="0"/>
              <a:buChar char="•"/>
            </a:pPr>
            <a:r>
              <a:rPr lang="en-US" sz="2000" b="1" i="1" dirty="0">
                <a:effectLst>
                  <a:outerShdw blurRad="38100" dist="38100" dir="2700000" algn="tl">
                    <a:srgbClr val="000000">
                      <a:alpha val="43137"/>
                    </a:srgbClr>
                  </a:outerShdw>
                </a:effectLst>
              </a:rPr>
              <a:t>Samira Ahmed                               (011201167)</a:t>
            </a:r>
          </a:p>
          <a:p>
            <a:pPr marL="342900" indent="-342900">
              <a:buFont typeface="Arial" panose="020B0604020202020204" pitchFamily="34" charset="0"/>
              <a:buChar char="•"/>
            </a:pPr>
            <a:endParaRPr lang="en-US" sz="2000" b="1" i="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B5DD92E-655A-4E76-960C-8EE5FA2CA903}"/>
              </a:ext>
            </a:extLst>
          </p:cNvPr>
          <p:cNvSpPr txBox="1"/>
          <p:nvPr/>
        </p:nvSpPr>
        <p:spPr>
          <a:xfrm>
            <a:off x="3651902" y="5850415"/>
            <a:ext cx="4888194" cy="646331"/>
          </a:xfrm>
          <a:prstGeom prst="rect">
            <a:avLst/>
          </a:prstGeom>
          <a:noFill/>
        </p:spPr>
        <p:txBody>
          <a:bodyPr wrap="square" rtlCol="0">
            <a:spAutoFit/>
          </a:bodyPr>
          <a:lstStyle/>
          <a:p>
            <a:r>
              <a:rPr lang="en-US" b="1" i="1" dirty="0">
                <a:solidFill>
                  <a:schemeClr val="bg1"/>
                </a:solidFill>
                <a:effectLst>
                  <a:outerShdw blurRad="38100" dist="38100" dir="2700000" algn="tl">
                    <a:srgbClr val="000000">
                      <a:alpha val="43137"/>
                    </a:srgbClr>
                  </a:outerShdw>
                </a:effectLst>
              </a:rPr>
              <a:t>	                  Section : B</a:t>
            </a:r>
          </a:p>
          <a:p>
            <a:r>
              <a:rPr lang="en-US" b="1" i="1" dirty="0">
                <a:solidFill>
                  <a:schemeClr val="bg1"/>
                </a:solidFill>
                <a:effectLst>
                  <a:outerShdw blurRad="38100" dist="38100" dir="2700000" algn="tl">
                    <a:srgbClr val="000000">
                      <a:alpha val="43137"/>
                    </a:srgbClr>
                  </a:outerShdw>
                </a:effectLst>
              </a:rPr>
              <a:t>Course: </a:t>
            </a:r>
            <a:r>
              <a:rPr lang="nl-NL" b="1" i="1" dirty="0">
                <a:solidFill>
                  <a:schemeClr val="bg1"/>
                </a:solidFill>
                <a:effectLst>
                  <a:outerShdw blurRad="38100" dist="38100" dir="2700000" algn="tl">
                    <a:srgbClr val="000000">
                      <a:alpha val="43137"/>
                    </a:srgbClr>
                  </a:outerShdw>
                </a:effectLst>
              </a:rPr>
              <a:t>CSE 124/EEE 2124 (Electronics Labrotory)</a:t>
            </a:r>
            <a:endParaRPr lang="en-US" b="1" i="1" dirty="0">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1AE909D4-4136-4CED-AA32-19580A83C0C8}"/>
              </a:ext>
            </a:extLst>
          </p:cNvPr>
          <p:cNvSpPr txBox="1"/>
          <p:nvPr/>
        </p:nvSpPr>
        <p:spPr>
          <a:xfrm>
            <a:off x="4448086" y="1988641"/>
            <a:ext cx="4383993" cy="646331"/>
          </a:xfrm>
          <a:prstGeom prst="rect">
            <a:avLst/>
          </a:prstGeom>
          <a:noFill/>
        </p:spPr>
        <p:txBody>
          <a:bodyPr wrap="square" rtlCol="0">
            <a:spAutoFit/>
          </a:bodyPr>
          <a:lstStyle/>
          <a:p>
            <a:r>
              <a:rPr lang="en-US" sz="3600" b="1" u="sng" dirty="0">
                <a:effectLst>
                  <a:outerShdw blurRad="38100" dist="38100" dir="2700000" algn="tl">
                    <a:srgbClr val="000000">
                      <a:alpha val="43137"/>
                    </a:srgbClr>
                  </a:outerShdw>
                </a:effectLst>
              </a:rPr>
              <a:t>Team - </a:t>
            </a:r>
            <a:r>
              <a:rPr lang="en-US" sz="3600" b="1" u="sng" dirty="0" err="1">
                <a:effectLst>
                  <a:outerShdw blurRad="38100" dist="38100" dir="2700000" algn="tl">
                    <a:srgbClr val="000000">
                      <a:alpha val="43137"/>
                    </a:srgbClr>
                  </a:outerShdw>
                </a:effectLst>
              </a:rPr>
              <a:t>AgroPro</a:t>
            </a:r>
            <a:endParaRPr lang="en-US" sz="3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57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32182" y="1230417"/>
            <a:ext cx="5001603" cy="400110"/>
          </a:xfrm>
          <a:prstGeom prst="rect">
            <a:avLst/>
          </a:prstGeom>
          <a:noFill/>
        </p:spPr>
        <p:txBody>
          <a:bodyPr wrap="square" rtlCol="0">
            <a:spAutoFit/>
          </a:bodyPr>
          <a:lstStyle/>
          <a:p>
            <a:r>
              <a:rPr lang="en-US" sz="2000" b="1" i="1" dirty="0">
                <a:effectLst>
                  <a:outerShdw blurRad="38100" dist="38100" dir="2700000" algn="tl">
                    <a:srgbClr val="000000">
                      <a:alpha val="43137"/>
                    </a:srgbClr>
                  </a:outerShdw>
                </a:effectLst>
              </a:rPr>
              <a:t>Conclusion: </a:t>
            </a:r>
          </a:p>
        </p:txBody>
      </p:sp>
      <p:sp>
        <p:nvSpPr>
          <p:cNvPr id="3" name="TextBox 2">
            <a:extLst>
              <a:ext uri="{FF2B5EF4-FFF2-40B4-BE49-F238E27FC236}">
                <a16:creationId xmlns:a16="http://schemas.microsoft.com/office/drawing/2014/main" id="{7D6448EC-B25D-4B6A-BD6E-84EA016C761E}"/>
              </a:ext>
            </a:extLst>
          </p:cNvPr>
          <p:cNvSpPr txBox="1"/>
          <p:nvPr/>
        </p:nvSpPr>
        <p:spPr>
          <a:xfrm>
            <a:off x="1000839" y="2401368"/>
            <a:ext cx="6776814" cy="584775"/>
          </a:xfrm>
          <a:prstGeom prst="rect">
            <a:avLst/>
          </a:prstGeom>
          <a:noFill/>
        </p:spPr>
        <p:txBody>
          <a:bodyPr wrap="square" rtlCol="0">
            <a:spAutoFit/>
          </a:bodyPr>
          <a:lstStyle/>
          <a:p>
            <a:pPr algn="just"/>
            <a:endParaRPr lang="en-US" sz="1600" i="1" dirty="0"/>
          </a:p>
          <a:p>
            <a:pPr marL="342900" indent="-342900">
              <a:buAutoNum type="arabicPeriod"/>
            </a:pPr>
            <a:endParaRPr lang="en-US" sz="1600" i="1" dirty="0"/>
          </a:p>
        </p:txBody>
      </p:sp>
      <p:sp>
        <p:nvSpPr>
          <p:cNvPr id="4" name="Rectangle 3">
            <a:extLst>
              <a:ext uri="{FF2B5EF4-FFF2-40B4-BE49-F238E27FC236}">
                <a16:creationId xmlns:a16="http://schemas.microsoft.com/office/drawing/2014/main" id="{5CE89C37-4626-4C09-8E4D-6F6773176D32}"/>
              </a:ext>
            </a:extLst>
          </p:cNvPr>
          <p:cNvSpPr/>
          <p:nvPr/>
        </p:nvSpPr>
        <p:spPr>
          <a:xfrm>
            <a:off x="1000839" y="1738949"/>
            <a:ext cx="5689600" cy="1077684"/>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888BA9-B130-41DF-83BF-14406F886106}"/>
              </a:ext>
            </a:extLst>
          </p:cNvPr>
          <p:cNvSpPr txBox="1"/>
          <p:nvPr/>
        </p:nvSpPr>
        <p:spPr>
          <a:xfrm>
            <a:off x="957969" y="1800737"/>
            <a:ext cx="5689600" cy="954107"/>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t>As Bangladesh is an agricultural country, we wanted to do something for the betterment of the farmers and that lead us to do this project. If we can implement this in the working sector the farmers will have some helping hand from the technology and they will have less hassle. </a:t>
            </a:r>
          </a:p>
        </p:txBody>
      </p:sp>
    </p:spTree>
    <p:extLst>
      <p:ext uri="{BB962C8B-B14F-4D97-AF65-F5344CB8AC3E}">
        <p14:creationId xmlns:p14="http://schemas.microsoft.com/office/powerpoint/2010/main" val="150219739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48000">
              <a:schemeClr val="accent4">
                <a:lumMod val="60000"/>
                <a:lumOff val="40000"/>
              </a:schemeClr>
            </a:gs>
            <a:gs pos="100000">
              <a:schemeClr val="accent4">
                <a:lumMod val="40000"/>
                <a:lumOff val="60000"/>
              </a:schemeClr>
            </a:gs>
          </a:gsLst>
          <a:lin ang="162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72DEC35-ADB5-4D07-BBC7-08E3E20CD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solidFill>
            <a:schemeClr val="bg1"/>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D6448EC-B25D-4B6A-BD6E-84EA016C761E}"/>
              </a:ext>
            </a:extLst>
          </p:cNvPr>
          <p:cNvSpPr txBox="1"/>
          <p:nvPr/>
        </p:nvSpPr>
        <p:spPr>
          <a:xfrm>
            <a:off x="1000839" y="2401368"/>
            <a:ext cx="6776814" cy="584775"/>
          </a:xfrm>
          <a:prstGeom prst="rect">
            <a:avLst/>
          </a:prstGeom>
          <a:noFill/>
        </p:spPr>
        <p:txBody>
          <a:bodyPr wrap="square" rtlCol="0">
            <a:spAutoFit/>
          </a:bodyPr>
          <a:lstStyle/>
          <a:p>
            <a:pPr algn="just"/>
            <a:endParaRPr lang="en-US" sz="1600" i="1" dirty="0"/>
          </a:p>
          <a:p>
            <a:pPr marL="342900" indent="-342900">
              <a:buAutoNum type="arabicPeriod"/>
            </a:pPr>
            <a:endParaRPr lang="en-US" sz="1600" i="1" dirty="0"/>
          </a:p>
        </p:txBody>
      </p:sp>
      <p:sp>
        <p:nvSpPr>
          <p:cNvPr id="11" name="Rectangle 10">
            <a:extLst>
              <a:ext uri="{FF2B5EF4-FFF2-40B4-BE49-F238E27FC236}">
                <a16:creationId xmlns:a16="http://schemas.microsoft.com/office/drawing/2014/main" id="{31A19FFD-BFC0-47C4-8D71-831FE0BF967F}"/>
              </a:ext>
            </a:extLst>
          </p:cNvPr>
          <p:cNvSpPr/>
          <p:nvPr/>
        </p:nvSpPr>
        <p:spPr>
          <a:xfrm>
            <a:off x="5406584" y="4547401"/>
            <a:ext cx="6032264" cy="1056089"/>
          </a:xfrm>
          <a:prstGeom prst="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a:ln>
            <a:noFill/>
          </a:ln>
          <a:effectLst>
            <a:outerShdw blurRad="50800" dist="76200" dir="4500000" sx="101000" sy="101000" algn="tl" rotWithShape="0">
              <a:prstClr val="black">
                <a:alpha val="45000"/>
              </a:prstClr>
            </a:outerShdw>
            <a:reflection stA="45000" endPos="65000" dir="5400000" sy="-100000" algn="bl" rotWithShape="0"/>
            <a:softEdge rad="508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A65247B-2F36-4A57-8341-0CAC43B69A1E}"/>
              </a:ext>
            </a:extLst>
          </p:cNvPr>
          <p:cNvSpPr txBox="1"/>
          <p:nvPr/>
        </p:nvSpPr>
        <p:spPr>
          <a:xfrm>
            <a:off x="5523769" y="4481741"/>
            <a:ext cx="6042273" cy="923330"/>
          </a:xfrm>
          <a:prstGeom prst="rect">
            <a:avLst/>
          </a:prstGeom>
          <a:noFill/>
          <a:effectLst>
            <a:softEdge rad="876300"/>
          </a:effectLst>
        </p:spPr>
        <p:txBody>
          <a:bodyPr wrap="square" rtlCol="0">
            <a:spAutoFit/>
          </a:bodyPr>
          <a:lstStyle/>
          <a:p>
            <a:r>
              <a:rPr lang="en-US" sz="4000" b="1" i="1" u="sng" dirty="0">
                <a:effectLst>
                  <a:outerShdw blurRad="38100" dist="38100" dir="2700000" algn="tl">
                    <a:srgbClr val="000000">
                      <a:alpha val="43137"/>
                    </a:srgbClr>
                  </a:outerShdw>
                </a:effectLst>
                <a:latin typeface="Agency FB" panose="020B0503020202020204" pitchFamily="34" charset="0"/>
              </a:rPr>
              <a:t>Let’s work </a:t>
            </a:r>
            <a:r>
              <a:rPr lang="en-US" sz="5400" b="1" i="1" u="sng" dirty="0">
                <a:effectLst>
                  <a:outerShdw blurRad="38100" dist="38100" dir="2700000" algn="tl">
                    <a:srgbClr val="000000">
                      <a:alpha val="43137"/>
                    </a:srgbClr>
                  </a:outerShdw>
                </a:effectLst>
                <a:latin typeface="Agency FB" panose="020B0503020202020204" pitchFamily="34" charset="0"/>
              </a:rPr>
              <a:t>Smart </a:t>
            </a:r>
            <a:r>
              <a:rPr lang="en-US" sz="4000" b="1" i="1" u="sng" dirty="0">
                <a:effectLst>
                  <a:outerShdw blurRad="38100" dist="38100" dir="2700000" algn="tl">
                    <a:srgbClr val="000000">
                      <a:alpha val="43137"/>
                    </a:srgbClr>
                  </a:outerShdw>
                </a:effectLst>
                <a:latin typeface="Agency FB" panose="020B0503020202020204" pitchFamily="34" charset="0"/>
              </a:rPr>
              <a:t>not </a:t>
            </a:r>
            <a:r>
              <a:rPr lang="en-US" sz="5400" b="1" i="1" u="sng" dirty="0">
                <a:effectLst>
                  <a:outerShdw blurRad="38100" dist="38100" dir="2700000" algn="tl">
                    <a:srgbClr val="000000">
                      <a:alpha val="43137"/>
                    </a:srgbClr>
                  </a:outerShdw>
                </a:effectLst>
                <a:latin typeface="Agency FB" panose="020B0503020202020204" pitchFamily="34" charset="0"/>
              </a:rPr>
              <a:t>Hard</a:t>
            </a:r>
            <a:endParaRPr lang="en-US" sz="2800" b="1" i="1" u="sng"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10016558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B7AAFF-7505-4CDB-979D-13397B8D344A}"/>
              </a:ext>
            </a:extLst>
          </p:cNvPr>
          <p:cNvSpPr/>
          <p:nvPr/>
        </p:nvSpPr>
        <p:spPr>
          <a:xfrm>
            <a:off x="1264692" y="3458910"/>
            <a:ext cx="3972326" cy="400110"/>
          </a:xfrm>
          <a:prstGeom prst="rect">
            <a:avLst/>
          </a:prstGeom>
          <a:gradFill>
            <a:gsLst>
              <a:gs pos="0">
                <a:schemeClr val="accent4"/>
              </a:gs>
              <a:gs pos="48000">
                <a:schemeClr val="accent4">
                  <a:lumMod val="60000"/>
                  <a:lumOff val="40000"/>
                </a:schemeClr>
              </a:gs>
              <a:gs pos="100000">
                <a:schemeClr val="accent4">
                  <a:lumMod val="40000"/>
                  <a:lumOff val="6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6" name="Rectangle 5">
            <a:extLst>
              <a:ext uri="{FF2B5EF4-FFF2-40B4-BE49-F238E27FC236}">
                <a16:creationId xmlns:a16="http://schemas.microsoft.com/office/drawing/2014/main" id="{5E7E7E95-71FC-4225-95CC-7892AEFD09CD}"/>
              </a:ext>
            </a:extLst>
          </p:cNvPr>
          <p:cNvSpPr/>
          <p:nvPr/>
        </p:nvSpPr>
        <p:spPr>
          <a:xfrm>
            <a:off x="1264692" y="2910031"/>
            <a:ext cx="4923672" cy="400110"/>
          </a:xfrm>
          <a:prstGeom prst="rect">
            <a:avLst/>
          </a:prstGeom>
          <a:gradFill>
            <a:gsLst>
              <a:gs pos="0">
                <a:schemeClr val="accent4"/>
              </a:gs>
              <a:gs pos="48000">
                <a:schemeClr val="accent4">
                  <a:lumMod val="60000"/>
                  <a:lumOff val="40000"/>
                </a:schemeClr>
              </a:gs>
              <a:gs pos="100000">
                <a:schemeClr val="accent4">
                  <a:lumMod val="40000"/>
                  <a:lumOff val="6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5" name="Rectangle 4">
            <a:extLst>
              <a:ext uri="{FF2B5EF4-FFF2-40B4-BE49-F238E27FC236}">
                <a16:creationId xmlns:a16="http://schemas.microsoft.com/office/drawing/2014/main" id="{F9E8C89D-4EE9-4364-9E6E-0C4F1DBE507C}"/>
              </a:ext>
            </a:extLst>
          </p:cNvPr>
          <p:cNvSpPr/>
          <p:nvPr/>
        </p:nvSpPr>
        <p:spPr>
          <a:xfrm>
            <a:off x="1264692" y="2401368"/>
            <a:ext cx="7020326" cy="400110"/>
          </a:xfrm>
          <a:prstGeom prst="rect">
            <a:avLst/>
          </a:prstGeom>
          <a:gradFill>
            <a:gsLst>
              <a:gs pos="0">
                <a:schemeClr val="accent4"/>
              </a:gs>
              <a:gs pos="48000">
                <a:schemeClr val="accent4">
                  <a:lumMod val="60000"/>
                  <a:lumOff val="40000"/>
                </a:schemeClr>
              </a:gs>
              <a:gs pos="100000">
                <a:schemeClr val="accent4">
                  <a:lumMod val="40000"/>
                  <a:lumOff val="6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7" y="1230594"/>
            <a:ext cx="1666430" cy="400110"/>
          </a:xfrm>
          <a:prstGeom prst="rect">
            <a:avLst/>
          </a:prstGeom>
          <a:noFill/>
        </p:spPr>
        <p:txBody>
          <a:bodyPr wrap="square" rtlCol="0">
            <a:spAutoFit/>
          </a:bodyPr>
          <a:lstStyle/>
          <a:p>
            <a:pPr algn="just"/>
            <a:r>
              <a:rPr lang="en-US" sz="2000" b="1" i="1" dirty="0">
                <a:effectLst>
                  <a:outerShdw blurRad="38100" dist="38100" dir="2700000" algn="tl">
                    <a:srgbClr val="000000">
                      <a:alpha val="43137"/>
                    </a:srgbClr>
                  </a:outerShdw>
                </a:effectLst>
              </a:rPr>
              <a:t>Objective : </a:t>
            </a:r>
          </a:p>
        </p:txBody>
      </p:sp>
      <p:sp>
        <p:nvSpPr>
          <p:cNvPr id="3" name="TextBox 2">
            <a:extLst>
              <a:ext uri="{FF2B5EF4-FFF2-40B4-BE49-F238E27FC236}">
                <a16:creationId xmlns:a16="http://schemas.microsoft.com/office/drawing/2014/main" id="{7D6448EC-B25D-4B6A-BD6E-84EA016C761E}"/>
              </a:ext>
            </a:extLst>
          </p:cNvPr>
          <p:cNvSpPr txBox="1"/>
          <p:nvPr/>
        </p:nvSpPr>
        <p:spPr>
          <a:xfrm>
            <a:off x="991314" y="2401368"/>
            <a:ext cx="6628685" cy="1323439"/>
          </a:xfrm>
          <a:prstGeom prst="rect">
            <a:avLst/>
          </a:prstGeom>
          <a:noFill/>
        </p:spPr>
        <p:txBody>
          <a:bodyPr wrap="square" rtlCol="0">
            <a:spAutoFit/>
          </a:bodyPr>
          <a:lstStyle/>
          <a:p>
            <a:pPr marL="285750" indent="-285750">
              <a:buFont typeface="Arial" panose="020B0604020202020204" pitchFamily="34" charset="0"/>
              <a:buChar char="•"/>
            </a:pPr>
            <a:r>
              <a:rPr lang="en-US" sz="1600" i="1" dirty="0"/>
              <a:t>To use the organic/natural energy so that the work becomes cost efficient.</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dirty="0"/>
              <a:t>To help the farmers with their work</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dirty="0"/>
              <a:t>To make the system automated</a:t>
            </a:r>
          </a:p>
        </p:txBody>
      </p:sp>
    </p:spTree>
    <p:extLst>
      <p:ext uri="{BB962C8B-B14F-4D97-AF65-F5344CB8AC3E}">
        <p14:creationId xmlns:p14="http://schemas.microsoft.com/office/powerpoint/2010/main" val="375991400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5E6AFE-8845-4FAB-BD8B-0EBB40B7D841}"/>
              </a:ext>
            </a:extLst>
          </p:cNvPr>
          <p:cNvSpPr/>
          <p:nvPr/>
        </p:nvSpPr>
        <p:spPr>
          <a:xfrm>
            <a:off x="1384765" y="2751970"/>
            <a:ext cx="3972326" cy="400110"/>
          </a:xfrm>
          <a:prstGeom prst="rect">
            <a:avLst/>
          </a:prstGeom>
          <a:gradFill>
            <a:gsLst>
              <a:gs pos="0">
                <a:schemeClr val="accent4"/>
              </a:gs>
              <a:gs pos="48000">
                <a:schemeClr val="accent4">
                  <a:lumMod val="60000"/>
                  <a:lumOff val="40000"/>
                </a:schemeClr>
              </a:gs>
              <a:gs pos="100000">
                <a:schemeClr val="accent4">
                  <a:lumMod val="40000"/>
                  <a:lumOff val="6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5" name="Rectangle 4">
            <a:extLst>
              <a:ext uri="{FF2B5EF4-FFF2-40B4-BE49-F238E27FC236}">
                <a16:creationId xmlns:a16="http://schemas.microsoft.com/office/drawing/2014/main" id="{5EA559BC-9327-458A-86F8-4D179B4C92F5}"/>
              </a:ext>
            </a:extLst>
          </p:cNvPr>
          <p:cNvSpPr/>
          <p:nvPr/>
        </p:nvSpPr>
        <p:spPr>
          <a:xfrm>
            <a:off x="1384765" y="2213361"/>
            <a:ext cx="4822330"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7" y="1230594"/>
            <a:ext cx="1666430" cy="400110"/>
          </a:xfrm>
          <a:prstGeom prst="rect">
            <a:avLst/>
          </a:prstGeom>
          <a:noFill/>
        </p:spPr>
        <p:txBody>
          <a:bodyPr wrap="square" rtlCol="0">
            <a:spAutoFit/>
          </a:bodyPr>
          <a:lstStyle/>
          <a:p>
            <a:pPr algn="just"/>
            <a:r>
              <a:rPr lang="en-US" sz="2000" b="1" i="1" dirty="0">
                <a:effectLst>
                  <a:outerShdw blurRad="38100" dist="38100" dir="2700000" algn="tl">
                    <a:srgbClr val="000000">
                      <a:alpha val="43137"/>
                    </a:srgbClr>
                  </a:outerShdw>
                </a:effectLst>
              </a:rPr>
              <a:t>Introduction : </a:t>
            </a:r>
          </a:p>
        </p:txBody>
      </p:sp>
      <p:sp>
        <p:nvSpPr>
          <p:cNvPr id="3" name="TextBox 2">
            <a:extLst>
              <a:ext uri="{FF2B5EF4-FFF2-40B4-BE49-F238E27FC236}">
                <a16:creationId xmlns:a16="http://schemas.microsoft.com/office/drawing/2014/main" id="{7D6448EC-B25D-4B6A-BD6E-84EA016C761E}"/>
              </a:ext>
            </a:extLst>
          </p:cNvPr>
          <p:cNvSpPr txBox="1"/>
          <p:nvPr/>
        </p:nvSpPr>
        <p:spPr>
          <a:xfrm>
            <a:off x="1034042" y="2213361"/>
            <a:ext cx="3362467" cy="1077218"/>
          </a:xfrm>
          <a:prstGeom prst="rect">
            <a:avLst/>
          </a:prstGeom>
          <a:noFill/>
        </p:spPr>
        <p:txBody>
          <a:bodyPr wrap="square" rtlCol="0">
            <a:spAutoFit/>
          </a:bodyPr>
          <a:lstStyle/>
          <a:p>
            <a:pPr marL="285750" indent="-285750">
              <a:buFont typeface="Arial" panose="020B0604020202020204" pitchFamily="34" charset="0"/>
              <a:buChar char="•"/>
            </a:pPr>
            <a:r>
              <a:rPr lang="en-US" sz="1600" i="1" dirty="0"/>
              <a:t>What is </a:t>
            </a:r>
            <a:r>
              <a:rPr lang="en-US" sz="1600" i="1" dirty="0" err="1"/>
              <a:t>Agro</a:t>
            </a:r>
            <a:r>
              <a:rPr lang="en-US" sz="1600" i="1" dirty="0"/>
              <a:t>-Farm?</a:t>
            </a:r>
          </a:p>
          <a:p>
            <a:endParaRPr lang="en-US" sz="1600" i="1" dirty="0"/>
          </a:p>
          <a:p>
            <a:pPr marL="285750" indent="-285750">
              <a:buFont typeface="Arial" panose="020B0604020202020204" pitchFamily="34" charset="0"/>
              <a:buChar char="•"/>
            </a:pPr>
            <a:r>
              <a:rPr lang="en-US" sz="1600" i="1" dirty="0"/>
              <a:t>What is Smart </a:t>
            </a:r>
            <a:r>
              <a:rPr lang="en-US" sz="1600" i="1" dirty="0" err="1"/>
              <a:t>Agro</a:t>
            </a:r>
            <a:r>
              <a:rPr lang="en-US" sz="1600" i="1" dirty="0"/>
              <a:t>-Farm?</a:t>
            </a:r>
          </a:p>
          <a:p>
            <a:pPr marL="285750" indent="-285750">
              <a:buFont typeface="Arial" panose="020B0604020202020204" pitchFamily="34" charset="0"/>
              <a:buChar char="•"/>
            </a:pPr>
            <a:endParaRPr lang="en-US" sz="1600" i="1" dirty="0"/>
          </a:p>
        </p:txBody>
      </p:sp>
    </p:spTree>
    <p:extLst>
      <p:ext uri="{BB962C8B-B14F-4D97-AF65-F5344CB8AC3E}">
        <p14:creationId xmlns:p14="http://schemas.microsoft.com/office/powerpoint/2010/main" val="114058845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7" y="1230594"/>
            <a:ext cx="1666430" cy="400110"/>
          </a:xfrm>
          <a:prstGeom prst="rect">
            <a:avLst/>
          </a:prstGeom>
          <a:noFill/>
        </p:spPr>
        <p:txBody>
          <a:bodyPr wrap="square" rtlCol="0">
            <a:spAutoFit/>
          </a:bodyPr>
          <a:lstStyle/>
          <a:p>
            <a:pPr algn="just"/>
            <a:r>
              <a:rPr lang="en-US" sz="2000" b="1" i="1" dirty="0">
                <a:effectLst>
                  <a:outerShdw blurRad="38100" dist="38100" dir="2700000" algn="tl">
                    <a:srgbClr val="000000">
                      <a:alpha val="43137"/>
                    </a:srgbClr>
                  </a:outerShdw>
                </a:effectLst>
              </a:rPr>
              <a:t>Features : </a:t>
            </a:r>
          </a:p>
        </p:txBody>
      </p:sp>
      <p:sp>
        <p:nvSpPr>
          <p:cNvPr id="5" name="Rectangle 4">
            <a:extLst>
              <a:ext uri="{FF2B5EF4-FFF2-40B4-BE49-F238E27FC236}">
                <a16:creationId xmlns:a16="http://schemas.microsoft.com/office/drawing/2014/main" id="{D5BF7C61-E32E-41E2-9AD7-B51EDE1533B5}"/>
              </a:ext>
            </a:extLst>
          </p:cNvPr>
          <p:cNvSpPr/>
          <p:nvPr/>
        </p:nvSpPr>
        <p:spPr>
          <a:xfrm>
            <a:off x="922947" y="1828800"/>
            <a:ext cx="6955671"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6" name="TextBox 5">
            <a:extLst>
              <a:ext uri="{FF2B5EF4-FFF2-40B4-BE49-F238E27FC236}">
                <a16:creationId xmlns:a16="http://schemas.microsoft.com/office/drawing/2014/main" id="{B8B09102-54F3-48B8-B4E9-F26B49F4F886}"/>
              </a:ext>
            </a:extLst>
          </p:cNvPr>
          <p:cNvSpPr txBox="1"/>
          <p:nvPr/>
        </p:nvSpPr>
        <p:spPr>
          <a:xfrm>
            <a:off x="1090581" y="1828800"/>
            <a:ext cx="6742545" cy="369332"/>
          </a:xfrm>
          <a:prstGeom prst="rect">
            <a:avLst/>
          </a:prstGeom>
          <a:noFill/>
        </p:spPr>
        <p:txBody>
          <a:bodyPr wrap="square" rtlCol="0">
            <a:spAutoFit/>
          </a:bodyPr>
          <a:lstStyle/>
          <a:p>
            <a:pPr marL="285750" indent="-285750">
              <a:buFont typeface="Wingdings" panose="05000000000000000000" pitchFamily="2" charset="2"/>
              <a:buChar char="q"/>
            </a:pPr>
            <a:r>
              <a:rPr lang="en-US" i="1" dirty="0"/>
              <a:t>Smart heat controlling system with </a:t>
            </a:r>
            <a:r>
              <a:rPr lang="en-US" b="1" i="1" dirty="0"/>
              <a:t>Shade</a:t>
            </a:r>
            <a:endParaRPr lang="en-US" dirty="0"/>
          </a:p>
        </p:txBody>
      </p:sp>
      <p:sp>
        <p:nvSpPr>
          <p:cNvPr id="10" name="Rectangle 9">
            <a:extLst>
              <a:ext uri="{FF2B5EF4-FFF2-40B4-BE49-F238E27FC236}">
                <a16:creationId xmlns:a16="http://schemas.microsoft.com/office/drawing/2014/main" id="{EC3C2955-EF1B-42D5-B959-4A20908557D5}"/>
              </a:ext>
            </a:extLst>
          </p:cNvPr>
          <p:cNvSpPr/>
          <p:nvPr/>
        </p:nvSpPr>
        <p:spPr>
          <a:xfrm>
            <a:off x="922947" y="2374534"/>
            <a:ext cx="5828835"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7" name="TextBox 6">
            <a:extLst>
              <a:ext uri="{FF2B5EF4-FFF2-40B4-BE49-F238E27FC236}">
                <a16:creationId xmlns:a16="http://schemas.microsoft.com/office/drawing/2014/main" id="{FB0F0C57-FF8C-4743-A16D-F36DBE792D84}"/>
              </a:ext>
            </a:extLst>
          </p:cNvPr>
          <p:cNvSpPr txBox="1"/>
          <p:nvPr/>
        </p:nvSpPr>
        <p:spPr>
          <a:xfrm>
            <a:off x="1090581" y="2396228"/>
            <a:ext cx="5088546" cy="646331"/>
          </a:xfrm>
          <a:prstGeom prst="rect">
            <a:avLst/>
          </a:prstGeom>
          <a:noFill/>
        </p:spPr>
        <p:txBody>
          <a:bodyPr wrap="square" rtlCol="0">
            <a:spAutoFit/>
          </a:bodyPr>
          <a:lstStyle/>
          <a:p>
            <a:pPr marL="285750" indent="-285750">
              <a:buFont typeface="Wingdings" panose="05000000000000000000" pitchFamily="2" charset="2"/>
              <a:buChar char="q"/>
            </a:pPr>
            <a:r>
              <a:rPr lang="en-US" sz="1800" i="1" dirty="0"/>
              <a:t>Utilizing rainwater for crops betterment.</a:t>
            </a:r>
          </a:p>
          <a:p>
            <a:endParaRPr lang="en-US" dirty="0"/>
          </a:p>
        </p:txBody>
      </p:sp>
      <p:sp>
        <p:nvSpPr>
          <p:cNvPr id="13" name="Rectangle 12">
            <a:extLst>
              <a:ext uri="{FF2B5EF4-FFF2-40B4-BE49-F238E27FC236}">
                <a16:creationId xmlns:a16="http://schemas.microsoft.com/office/drawing/2014/main" id="{33B50815-755A-43F8-8D01-4A5AFAB7CD22}"/>
              </a:ext>
            </a:extLst>
          </p:cNvPr>
          <p:cNvSpPr/>
          <p:nvPr/>
        </p:nvSpPr>
        <p:spPr>
          <a:xfrm>
            <a:off x="922947" y="2964611"/>
            <a:ext cx="4960618"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14" name="TextBox 13">
            <a:extLst>
              <a:ext uri="{FF2B5EF4-FFF2-40B4-BE49-F238E27FC236}">
                <a16:creationId xmlns:a16="http://schemas.microsoft.com/office/drawing/2014/main" id="{AE0F8521-6E19-4DD9-98E0-D0E736407593}"/>
              </a:ext>
            </a:extLst>
          </p:cNvPr>
          <p:cNvSpPr txBox="1"/>
          <p:nvPr/>
        </p:nvSpPr>
        <p:spPr>
          <a:xfrm>
            <a:off x="1090581" y="2975275"/>
            <a:ext cx="2973419" cy="646331"/>
          </a:xfrm>
          <a:prstGeom prst="rect">
            <a:avLst/>
          </a:prstGeom>
          <a:noFill/>
        </p:spPr>
        <p:txBody>
          <a:bodyPr wrap="square" rtlCol="0">
            <a:spAutoFit/>
          </a:bodyPr>
          <a:lstStyle/>
          <a:p>
            <a:pPr marL="285750" indent="-285750">
              <a:buFont typeface="Wingdings" panose="05000000000000000000" pitchFamily="2" charset="2"/>
              <a:buChar char="q"/>
            </a:pPr>
            <a:r>
              <a:rPr lang="en-US" sz="1800" i="1" dirty="0"/>
              <a:t>Smart </a:t>
            </a:r>
            <a:r>
              <a:rPr lang="en-US" sz="1800" b="1" i="1" dirty="0"/>
              <a:t>security</a:t>
            </a:r>
            <a:r>
              <a:rPr lang="en-US" sz="1800" i="1" dirty="0"/>
              <a:t> system.</a:t>
            </a:r>
          </a:p>
          <a:p>
            <a:endParaRPr lang="en-US" dirty="0"/>
          </a:p>
        </p:txBody>
      </p:sp>
      <p:sp>
        <p:nvSpPr>
          <p:cNvPr id="15" name="Rectangle 14">
            <a:extLst>
              <a:ext uri="{FF2B5EF4-FFF2-40B4-BE49-F238E27FC236}">
                <a16:creationId xmlns:a16="http://schemas.microsoft.com/office/drawing/2014/main" id="{94B1C07D-C071-412C-858B-9E3630FFFB9E}"/>
              </a:ext>
            </a:extLst>
          </p:cNvPr>
          <p:cNvSpPr/>
          <p:nvPr/>
        </p:nvSpPr>
        <p:spPr>
          <a:xfrm>
            <a:off x="922947" y="3575440"/>
            <a:ext cx="3972326"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16" name="TextBox 15">
            <a:extLst>
              <a:ext uri="{FF2B5EF4-FFF2-40B4-BE49-F238E27FC236}">
                <a16:creationId xmlns:a16="http://schemas.microsoft.com/office/drawing/2014/main" id="{A59C4DE0-C64F-49D5-ACBA-AF60859ED4BC}"/>
              </a:ext>
            </a:extLst>
          </p:cNvPr>
          <p:cNvSpPr txBox="1"/>
          <p:nvPr/>
        </p:nvSpPr>
        <p:spPr>
          <a:xfrm>
            <a:off x="1142202" y="3612354"/>
            <a:ext cx="3463637"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i="1" dirty="0"/>
              <a:t>Smart water supplier</a:t>
            </a:r>
            <a:endParaRPr lang="en-US" dirty="0"/>
          </a:p>
        </p:txBody>
      </p:sp>
    </p:spTree>
    <p:extLst>
      <p:ext uri="{BB962C8B-B14F-4D97-AF65-F5344CB8AC3E}">
        <p14:creationId xmlns:p14="http://schemas.microsoft.com/office/powerpoint/2010/main" val="90077287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0B8851-2485-40BF-8B30-27E3FFA13AA7}"/>
              </a:ext>
            </a:extLst>
          </p:cNvPr>
          <p:cNvSpPr/>
          <p:nvPr/>
        </p:nvSpPr>
        <p:spPr>
          <a:xfrm>
            <a:off x="922946" y="3228945"/>
            <a:ext cx="4840545"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6" y="1230594"/>
            <a:ext cx="5001603" cy="400110"/>
          </a:xfrm>
          <a:prstGeom prst="rect">
            <a:avLst/>
          </a:prstGeom>
          <a:noFill/>
        </p:spPr>
        <p:txBody>
          <a:bodyPr wrap="square" rtlCol="0">
            <a:spAutoFit/>
          </a:bodyPr>
          <a:lstStyle/>
          <a:p>
            <a:pPr algn="just"/>
            <a:r>
              <a:rPr lang="en-US" sz="2000" b="1" i="1" dirty="0">
                <a:effectLst>
                  <a:outerShdw blurRad="38100" dist="38100" dir="2700000" algn="tl">
                    <a:srgbClr val="000000">
                      <a:alpha val="43137"/>
                    </a:srgbClr>
                  </a:outerShdw>
                </a:effectLst>
              </a:rPr>
              <a:t>Smart heat controlling system with Shade : </a:t>
            </a:r>
          </a:p>
        </p:txBody>
      </p:sp>
      <p:sp>
        <p:nvSpPr>
          <p:cNvPr id="6" name="Rectangle 5">
            <a:extLst>
              <a:ext uri="{FF2B5EF4-FFF2-40B4-BE49-F238E27FC236}">
                <a16:creationId xmlns:a16="http://schemas.microsoft.com/office/drawing/2014/main" id="{9E764012-A58B-43DA-B0F7-6A675027422F}"/>
              </a:ext>
            </a:extLst>
          </p:cNvPr>
          <p:cNvSpPr/>
          <p:nvPr/>
        </p:nvSpPr>
        <p:spPr>
          <a:xfrm>
            <a:off x="922946" y="2563927"/>
            <a:ext cx="5671818"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3" name="TextBox 2">
            <a:extLst>
              <a:ext uri="{FF2B5EF4-FFF2-40B4-BE49-F238E27FC236}">
                <a16:creationId xmlns:a16="http://schemas.microsoft.com/office/drawing/2014/main" id="{7D6448EC-B25D-4B6A-BD6E-84EA016C761E}"/>
              </a:ext>
            </a:extLst>
          </p:cNvPr>
          <p:cNvSpPr txBox="1"/>
          <p:nvPr/>
        </p:nvSpPr>
        <p:spPr>
          <a:xfrm>
            <a:off x="922946" y="2048498"/>
            <a:ext cx="3953854" cy="2554545"/>
          </a:xfrm>
          <a:prstGeom prst="rect">
            <a:avLst/>
          </a:prstGeom>
          <a:noFill/>
        </p:spPr>
        <p:txBody>
          <a:bodyPr wrap="square" rtlCol="0">
            <a:spAutoFit/>
          </a:bodyPr>
          <a:lstStyle/>
          <a:p>
            <a:r>
              <a:rPr lang="en-US" sz="1600" i="1" dirty="0">
                <a:effectLst>
                  <a:outerShdw blurRad="38100" dist="38100" dir="2700000" algn="tl">
                    <a:srgbClr val="000000">
                      <a:alpha val="43137"/>
                    </a:srgbClr>
                  </a:outerShdw>
                </a:effectLst>
              </a:rPr>
              <a:t>Hardware:</a:t>
            </a:r>
          </a:p>
          <a:p>
            <a:endParaRPr lang="en-US" sz="1600" i="1" dirty="0"/>
          </a:p>
          <a:p>
            <a:pPr marL="285750" indent="-285750">
              <a:buFont typeface="Wingdings" panose="05000000000000000000" pitchFamily="2" charset="2"/>
              <a:buChar char="q"/>
            </a:pPr>
            <a:r>
              <a:rPr lang="en-US" sz="1600" i="1" dirty="0"/>
              <a:t>Servo Motor.</a:t>
            </a:r>
          </a:p>
          <a:p>
            <a:pPr marL="342900" indent="-342900">
              <a:buAutoNum type="arabicPeriod"/>
            </a:pPr>
            <a:endParaRPr lang="en-US" sz="1600" i="1" dirty="0"/>
          </a:p>
          <a:p>
            <a:pPr marL="342900" indent="-342900">
              <a:buAutoNum type="arabicPeriod"/>
            </a:pPr>
            <a:endParaRPr lang="en-US" sz="1600" i="1" dirty="0"/>
          </a:p>
          <a:p>
            <a:pPr marL="285750" indent="-285750">
              <a:buFont typeface="Wingdings" panose="05000000000000000000" pitchFamily="2" charset="2"/>
              <a:buChar char="q"/>
            </a:pPr>
            <a:r>
              <a:rPr lang="en-US" sz="1600" i="1" dirty="0"/>
              <a:t>Temperature &amp; humidity Sensor.</a:t>
            </a:r>
          </a:p>
          <a:p>
            <a:pPr marL="342900" indent="-342900">
              <a:buAutoNum type="arabicPeriod"/>
            </a:pPr>
            <a:endParaRPr lang="en-US" sz="1600" i="1" dirty="0"/>
          </a:p>
          <a:p>
            <a:pPr marL="342900" indent="-342900">
              <a:buAutoNum type="arabicPeriod"/>
            </a:pPr>
            <a:endParaRPr lang="en-US" sz="1600" i="1" dirty="0"/>
          </a:p>
          <a:p>
            <a:pPr marL="342900" indent="-342900">
              <a:buAutoNum type="arabicPeriod"/>
            </a:pPr>
            <a:endParaRPr lang="en-US" sz="1600" i="1" dirty="0"/>
          </a:p>
          <a:p>
            <a:pPr marL="342900" indent="-342900">
              <a:buAutoNum type="arabicPeriod"/>
            </a:pPr>
            <a:endParaRPr lang="en-US" sz="1600" i="1" dirty="0"/>
          </a:p>
        </p:txBody>
      </p:sp>
    </p:spTree>
    <p:extLst>
      <p:ext uri="{BB962C8B-B14F-4D97-AF65-F5344CB8AC3E}">
        <p14:creationId xmlns:p14="http://schemas.microsoft.com/office/powerpoint/2010/main" val="416922100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72F1F-0B1E-4C16-897D-7C5C5C4A0107}"/>
              </a:ext>
            </a:extLst>
          </p:cNvPr>
          <p:cNvSpPr/>
          <p:nvPr/>
        </p:nvSpPr>
        <p:spPr>
          <a:xfrm>
            <a:off x="1000839" y="2861297"/>
            <a:ext cx="5279888"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6" name="Rectangle 5">
            <a:extLst>
              <a:ext uri="{FF2B5EF4-FFF2-40B4-BE49-F238E27FC236}">
                <a16:creationId xmlns:a16="http://schemas.microsoft.com/office/drawing/2014/main" id="{6174A29C-F3AF-4D95-B987-6D66050D99F3}"/>
              </a:ext>
            </a:extLst>
          </p:cNvPr>
          <p:cNvSpPr/>
          <p:nvPr/>
        </p:nvSpPr>
        <p:spPr>
          <a:xfrm>
            <a:off x="1000839" y="3429000"/>
            <a:ext cx="4300834"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6" y="1230594"/>
            <a:ext cx="5001603" cy="400110"/>
          </a:xfrm>
          <a:prstGeom prst="rect">
            <a:avLst/>
          </a:prstGeom>
          <a:noFill/>
        </p:spPr>
        <p:txBody>
          <a:bodyPr wrap="square" rtlCol="0">
            <a:spAutoFit/>
          </a:bodyPr>
          <a:lstStyle/>
          <a:p>
            <a:r>
              <a:rPr lang="en-US" sz="2000" b="1" i="1" dirty="0">
                <a:effectLst>
                  <a:outerShdw blurRad="38100" dist="38100" dir="2700000" algn="tl">
                    <a:srgbClr val="000000">
                      <a:alpha val="43137"/>
                    </a:srgbClr>
                  </a:outerShdw>
                </a:effectLst>
              </a:rPr>
              <a:t>Smart water supplier:</a:t>
            </a:r>
          </a:p>
        </p:txBody>
      </p:sp>
      <p:sp>
        <p:nvSpPr>
          <p:cNvPr id="3" name="TextBox 2">
            <a:extLst>
              <a:ext uri="{FF2B5EF4-FFF2-40B4-BE49-F238E27FC236}">
                <a16:creationId xmlns:a16="http://schemas.microsoft.com/office/drawing/2014/main" id="{7D6448EC-B25D-4B6A-BD6E-84EA016C761E}"/>
              </a:ext>
            </a:extLst>
          </p:cNvPr>
          <p:cNvSpPr txBox="1"/>
          <p:nvPr/>
        </p:nvSpPr>
        <p:spPr>
          <a:xfrm>
            <a:off x="1000839" y="2401368"/>
            <a:ext cx="3266361" cy="2308324"/>
          </a:xfrm>
          <a:prstGeom prst="rect">
            <a:avLst/>
          </a:prstGeom>
          <a:noFill/>
        </p:spPr>
        <p:txBody>
          <a:bodyPr wrap="square" rtlCol="0">
            <a:spAutoFit/>
          </a:bodyPr>
          <a:lstStyle/>
          <a:p>
            <a:r>
              <a:rPr lang="en-US" sz="1600" i="1" dirty="0">
                <a:effectLst>
                  <a:outerShdw blurRad="38100" dist="38100" dir="2700000" algn="tl">
                    <a:srgbClr val="000000">
                      <a:alpha val="43137"/>
                    </a:srgbClr>
                  </a:outerShdw>
                </a:effectLst>
              </a:rPr>
              <a:t>Hardware:</a:t>
            </a:r>
          </a:p>
          <a:p>
            <a:endParaRPr lang="en-US" sz="1600" i="1" dirty="0"/>
          </a:p>
          <a:p>
            <a:pPr marL="285750" indent="-285750">
              <a:buFont typeface="Wingdings" panose="05000000000000000000" pitchFamily="2" charset="2"/>
              <a:buChar char="q"/>
            </a:pPr>
            <a:r>
              <a:rPr lang="en-US" sz="1600" i="1" dirty="0"/>
              <a:t>Humidity Sensor.</a:t>
            </a:r>
          </a:p>
          <a:p>
            <a:pPr marL="342900" indent="-342900">
              <a:buAutoNum type="arabicPeriod"/>
            </a:pPr>
            <a:endParaRPr lang="en-US" sz="1600" i="1" dirty="0"/>
          </a:p>
          <a:p>
            <a:pPr marL="285750" indent="-285750">
              <a:buFont typeface="Wingdings" panose="05000000000000000000" pitchFamily="2" charset="2"/>
              <a:buChar char="q"/>
            </a:pPr>
            <a:r>
              <a:rPr lang="en-US" sz="1600" i="1" dirty="0"/>
              <a:t>Water supplying motor.</a:t>
            </a:r>
          </a:p>
          <a:p>
            <a:pPr marL="342900" indent="-342900">
              <a:buAutoNum type="arabicPeriod"/>
            </a:pPr>
            <a:endParaRPr lang="en-US" sz="1600" i="1" dirty="0"/>
          </a:p>
          <a:p>
            <a:pPr marL="342900" indent="-342900">
              <a:buAutoNum type="arabicPeriod"/>
            </a:pPr>
            <a:endParaRPr lang="en-US" sz="1600" i="1" dirty="0"/>
          </a:p>
          <a:p>
            <a:pPr marL="342900" indent="-342900">
              <a:buAutoNum type="arabicPeriod"/>
            </a:pPr>
            <a:endParaRPr lang="en-US" sz="1600" i="1" dirty="0"/>
          </a:p>
          <a:p>
            <a:pPr marL="342900" indent="-342900">
              <a:buAutoNum type="arabicPeriod"/>
            </a:pPr>
            <a:endParaRPr lang="en-US" sz="1600" i="1" dirty="0"/>
          </a:p>
        </p:txBody>
      </p:sp>
    </p:spTree>
    <p:extLst>
      <p:ext uri="{BB962C8B-B14F-4D97-AF65-F5344CB8AC3E}">
        <p14:creationId xmlns:p14="http://schemas.microsoft.com/office/powerpoint/2010/main" val="414793631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CA43FD-4756-41D1-8A7F-A8D1B0BDCB5E}"/>
              </a:ext>
            </a:extLst>
          </p:cNvPr>
          <p:cNvSpPr/>
          <p:nvPr/>
        </p:nvSpPr>
        <p:spPr>
          <a:xfrm>
            <a:off x="1000839" y="3396539"/>
            <a:ext cx="4217706"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5" name="Rectangle 4">
            <a:extLst>
              <a:ext uri="{FF2B5EF4-FFF2-40B4-BE49-F238E27FC236}">
                <a16:creationId xmlns:a16="http://schemas.microsoft.com/office/drawing/2014/main" id="{34C7FF9D-95BC-4208-A44A-CECA2CA587D7}"/>
              </a:ext>
            </a:extLst>
          </p:cNvPr>
          <p:cNvSpPr/>
          <p:nvPr/>
        </p:nvSpPr>
        <p:spPr>
          <a:xfrm>
            <a:off x="1000839" y="2861297"/>
            <a:ext cx="5270652"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6" y="1230594"/>
            <a:ext cx="5001603" cy="400110"/>
          </a:xfrm>
          <a:prstGeom prst="rect">
            <a:avLst/>
          </a:prstGeom>
          <a:noFill/>
        </p:spPr>
        <p:txBody>
          <a:bodyPr wrap="square" rtlCol="0">
            <a:spAutoFit/>
          </a:bodyPr>
          <a:lstStyle/>
          <a:p>
            <a:r>
              <a:rPr lang="en-US" sz="2000" b="1" i="1" dirty="0">
                <a:effectLst>
                  <a:outerShdw blurRad="38100" dist="38100" dir="2700000" algn="tl">
                    <a:srgbClr val="000000">
                      <a:alpha val="43137"/>
                    </a:srgbClr>
                  </a:outerShdw>
                </a:effectLst>
              </a:rPr>
              <a:t>Smart security system:</a:t>
            </a:r>
          </a:p>
        </p:txBody>
      </p:sp>
      <p:sp>
        <p:nvSpPr>
          <p:cNvPr id="3" name="TextBox 2">
            <a:extLst>
              <a:ext uri="{FF2B5EF4-FFF2-40B4-BE49-F238E27FC236}">
                <a16:creationId xmlns:a16="http://schemas.microsoft.com/office/drawing/2014/main" id="{7D6448EC-B25D-4B6A-BD6E-84EA016C761E}"/>
              </a:ext>
            </a:extLst>
          </p:cNvPr>
          <p:cNvSpPr txBox="1"/>
          <p:nvPr/>
        </p:nvSpPr>
        <p:spPr>
          <a:xfrm>
            <a:off x="1000839" y="2401368"/>
            <a:ext cx="3201706" cy="2062103"/>
          </a:xfrm>
          <a:prstGeom prst="rect">
            <a:avLst/>
          </a:prstGeom>
          <a:noFill/>
        </p:spPr>
        <p:txBody>
          <a:bodyPr wrap="square" rtlCol="0">
            <a:spAutoFit/>
          </a:bodyPr>
          <a:lstStyle/>
          <a:p>
            <a:r>
              <a:rPr lang="en-US" sz="1600" i="1" dirty="0">
                <a:effectLst>
                  <a:outerShdw blurRad="38100" dist="38100" dir="2700000" algn="tl">
                    <a:srgbClr val="000000">
                      <a:alpha val="43137"/>
                    </a:srgbClr>
                  </a:outerShdw>
                </a:effectLst>
              </a:rPr>
              <a:t>Hardware:</a:t>
            </a:r>
          </a:p>
          <a:p>
            <a:endParaRPr lang="en-US" sz="1600" i="1" dirty="0"/>
          </a:p>
          <a:p>
            <a:pPr marL="285750" indent="-285750">
              <a:buFont typeface="Wingdings" panose="05000000000000000000" pitchFamily="2" charset="2"/>
              <a:buChar char="q"/>
            </a:pPr>
            <a:r>
              <a:rPr lang="en-US" sz="1600" i="1" dirty="0"/>
              <a:t>Ultrasonic Sensor.</a:t>
            </a:r>
          </a:p>
          <a:p>
            <a:pPr marL="342900" indent="-342900">
              <a:buAutoNum type="arabicPeriod"/>
            </a:pPr>
            <a:endParaRPr lang="en-US" sz="1600" i="1" dirty="0"/>
          </a:p>
          <a:p>
            <a:pPr marL="285750" indent="-285750">
              <a:buFont typeface="Wingdings" panose="05000000000000000000" pitchFamily="2" charset="2"/>
              <a:buChar char="q"/>
            </a:pPr>
            <a:r>
              <a:rPr lang="en-US" sz="1600" i="1" dirty="0"/>
              <a:t>Buzzer.</a:t>
            </a:r>
          </a:p>
          <a:p>
            <a:pPr marL="342900" indent="-342900">
              <a:buAutoNum type="arabicPeriod"/>
            </a:pPr>
            <a:endParaRPr lang="en-US" sz="1600" i="1" dirty="0"/>
          </a:p>
          <a:p>
            <a:pPr marL="342900" indent="-342900">
              <a:buAutoNum type="arabicPeriod"/>
            </a:pPr>
            <a:endParaRPr lang="en-US" sz="1600" i="1" dirty="0"/>
          </a:p>
          <a:p>
            <a:pPr marL="342900" indent="-342900">
              <a:buAutoNum type="arabicPeriod"/>
            </a:pPr>
            <a:endParaRPr lang="en-US" sz="1600" i="1" dirty="0"/>
          </a:p>
        </p:txBody>
      </p:sp>
    </p:spTree>
    <p:extLst>
      <p:ext uri="{BB962C8B-B14F-4D97-AF65-F5344CB8AC3E}">
        <p14:creationId xmlns:p14="http://schemas.microsoft.com/office/powerpoint/2010/main" val="76572189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C3DA65-BB03-42F8-9392-4241F0B1F951}"/>
              </a:ext>
            </a:extLst>
          </p:cNvPr>
          <p:cNvSpPr/>
          <p:nvPr/>
        </p:nvSpPr>
        <p:spPr>
          <a:xfrm>
            <a:off x="1000838" y="3396539"/>
            <a:ext cx="4374726"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5" name="Rectangle 4">
            <a:extLst>
              <a:ext uri="{FF2B5EF4-FFF2-40B4-BE49-F238E27FC236}">
                <a16:creationId xmlns:a16="http://schemas.microsoft.com/office/drawing/2014/main" id="{4120E058-D729-4A31-90E7-50EB3F5DA797}"/>
              </a:ext>
            </a:extLst>
          </p:cNvPr>
          <p:cNvSpPr/>
          <p:nvPr/>
        </p:nvSpPr>
        <p:spPr>
          <a:xfrm>
            <a:off x="1000838" y="2861297"/>
            <a:ext cx="5307597" cy="400110"/>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endParaRPr lang="en-US" dirty="0"/>
          </a:p>
        </p:txBody>
      </p:sp>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6" y="1230594"/>
            <a:ext cx="5001603" cy="400110"/>
          </a:xfrm>
          <a:prstGeom prst="rect">
            <a:avLst/>
          </a:prstGeom>
          <a:noFill/>
        </p:spPr>
        <p:txBody>
          <a:bodyPr wrap="square" rtlCol="0">
            <a:spAutoFit/>
          </a:bodyPr>
          <a:lstStyle/>
          <a:p>
            <a:r>
              <a:rPr lang="en-US" sz="2000" b="1" i="1" dirty="0">
                <a:effectLst>
                  <a:outerShdw blurRad="38100" dist="38100" dir="2700000" algn="tl">
                    <a:srgbClr val="000000">
                      <a:alpha val="43137"/>
                    </a:srgbClr>
                  </a:outerShdw>
                </a:effectLst>
              </a:rPr>
              <a:t>Utilizing rainwater for crops betterment:</a:t>
            </a:r>
          </a:p>
        </p:txBody>
      </p:sp>
      <p:sp>
        <p:nvSpPr>
          <p:cNvPr id="3" name="TextBox 2">
            <a:extLst>
              <a:ext uri="{FF2B5EF4-FFF2-40B4-BE49-F238E27FC236}">
                <a16:creationId xmlns:a16="http://schemas.microsoft.com/office/drawing/2014/main" id="{7D6448EC-B25D-4B6A-BD6E-84EA016C761E}"/>
              </a:ext>
            </a:extLst>
          </p:cNvPr>
          <p:cNvSpPr txBox="1"/>
          <p:nvPr/>
        </p:nvSpPr>
        <p:spPr>
          <a:xfrm>
            <a:off x="1000839" y="2401368"/>
            <a:ext cx="3164761" cy="1815882"/>
          </a:xfrm>
          <a:prstGeom prst="rect">
            <a:avLst/>
          </a:prstGeom>
          <a:noFill/>
        </p:spPr>
        <p:txBody>
          <a:bodyPr wrap="square" rtlCol="0">
            <a:spAutoFit/>
          </a:bodyPr>
          <a:lstStyle/>
          <a:p>
            <a:r>
              <a:rPr lang="en-US" sz="1600" i="1" dirty="0">
                <a:effectLst>
                  <a:outerShdw blurRad="38100" dist="38100" dir="2700000" algn="tl">
                    <a:srgbClr val="000000">
                      <a:alpha val="43137"/>
                    </a:srgbClr>
                  </a:outerShdw>
                </a:effectLst>
              </a:rPr>
              <a:t>Hardware:</a:t>
            </a:r>
          </a:p>
          <a:p>
            <a:endParaRPr lang="en-US" sz="1600" i="1" dirty="0"/>
          </a:p>
          <a:p>
            <a:pPr marL="285750" indent="-285750">
              <a:buFont typeface="Wingdings" panose="05000000000000000000" pitchFamily="2" charset="2"/>
              <a:buChar char="q"/>
            </a:pPr>
            <a:r>
              <a:rPr lang="en-US" sz="1600" i="1" dirty="0"/>
              <a:t>Servo motor and shade.</a:t>
            </a:r>
          </a:p>
          <a:p>
            <a:pPr marL="342900" indent="-342900">
              <a:buAutoNum type="arabicPeriod"/>
            </a:pPr>
            <a:endParaRPr lang="en-US" sz="1600" i="1" dirty="0"/>
          </a:p>
          <a:p>
            <a:pPr marL="285750" indent="-285750">
              <a:buFont typeface="Wingdings" panose="05000000000000000000" pitchFamily="2" charset="2"/>
              <a:buChar char="q"/>
            </a:pPr>
            <a:r>
              <a:rPr lang="en-US" sz="1600" i="1" dirty="0"/>
              <a:t>Rain Sensor</a:t>
            </a:r>
          </a:p>
          <a:p>
            <a:pPr marL="342900" indent="-342900">
              <a:buAutoNum type="arabicPeriod"/>
            </a:pPr>
            <a:endParaRPr lang="en-US" sz="1600" i="1" dirty="0"/>
          </a:p>
          <a:p>
            <a:pPr marL="342900" indent="-342900">
              <a:buAutoNum type="arabicPeriod"/>
            </a:pPr>
            <a:endParaRPr lang="en-US" sz="1600" i="1" dirty="0"/>
          </a:p>
        </p:txBody>
      </p:sp>
    </p:spTree>
    <p:extLst>
      <p:ext uri="{BB962C8B-B14F-4D97-AF65-F5344CB8AC3E}">
        <p14:creationId xmlns:p14="http://schemas.microsoft.com/office/powerpoint/2010/main" val="64791213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C32BBD3B-5052-4AE3-9B9A-2FBFD12B0AF7}"/>
              </a:ext>
            </a:extLst>
          </p:cNvPr>
          <p:cNvSpPr/>
          <p:nvPr/>
        </p:nvSpPr>
        <p:spPr>
          <a:xfrm flipH="1">
            <a:off x="0" y="1"/>
            <a:ext cx="12192000" cy="6858000"/>
          </a:xfrm>
          <a:prstGeom prst="r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A07A8A-2C65-4283-B98C-FB603D473815}"/>
              </a:ext>
            </a:extLst>
          </p:cNvPr>
          <p:cNvSpPr txBox="1"/>
          <p:nvPr/>
        </p:nvSpPr>
        <p:spPr>
          <a:xfrm>
            <a:off x="922946" y="1230594"/>
            <a:ext cx="5001603" cy="400110"/>
          </a:xfrm>
          <a:prstGeom prst="rect">
            <a:avLst/>
          </a:prstGeom>
          <a:noFill/>
        </p:spPr>
        <p:txBody>
          <a:bodyPr wrap="square" rtlCol="0">
            <a:spAutoFit/>
          </a:bodyPr>
          <a:lstStyle/>
          <a:p>
            <a:r>
              <a:rPr lang="en-US" sz="2000" b="1" i="1" dirty="0">
                <a:effectLst>
                  <a:outerShdw blurRad="38100" dist="38100" dir="2700000" algn="tl">
                    <a:srgbClr val="000000">
                      <a:alpha val="43137"/>
                    </a:srgbClr>
                  </a:outerShdw>
                </a:effectLst>
              </a:rPr>
              <a:t>Real life implementation :</a:t>
            </a:r>
          </a:p>
        </p:txBody>
      </p:sp>
      <p:sp>
        <p:nvSpPr>
          <p:cNvPr id="3" name="TextBox 2">
            <a:extLst>
              <a:ext uri="{FF2B5EF4-FFF2-40B4-BE49-F238E27FC236}">
                <a16:creationId xmlns:a16="http://schemas.microsoft.com/office/drawing/2014/main" id="{7D6448EC-B25D-4B6A-BD6E-84EA016C761E}"/>
              </a:ext>
            </a:extLst>
          </p:cNvPr>
          <p:cNvSpPr txBox="1"/>
          <p:nvPr/>
        </p:nvSpPr>
        <p:spPr>
          <a:xfrm>
            <a:off x="1000839" y="2401368"/>
            <a:ext cx="6776814" cy="584775"/>
          </a:xfrm>
          <a:prstGeom prst="rect">
            <a:avLst/>
          </a:prstGeom>
          <a:noFill/>
        </p:spPr>
        <p:txBody>
          <a:bodyPr wrap="square" rtlCol="0">
            <a:spAutoFit/>
          </a:bodyPr>
          <a:lstStyle/>
          <a:p>
            <a:pPr algn="just"/>
            <a:endParaRPr lang="en-US" sz="1600" i="1" dirty="0"/>
          </a:p>
          <a:p>
            <a:pPr marL="342900" indent="-342900">
              <a:buAutoNum type="arabicPeriod"/>
            </a:pPr>
            <a:endParaRPr lang="en-US" sz="1600" i="1" dirty="0"/>
          </a:p>
        </p:txBody>
      </p:sp>
      <p:sp>
        <p:nvSpPr>
          <p:cNvPr id="4" name="Rectangle 3">
            <a:extLst>
              <a:ext uri="{FF2B5EF4-FFF2-40B4-BE49-F238E27FC236}">
                <a16:creationId xmlns:a16="http://schemas.microsoft.com/office/drawing/2014/main" id="{5CE89C37-4626-4C09-8E4D-6F6773176D32}"/>
              </a:ext>
            </a:extLst>
          </p:cNvPr>
          <p:cNvSpPr/>
          <p:nvPr/>
        </p:nvSpPr>
        <p:spPr>
          <a:xfrm>
            <a:off x="1000839" y="1754104"/>
            <a:ext cx="6032264" cy="1056089"/>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0378AF-A488-4C7E-8674-CE30521B59A9}"/>
              </a:ext>
            </a:extLst>
          </p:cNvPr>
          <p:cNvSpPr txBox="1"/>
          <p:nvPr/>
        </p:nvSpPr>
        <p:spPr>
          <a:xfrm>
            <a:off x="1092007" y="1801201"/>
            <a:ext cx="5779848"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 our motto was to help the farmers in their work we have tried to develop such a project that can be implemented in real life.</a:t>
            </a:r>
          </a:p>
        </p:txBody>
      </p:sp>
      <p:sp>
        <p:nvSpPr>
          <p:cNvPr id="7" name="Rectangle 6">
            <a:extLst>
              <a:ext uri="{FF2B5EF4-FFF2-40B4-BE49-F238E27FC236}">
                <a16:creationId xmlns:a16="http://schemas.microsoft.com/office/drawing/2014/main" id="{2C7D16A8-7B4D-4682-B146-631DF3637349}"/>
              </a:ext>
            </a:extLst>
          </p:cNvPr>
          <p:cNvSpPr/>
          <p:nvPr/>
        </p:nvSpPr>
        <p:spPr>
          <a:xfrm>
            <a:off x="1000839" y="2882315"/>
            <a:ext cx="4042216" cy="1056089"/>
          </a:xfrm>
          <a:prstGeom prst="rect">
            <a:avLst/>
          </a:prstGeom>
          <a:gradFill>
            <a:gsLst>
              <a:gs pos="0">
                <a:schemeClr val="accent4"/>
              </a:gs>
              <a:gs pos="48000">
                <a:schemeClr val="accent4">
                  <a:lumMod val="60000"/>
                  <a:lumOff val="40000"/>
                </a:schemeClr>
              </a:gs>
              <a:gs pos="100000">
                <a:schemeClr val="accent4">
                  <a:lumMod val="60000"/>
                  <a:lumOff val="40000"/>
                </a:schemeClr>
              </a:gs>
            </a:gsLst>
            <a:lin ang="16200000" scaled="1"/>
          </a:gradFill>
          <a:effectLst>
            <a:outerShdw blurRad="50800" dist="76200" dir="4500000" sx="101000" sy="101000" algn="tl" rotWithShape="0">
              <a:prstClr val="black">
                <a:alpha val="4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FBB6B2A-FBD6-40B1-A8EC-09883D55D4C5}"/>
              </a:ext>
            </a:extLst>
          </p:cNvPr>
          <p:cNvSpPr txBox="1"/>
          <p:nvPr/>
        </p:nvSpPr>
        <p:spPr>
          <a:xfrm>
            <a:off x="1092008" y="2986143"/>
            <a:ext cx="3849448"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device that we used here are easy to get and can easily be implemented in the field work.</a:t>
            </a:r>
          </a:p>
        </p:txBody>
      </p:sp>
    </p:spTree>
    <p:extLst>
      <p:ext uri="{BB962C8B-B14F-4D97-AF65-F5344CB8AC3E}">
        <p14:creationId xmlns:p14="http://schemas.microsoft.com/office/powerpoint/2010/main" val="4275973382"/>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276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alam</dc:creator>
  <cp:lastModifiedBy>Syed Eftasum Alam</cp:lastModifiedBy>
  <cp:revision>7</cp:revision>
  <dcterms:created xsi:type="dcterms:W3CDTF">2021-11-16T16:32:16Z</dcterms:created>
  <dcterms:modified xsi:type="dcterms:W3CDTF">2022-05-20T11:59:56Z</dcterms:modified>
</cp:coreProperties>
</file>