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3" r:id="rId12"/>
    <p:sldId id="269" r:id="rId13"/>
    <p:sldId id="274" r:id="rId14"/>
    <p:sldId id="275" r:id="rId15"/>
    <p:sldId id="278" r:id="rId16"/>
    <p:sldId id="267" r:id="rId17"/>
    <p:sldId id="270" r:id="rId18"/>
    <p:sldId id="271" r:id="rId19"/>
    <p:sldId id="272" r:id="rId20"/>
    <p:sldId id="273" r:id="rId21"/>
    <p:sldId id="277" r:id="rId22"/>
    <p:sldId id="276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4F079-3AF9-40D1-874F-CDF3DD8F7600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611FD-0B76-4E4F-87BE-5E868A15E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00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611FD-0B76-4E4F-87BE-5E868A15E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02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611FD-0B76-4E4F-87BE-5E868A15E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49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611FD-0B76-4E4F-87BE-5E868A15E8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06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611FD-0B76-4E4F-87BE-5E868A15E8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03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611FD-0B76-4E4F-87BE-5E868A15E8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6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251B-5795-4026-8653-AB38589E69B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3DB0F36-C57A-4D02-81F9-F195F4053B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63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251B-5795-4026-8653-AB38589E69B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0F36-C57A-4D02-81F9-F195F4053B1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43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251B-5795-4026-8653-AB38589E69B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0F36-C57A-4D02-81F9-F195F4053B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70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251B-5795-4026-8653-AB38589E69B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0F36-C57A-4D02-81F9-F195F4053B1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63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251B-5795-4026-8653-AB38589E69B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0F36-C57A-4D02-81F9-F195F4053B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87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251B-5795-4026-8653-AB38589E69B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0F36-C57A-4D02-81F9-F195F4053B1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03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251B-5795-4026-8653-AB38589E69B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0F36-C57A-4D02-81F9-F195F4053B1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94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251B-5795-4026-8653-AB38589E69B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0F36-C57A-4D02-81F9-F195F4053B1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08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251B-5795-4026-8653-AB38589E69B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0F36-C57A-4D02-81F9-F195F405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4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D251B-5795-4026-8653-AB38589E69B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0F36-C57A-4D02-81F9-F195F4053B1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29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4D251B-5795-4026-8653-AB38589E69B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0F36-C57A-4D02-81F9-F195F4053B1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80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D251B-5795-4026-8653-AB38589E69B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3DB0F36-C57A-4D02-81F9-F195F4053B1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54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94B5-7530-C86B-394D-78A21302EA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/>
              <a:t>مدیریت پارکینگ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306B9-EFE2-18FC-9BBE-9E745344CA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/>
              <a:t>آمیتیس فرجی </a:t>
            </a:r>
          </a:p>
          <a:p>
            <a:r>
              <a:rPr lang="fa-IR" dirty="0"/>
              <a:t>9913053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84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0B2D-A24F-71EC-BFE7-78F17EC6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79623"/>
            <a:ext cx="9603275" cy="621655"/>
          </a:xfrm>
        </p:spPr>
        <p:txBody>
          <a:bodyPr/>
          <a:lstStyle/>
          <a:p>
            <a:pPr algn="ctr"/>
            <a:r>
              <a:rPr lang="fa-IR" dirty="0"/>
              <a:t>بخشی از جدول فیش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DCB452-02B2-5D16-6786-8DC6FBA50733}"/>
              </a:ext>
            </a:extLst>
          </p:cNvPr>
          <p:cNvSpPr/>
          <p:nvPr/>
        </p:nvSpPr>
        <p:spPr>
          <a:xfrm>
            <a:off x="1282045" y="880503"/>
            <a:ext cx="9772809" cy="53694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8B761E-141C-5C58-43F9-D6CA5B6C9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7" t="33647" r="24689" b="3774"/>
          <a:stretch/>
        </p:blipFill>
        <p:spPr>
          <a:xfrm>
            <a:off x="2033197" y="918211"/>
            <a:ext cx="8125606" cy="5279011"/>
          </a:xfrm>
        </p:spPr>
      </p:pic>
    </p:spTree>
    <p:extLst>
      <p:ext uri="{BB962C8B-B14F-4D97-AF65-F5344CB8AC3E}">
        <p14:creationId xmlns:p14="http://schemas.microsoft.com/office/powerpoint/2010/main" val="3393339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B722C-8ED0-B3F5-6BC4-EBB766B7B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377" y="176203"/>
            <a:ext cx="9681477" cy="614709"/>
          </a:xfrm>
        </p:spPr>
        <p:txBody>
          <a:bodyPr>
            <a:normAutofit/>
          </a:bodyPr>
          <a:lstStyle/>
          <a:p>
            <a:pPr algn="ctr"/>
            <a:r>
              <a:rPr lang="fa-IR" dirty="0"/>
              <a:t>بخشی از جدول هزینه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F2708F-DB2A-5389-E5D2-59694303CD38}"/>
              </a:ext>
            </a:extLst>
          </p:cNvPr>
          <p:cNvSpPr/>
          <p:nvPr/>
        </p:nvSpPr>
        <p:spPr>
          <a:xfrm>
            <a:off x="1451579" y="790912"/>
            <a:ext cx="9681477" cy="578120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9CF7151-C410-C9FD-18BE-411BADE7B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6" t="25449" r="50783" b="2954"/>
          <a:stretch/>
        </p:blipFill>
        <p:spPr>
          <a:xfrm>
            <a:off x="4121122" y="790912"/>
            <a:ext cx="3949756" cy="5781207"/>
          </a:xfrm>
        </p:spPr>
      </p:pic>
    </p:spTree>
    <p:extLst>
      <p:ext uri="{BB962C8B-B14F-4D97-AF65-F5344CB8AC3E}">
        <p14:creationId xmlns:p14="http://schemas.microsoft.com/office/powerpoint/2010/main" val="2961547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47C-91A5-3CFA-7007-557FAE3E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کد های جدول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8175F-DE9F-B04A-F471-24C604E27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842" y="1860482"/>
            <a:ext cx="4608418" cy="419335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2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ANSI_NULLS</a:t>
            </a:r>
            <a:r>
              <a:rPr lang="en-US" sz="12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endParaRPr lang="en-US" sz="12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</a:t>
            </a:r>
            <a:endParaRPr lang="en-US" sz="12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2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QUOTED_IDENTIFIER</a:t>
            </a:r>
            <a:r>
              <a:rPr lang="en-US" sz="12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endParaRPr lang="en-US" sz="12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</a:t>
            </a:r>
            <a:endParaRPr lang="en-US" sz="12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2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2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en-US" sz="12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].[Cost](</a:t>
            </a:r>
          </a:p>
          <a:p>
            <a:r>
              <a:rPr lang="en-US" sz="12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sz="12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Pname</a:t>
            </a:r>
            <a:r>
              <a:rPr lang="en-US" sz="12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[varchar](</a:t>
            </a:r>
            <a:r>
              <a:rPr lang="en-US" sz="12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2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sz="12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Park_duration</a:t>
            </a:r>
            <a:r>
              <a:rPr lang="en-US" sz="12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[int]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[Amount] [int]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endParaRPr lang="en-US" sz="12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12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[PRIMARY]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</a:t>
            </a:r>
            <a:endParaRPr lang="en-US" sz="12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C05931-F184-1D5E-B4E5-85C014346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93260" y="1860482"/>
            <a:ext cx="6521601" cy="4263626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ANSI_NULLS</a:t>
            </a:r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endParaRPr lang="en-US" sz="7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</a:t>
            </a:r>
            <a:endParaRPr lang="en-US" sz="7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QUOTED_IDENTIFIER</a:t>
            </a:r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endParaRPr lang="en-US" sz="7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</a:t>
            </a:r>
            <a:endParaRPr lang="en-US" sz="7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7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].[Customer](</a:t>
            </a:r>
          </a:p>
          <a:p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sz="7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License_Plate</a:t>
            </a:r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[varchar](</a:t>
            </a:r>
            <a:r>
              <a:rPr lang="en-US" sz="7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sz="7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dateC</a:t>
            </a:r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[date]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sz="7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arrival_time</a:t>
            </a:r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[time](</a:t>
            </a:r>
            <a:r>
              <a:rPr lang="en-US" sz="7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sz="7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departure_time</a:t>
            </a:r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[time](</a:t>
            </a:r>
            <a:r>
              <a:rPr lang="en-US" sz="7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sz="7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id_receipt</a:t>
            </a:r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[int] </a:t>
            </a:r>
            <a:r>
              <a:rPr lang="en-US" sz="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IDENTITY</a:t>
            </a:r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7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7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PK_Customer</a:t>
            </a:r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CLUSTERED</a:t>
            </a:r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sz="7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id_receipt</a:t>
            </a:r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ASC</a:t>
            </a:r>
            <a:endParaRPr lang="en-US" sz="7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PAD_INDEX</a:t>
            </a:r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OFF</a:t>
            </a:r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STATISTICS_NORECOMPUTE</a:t>
            </a:r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OFF</a:t>
            </a:r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IGNORE_DUP_KEY</a:t>
            </a:r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OFF</a:t>
            </a:r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ALLOW_ROW_LOCKS</a:t>
            </a:r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ALLOW_PAGE_LOCKS</a:t>
            </a:r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[PRIMARY]</a:t>
            </a:r>
          </a:p>
          <a:p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7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[PRIMARY]</a:t>
            </a:r>
          </a:p>
          <a:p>
            <a:r>
              <a:rPr lang="en-US" sz="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</a:t>
            </a:r>
          </a:p>
          <a:p>
            <a:pPr marL="0" indent="0">
              <a:buNone/>
            </a:pPr>
            <a:endParaRPr lang="en-US" sz="7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F71B7-4677-7157-95F7-35E5D180A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520171" y="1885003"/>
            <a:ext cx="1694690" cy="3988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2B5D3-F952-6C96-49AC-882831133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1306" y="1860482"/>
            <a:ext cx="1051954" cy="3988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304517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BEA4-32F8-43E0-58EF-640EC74F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191" y="150026"/>
            <a:ext cx="9607661" cy="654138"/>
          </a:xfrm>
        </p:spPr>
        <p:txBody>
          <a:bodyPr/>
          <a:lstStyle/>
          <a:p>
            <a:pPr algn="ctr"/>
            <a:r>
              <a:rPr lang="fa-IR" dirty="0"/>
              <a:t>کد های جدول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EF9A0-B3B6-37B2-6BCD-507C3AC92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64" y="1321868"/>
            <a:ext cx="5492558" cy="482781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ANSI_NULLS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QUOTED_IDENTIFIER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].[Parking](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PName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[varchar](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area_number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[int]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opening_time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[time](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closing_time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[time](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number_of_park_lots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[int]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[Tariffs] [int]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CLUSTERED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PName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ASC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PAD_INDEX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OFF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STATISTICS_NORECOMPUTE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OFF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IGNORE_DUP_KEY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OFF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ALLOW_ROW_LOCKS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ALLOW_PAGE_LOCKS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[PRIMARY]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[PRIMARY]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DA5818-55C7-AF91-E916-C3F141072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99522" y="1321868"/>
            <a:ext cx="6121584" cy="482781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ANSI_NULLS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endParaRPr lang="en-US" sz="8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</a:t>
            </a:r>
            <a:endParaRPr lang="en-US" sz="8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QUOTED_IDENTIFIER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endParaRPr lang="en-US" sz="8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</a:t>
            </a:r>
            <a:endParaRPr lang="en-US" sz="8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8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].[</a:t>
            </a:r>
            <a:r>
              <a:rPr lang="en-US" sz="8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Parking_guard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](</a:t>
            </a:r>
          </a:p>
          <a:p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sz="8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personnel_number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[int]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sz="8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parking_name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[varchar](</a:t>
            </a:r>
            <a:r>
              <a:rPr lang="en-US" sz="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sz="8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[varchar](</a:t>
            </a:r>
            <a:r>
              <a:rPr lang="en-US" sz="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sz="8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[varchar](</a:t>
            </a:r>
            <a:r>
              <a:rPr lang="en-US" sz="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sz="8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start_time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[time](</a:t>
            </a:r>
            <a:r>
              <a:rPr lang="en-US" sz="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sz="8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finishing_time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[time](</a:t>
            </a:r>
            <a:r>
              <a:rPr lang="en-US" sz="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CLUSTERED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sz="8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personnel_number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ASC</a:t>
            </a:r>
            <a:endParaRPr lang="en-US" sz="8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PAD_INDEX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OFF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STATISTICS_NORECOMPUTE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OFF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IGNORE_DUP_KEY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OFF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ALLOW_ROW_LOCKS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ALLOW_PAGE_LOCKS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[PRIMARY]</a:t>
            </a:r>
          </a:p>
          <a:p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[PRIMARY]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</a:t>
            </a:r>
            <a:endParaRPr lang="en-US" sz="8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endParaRPr lang="en-US" sz="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68367-7678-9300-C4DB-5F4F5E810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6458" y="1383157"/>
            <a:ext cx="1463064" cy="39092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PARKING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542A3-54FF-364E-6A01-282109AA1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390361" y="1383157"/>
            <a:ext cx="2330745" cy="34467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Parking_guard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BEA4-32F8-43E0-58EF-640EC74F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169" y="59599"/>
            <a:ext cx="9607661" cy="506009"/>
          </a:xfrm>
        </p:spPr>
        <p:txBody>
          <a:bodyPr>
            <a:normAutofit fontScale="90000"/>
          </a:bodyPr>
          <a:lstStyle/>
          <a:p>
            <a:pPr algn="ctr"/>
            <a:r>
              <a:rPr lang="fa-IR" dirty="0"/>
              <a:t>کد های جدول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EF9A0-B3B6-37B2-6BCD-507C3AC92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1974" y="1124932"/>
            <a:ext cx="5608947" cy="5044627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ANSI_NULLS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QUOTED_IDENTIFIER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].[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Parking_lot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](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[id] [int]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IDENTITY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pNumber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[int]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license_plate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[varchar](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Parking_name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[varchar](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CLUSTERED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[id]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ASC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PAD_INDEX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OFF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STATISTICS_NORECOMPUTE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OFF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IGNORE_DUP_KEY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OFF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ALLOW_ROW_LOCKS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ALLOW_PAGE_LOCKS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[PRIMARY]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[PRIMARY]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DA5818-55C7-AF91-E916-C3F141072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40923" y="1124932"/>
            <a:ext cx="6033153" cy="504462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ANSI_NULLS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endParaRPr lang="en-US" sz="8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</a:t>
            </a:r>
            <a:endParaRPr lang="en-US" sz="8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QUOTED_IDENTIFIER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endParaRPr lang="en-US" sz="8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</a:t>
            </a:r>
            <a:endParaRPr lang="en-US" sz="8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8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].[</a:t>
            </a:r>
            <a:r>
              <a:rPr lang="en-US" sz="8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Parking_receipt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](</a:t>
            </a:r>
          </a:p>
          <a:p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sz="8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id_receipt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[int] </a:t>
            </a:r>
            <a:r>
              <a:rPr lang="en-US" sz="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IDENTITY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sz="8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CName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[varchar](</a:t>
            </a:r>
            <a:r>
              <a:rPr lang="en-US" sz="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sz="8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dateC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[date]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sz="8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park_number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[int]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sz="8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Ctime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[time](</a:t>
            </a:r>
            <a:r>
              <a:rPr lang="en-US" sz="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sz="8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Parking_duration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[int]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sz="8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PName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[varchar](</a:t>
            </a:r>
            <a:r>
              <a:rPr lang="en-US" sz="800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CLUSTERED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sz="8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id_receipt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ASC</a:t>
            </a:r>
            <a:endParaRPr lang="en-US" sz="8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PAD_INDEX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OFF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STATISTICS_NORECOMPUTE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OFF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IGNORE_DUP_KEY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OFF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ALLOW_ROW_LOCKS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ALLOW_PAGE_LOCKS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[PRIMARY]</a:t>
            </a:r>
          </a:p>
          <a:p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sz="8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[PRIMARY]</a:t>
            </a:r>
          </a:p>
          <a:p>
            <a:r>
              <a:rPr 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GO</a:t>
            </a:r>
            <a:endParaRPr lang="en-US" sz="8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68367-7678-9300-C4DB-5F4F5E810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7349" y="1133074"/>
            <a:ext cx="1463064" cy="390924"/>
          </a:xfrm>
        </p:spPr>
        <p:txBody>
          <a:bodyPr>
            <a:normAutofit/>
          </a:bodyPr>
          <a:lstStyle/>
          <a:p>
            <a:r>
              <a:rPr lang="en-US" sz="1500" dirty="0" err="1"/>
              <a:t>Parking_lot</a:t>
            </a:r>
            <a:endParaRPr lang="en-US" sz="15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542A3-54FF-364E-6A01-282109AA1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813302" y="1054516"/>
            <a:ext cx="1960775" cy="548041"/>
          </a:xfrm>
        </p:spPr>
        <p:txBody>
          <a:bodyPr>
            <a:normAutofit/>
          </a:bodyPr>
          <a:lstStyle/>
          <a:p>
            <a:r>
              <a:rPr lang="en-US" sz="1600" dirty="0" err="1"/>
              <a:t>Parking_receipt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9434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CCC4-7FAC-244F-D22D-8ED0317B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/>
              <a:t>نمونه ثبت داده در جدول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5E0E7-4E19-4EE9-6E3F-B3AF2A22B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42570"/>
            <a:ext cx="5873276" cy="3448595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r" rtl="1"/>
            <a:r>
              <a:rPr lang="fa-I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نگهبان پارکینگ 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Parking_guard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212121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50231455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'Bell parking'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'Jimmy'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'Rosin'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'09:00:00'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'12:00:00’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r" rtl="1"/>
            <a:r>
              <a:rPr lang="fa-I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جایگاه پارک 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Parking_lot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'Bell parking'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'LY4 R2R'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pPr marL="0" indent="0" algn="r" rtl="1">
              <a:buNone/>
            </a:pP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pPr marL="0" indent="0" algn="r" rtl="1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CD0C5-E352-7BC2-4008-4772911B0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3276" y="1849645"/>
            <a:ext cx="6092481" cy="34415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r" rtl="1"/>
            <a:r>
              <a:rPr lang="fa-I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پارکینگ :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Parking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'Bell parking'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'07:00:00'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'12:00:00'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r" rtl="1">
              <a:buNone/>
            </a:pPr>
            <a:r>
              <a:rPr lang="fa-I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مشتری :</a:t>
            </a:r>
          </a:p>
          <a:p>
            <a:pPr marL="0" indent="0" algn="l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Customer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'LY4 R2R'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'2023-01-26'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'09:00:00'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'12:00:00'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758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2131-7CFC-FC72-92AE-B10D4E88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79638"/>
            <a:ext cx="9603275" cy="549922"/>
          </a:xfrm>
        </p:spPr>
        <p:txBody>
          <a:bodyPr/>
          <a:lstStyle/>
          <a:p>
            <a:pPr algn="ctr"/>
            <a:r>
              <a:rPr lang="en-US" dirty="0"/>
              <a:t>QUERY(1)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5435A1-FD0B-5CB1-5158-26E18AAF5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4" t="26545" r="33485" b="33011"/>
          <a:stretch/>
        </p:blipFill>
        <p:spPr>
          <a:xfrm>
            <a:off x="1098879" y="3101726"/>
            <a:ext cx="9808644" cy="336946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87784E-8CD6-28C3-D720-93E571E26DB0}"/>
              </a:ext>
            </a:extLst>
          </p:cNvPr>
          <p:cNvSpPr/>
          <p:nvPr/>
        </p:nvSpPr>
        <p:spPr>
          <a:xfrm>
            <a:off x="465159" y="829560"/>
            <a:ext cx="10897384" cy="21210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algn="r" rtl="1"/>
            <a:r>
              <a:rPr lang="fa-IR" dirty="0">
                <a:solidFill>
                  <a:srgbClr val="0000FF"/>
                </a:solidFill>
                <a:latin typeface="Consolas" panose="020B0609020204030204" pitchFamily="49" charset="0"/>
              </a:rPr>
              <a:t>مشخصات کارمندان هر پارکینگ با اطلاعات پارکینگ: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A.first_name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A.last_name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,A.parking_name,A.start_time,A.finishing_time,P.opening_time,P.closing_time,P.number_of_park_lots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Parking_guard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A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INNER JOIN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Parking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P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A.parking_name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P.PName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944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2131-7CFC-FC72-92AE-B10D4E88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2244"/>
            <a:ext cx="9603275" cy="549922"/>
          </a:xfrm>
        </p:spPr>
        <p:txBody>
          <a:bodyPr/>
          <a:lstStyle/>
          <a:p>
            <a:pPr algn="ctr"/>
            <a:r>
              <a:rPr lang="en-US" dirty="0"/>
              <a:t>QUERY(2)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87784E-8CD6-28C3-D720-93E571E26DB0}"/>
              </a:ext>
            </a:extLst>
          </p:cNvPr>
          <p:cNvSpPr/>
          <p:nvPr/>
        </p:nvSpPr>
        <p:spPr>
          <a:xfrm>
            <a:off x="465159" y="829561"/>
            <a:ext cx="7415649" cy="10652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a.PName,a.dateC,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c.Amount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Parking_receipt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INNER JOIN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Cost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a.Parking_duration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c.Park_duration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a.PName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c.Pname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GROUP BY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a.PName,a.dateC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F4F86F9-F1BD-168E-AF43-12AB057F9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30914" r="70573" b="3227"/>
          <a:stretch/>
        </p:blipFill>
        <p:spPr>
          <a:xfrm>
            <a:off x="7880808" y="622166"/>
            <a:ext cx="4017389" cy="5271224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E47BF03-1495-3337-4288-71E33AE630EA}"/>
              </a:ext>
            </a:extLst>
          </p:cNvPr>
          <p:cNvSpPr/>
          <p:nvPr/>
        </p:nvSpPr>
        <p:spPr>
          <a:xfrm>
            <a:off x="3015007" y="2432115"/>
            <a:ext cx="4017389" cy="10652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800" dirty="0"/>
              <a:t>درآمد هر پارکینگ در هر روز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73327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2131-7CFC-FC72-92AE-B10D4E88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2244"/>
            <a:ext cx="9603275" cy="549922"/>
          </a:xfrm>
        </p:spPr>
        <p:txBody>
          <a:bodyPr/>
          <a:lstStyle/>
          <a:p>
            <a:pPr algn="ctr"/>
            <a:r>
              <a:rPr lang="en-US" dirty="0"/>
              <a:t>QUERY(</a:t>
            </a:r>
            <a:r>
              <a:rPr lang="fa-IR" dirty="0"/>
              <a:t>3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87784E-8CD6-28C3-D720-93E571E26DB0}"/>
              </a:ext>
            </a:extLst>
          </p:cNvPr>
          <p:cNvSpPr/>
          <p:nvPr/>
        </p:nvSpPr>
        <p:spPr>
          <a:xfrm>
            <a:off x="465160" y="829560"/>
            <a:ext cx="7123418" cy="11689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PName,park_number,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CName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popularity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Parking_receipt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GROUP by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PName,park_number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popularity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47BF03-1495-3337-4288-71E33AE630EA}"/>
              </a:ext>
            </a:extLst>
          </p:cNvPr>
          <p:cNvSpPr/>
          <p:nvPr/>
        </p:nvSpPr>
        <p:spPr>
          <a:xfrm>
            <a:off x="3015007" y="2432115"/>
            <a:ext cx="4017389" cy="10652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800" dirty="0"/>
              <a:t>محبوبت هر جایگاه پارک در پارکینگ</a:t>
            </a: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FFD6CD-CE85-5640-DE73-6DF4B222A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" t="28776" r="70446" b="3228"/>
          <a:stretch/>
        </p:blipFill>
        <p:spPr>
          <a:xfrm>
            <a:off x="7607429" y="429653"/>
            <a:ext cx="4336331" cy="5998694"/>
          </a:xfrm>
        </p:spPr>
      </p:pic>
    </p:spTree>
    <p:extLst>
      <p:ext uri="{BB962C8B-B14F-4D97-AF65-F5344CB8AC3E}">
        <p14:creationId xmlns:p14="http://schemas.microsoft.com/office/powerpoint/2010/main" val="4263145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2131-7CFC-FC72-92AE-B10D4E88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79638"/>
            <a:ext cx="9603275" cy="549922"/>
          </a:xfrm>
        </p:spPr>
        <p:txBody>
          <a:bodyPr/>
          <a:lstStyle/>
          <a:p>
            <a:pPr algn="ctr"/>
            <a:r>
              <a:rPr lang="en-US" dirty="0"/>
              <a:t>QUERY(4)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87784E-8CD6-28C3-D720-93E571E26DB0}"/>
              </a:ext>
            </a:extLst>
          </p:cNvPr>
          <p:cNvSpPr/>
          <p:nvPr/>
        </p:nvSpPr>
        <p:spPr>
          <a:xfrm>
            <a:off x="465159" y="829560"/>
            <a:ext cx="10897384" cy="36104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id_receipt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number_of_customers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,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Parking.area_number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Parking_receipt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INNER JOIN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Parking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Parking.PName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Parking_receipt.PName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GROUP by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Parking.area_number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number_of_customers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Parking_receipt.PName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Parking_receipt.id_receipt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number_of_customers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Parking_receipt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GROUP by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Parking_receipt.PName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number_of_customers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2EF655-DBE3-DAA6-B2FA-250E9FE2C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3" t="52503" r="53861" b="9512"/>
          <a:stretch/>
        </p:blipFill>
        <p:spPr>
          <a:xfrm>
            <a:off x="7299591" y="3137770"/>
            <a:ext cx="4062952" cy="3529689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0A658C-1F69-AD78-7511-A17CB237B9FA}"/>
              </a:ext>
            </a:extLst>
          </p:cNvPr>
          <p:cNvSpPr/>
          <p:nvPr/>
        </p:nvSpPr>
        <p:spPr>
          <a:xfrm>
            <a:off x="2373984" y="4798243"/>
            <a:ext cx="4017389" cy="10652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800" dirty="0"/>
              <a:t>تعداد مشتریان هر منطقه و هر پارکینگ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998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2C5A5-B0B9-C563-9708-7CDF065C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لیست موجودیت ها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01E53-A61D-A426-7CEA-FF072101B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نگهبان پارکینگ </a:t>
            </a:r>
            <a:r>
              <a:rPr lang="fa-IR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fa-I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شماره پرسنلی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، 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نام ، نام خانوادگی ،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اسم پارکینگ ،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زمان شروع کار ، زمان پایان کار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fa-I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SA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پارکینک</a:t>
            </a:r>
            <a:r>
              <a:rPr lang="fa-IR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ar-SA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نام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، </a:t>
            </a:r>
            <a:r>
              <a:rPr lang="ar-SA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شماره منطقه ، 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ساعت باز شدن ،ساعت بسته شدن ، تعداد محل پارک ، تعرفه</a:t>
            </a:r>
            <a:r>
              <a:rPr lang="fa-IR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SA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مشتری </a:t>
            </a:r>
            <a:r>
              <a:rPr lang="fa-IR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fa-I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شناسه کاربری،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پ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لا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ک خودرو ، تاریخ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،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زمان ورود ، زمان خروج</a:t>
            </a:r>
            <a:endParaRPr lang="fa-I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SA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جایگاه پارک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ar-SA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a-IR" sz="1800" b="1" u="sng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شناسه محل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،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شماره ،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نام پارکینگ ، 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پلاک خودرو پارک شده در آن</a:t>
            </a:r>
            <a:endParaRPr lang="fa-I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SA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فیش</a:t>
            </a:r>
            <a:r>
              <a:rPr lang="fa-IR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: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a-I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شناسه رسید 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، </a:t>
            </a:r>
            <a:r>
              <a:rPr lang="fa-IR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مالک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، تاریخ ، ساعت ، مدت زمان پارک ، شماره محل پارک شده ، نام پارکینگ</a:t>
            </a:r>
            <a:endParaRPr lang="fa-I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r>
              <a:rPr lang="fa-IR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هزینه : </a:t>
            </a:r>
            <a:r>
              <a:rPr lang="ar-SA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نام پارکینگ </a:t>
            </a:r>
            <a:r>
              <a:rPr lang="fa-IR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، </a:t>
            </a:r>
            <a:r>
              <a:rPr lang="ar-SA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مدت زمان پارک 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، مبلغ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106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2131-7CFC-FC72-92AE-B10D4E88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018" y="336599"/>
            <a:ext cx="9603275" cy="549922"/>
          </a:xfrm>
        </p:spPr>
        <p:txBody>
          <a:bodyPr/>
          <a:lstStyle/>
          <a:p>
            <a:pPr algn="ctr"/>
            <a:r>
              <a:rPr lang="en-US" dirty="0"/>
              <a:t>QUERY(5)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87784E-8CD6-28C3-D720-93E571E26DB0}"/>
              </a:ext>
            </a:extLst>
          </p:cNvPr>
          <p:cNvSpPr/>
          <p:nvPr/>
        </p:nvSpPr>
        <p:spPr>
          <a:xfrm>
            <a:off x="465160" y="1187779"/>
            <a:ext cx="7123418" cy="150828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b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A.Pname,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A.Amount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AVERAGE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Parking_receipt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r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INNER JOIN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Cost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r.Parking_duration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A.Park_duration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r.PName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A.Pname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GROUP by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A.Pname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47BF03-1495-3337-4288-71E33AE630EA}"/>
              </a:ext>
            </a:extLst>
          </p:cNvPr>
          <p:cNvSpPr/>
          <p:nvPr/>
        </p:nvSpPr>
        <p:spPr>
          <a:xfrm>
            <a:off x="7588578" y="1272619"/>
            <a:ext cx="4017389" cy="10652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800" dirty="0"/>
              <a:t>میانگین هزینه پرداختی به هر پارکینگ</a:t>
            </a:r>
            <a:endParaRPr lang="en-US" sz="2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A0B57ED-295D-E9A3-BA6E-C50292D1B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3" t="48131" r="59180" b="31100"/>
          <a:stretch/>
        </p:blipFill>
        <p:spPr>
          <a:xfrm>
            <a:off x="3835925" y="2997324"/>
            <a:ext cx="4110872" cy="2588057"/>
          </a:xfrm>
        </p:spPr>
      </p:pic>
    </p:spTree>
    <p:extLst>
      <p:ext uri="{BB962C8B-B14F-4D97-AF65-F5344CB8AC3E}">
        <p14:creationId xmlns:p14="http://schemas.microsoft.com/office/powerpoint/2010/main" val="3062663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1A7BAE-6B5D-7B0D-94EC-C16A938EC43D}"/>
              </a:ext>
            </a:extLst>
          </p:cNvPr>
          <p:cNvSpPr/>
          <p:nvPr/>
        </p:nvSpPr>
        <p:spPr>
          <a:xfrm>
            <a:off x="235670" y="754545"/>
            <a:ext cx="4949173" cy="54419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C.License_Plate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,C.arrival_time,C.departure_time,q.parking_name,q.full_name,q.dateC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Customer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INNER JOIN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A.parking_name,A.first_name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A.last_name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,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r.CName,A.start_time,A.finishing_time,r.dateC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Parking_receipt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r 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INNER JOIN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Parking_guard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r.PName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A.parking_name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q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C.license_plate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q.CName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C.departure_time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q.start_time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C.departure_time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q.finishing_time</a:t>
            </a:r>
            <a:endParaRPr lang="en-US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q.full_name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1BE2EB-0B2B-28B1-AC78-935855779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4" t="43504" r="26880" b="3252"/>
          <a:stretch/>
        </p:blipFill>
        <p:spPr>
          <a:xfrm>
            <a:off x="5184843" y="1138135"/>
            <a:ext cx="6579909" cy="3778077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33B276E-F94A-BDB1-E542-D219D7D1E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519" y="204623"/>
            <a:ext cx="9603275" cy="549922"/>
          </a:xfrm>
        </p:spPr>
        <p:txBody>
          <a:bodyPr/>
          <a:lstStyle/>
          <a:p>
            <a:pPr algn="ctr"/>
            <a:r>
              <a:rPr lang="en-US" dirty="0"/>
              <a:t>QUERY(6)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0BAA1B-FBD6-7074-93DD-B2D5E2474202}"/>
              </a:ext>
            </a:extLst>
          </p:cNvPr>
          <p:cNvSpPr/>
          <p:nvPr/>
        </p:nvSpPr>
        <p:spPr>
          <a:xfrm>
            <a:off x="7355115" y="5239619"/>
            <a:ext cx="4017389" cy="10652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800" dirty="0"/>
              <a:t>هنگام خروج هر خودرو چه نگهبانی مامور بوده است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7433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0D379-3F03-76DB-C6D7-7AC8DC70C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28" y="516914"/>
            <a:ext cx="9603275" cy="1049235"/>
          </a:xfrm>
        </p:spPr>
        <p:txBody>
          <a:bodyPr/>
          <a:lstStyle/>
          <a:p>
            <a:pPr algn="ctr"/>
            <a:r>
              <a:rPr lang="fa-IR" dirty="0"/>
              <a:t>کدهای اجرا شده و تعویض شده به صورت چک نویس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2C080-B827-6BB9-CE99-59CCC5BE4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72" y="1839526"/>
            <a:ext cx="3403076" cy="315049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CREATE TABLE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Parking_guard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(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   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personnel_number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INTEGER ,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   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parking_name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VARCHAR(255) NOT NULL,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   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VARCHAR(255) NOT NULL,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   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VARCHAR(255) NOT NULL,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   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start_time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TIME NOT NULL,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   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finishing_time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TIME NOT NULL,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    PRIMARY KEY(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personnel_number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);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BEBD6F-B1B4-886C-714C-8D307FD72F55}"/>
              </a:ext>
            </a:extLst>
          </p:cNvPr>
          <p:cNvSpPr/>
          <p:nvPr/>
        </p:nvSpPr>
        <p:spPr>
          <a:xfrm>
            <a:off x="3893270" y="1825473"/>
            <a:ext cx="3582186" cy="31362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CREATE TABLE Parking (</a:t>
            </a:r>
            <a:endParaRPr lang="en-US" sz="12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   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PName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VARCHAR(255) ,</a:t>
            </a:r>
            <a:endParaRPr lang="en-US" sz="12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   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area_number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INTEGER,</a:t>
            </a:r>
            <a:endParaRPr lang="en-US" sz="12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   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opening_time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TIME NOT NULL,</a:t>
            </a:r>
            <a:endParaRPr lang="en-US" sz="12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   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closing_time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TIME NOT NULL,</a:t>
            </a:r>
            <a:endParaRPr lang="en-US" sz="12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 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number_of_park_lots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INTEGER NOT NULL,</a:t>
            </a:r>
            <a:endParaRPr lang="en-US" sz="12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    Tariffs money,</a:t>
            </a:r>
            <a:endParaRPr lang="en-US" sz="12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   PRIMARY KEY(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PName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);</a:t>
            </a:r>
            <a:endParaRPr lang="en-US" sz="12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D93AAC-669E-BCF0-107D-763903E866EF}"/>
              </a:ext>
            </a:extLst>
          </p:cNvPr>
          <p:cNvSpPr/>
          <p:nvPr/>
        </p:nvSpPr>
        <p:spPr>
          <a:xfrm>
            <a:off x="7711123" y="1825473"/>
            <a:ext cx="3582186" cy="31504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CREATE TABLE Customer  (</a:t>
            </a:r>
            <a:endParaRPr lang="en-US" sz="11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    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License_Plate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VARCHAR(255) ,</a:t>
            </a:r>
            <a:endParaRPr lang="en-US" sz="11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    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dateC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DATE,</a:t>
            </a:r>
            <a:endParaRPr lang="en-US" sz="11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    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arrival_time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TIME NOT NULL,</a:t>
            </a:r>
            <a:endParaRPr lang="en-US" sz="11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    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departure_time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TIME NOT NULL,</a:t>
            </a:r>
            <a:endParaRPr lang="en-US" sz="11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  PRIMARY KEY(</a:t>
            </a:r>
            <a:r>
              <a:rPr lang="en-US" sz="11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License_Plate,dateC,arrival_time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);</a:t>
            </a:r>
            <a:endParaRPr lang="en-US" sz="11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82817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0D379-3F03-76DB-C6D7-7AC8DC70C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751" y="94415"/>
            <a:ext cx="6551628" cy="609502"/>
          </a:xfrm>
        </p:spPr>
        <p:txBody>
          <a:bodyPr>
            <a:normAutofit fontScale="90000"/>
          </a:bodyPr>
          <a:lstStyle/>
          <a:p>
            <a:r>
              <a:rPr lang="fa-IR"/>
              <a:t>کدهای اجرا شده و تعویض شده به صورت چک نویس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1BF55-21CB-BEF3-8BDC-F2661B88A63B}"/>
              </a:ext>
            </a:extLst>
          </p:cNvPr>
          <p:cNvSpPr/>
          <p:nvPr/>
        </p:nvSpPr>
        <p:spPr>
          <a:xfrm>
            <a:off x="179109" y="703917"/>
            <a:ext cx="7456603" cy="516898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br>
              <a:rPr lang="en-US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--DROP TABLE CCC;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--ALTER TABLE  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Parking_lot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DROP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pstatus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--DROP TABLE Cost;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SELECT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J.PName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parking_name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J.Parking_duration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Parking_duration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A.Tariffs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AS Tariffs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into CC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FROM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Parking_receipt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as J  INNER JOIN Parking AS A ON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J.PName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A.PName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CREATE TABLE Cost (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   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Pname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VARCHAR(255),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   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Park_duration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INTEGER,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    Amount money,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);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INSERT INTO Cost (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Park_duration,Pname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 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SELECT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Parking_duration,parking_name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FROM CC;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SELECT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J.parking_name,J.Parking_duration,A.A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into CCC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FROM CC as J  INNER JOIN JA AS A ON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J.Parking_duration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=A.D AND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J.parking_name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=A.P;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ALTER TABLE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Parking_lot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add PRIMARY KEY (id);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--SELECT * from cost;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--ALTER TABLE Cost  ALTER COLUMN Amount int;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ALTER TABLE  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Parking_receipt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add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id_receipt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int IDENTITY ;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ALTER TABLE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Parking_receipt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add PRIMARY KEY (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id_receipt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59F5C63-585A-9116-6EB3-9ACF70624F8E}"/>
              </a:ext>
            </a:extLst>
          </p:cNvPr>
          <p:cNvSpPr/>
          <p:nvPr/>
        </p:nvSpPr>
        <p:spPr>
          <a:xfrm>
            <a:off x="7635712" y="593889"/>
            <a:ext cx="4072379" cy="5768141"/>
          </a:xfrm>
          <a:prstGeom prst="roundRect">
            <a:avLst>
              <a:gd name="adj" fmla="val 16126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br>
              <a:rPr lang="en-US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CREATE TABLE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Parking_lot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(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   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pNumber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INTEGER,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   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license_plate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VARCHAR(255),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   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Parking_name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VARCHAR(255)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);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CREATE TABLE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Parking_receipt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   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CName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VARCHAR(255) ,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   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dateC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DATE,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   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park_number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INTEGER,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   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Ctime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TIME NOT NULL,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   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Parking_duration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INTEGER NOT NULL,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   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PName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VARCHAR(255) NOT NULL ,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   PRIMARY KEY(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CName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);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CREATE TABLE Cost (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   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Park_duration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INTEGER,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   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Pname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VARCHAR(255),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    Amount money,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);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endParaRPr lang="fa-IR" sz="9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SELECT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A.dateC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dateC,a.arrival_time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Ctime,J.pNumber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park_number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,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J.license_plate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license_plate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,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J.Parking_name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Parking_name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,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J.pNumber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(DATEDIFF(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MINUTE,A.arrival_time,A.departure_time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)) AS duration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into Q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FROM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Parking_lot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as J  INNER JOIN Customer AS A ON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J.license_plate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A.License_Plate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br>
              <a:rPr lang="en-US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DELETE FROM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Parking_receipt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INSERT INTO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Parking_receipt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CName,dateC,park_number,Ctime,Parking_duration,PName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 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SELECT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license_plate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dateC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,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park_number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,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Ctime,duration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,</a:t>
            </a:r>
            <a:r>
              <a:rPr lang="en-US" sz="9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Parking_name</a:t>
            </a:r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 FROM Q;</a:t>
            </a:r>
            <a:endParaRPr lang="en-US" sz="9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44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854F1-A075-53E7-CE32-ED106F59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گزارش نرمال سازی سطح 2 به 3 شدن 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1097D0-7C6A-4E9D-968E-5E2E58DE1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87452"/>
            <a:ext cx="9603275" cy="3450613"/>
          </a:xfrm>
        </p:spPr>
        <p:txBody>
          <a:bodyPr/>
          <a:lstStyle/>
          <a:p>
            <a:pPr algn="r" rtl="1"/>
            <a:r>
              <a:rPr lang="fa-IR" dirty="0"/>
              <a:t>فیش</a:t>
            </a:r>
          </a:p>
          <a:p>
            <a:pPr marL="0" indent="0" algn="r" rtl="1">
              <a:buNone/>
            </a:pPr>
            <a:r>
              <a:rPr lang="fa-IR" dirty="0"/>
              <a:t>مبلغ از 2 موافه ی غیر کلید(نام پارکینگ (تعرفه )، مدت زمان ) بدست میاید</a:t>
            </a:r>
          </a:p>
          <a:p>
            <a:pPr marL="0" indent="0" algn="r" rtl="1">
              <a:buNone/>
            </a:pPr>
            <a:r>
              <a:rPr lang="fa-IR" dirty="0"/>
              <a:t>نرمال سازی سطح 3 : </a:t>
            </a:r>
          </a:p>
          <a:p>
            <a:pPr algn="r" rtl="1"/>
            <a:r>
              <a:rPr lang="fa-IR" dirty="0"/>
              <a:t>فیش : </a:t>
            </a:r>
          </a:p>
          <a:p>
            <a:pPr marL="0" indent="0" algn="r" rtl="1">
              <a:buNone/>
            </a:pPr>
            <a:endParaRPr lang="fa-IR" dirty="0"/>
          </a:p>
          <a:p>
            <a:pPr algn="r" rtl="1"/>
            <a:r>
              <a:rPr lang="fa-IR" dirty="0"/>
              <a:t>هزینه : </a:t>
            </a:r>
          </a:p>
          <a:p>
            <a:pPr marL="0" indent="0" algn="r" rtl="1">
              <a:buNone/>
            </a:pPr>
            <a:r>
              <a:rPr lang="fa-IR" dirty="0"/>
              <a:t>باقی جدول ها به صورت نرمال سطح 3 هستند.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154D8EA-03FB-DB8F-F195-3AF8012F0984}"/>
              </a:ext>
            </a:extLst>
          </p:cNvPr>
          <p:cNvGraphicFramePr>
            <a:graphicFrameLocks noGrp="1"/>
          </p:cNvGraphicFramePr>
          <p:nvPr/>
        </p:nvGraphicFramePr>
        <p:xfrm>
          <a:off x="2713490" y="2083234"/>
          <a:ext cx="6626860" cy="33655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918210">
                  <a:extLst>
                    <a:ext uri="{9D8B030D-6E8A-4147-A177-3AD203B41FA5}">
                      <a16:colId xmlns:a16="http://schemas.microsoft.com/office/drawing/2014/main" val="377970044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0808786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67783916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909944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501156975"/>
                    </a:ext>
                  </a:extLst>
                </a:gridCol>
                <a:gridCol w="563245">
                  <a:extLst>
                    <a:ext uri="{9D8B030D-6E8A-4147-A177-3AD203B41FA5}">
                      <a16:colId xmlns:a16="http://schemas.microsoft.com/office/drawing/2014/main" val="1761547587"/>
                    </a:ext>
                  </a:extLst>
                </a:gridCol>
                <a:gridCol w="690245">
                  <a:extLst>
                    <a:ext uri="{9D8B030D-6E8A-4147-A177-3AD203B41FA5}">
                      <a16:colId xmlns:a16="http://schemas.microsoft.com/office/drawing/2014/main" val="327256114"/>
                    </a:ext>
                  </a:extLst>
                </a:gridCol>
                <a:gridCol w="568960">
                  <a:extLst>
                    <a:ext uri="{9D8B030D-6E8A-4147-A177-3AD203B41FA5}">
                      <a16:colId xmlns:a16="http://schemas.microsoft.com/office/drawing/2014/main" val="2281846047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400" u="sng" dirty="0">
                          <a:effectLst/>
                        </a:rPr>
                        <a:t>شناسه رسید</a:t>
                      </a:r>
                      <a:endParaRPr lang="en-US" sz="110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400">
                          <a:effectLst/>
                        </a:rPr>
                        <a:t>مبلغ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400">
                          <a:effectLst/>
                        </a:rPr>
                        <a:t>نام پارکینگ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400">
                          <a:effectLst/>
                        </a:rPr>
                        <a:t>شماره محل پارک شده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400">
                          <a:effectLst/>
                        </a:rPr>
                        <a:t>مدت زمان پارک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400">
                          <a:effectLst/>
                        </a:rPr>
                        <a:t>ساعت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400">
                          <a:effectLst/>
                        </a:rPr>
                        <a:t>تاریخ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400" dirty="0">
                          <a:effectLst/>
                        </a:rPr>
                        <a:t>پلاک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055198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70C9E36-6B84-CB8E-7A6B-71F05A1850CA}"/>
              </a:ext>
            </a:extLst>
          </p:cNvPr>
          <p:cNvGraphicFramePr>
            <a:graphicFrameLocks noGrp="1"/>
          </p:cNvGraphicFramePr>
          <p:nvPr/>
        </p:nvGraphicFramePr>
        <p:xfrm>
          <a:off x="2643505" y="3626167"/>
          <a:ext cx="7219315" cy="33655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917575">
                  <a:extLst>
                    <a:ext uri="{9D8B030D-6E8A-4147-A177-3AD203B41FA5}">
                      <a16:colId xmlns:a16="http://schemas.microsoft.com/office/drawing/2014/main" val="1611549210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1041017477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2068094254"/>
                    </a:ext>
                  </a:extLst>
                </a:gridCol>
                <a:gridCol w="1223645">
                  <a:extLst>
                    <a:ext uri="{9D8B030D-6E8A-4147-A177-3AD203B41FA5}">
                      <a16:colId xmlns:a16="http://schemas.microsoft.com/office/drawing/2014/main" val="3872134614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897862717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384561865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345327984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400" u="sng" dirty="0">
                          <a:effectLst/>
                        </a:rPr>
                        <a:t>شناسه رسید</a:t>
                      </a:r>
                      <a:endParaRPr lang="en-US" sz="110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400">
                          <a:effectLst/>
                        </a:rPr>
                        <a:t>نام پارکینگ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400">
                          <a:effectLst/>
                        </a:rPr>
                        <a:t>شماره محل پارک شده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400">
                          <a:effectLst/>
                        </a:rPr>
                        <a:t>مدت زمان پارک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400">
                          <a:effectLst/>
                        </a:rPr>
                        <a:t>ساعت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400">
                          <a:effectLst/>
                        </a:rPr>
                        <a:t>تاریخ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dirty="0">
                          <a:effectLst/>
                        </a:rPr>
                        <a:t>مالک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436091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1527428-5447-D639-E7D1-69C2236B5A9B}"/>
              </a:ext>
            </a:extLst>
          </p:cNvPr>
          <p:cNvGraphicFramePr>
            <a:graphicFrameLocks noGrp="1"/>
          </p:cNvGraphicFramePr>
          <p:nvPr/>
        </p:nvGraphicFramePr>
        <p:xfrm>
          <a:off x="4396711" y="4532116"/>
          <a:ext cx="3901440" cy="33655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3456463838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val="700305471"/>
                    </a:ext>
                  </a:extLst>
                </a:gridCol>
                <a:gridCol w="1845945">
                  <a:extLst>
                    <a:ext uri="{9D8B030D-6E8A-4147-A177-3AD203B41FA5}">
                      <a16:colId xmlns:a16="http://schemas.microsoft.com/office/drawing/2014/main" val="4025291267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400">
                          <a:effectLst/>
                        </a:rPr>
                        <a:t>مبلغ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400" u="sng">
                          <a:effectLst/>
                        </a:rPr>
                        <a:t>نام پارکینگ</a:t>
                      </a:r>
                      <a:endParaRPr lang="en-US" sz="1100" u="sng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400" u="sng" dirty="0">
                          <a:effectLst/>
                        </a:rPr>
                        <a:t>مدت زمان پارک</a:t>
                      </a:r>
                      <a:endParaRPr lang="en-US" sz="110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1255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77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3FF0-DDA2-F9B9-C96B-319F650E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727" y="163496"/>
            <a:ext cx="9603275" cy="1049235"/>
          </a:xfrm>
        </p:spPr>
        <p:txBody>
          <a:bodyPr/>
          <a:lstStyle/>
          <a:p>
            <a:pPr algn="ctr"/>
            <a:r>
              <a:rPr lang="en-US" b="1" dirty="0" err="1"/>
              <a:t>Erd</a:t>
            </a:r>
            <a:r>
              <a:rPr lang="en-US" b="1" dirty="0"/>
              <a:t> level 2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29E2BD9-7DBE-BCAA-8415-8EE8E1B17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0" t="28881" r="23223" b="10767"/>
          <a:stretch/>
        </p:blipFill>
        <p:spPr>
          <a:xfrm>
            <a:off x="1331884" y="808854"/>
            <a:ext cx="9772959" cy="5771057"/>
          </a:xfrm>
        </p:spPr>
      </p:pic>
    </p:spTree>
    <p:extLst>
      <p:ext uri="{BB962C8B-B14F-4D97-AF65-F5344CB8AC3E}">
        <p14:creationId xmlns:p14="http://schemas.microsoft.com/office/powerpoint/2010/main" val="136215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3FF0-DDA2-F9B9-C96B-319F650E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727" y="163496"/>
            <a:ext cx="9603275" cy="1049235"/>
          </a:xfrm>
        </p:spPr>
        <p:txBody>
          <a:bodyPr/>
          <a:lstStyle/>
          <a:p>
            <a:pPr algn="ctr"/>
            <a:r>
              <a:rPr lang="en-US" b="1" dirty="0" err="1"/>
              <a:t>Erd</a:t>
            </a:r>
            <a:r>
              <a:rPr lang="en-US" b="1" dirty="0"/>
              <a:t> level 3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F3AA06-6C29-FA21-420D-C9FC6689A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9" t="32508" r="25627" b="6539"/>
          <a:stretch/>
        </p:blipFill>
        <p:spPr>
          <a:xfrm>
            <a:off x="1416727" y="688113"/>
            <a:ext cx="9728530" cy="5701596"/>
          </a:xfrm>
        </p:spPr>
      </p:pic>
    </p:spTree>
    <p:extLst>
      <p:ext uri="{BB962C8B-B14F-4D97-AF65-F5344CB8AC3E}">
        <p14:creationId xmlns:p14="http://schemas.microsoft.com/office/powerpoint/2010/main" val="3021940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C7D2-6BA3-F5AE-F851-7A27A9C7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جدول نگهبان پارکینگ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590798A-5351-2870-305D-E434898C3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5" t="42938" r="21941" b="15281"/>
          <a:stretch/>
        </p:blipFill>
        <p:spPr>
          <a:xfrm>
            <a:off x="1465026" y="1579151"/>
            <a:ext cx="9603275" cy="4036677"/>
          </a:xfrm>
        </p:spPr>
      </p:pic>
    </p:spTree>
    <p:extLst>
      <p:ext uri="{BB962C8B-B14F-4D97-AF65-F5344CB8AC3E}">
        <p14:creationId xmlns:p14="http://schemas.microsoft.com/office/powerpoint/2010/main" val="230835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0F98-7C36-A77B-EBBD-888D8181E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b="1" dirty="0"/>
              <a:t>جدول پارکینگ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897873-1426-9B5A-3C4C-0C6911912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4" t="42973" r="22505" b="35813"/>
          <a:stretch/>
        </p:blipFill>
        <p:spPr>
          <a:xfrm>
            <a:off x="581141" y="1668544"/>
            <a:ext cx="11029718" cy="2384982"/>
          </a:xfrm>
        </p:spPr>
      </p:pic>
    </p:spTree>
    <p:extLst>
      <p:ext uri="{BB962C8B-B14F-4D97-AF65-F5344CB8AC3E}">
        <p14:creationId xmlns:p14="http://schemas.microsoft.com/office/powerpoint/2010/main" val="573111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0B2D-A24F-71EC-BFE7-78F17EC6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79623"/>
            <a:ext cx="9603275" cy="621655"/>
          </a:xfrm>
        </p:spPr>
        <p:txBody>
          <a:bodyPr/>
          <a:lstStyle/>
          <a:p>
            <a:pPr algn="ctr"/>
            <a:r>
              <a:rPr lang="fa-IR" dirty="0"/>
              <a:t>بخشی از جدول مشتری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7A132B-8EAA-00C7-48B4-466FFF6A2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9" t="29276" r="20032" b="20203"/>
          <a:stretch/>
        </p:blipFill>
        <p:spPr>
          <a:xfrm>
            <a:off x="1322895" y="864909"/>
            <a:ext cx="9731959" cy="4651967"/>
          </a:xfrm>
        </p:spPr>
      </p:pic>
    </p:spTree>
    <p:extLst>
      <p:ext uri="{BB962C8B-B14F-4D97-AF65-F5344CB8AC3E}">
        <p14:creationId xmlns:p14="http://schemas.microsoft.com/office/powerpoint/2010/main" val="994525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0B2D-A24F-71EC-BFE7-78F17EC6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79623"/>
            <a:ext cx="9603275" cy="621655"/>
          </a:xfrm>
        </p:spPr>
        <p:txBody>
          <a:bodyPr/>
          <a:lstStyle/>
          <a:p>
            <a:pPr algn="ctr"/>
            <a:r>
              <a:rPr lang="fa-IR" dirty="0"/>
              <a:t>بخشی از جدول جایگاه پارک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8862CB-496D-5EC9-0F82-D230C7C6E74F}"/>
              </a:ext>
            </a:extLst>
          </p:cNvPr>
          <p:cNvSpPr/>
          <p:nvPr/>
        </p:nvSpPr>
        <p:spPr>
          <a:xfrm>
            <a:off x="1451579" y="767592"/>
            <a:ext cx="9681477" cy="51468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5BB5EC-ABA0-BD66-3CBE-3A81B03B0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8" t="30285" r="47125" b="5102"/>
          <a:stretch/>
        </p:blipFill>
        <p:spPr>
          <a:xfrm>
            <a:off x="3900791" y="875488"/>
            <a:ext cx="4270443" cy="5038929"/>
          </a:xfrm>
        </p:spPr>
      </p:pic>
    </p:spTree>
    <p:extLst>
      <p:ext uri="{BB962C8B-B14F-4D97-AF65-F5344CB8AC3E}">
        <p14:creationId xmlns:p14="http://schemas.microsoft.com/office/powerpoint/2010/main" val="16930330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207</TotalTime>
  <Words>2377</Words>
  <Application>Microsoft Office PowerPoint</Application>
  <PresentationFormat>Widescreen</PresentationFormat>
  <Paragraphs>282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Gill Sans MT</vt:lpstr>
      <vt:lpstr>Helvetica</vt:lpstr>
      <vt:lpstr>Gallery</vt:lpstr>
      <vt:lpstr>مدیریت پارکینگ</vt:lpstr>
      <vt:lpstr>لیست موجودیت ها </vt:lpstr>
      <vt:lpstr>گزارش نرمال سازی سطح 2 به 3 شدن </vt:lpstr>
      <vt:lpstr>Erd level 2</vt:lpstr>
      <vt:lpstr>Erd level 3</vt:lpstr>
      <vt:lpstr>جدول نگهبان پارکینگ</vt:lpstr>
      <vt:lpstr>جدول پارکینگ</vt:lpstr>
      <vt:lpstr>بخشی از جدول مشتری</vt:lpstr>
      <vt:lpstr>بخشی از جدول جایگاه پارک</vt:lpstr>
      <vt:lpstr>بخشی از جدول فیش</vt:lpstr>
      <vt:lpstr>بخشی از جدول هزینه</vt:lpstr>
      <vt:lpstr>کد های جدول</vt:lpstr>
      <vt:lpstr>کد های جدول</vt:lpstr>
      <vt:lpstr>کد های جدول</vt:lpstr>
      <vt:lpstr>نمونه ثبت داده در جدول :</vt:lpstr>
      <vt:lpstr>QUERY(1)</vt:lpstr>
      <vt:lpstr>QUERY(2)</vt:lpstr>
      <vt:lpstr>QUERY(3)</vt:lpstr>
      <vt:lpstr>QUERY(4)</vt:lpstr>
      <vt:lpstr>QUERY(5)</vt:lpstr>
      <vt:lpstr>QUERY(6)</vt:lpstr>
      <vt:lpstr>کدهای اجرا شده و تعویض شده به صورت چک نویس</vt:lpstr>
      <vt:lpstr>کدهای اجرا شده و تعویض شده به صورت چک نویس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مدیریت پارکینگ</dc:title>
  <dc:creator>Amitis Faraji</dc:creator>
  <cp:lastModifiedBy>Amitis Faraji</cp:lastModifiedBy>
  <cp:revision>26</cp:revision>
  <dcterms:created xsi:type="dcterms:W3CDTF">2023-01-26T05:26:23Z</dcterms:created>
  <dcterms:modified xsi:type="dcterms:W3CDTF">2023-01-26T12:15:49Z</dcterms:modified>
</cp:coreProperties>
</file>