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83" r:id="rId6"/>
    <p:sldId id="261" r:id="rId7"/>
    <p:sldId id="279" r:id="rId8"/>
    <p:sldId id="284" r:id="rId9"/>
    <p:sldId id="285" r:id="rId10"/>
    <p:sldId id="273" r:id="rId11"/>
    <p:sldId id="280" r:id="rId12"/>
    <p:sldId id="281" r:id="rId13"/>
    <p:sldId id="263" r:id="rId14"/>
    <p:sldId id="264" r:id="rId15"/>
    <p:sldId id="265" r:id="rId16"/>
    <p:sldId id="266" r:id="rId17"/>
    <p:sldId id="267" r:id="rId18"/>
    <p:sldId id="282" r:id="rId19"/>
    <p:sldId id="286" r:id="rId20"/>
    <p:sldId id="271" r:id="rId21"/>
    <p:sldId id="269"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1B0D33-F71F-42CD-A4F0-F103C73B7EA2}">
          <p14:sldIdLst>
            <p14:sldId id="256"/>
            <p14:sldId id="257"/>
            <p14:sldId id="258"/>
            <p14:sldId id="259"/>
            <p14:sldId id="283"/>
            <p14:sldId id="261"/>
            <p14:sldId id="279"/>
            <p14:sldId id="284"/>
            <p14:sldId id="285"/>
            <p14:sldId id="273"/>
            <p14:sldId id="280"/>
            <p14:sldId id="281"/>
            <p14:sldId id="263"/>
            <p14:sldId id="264"/>
            <p14:sldId id="265"/>
            <p14:sldId id="266"/>
          </p14:sldIdLst>
        </p14:section>
        <p14:section name="Section sans titre" id="{0BDE570E-40DE-4537-8E68-7D7F4494590B}">
          <p14:sldIdLst>
            <p14:sldId id="267"/>
            <p14:sldId id="282"/>
            <p14:sldId id="286"/>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4615"/>
    <a:srgbClr val="A95F05"/>
    <a:srgbClr val="9D5907"/>
    <a:srgbClr val="B1650A"/>
    <a:srgbClr val="C45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3"/>
    <p:restoredTop sz="94655"/>
  </p:normalViewPr>
  <p:slideViewPr>
    <p:cSldViewPr snapToGrid="0" snapToObjects="1">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E239CC9-3B41-0A49-B723-035A24E8D685}"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486715"/>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990892921"/>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E239CC9-3B41-0A49-B723-035A24E8D685}"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28970072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1117142618"/>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dirty="0"/>
          </a:p>
        </p:txBody>
      </p:sp>
      <p:sp>
        <p:nvSpPr>
          <p:cNvPr id="9" name="Slide Number Placeholder 8"/>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168002245"/>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BE4754-25C5-934D-B0FC-427943122919}" type="datetimeFigureOut">
              <a:rPr lang="fr-FR" smtClean="0"/>
              <a:t>04/11/2021</a:t>
            </a:fld>
            <a:endParaRPr lang="fr-FR"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239CC9-3B41-0A49-B723-035A24E8D685}" type="slidenum">
              <a:rPr lang="fr-FR" smtClean="0"/>
              <a:t>‹N°›</a:t>
            </a:fld>
            <a:endParaRPr lang="fr-FR" dirty="0"/>
          </a:p>
        </p:txBody>
      </p:sp>
    </p:spTree>
    <p:extLst>
      <p:ext uri="{BB962C8B-B14F-4D97-AF65-F5344CB8AC3E}">
        <p14:creationId xmlns:p14="http://schemas.microsoft.com/office/powerpoint/2010/main" val="150122846"/>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BE4754-25C5-934D-B0FC-427943122919}" type="datetimeFigureOut">
              <a:rPr lang="fr-FR" smtClean="0"/>
              <a:t>04/11/2021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E239CC9-3B41-0A49-B723-035A24E8D685}" type="slidenum">
              <a:rPr lang="fr-FR" smtClean="0"/>
              <a:t>‹N°›</a:t>
            </a:fld>
            <a:endParaRPr lang="fr-FR" dirty="0"/>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BE4754-25C5-934D-B0FC-427943122919}" type="datetimeFigureOut">
              <a:rPr lang="fr-FR" smtClean="0"/>
              <a:t>04/11/2021</a:t>
            </a:fld>
            <a:endParaRPr lang="fr-F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239CC9-3B41-0A49-B723-035A24E8D685}" type="slidenum">
              <a:rPr lang="fr-FR" smtClean="0"/>
              <a:t>‹N°›</a:t>
            </a:fld>
            <a:endParaRPr lang="fr-F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7280" y="139700"/>
            <a:ext cx="10058400" cy="1473200"/>
          </a:xfrm>
        </p:spPr>
        <p:txBody>
          <a:bodyPr>
            <a:normAutofit/>
          </a:bodyPr>
          <a:lstStyle/>
          <a:p>
            <a:r>
              <a:rPr lang="fr-FR" sz="8800" b="1" dirty="0">
                <a:solidFill>
                  <a:srgbClr val="A95F05"/>
                </a:solidFill>
                <a:latin typeface="Times New Roman" charset="0"/>
                <a:ea typeface="Times New Roman" charset="0"/>
                <a:cs typeface="Times New Roman" charset="0"/>
              </a:rPr>
              <a:t>   </a:t>
            </a:r>
          </a:p>
        </p:txBody>
      </p:sp>
      <p:sp>
        <p:nvSpPr>
          <p:cNvPr id="3" name="Sous-titre 2"/>
          <p:cNvSpPr>
            <a:spLocks noGrp="1"/>
          </p:cNvSpPr>
          <p:nvPr>
            <p:ph type="subTitle" idx="1"/>
          </p:nvPr>
        </p:nvSpPr>
        <p:spPr>
          <a:xfrm>
            <a:off x="1100050" y="3136900"/>
            <a:ext cx="10444249" cy="2781299"/>
          </a:xfrm>
          <a:ln>
            <a:noFill/>
          </a:ln>
        </p:spPr>
        <p:txBody>
          <a:bodyPr>
            <a:normAutofit/>
          </a:bodyPr>
          <a:lstStyle/>
          <a:p>
            <a:pPr algn="ctr"/>
            <a:r>
              <a:rPr lang="fr-FR" dirty="0"/>
              <a:t>                                                          </a:t>
            </a:r>
            <a:r>
              <a:rPr lang="fr-FR" sz="3200" dirty="0">
                <a:solidFill>
                  <a:schemeClr val="tx1"/>
                </a:solidFill>
                <a:latin typeface="Times New Roman" charset="0"/>
                <a:cs typeface="Times New Roman" charset="0"/>
              </a:rPr>
              <a:t>GLSIB</a:t>
            </a:r>
            <a:endParaRPr lang="fr-FR" sz="3200" dirty="0">
              <a:solidFill>
                <a:schemeClr val="tx1"/>
              </a:solidFill>
              <a:latin typeface="Times New Roman" charset="0"/>
              <a:ea typeface="Times New Roman" charset="0"/>
              <a:cs typeface="Times New Roman" charset="0"/>
            </a:endParaRPr>
          </a:p>
          <a:p>
            <a:r>
              <a:rPr lang="fr-FR" sz="2800" dirty="0">
                <a:solidFill>
                  <a:schemeClr val="tx1"/>
                </a:solidFill>
                <a:latin typeface="Times New Roman" charset="0"/>
                <a:ea typeface="Times New Roman" charset="0"/>
                <a:cs typeface="Times New Roman" charset="0"/>
              </a:rPr>
              <a:t>                             </a:t>
            </a:r>
          </a:p>
          <a:p>
            <a:r>
              <a:rPr lang="fr-FR" sz="2800" dirty="0">
                <a:solidFill>
                  <a:schemeClr val="tx1"/>
                </a:solidFill>
                <a:latin typeface="Times New Roman" charset="0"/>
                <a:ea typeface="Times New Roman" charset="0"/>
                <a:cs typeface="Times New Roman" charset="0"/>
              </a:rPr>
              <a:t>                                                    </a:t>
            </a:r>
            <a:r>
              <a:rPr lang="fr-FR" dirty="0" err="1">
                <a:solidFill>
                  <a:schemeClr val="tx1"/>
                </a:solidFill>
                <a:latin typeface="Times New Roman" charset="0"/>
                <a:ea typeface="Times New Roman" charset="0"/>
                <a:cs typeface="Times New Roman" charset="0"/>
              </a:rPr>
              <a:t>Farma</a:t>
            </a:r>
            <a:r>
              <a:rPr lang="fr-FR" dirty="0">
                <a:solidFill>
                  <a:schemeClr val="tx1"/>
                </a:solidFill>
                <a:latin typeface="Times New Roman" charset="0"/>
                <a:ea typeface="Times New Roman" charset="0"/>
                <a:cs typeface="Times New Roman" charset="0"/>
              </a:rPr>
              <a:t> </a:t>
            </a:r>
            <a:r>
              <a:rPr lang="fr-FR" dirty="0" err="1">
                <a:solidFill>
                  <a:schemeClr val="tx1"/>
                </a:solidFill>
                <a:latin typeface="Times New Roman" charset="0"/>
                <a:ea typeface="Times New Roman" charset="0"/>
                <a:cs typeface="Times New Roman" charset="0"/>
              </a:rPr>
              <a:t>kane</a:t>
            </a:r>
            <a:endParaRPr lang="fr-FR" dirty="0">
              <a:solidFill>
                <a:schemeClr val="tx1"/>
              </a:solidFill>
              <a:latin typeface="Times New Roman" charset="0"/>
              <a:ea typeface="Times New Roman" charset="0"/>
              <a:cs typeface="Times New Roman" charset="0"/>
            </a:endParaRPr>
          </a:p>
          <a:p>
            <a:r>
              <a:rPr lang="fr-FR" dirty="0">
                <a:solidFill>
                  <a:schemeClr val="tx1"/>
                </a:solidFill>
                <a:latin typeface="Times New Roman" charset="0"/>
                <a:ea typeface="Times New Roman" charset="0"/>
                <a:cs typeface="Times New Roman" charset="0"/>
              </a:rPr>
              <a:t>                                                           </a:t>
            </a:r>
            <a:r>
              <a:rPr lang="fr-FR" dirty="0" err="1">
                <a:solidFill>
                  <a:schemeClr val="tx1"/>
                </a:solidFill>
                <a:latin typeface="Times New Roman" charset="0"/>
                <a:ea typeface="Times New Roman" charset="0"/>
                <a:cs typeface="Times New Roman" charset="0"/>
              </a:rPr>
              <a:t>Thiane</a:t>
            </a:r>
            <a:r>
              <a:rPr lang="fr-FR" dirty="0">
                <a:solidFill>
                  <a:schemeClr val="tx1"/>
                </a:solidFill>
                <a:latin typeface="Times New Roman" charset="0"/>
                <a:ea typeface="Times New Roman" charset="0"/>
                <a:cs typeface="Times New Roman" charset="0"/>
              </a:rPr>
              <a:t> SECK</a:t>
            </a:r>
          </a:p>
          <a:p>
            <a:r>
              <a:rPr lang="fr-FR" dirty="0">
                <a:solidFill>
                  <a:schemeClr val="tx1"/>
                </a:solidFill>
                <a:latin typeface="Times New Roman" charset="0"/>
                <a:ea typeface="Times New Roman" charset="0"/>
                <a:cs typeface="Times New Roman" charset="0"/>
              </a:rPr>
              <a:t>                                                    Victorine </a:t>
            </a:r>
            <a:r>
              <a:rPr lang="fr-FR" dirty="0" err="1">
                <a:solidFill>
                  <a:schemeClr val="tx1"/>
                </a:solidFill>
                <a:latin typeface="Times New Roman" charset="0"/>
                <a:ea typeface="Times New Roman" charset="0"/>
                <a:cs typeface="Times New Roman" charset="0"/>
              </a:rPr>
              <a:t>sady</a:t>
            </a:r>
            <a:r>
              <a:rPr lang="fr-FR" dirty="0">
                <a:solidFill>
                  <a:schemeClr val="tx1"/>
                </a:solidFill>
                <a:latin typeface="Times New Roman" charset="0"/>
                <a:ea typeface="Times New Roman" charset="0"/>
                <a:cs typeface="Times New Roman" charset="0"/>
              </a:rPr>
              <a:t> </a:t>
            </a:r>
            <a:r>
              <a:rPr lang="fr-FR" dirty="0" err="1">
                <a:solidFill>
                  <a:schemeClr val="tx1"/>
                </a:solidFill>
                <a:latin typeface="Times New Roman" charset="0"/>
                <a:ea typeface="Times New Roman" charset="0"/>
                <a:cs typeface="Times New Roman" charset="0"/>
              </a:rPr>
              <a:t>ndiaye</a:t>
            </a:r>
            <a:r>
              <a:rPr lang="fr-FR" dirty="0">
                <a:solidFill>
                  <a:schemeClr val="tx1"/>
                </a:solidFill>
                <a:latin typeface="Times New Roman" charset="0"/>
                <a:ea typeface="Times New Roman" charset="0"/>
                <a:cs typeface="Times New Roman" charset="0"/>
              </a:rPr>
              <a:t>                                   </a:t>
            </a:r>
          </a:p>
        </p:txBody>
      </p:sp>
      <p:cxnSp>
        <p:nvCxnSpPr>
          <p:cNvPr id="5" name="Connecteur droit 4"/>
          <p:cNvCxnSpPr/>
          <p:nvPr/>
        </p:nvCxnSpPr>
        <p:spPr>
          <a:xfrm>
            <a:off x="6252325" y="3606800"/>
            <a:ext cx="5219699"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Multidocument 13"/>
          <p:cNvSpPr/>
          <p:nvPr/>
        </p:nvSpPr>
        <p:spPr>
          <a:xfrm>
            <a:off x="1007339" y="339223"/>
            <a:ext cx="10304550" cy="217838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75000"/>
                </a:schemeClr>
              </a:solidFill>
            </a:endParaRPr>
          </a:p>
        </p:txBody>
      </p:sp>
      <p:sp>
        <p:nvSpPr>
          <p:cNvPr id="15" name="ZoneTexte 14"/>
          <p:cNvSpPr txBox="1"/>
          <p:nvPr/>
        </p:nvSpPr>
        <p:spPr>
          <a:xfrm>
            <a:off x="2120900" y="1003300"/>
            <a:ext cx="7442200" cy="1015663"/>
          </a:xfrm>
          <a:prstGeom prst="rect">
            <a:avLst/>
          </a:prstGeom>
          <a:noFill/>
        </p:spPr>
        <p:txBody>
          <a:bodyPr wrap="square" rtlCol="0">
            <a:spAutoFit/>
          </a:bodyPr>
          <a:lstStyle/>
          <a:p>
            <a:r>
              <a:rPr lang="fr-FR" sz="6000" b="1" dirty="0">
                <a:solidFill>
                  <a:schemeClr val="bg1"/>
                </a:solidFill>
                <a:latin typeface="Times New Roman" charset="0"/>
                <a:ea typeface="Times New Roman" charset="0"/>
                <a:cs typeface="Times New Roman" charset="0"/>
              </a:rPr>
              <a:t>Pattern Bridge</a:t>
            </a:r>
            <a:endParaRPr lang="fr-FR" sz="6000" dirty="0">
              <a:solidFill>
                <a:schemeClr val="bg1"/>
              </a:solidFill>
            </a:endParaRPr>
          </a:p>
        </p:txBody>
      </p:sp>
      <p:sp>
        <p:nvSpPr>
          <p:cNvPr id="18" name="ZoneTexte 17"/>
          <p:cNvSpPr txBox="1"/>
          <p:nvPr/>
        </p:nvSpPr>
        <p:spPr>
          <a:xfrm>
            <a:off x="6565900" y="4381500"/>
            <a:ext cx="184731" cy="369332"/>
          </a:xfrm>
          <a:prstGeom prst="rect">
            <a:avLst/>
          </a:prstGeom>
          <a:noFill/>
        </p:spPr>
        <p:txBody>
          <a:bodyPr wrap="none" rtlCol="0">
            <a:spAutoFit/>
          </a:bodyPr>
          <a:lstStyle/>
          <a:p>
            <a:endParaRPr lang="fr-FR" dirty="0"/>
          </a:p>
        </p:txBody>
      </p:sp>
      <p:cxnSp>
        <p:nvCxnSpPr>
          <p:cNvPr id="25" name="Connecteur droit 24"/>
          <p:cNvCxnSpPr/>
          <p:nvPr/>
        </p:nvCxnSpPr>
        <p:spPr>
          <a:xfrm>
            <a:off x="1163549" y="4381500"/>
            <a:ext cx="9992131" cy="0"/>
          </a:xfrm>
          <a:prstGeom prst="line">
            <a:avLst/>
          </a:prstGeom>
          <a:ln>
            <a:noFill/>
          </a:ln>
        </p:spPr>
        <p:style>
          <a:lnRef idx="1">
            <a:schemeClr val="accent2"/>
          </a:lnRef>
          <a:fillRef idx="0">
            <a:schemeClr val="accent2"/>
          </a:fillRef>
          <a:effectRef idx="0">
            <a:schemeClr val="accent2"/>
          </a:effectRef>
          <a:fontRef idx="minor">
            <a:schemeClr val="tx1"/>
          </a:fontRef>
        </p:style>
      </p:cxnSp>
      <p:cxnSp>
        <p:nvCxnSpPr>
          <p:cNvPr id="27" name="Connecteur droit 26"/>
          <p:cNvCxnSpPr/>
          <p:nvPr/>
        </p:nvCxnSpPr>
        <p:spPr>
          <a:xfrm>
            <a:off x="1097280" y="4381500"/>
            <a:ext cx="6626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èche vers la droite 28"/>
          <p:cNvSpPr/>
          <p:nvPr/>
        </p:nvSpPr>
        <p:spPr>
          <a:xfrm>
            <a:off x="812800" y="4279900"/>
            <a:ext cx="10342880" cy="101600"/>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7671009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31264"/>
            <a:ext cx="10058400" cy="4437716"/>
          </a:xfrm>
        </p:spPr>
        <p:txBody>
          <a:bodyPr>
            <a:normAutofit/>
          </a:bodyPr>
          <a:lstStyle/>
          <a:p>
            <a:pPr marL="0" indent="0">
              <a:buNone/>
            </a:pPr>
            <a:r>
              <a:rPr lang="fr-FR" sz="3200" dirty="0"/>
              <a:t>Afin d’illustrer l’implémentation du pattern Bridge en Java, réalisons une petite application permettant de mesurer l’équilibre de l’alimentation d’un animal adulte ou petit. Considérons notre classe de base abstraite </a:t>
            </a:r>
            <a:r>
              <a:rPr lang="fr-FR" sz="3200" b="1" dirty="0"/>
              <a:t>Animal</a:t>
            </a:r>
            <a:r>
              <a:rPr lang="fr-FR" sz="3200" dirty="0"/>
              <a:t> qui constitue la classe mère dont vont hériter les classes </a:t>
            </a:r>
            <a:r>
              <a:rPr lang="fr-FR" sz="3200" b="1" dirty="0"/>
              <a:t>Cat</a:t>
            </a:r>
            <a:r>
              <a:rPr lang="fr-FR" sz="3200" dirty="0"/>
              <a:t> et </a:t>
            </a:r>
            <a:r>
              <a:rPr lang="fr-FR" sz="3200" b="1" dirty="0"/>
              <a:t>Dog</a:t>
            </a:r>
            <a:r>
              <a:rPr lang="fr-FR" sz="3200" dirty="0"/>
              <a:t>. On y retrouve la méthode abstraite </a:t>
            </a:r>
            <a:r>
              <a:rPr lang="fr-FR" sz="3200" b="1" dirty="0"/>
              <a:t>Nourrir()</a:t>
            </a:r>
            <a:r>
              <a:rPr lang="fr-FR" sz="3200" dirty="0"/>
              <a:t>.</a:t>
            </a:r>
            <a:r>
              <a:rPr lang="fr-FR" sz="3200" b="1" dirty="0"/>
              <a:t> </a:t>
            </a:r>
          </a:p>
          <a:p>
            <a:r>
              <a:rPr lang="fr-FR" sz="3200" dirty="0"/>
              <a:t>Voyons plus en détails les diagrammes de classe sans pattern et avec pattern de cette application.</a:t>
            </a:r>
            <a:r>
              <a:rPr lang="fr-FR" sz="3200" b="1" dirty="0"/>
              <a:t> </a:t>
            </a:r>
            <a:endParaRPr lang="fr-FR" sz="3200" dirty="0"/>
          </a:p>
        </p:txBody>
      </p:sp>
      <p:sp>
        <p:nvSpPr>
          <p:cNvPr id="4" name="Titre 3"/>
          <p:cNvSpPr>
            <a:spLocks noGrp="1"/>
          </p:cNvSpPr>
          <p:nvPr>
            <p:ph type="title"/>
          </p:nvPr>
        </p:nvSpPr>
        <p:spPr>
          <a:xfrm>
            <a:off x="1097280" y="103723"/>
            <a:ext cx="10058400" cy="117643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Exemple d’application</a:t>
            </a:r>
          </a:p>
        </p:txBody>
      </p:sp>
      <p:cxnSp>
        <p:nvCxnSpPr>
          <p:cNvPr id="6" name="Straight Connector 5"/>
          <p:cNvCxnSpPr/>
          <p:nvPr/>
        </p:nvCxnSpPr>
        <p:spPr>
          <a:xfrm>
            <a:off x="1097280" y="1731264"/>
            <a:ext cx="10229088" cy="2438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flipH="1">
            <a:off x="11707483" y="6386779"/>
            <a:ext cx="334262" cy="369332"/>
          </a:xfrm>
          <a:prstGeom prst="rect">
            <a:avLst/>
          </a:prstGeom>
        </p:spPr>
        <p:txBody>
          <a:bodyPr wrap="square">
            <a:spAutoFit/>
          </a:bodyPr>
          <a:lstStyle/>
          <a:p>
            <a:r>
              <a:rPr lang="fr-FR" b="1" dirty="0">
                <a:solidFill>
                  <a:schemeClr val="bg1"/>
                </a:solidFill>
              </a:rPr>
              <a:t>5</a:t>
            </a:r>
          </a:p>
        </p:txBody>
      </p:sp>
    </p:spTree>
    <p:extLst>
      <p:ext uri="{BB962C8B-B14F-4D97-AF65-F5344CB8AC3E}">
        <p14:creationId xmlns:p14="http://schemas.microsoft.com/office/powerpoint/2010/main" val="86046091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B2067-29DC-41E0-8E50-813312822A9E}"/>
              </a:ext>
            </a:extLst>
          </p:cNvPr>
          <p:cNvSpPr>
            <a:spLocks noGrp="1"/>
          </p:cNvSpPr>
          <p:nvPr>
            <p:ph type="title"/>
          </p:nvPr>
        </p:nvSpPr>
        <p:spPr>
          <a:xfrm>
            <a:off x="1097280" y="286603"/>
            <a:ext cx="10058400" cy="702409"/>
          </a:xfrm>
        </p:spPr>
        <p:txBody>
          <a:bodyPr>
            <a:normAutofit fontScale="90000"/>
          </a:bodyPr>
          <a:lstStyle/>
          <a:p>
            <a:r>
              <a:rPr lang="fr-FR" b="1" dirty="0">
                <a:solidFill>
                  <a:schemeClr val="accent1">
                    <a:lumMod val="75000"/>
                  </a:schemeClr>
                </a:solidFill>
              </a:rPr>
              <a:t>Diagramme de classe sans pattern</a:t>
            </a:r>
            <a:endParaRPr lang="fr-FR" dirty="0"/>
          </a:p>
        </p:txBody>
      </p:sp>
      <p:pic>
        <p:nvPicPr>
          <p:cNvPr id="17" name="Espace réservé du contenu 16">
            <a:extLst>
              <a:ext uri="{FF2B5EF4-FFF2-40B4-BE49-F238E27FC236}">
                <a16:creationId xmlns:a16="http://schemas.microsoft.com/office/drawing/2014/main" id="{AA8A2722-4161-47D0-9BBA-57DA84408274}"/>
              </a:ext>
            </a:extLst>
          </p:cNvPr>
          <p:cNvPicPr>
            <a:picLocks noGrp="1" noChangeAspect="1"/>
          </p:cNvPicPr>
          <p:nvPr>
            <p:ph idx="1"/>
          </p:nvPr>
        </p:nvPicPr>
        <p:blipFill>
          <a:blip r:embed="rId2"/>
          <a:stretch>
            <a:fillRect/>
          </a:stretch>
        </p:blipFill>
        <p:spPr>
          <a:xfrm>
            <a:off x="265043" y="1099930"/>
            <a:ext cx="11370365" cy="5009321"/>
          </a:xfrm>
        </p:spPr>
      </p:pic>
    </p:spTree>
    <p:extLst>
      <p:ext uri="{BB962C8B-B14F-4D97-AF65-F5344CB8AC3E}">
        <p14:creationId xmlns:p14="http://schemas.microsoft.com/office/powerpoint/2010/main" val="340686839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3A3C4-C02E-42EC-B3D9-1C6A753FFBBF}"/>
              </a:ext>
            </a:extLst>
          </p:cNvPr>
          <p:cNvSpPr>
            <a:spLocks noGrp="1"/>
          </p:cNvSpPr>
          <p:nvPr>
            <p:ph type="title"/>
          </p:nvPr>
        </p:nvSpPr>
        <p:spPr>
          <a:xfrm>
            <a:off x="1097280" y="286604"/>
            <a:ext cx="10058400" cy="535032"/>
          </a:xfrm>
        </p:spPr>
        <p:txBody>
          <a:bodyPr>
            <a:normAutofit fontScale="90000"/>
          </a:bodyPr>
          <a:lstStyle/>
          <a:p>
            <a:r>
              <a:rPr lang="fr-FR" b="1" dirty="0">
                <a:solidFill>
                  <a:schemeClr val="accent1">
                    <a:lumMod val="75000"/>
                  </a:schemeClr>
                </a:solidFill>
              </a:rPr>
              <a:t>Diagramme de classe avec pattern</a:t>
            </a:r>
            <a:endParaRPr lang="fr-FR" dirty="0"/>
          </a:p>
        </p:txBody>
      </p:sp>
      <p:pic>
        <p:nvPicPr>
          <p:cNvPr id="5" name="Espace réservé du contenu 4">
            <a:extLst>
              <a:ext uri="{FF2B5EF4-FFF2-40B4-BE49-F238E27FC236}">
                <a16:creationId xmlns:a16="http://schemas.microsoft.com/office/drawing/2014/main" id="{0FAEA55B-C578-4D7F-80B0-844AAD776A6E}"/>
              </a:ext>
            </a:extLst>
          </p:cNvPr>
          <p:cNvPicPr>
            <a:picLocks noGrp="1" noChangeAspect="1"/>
          </p:cNvPicPr>
          <p:nvPr>
            <p:ph idx="1"/>
          </p:nvPr>
        </p:nvPicPr>
        <p:blipFill>
          <a:blip r:embed="rId2"/>
          <a:stretch>
            <a:fillRect/>
          </a:stretch>
        </p:blipFill>
        <p:spPr>
          <a:xfrm>
            <a:off x="437323" y="993913"/>
            <a:ext cx="11370364" cy="5128591"/>
          </a:xfrm>
        </p:spPr>
      </p:pic>
    </p:spTree>
    <p:extLst>
      <p:ext uri="{BB962C8B-B14F-4D97-AF65-F5344CB8AC3E}">
        <p14:creationId xmlns:p14="http://schemas.microsoft.com/office/powerpoint/2010/main" val="568941458"/>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4"/>
            <a:ext cx="10058400" cy="679312"/>
          </a:xfrm>
        </p:spPr>
        <p:txBody>
          <a:bodyPr>
            <a:normAutofit/>
          </a:bodyPr>
          <a:lstStyle/>
          <a:p>
            <a:r>
              <a:rPr lang="fr-FR" sz="3200" dirty="0"/>
              <a:t>                             </a:t>
            </a:r>
            <a:r>
              <a:rPr lang="fr-FR" sz="3200" b="1" dirty="0">
                <a:solidFill>
                  <a:schemeClr val="accent1">
                    <a:lumMod val="75000"/>
                  </a:schemeClr>
                </a:solidFill>
              </a:rPr>
              <a:t>Implémentation de la Classe Animal</a:t>
            </a:r>
          </a:p>
        </p:txBody>
      </p:sp>
      <p:cxnSp>
        <p:nvCxnSpPr>
          <p:cNvPr id="5" name="Connecteur droit 4"/>
          <p:cNvCxnSpPr>
            <a:cxnSpLocks/>
          </p:cNvCxnSpPr>
          <p:nvPr/>
        </p:nvCxnSpPr>
        <p:spPr>
          <a:xfrm>
            <a:off x="3296992" y="965916"/>
            <a:ext cx="6363843" cy="0"/>
          </a:xfrm>
          <a:prstGeom prst="line">
            <a:avLst/>
          </a:prstGeom>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11663376" y="6488668"/>
            <a:ext cx="301686" cy="369332"/>
          </a:xfrm>
          <a:prstGeom prst="rect">
            <a:avLst/>
          </a:prstGeom>
        </p:spPr>
        <p:txBody>
          <a:bodyPr wrap="none">
            <a:spAutoFit/>
          </a:bodyPr>
          <a:lstStyle/>
          <a:p>
            <a:r>
              <a:rPr lang="fr-FR" b="1" dirty="0">
                <a:solidFill>
                  <a:schemeClr val="bg1"/>
                </a:solidFill>
              </a:rPr>
              <a:t>8</a:t>
            </a:r>
          </a:p>
        </p:txBody>
      </p:sp>
      <p:sp>
        <p:nvSpPr>
          <p:cNvPr id="13" name="Espace réservé du contenu 12">
            <a:extLst>
              <a:ext uri="{FF2B5EF4-FFF2-40B4-BE49-F238E27FC236}">
                <a16:creationId xmlns:a16="http://schemas.microsoft.com/office/drawing/2014/main" id="{033EB882-BA7A-425A-9E03-6DBB8E56B847}"/>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endParaRPr lang="fr-FR" dirty="0"/>
          </a:p>
          <a:p>
            <a:r>
              <a:rPr lang="fr-FR" sz="2400" b="1" u="sng" dirty="0"/>
              <a:t>NB : </a:t>
            </a:r>
            <a:r>
              <a:rPr lang="fr-FR" sz="2400" dirty="0"/>
              <a:t>Toutes les classes héritant d’</a:t>
            </a:r>
            <a:r>
              <a:rPr lang="fr-FR" sz="2400" b="1" dirty="0"/>
              <a:t>Animal</a:t>
            </a:r>
            <a:r>
              <a:rPr lang="fr-FR" sz="2400" dirty="0"/>
              <a:t> vont avoir la méthode </a:t>
            </a:r>
            <a:r>
              <a:rPr lang="fr-FR" sz="2400" b="1" dirty="0"/>
              <a:t>Nourrir(); </a:t>
            </a:r>
            <a:r>
              <a:rPr lang="fr-FR" sz="2400" dirty="0"/>
              <a:t>nous avons 2 autres classes </a:t>
            </a:r>
            <a:r>
              <a:rPr lang="fr-FR" sz="2400" b="1" dirty="0"/>
              <a:t>Cat</a:t>
            </a:r>
            <a:r>
              <a:rPr lang="fr-FR" sz="2400" dirty="0"/>
              <a:t> et </a:t>
            </a:r>
            <a:r>
              <a:rPr lang="fr-FR" sz="2400" b="1" dirty="0"/>
              <a:t>Dog </a:t>
            </a:r>
            <a:r>
              <a:rPr lang="fr-FR" sz="2400" dirty="0"/>
              <a:t> dérivant de la classe </a:t>
            </a:r>
            <a:r>
              <a:rPr lang="fr-FR" sz="2400" b="1" dirty="0"/>
              <a:t>Animal</a:t>
            </a:r>
            <a:r>
              <a:rPr lang="fr-FR" sz="2400" dirty="0"/>
              <a:t>.</a:t>
            </a:r>
          </a:p>
        </p:txBody>
      </p:sp>
      <p:pic>
        <p:nvPicPr>
          <p:cNvPr id="15" name="Image 14">
            <a:extLst>
              <a:ext uri="{FF2B5EF4-FFF2-40B4-BE49-F238E27FC236}">
                <a16:creationId xmlns:a16="http://schemas.microsoft.com/office/drawing/2014/main" id="{88F08364-F656-410C-B924-8BBCFB789659}"/>
              </a:ext>
            </a:extLst>
          </p:cNvPr>
          <p:cNvPicPr>
            <a:picLocks noChangeAspect="1"/>
          </p:cNvPicPr>
          <p:nvPr/>
        </p:nvPicPr>
        <p:blipFill>
          <a:blip r:embed="rId2"/>
          <a:stretch>
            <a:fillRect/>
          </a:stretch>
        </p:blipFill>
        <p:spPr>
          <a:xfrm>
            <a:off x="1036320" y="1266825"/>
            <a:ext cx="10387053" cy="3649730"/>
          </a:xfrm>
          <a:prstGeom prst="rect">
            <a:avLst/>
          </a:prstGeom>
        </p:spPr>
      </p:pic>
    </p:spTree>
    <p:extLst>
      <p:ext uri="{BB962C8B-B14F-4D97-AF65-F5344CB8AC3E}">
        <p14:creationId xmlns:p14="http://schemas.microsoft.com/office/powerpoint/2010/main" val="1446648412"/>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Rectangle 2"/>
          <p:cNvSpPr/>
          <p:nvPr/>
        </p:nvSpPr>
        <p:spPr>
          <a:xfrm>
            <a:off x="11637619" y="6488668"/>
            <a:ext cx="301686" cy="369332"/>
          </a:xfrm>
          <a:prstGeom prst="rect">
            <a:avLst/>
          </a:prstGeom>
        </p:spPr>
        <p:txBody>
          <a:bodyPr wrap="none">
            <a:spAutoFit/>
          </a:bodyPr>
          <a:lstStyle/>
          <a:p>
            <a:r>
              <a:rPr lang="fr-FR" b="1" dirty="0">
                <a:solidFill>
                  <a:schemeClr val="bg1"/>
                </a:solidFill>
              </a:rPr>
              <a:t>9</a:t>
            </a:r>
          </a:p>
        </p:txBody>
      </p:sp>
      <p:sp>
        <p:nvSpPr>
          <p:cNvPr id="5" name="Arrondir un rectangle à un seul coin 4"/>
          <p:cNvSpPr/>
          <p:nvPr/>
        </p:nvSpPr>
        <p:spPr>
          <a:xfrm>
            <a:off x="837127" y="4018208"/>
            <a:ext cx="8860665" cy="231820"/>
          </a:xfrm>
          <a:prstGeom prst="round1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Espace réservé du contenu 8">
            <a:extLst>
              <a:ext uri="{FF2B5EF4-FFF2-40B4-BE49-F238E27FC236}">
                <a16:creationId xmlns:a16="http://schemas.microsoft.com/office/drawing/2014/main" id="{B149BB0F-4D9B-47CF-8CBE-F5688C973018}"/>
              </a:ext>
            </a:extLst>
          </p:cNvPr>
          <p:cNvPicPr>
            <a:picLocks noGrp="1" noChangeAspect="1"/>
          </p:cNvPicPr>
          <p:nvPr>
            <p:ph idx="1"/>
          </p:nvPr>
        </p:nvPicPr>
        <p:blipFill>
          <a:blip r:embed="rId2"/>
          <a:stretch>
            <a:fillRect/>
          </a:stretch>
        </p:blipFill>
        <p:spPr>
          <a:xfrm>
            <a:off x="1392237" y="1961322"/>
            <a:ext cx="10058399" cy="3949148"/>
          </a:xfrm>
        </p:spPr>
      </p:pic>
    </p:spTree>
    <p:extLst>
      <p:ext uri="{BB962C8B-B14F-4D97-AF65-F5344CB8AC3E}">
        <p14:creationId xmlns:p14="http://schemas.microsoft.com/office/powerpoint/2010/main" val="745598382"/>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p>
        </p:txBody>
      </p:sp>
      <p:sp>
        <p:nvSpPr>
          <p:cNvPr id="3" name="Rectangle 2"/>
          <p:cNvSpPr/>
          <p:nvPr/>
        </p:nvSpPr>
        <p:spPr>
          <a:xfrm>
            <a:off x="11675666" y="6444734"/>
            <a:ext cx="418704" cy="369332"/>
          </a:xfrm>
          <a:prstGeom prst="rect">
            <a:avLst/>
          </a:prstGeom>
        </p:spPr>
        <p:txBody>
          <a:bodyPr wrap="none">
            <a:spAutoFit/>
          </a:bodyPr>
          <a:lstStyle/>
          <a:p>
            <a:r>
              <a:rPr lang="fr-FR" b="1" dirty="0">
                <a:solidFill>
                  <a:schemeClr val="bg1"/>
                </a:solidFill>
              </a:rPr>
              <a:t>10</a:t>
            </a:r>
          </a:p>
        </p:txBody>
      </p:sp>
      <p:pic>
        <p:nvPicPr>
          <p:cNvPr id="12" name="Espace réservé du contenu 11">
            <a:extLst>
              <a:ext uri="{FF2B5EF4-FFF2-40B4-BE49-F238E27FC236}">
                <a16:creationId xmlns:a16="http://schemas.microsoft.com/office/drawing/2014/main" id="{22D3CAB5-A8F1-4732-9DAB-393CCD3C3D83}"/>
              </a:ext>
            </a:extLst>
          </p:cNvPr>
          <p:cNvPicPr>
            <a:picLocks noGrp="1" noChangeAspect="1"/>
          </p:cNvPicPr>
          <p:nvPr>
            <p:ph idx="1"/>
          </p:nvPr>
        </p:nvPicPr>
        <p:blipFill>
          <a:blip r:embed="rId2"/>
          <a:stretch>
            <a:fillRect/>
          </a:stretch>
        </p:blipFill>
        <p:spPr>
          <a:xfrm>
            <a:off x="1036320" y="410817"/>
            <a:ext cx="10307541" cy="5671931"/>
          </a:xfrm>
        </p:spPr>
      </p:pic>
    </p:spTree>
    <p:extLst>
      <p:ext uri="{BB962C8B-B14F-4D97-AF65-F5344CB8AC3E}">
        <p14:creationId xmlns:p14="http://schemas.microsoft.com/office/powerpoint/2010/main" val="98191469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6319" y="10117"/>
            <a:ext cx="10058400" cy="1450757"/>
          </a:xfrm>
        </p:spPr>
        <p:txBody>
          <a:bodyPr>
            <a:normAutofit/>
          </a:bodyPr>
          <a:lstStyle/>
          <a:p>
            <a:r>
              <a:rPr lang="fr-FR" sz="2400" dirty="0">
                <a:latin typeface="+mn-lt"/>
              </a:rPr>
              <a:t>Ensuite nous avons l’interface </a:t>
            </a:r>
            <a:r>
              <a:rPr lang="fr-FR" sz="2400" b="1" dirty="0" err="1">
                <a:latin typeface="+mn-lt"/>
              </a:rPr>
              <a:t>AnimalFeeding</a:t>
            </a:r>
            <a:r>
              <a:rPr lang="fr-FR" sz="2400" dirty="0">
                <a:latin typeface="+mn-lt"/>
              </a:rPr>
              <a:t> qui permet de mesurer le niveau d’équilibre de l’alimentation des animaux, dont héritent </a:t>
            </a:r>
            <a:r>
              <a:rPr lang="fr-FR" sz="2400" b="1" dirty="0" err="1">
                <a:latin typeface="+mn-lt"/>
              </a:rPr>
              <a:t>BigAnimalFeeding</a:t>
            </a:r>
            <a:r>
              <a:rPr lang="fr-FR" sz="2400" dirty="0">
                <a:latin typeface="+mn-lt"/>
              </a:rPr>
              <a:t> et </a:t>
            </a:r>
            <a:r>
              <a:rPr lang="fr-FR" sz="2400" b="1" dirty="0" err="1">
                <a:latin typeface="+mn-lt"/>
              </a:rPr>
              <a:t>SmallAnimalFeeding</a:t>
            </a:r>
            <a:r>
              <a:rPr lang="fr-FR" sz="2400" dirty="0">
                <a:latin typeface="+mn-lt"/>
              </a:rPr>
              <a:t> qui mesure l’équilibre selon la nature de celui-ci (adulte ou jeune).</a:t>
            </a:r>
          </a:p>
        </p:txBody>
      </p:sp>
      <p:sp>
        <p:nvSpPr>
          <p:cNvPr id="3" name="Rectangle 2"/>
          <p:cNvSpPr/>
          <p:nvPr/>
        </p:nvSpPr>
        <p:spPr>
          <a:xfrm>
            <a:off x="11675665" y="6387921"/>
            <a:ext cx="418704" cy="369332"/>
          </a:xfrm>
          <a:prstGeom prst="rect">
            <a:avLst/>
          </a:prstGeom>
        </p:spPr>
        <p:txBody>
          <a:bodyPr wrap="none">
            <a:spAutoFit/>
          </a:bodyPr>
          <a:lstStyle/>
          <a:p>
            <a:r>
              <a:rPr lang="fr-FR" b="1" dirty="0">
                <a:solidFill>
                  <a:schemeClr val="bg1"/>
                </a:solidFill>
              </a:rPr>
              <a:t>11</a:t>
            </a:r>
          </a:p>
        </p:txBody>
      </p:sp>
      <p:pic>
        <p:nvPicPr>
          <p:cNvPr id="8" name="Espace réservé du contenu 7">
            <a:extLst>
              <a:ext uri="{FF2B5EF4-FFF2-40B4-BE49-F238E27FC236}">
                <a16:creationId xmlns:a16="http://schemas.microsoft.com/office/drawing/2014/main" id="{88106BD1-5F19-4377-9A71-1B75F32D1057}"/>
              </a:ext>
            </a:extLst>
          </p:cNvPr>
          <p:cNvPicPr>
            <a:picLocks noGrp="1" noChangeAspect="1"/>
          </p:cNvPicPr>
          <p:nvPr>
            <p:ph idx="1"/>
          </p:nvPr>
        </p:nvPicPr>
        <p:blipFill>
          <a:blip r:embed="rId2"/>
          <a:stretch>
            <a:fillRect/>
          </a:stretch>
        </p:blipFill>
        <p:spPr>
          <a:xfrm>
            <a:off x="1036319" y="1563757"/>
            <a:ext cx="10771367" cy="4558748"/>
          </a:xfrm>
        </p:spPr>
      </p:pic>
    </p:spTree>
    <p:extLst>
      <p:ext uri="{BB962C8B-B14F-4D97-AF65-F5344CB8AC3E}">
        <p14:creationId xmlns:p14="http://schemas.microsoft.com/office/powerpoint/2010/main" val="1539942439"/>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717949"/>
          </a:xfrm>
        </p:spPr>
        <p:txBody>
          <a:bodyPr>
            <a:normAutofit/>
          </a:bodyPr>
          <a:lstStyle/>
          <a:p>
            <a:r>
              <a:rPr lang="fr-FR" sz="3600" dirty="0"/>
              <a:t>                            </a:t>
            </a:r>
          </a:p>
        </p:txBody>
      </p:sp>
      <p:sp>
        <p:nvSpPr>
          <p:cNvPr id="3" name="Rectangle 2"/>
          <p:cNvSpPr/>
          <p:nvPr/>
        </p:nvSpPr>
        <p:spPr>
          <a:xfrm>
            <a:off x="5945157" y="3244334"/>
            <a:ext cx="301686" cy="369332"/>
          </a:xfrm>
          <a:prstGeom prst="rect">
            <a:avLst/>
          </a:prstGeom>
        </p:spPr>
        <p:txBody>
          <a:bodyPr wrap="none">
            <a:spAutoFit/>
          </a:bodyPr>
          <a:lstStyle/>
          <a:p>
            <a:r>
              <a:rPr lang="fr-FR" b="1" dirty="0">
                <a:solidFill>
                  <a:schemeClr val="bg1"/>
                </a:solidFill>
              </a:rPr>
              <a:t>2</a:t>
            </a:r>
          </a:p>
        </p:txBody>
      </p:sp>
      <p:sp>
        <p:nvSpPr>
          <p:cNvPr id="4" name="Rectangle 3"/>
          <p:cNvSpPr/>
          <p:nvPr/>
        </p:nvSpPr>
        <p:spPr>
          <a:xfrm>
            <a:off x="11833916" y="6378959"/>
            <a:ext cx="418704" cy="369332"/>
          </a:xfrm>
          <a:prstGeom prst="rect">
            <a:avLst/>
          </a:prstGeom>
        </p:spPr>
        <p:txBody>
          <a:bodyPr wrap="none">
            <a:spAutoFit/>
          </a:bodyPr>
          <a:lstStyle/>
          <a:p>
            <a:r>
              <a:rPr lang="fr-FR" b="1" dirty="0">
                <a:solidFill>
                  <a:schemeClr val="bg1"/>
                </a:solidFill>
              </a:rPr>
              <a:t>12</a:t>
            </a: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674205590"/>
              </p:ext>
            </p:extLst>
          </p:nvPr>
        </p:nvGraphicFramePr>
        <p:xfrm>
          <a:off x="1097280" y="286604"/>
          <a:ext cx="10058399" cy="6268742"/>
        </p:xfrm>
        <a:graphic>
          <a:graphicData uri="http://schemas.openxmlformats.org/drawingml/2006/table">
            <a:tbl>
              <a:tblPr/>
              <a:tblGrid>
                <a:gridCol w="10058399">
                  <a:extLst>
                    <a:ext uri="{9D8B030D-6E8A-4147-A177-3AD203B41FA5}">
                      <a16:colId xmlns:a16="http://schemas.microsoft.com/office/drawing/2014/main" val="20000"/>
                    </a:ext>
                  </a:extLst>
                </a:gridCol>
              </a:tblGrid>
              <a:tr h="6268742">
                <a:tc>
                  <a:txBody>
                    <a:bodyPr/>
                    <a:lstStyle/>
                    <a:p>
                      <a:pPr algn="l" fontAlgn="base"/>
                      <a:r>
                        <a:rPr lang="fr-FR" sz="1400"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3" name="Image 12">
            <a:extLst>
              <a:ext uri="{FF2B5EF4-FFF2-40B4-BE49-F238E27FC236}">
                <a16:creationId xmlns:a16="http://schemas.microsoft.com/office/drawing/2014/main" id="{6669E49F-4B06-4922-BB09-C4EF05DA46C4}"/>
              </a:ext>
            </a:extLst>
          </p:cNvPr>
          <p:cNvPicPr>
            <a:picLocks noChangeAspect="1"/>
          </p:cNvPicPr>
          <p:nvPr/>
        </p:nvPicPr>
        <p:blipFill>
          <a:blip r:embed="rId2"/>
          <a:stretch>
            <a:fillRect/>
          </a:stretch>
        </p:blipFill>
        <p:spPr>
          <a:xfrm>
            <a:off x="463826" y="302654"/>
            <a:ext cx="11595651" cy="5727077"/>
          </a:xfrm>
          <a:prstGeom prst="rect">
            <a:avLst/>
          </a:prstGeom>
        </p:spPr>
      </p:pic>
    </p:spTree>
    <p:extLst>
      <p:ext uri="{BB962C8B-B14F-4D97-AF65-F5344CB8AC3E}">
        <p14:creationId xmlns:p14="http://schemas.microsoft.com/office/powerpoint/2010/main" val="1162088421"/>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9FDA7-CD61-4720-97B9-0985B81B3B20}"/>
              </a:ext>
            </a:extLst>
          </p:cNvPr>
          <p:cNvSpPr>
            <a:spLocks noGrp="1"/>
          </p:cNvSpPr>
          <p:nvPr>
            <p:ph type="title"/>
          </p:nvPr>
        </p:nvSpPr>
        <p:spPr/>
        <p:txBody>
          <a:bodyPr/>
          <a:lstStyle/>
          <a:p>
            <a:endParaRPr lang="fr-FR" dirty="0"/>
          </a:p>
        </p:txBody>
      </p:sp>
      <p:sp>
        <p:nvSpPr>
          <p:cNvPr id="7" name="Espace réservé du contenu 6">
            <a:extLst>
              <a:ext uri="{FF2B5EF4-FFF2-40B4-BE49-F238E27FC236}">
                <a16:creationId xmlns:a16="http://schemas.microsoft.com/office/drawing/2014/main" id="{83DE05C2-DCB7-4CE5-9E88-3E803A393C10}"/>
              </a:ext>
            </a:extLst>
          </p:cNvPr>
          <p:cNvSpPr>
            <a:spLocks noGrp="1"/>
          </p:cNvSpPr>
          <p:nvPr>
            <p:ph idx="1"/>
          </p:nvPr>
        </p:nvSpPr>
        <p:spPr>
          <a:xfrm>
            <a:off x="477077" y="1845733"/>
            <a:ext cx="11502887" cy="4409293"/>
          </a:xfrm>
        </p:spPr>
        <p:txBody>
          <a:bodyPr>
            <a:normAutofit fontScale="85000"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2600" dirty="0"/>
              <a:t>On note le faible couplage ici car sans le pattern bridge, si l’on devait créer une classe </a:t>
            </a:r>
            <a:r>
              <a:rPr lang="fr-FR" sz="2600" b="1" dirty="0" err="1"/>
              <a:t>BigDogFeeding</a:t>
            </a:r>
            <a:r>
              <a:rPr lang="fr-FR" sz="2600" dirty="0"/>
              <a:t> et </a:t>
            </a:r>
            <a:r>
              <a:rPr lang="fr-FR" sz="2600" b="1" dirty="0" err="1"/>
              <a:t>SmallDogFeeding</a:t>
            </a:r>
            <a:r>
              <a:rPr lang="fr-FR" sz="2600" dirty="0"/>
              <a:t>, le changement de la classe </a:t>
            </a:r>
            <a:r>
              <a:rPr lang="fr-FR" sz="2600" b="1" dirty="0"/>
              <a:t>Dog</a:t>
            </a:r>
            <a:r>
              <a:rPr lang="fr-FR" sz="2600" dirty="0"/>
              <a:t> entrainerait le changement de ses classes héritant. On pourrait aussi à l’avenir ajouter d’autres classes </a:t>
            </a:r>
            <a:r>
              <a:rPr lang="fr-FR" sz="2600" b="1" dirty="0" err="1"/>
              <a:t>goat</a:t>
            </a:r>
            <a:r>
              <a:rPr lang="fr-FR" sz="2600" b="1" dirty="0"/>
              <a:t>, </a:t>
            </a:r>
            <a:r>
              <a:rPr lang="fr-FR" sz="2600" b="1" dirty="0" err="1"/>
              <a:t>chicken</a:t>
            </a:r>
            <a:r>
              <a:rPr lang="fr-FR" sz="2600" b="1" dirty="0"/>
              <a:t> </a:t>
            </a:r>
            <a:r>
              <a:rPr lang="fr-FR" sz="2600" dirty="0"/>
              <a:t>sans devoir implémenter à  nouveau des interfaces  de mesure d‘équilibre pour chacune.</a:t>
            </a:r>
          </a:p>
        </p:txBody>
      </p:sp>
      <p:pic>
        <p:nvPicPr>
          <p:cNvPr id="9" name="Image 8">
            <a:extLst>
              <a:ext uri="{FF2B5EF4-FFF2-40B4-BE49-F238E27FC236}">
                <a16:creationId xmlns:a16="http://schemas.microsoft.com/office/drawing/2014/main" id="{F5FBC036-41B0-4272-92CD-C1BD67CBE6C5}"/>
              </a:ext>
            </a:extLst>
          </p:cNvPr>
          <p:cNvPicPr>
            <a:picLocks noChangeAspect="1"/>
          </p:cNvPicPr>
          <p:nvPr/>
        </p:nvPicPr>
        <p:blipFill>
          <a:blip r:embed="rId2"/>
          <a:stretch>
            <a:fillRect/>
          </a:stretch>
        </p:blipFill>
        <p:spPr>
          <a:xfrm>
            <a:off x="477078" y="132522"/>
            <a:ext cx="11410122" cy="4638261"/>
          </a:xfrm>
          <a:prstGeom prst="rect">
            <a:avLst/>
          </a:prstGeom>
        </p:spPr>
      </p:pic>
    </p:spTree>
    <p:extLst>
      <p:ext uri="{BB962C8B-B14F-4D97-AF65-F5344CB8AC3E}">
        <p14:creationId xmlns:p14="http://schemas.microsoft.com/office/powerpoint/2010/main" val="2129045594"/>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EA3E38E-1D98-49D3-9CEE-881471881CC8}"/>
              </a:ext>
            </a:extLst>
          </p:cNvPr>
          <p:cNvSpPr>
            <a:spLocks noGrp="1"/>
          </p:cNvSpPr>
          <p:nvPr>
            <p:ph idx="1"/>
          </p:nvPr>
        </p:nvSpPr>
        <p:spPr>
          <a:xfrm>
            <a:off x="1097280" y="1682228"/>
            <a:ext cx="10058400" cy="4186866"/>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Titre 1">
            <a:extLst>
              <a:ext uri="{FF2B5EF4-FFF2-40B4-BE49-F238E27FC236}">
                <a16:creationId xmlns:a16="http://schemas.microsoft.com/office/drawing/2014/main" id="{408C5424-EB64-4AF7-8591-41195D128EC9}"/>
              </a:ext>
            </a:extLst>
          </p:cNvPr>
          <p:cNvSpPr>
            <a:spLocks noGrp="1"/>
          </p:cNvSpPr>
          <p:nvPr>
            <p:ph type="title"/>
          </p:nvPr>
        </p:nvSpPr>
        <p:spPr>
          <a:xfrm>
            <a:off x="1096963" y="287339"/>
            <a:ext cx="10058400" cy="865600"/>
          </a:xfrm>
        </p:spPr>
        <p:txBody>
          <a:bodyPr>
            <a:normAutofit fontScale="90000"/>
          </a:bodyPr>
          <a:lstStyle/>
          <a:p>
            <a:r>
              <a:rPr lang="fr-FR" sz="3600" b="1" dirty="0"/>
              <a:t>                                 </a:t>
            </a:r>
            <a:r>
              <a:rPr lang="fr-FR" sz="3600" b="1" dirty="0">
                <a:solidFill>
                  <a:schemeClr val="accent1">
                    <a:lumMod val="75000"/>
                  </a:schemeClr>
                </a:solidFill>
              </a:rPr>
              <a:t>Testons notre exemple</a:t>
            </a:r>
            <a:br>
              <a:rPr lang="fr-FR" sz="3600" b="1" dirty="0">
                <a:solidFill>
                  <a:schemeClr val="accent1">
                    <a:lumMod val="75000"/>
                  </a:schemeClr>
                </a:solidFill>
              </a:rPr>
            </a:br>
            <a:endParaRPr lang="fr-FR" sz="3600" b="1" dirty="0">
              <a:solidFill>
                <a:schemeClr val="accent1">
                  <a:lumMod val="75000"/>
                </a:schemeClr>
              </a:solidFill>
            </a:endParaRPr>
          </a:p>
        </p:txBody>
      </p:sp>
      <p:cxnSp>
        <p:nvCxnSpPr>
          <p:cNvPr id="5" name="Connecteur droit 4">
            <a:extLst>
              <a:ext uri="{FF2B5EF4-FFF2-40B4-BE49-F238E27FC236}">
                <a16:creationId xmlns:a16="http://schemas.microsoft.com/office/drawing/2014/main" id="{421BFE32-1D56-43ED-99A2-033FE87A9D4B}"/>
              </a:ext>
            </a:extLst>
          </p:cNvPr>
          <p:cNvCxnSpPr>
            <a:cxnSpLocks/>
          </p:cNvCxnSpPr>
          <p:nvPr/>
        </p:nvCxnSpPr>
        <p:spPr>
          <a:xfrm>
            <a:off x="3525078" y="816628"/>
            <a:ext cx="4598505"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Image 9">
            <a:extLst>
              <a:ext uri="{FF2B5EF4-FFF2-40B4-BE49-F238E27FC236}">
                <a16:creationId xmlns:a16="http://schemas.microsoft.com/office/drawing/2014/main" id="{5582D708-AD97-45BC-8389-13963F97FE3E}"/>
              </a:ext>
            </a:extLst>
          </p:cNvPr>
          <p:cNvPicPr>
            <a:picLocks noChangeAspect="1"/>
          </p:cNvPicPr>
          <p:nvPr/>
        </p:nvPicPr>
        <p:blipFill>
          <a:blip r:embed="rId2"/>
          <a:stretch>
            <a:fillRect/>
          </a:stretch>
        </p:blipFill>
        <p:spPr>
          <a:xfrm>
            <a:off x="702365" y="988906"/>
            <a:ext cx="11237843" cy="5311881"/>
          </a:xfrm>
          <a:prstGeom prst="rect">
            <a:avLst/>
          </a:prstGeom>
        </p:spPr>
      </p:pic>
    </p:spTree>
    <p:extLst>
      <p:ext uri="{BB962C8B-B14F-4D97-AF65-F5344CB8AC3E}">
        <p14:creationId xmlns:p14="http://schemas.microsoft.com/office/powerpoint/2010/main" val="1117581224"/>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7900" y="1765300"/>
            <a:ext cx="10177780" cy="4508500"/>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fr-FR" sz="2800" b="1" dirty="0">
                <a:solidFill>
                  <a:srgbClr val="A95F05"/>
                </a:solidFill>
              </a:rPr>
              <a:t>1-</a:t>
            </a:r>
            <a:r>
              <a:rPr lang="fr-FR" sz="2800" dirty="0"/>
              <a:t>Définition</a:t>
            </a:r>
          </a:p>
          <a:p>
            <a:pPr>
              <a:buFont typeface="Wingdings" charset="2"/>
              <a:buChar char="v"/>
            </a:pPr>
            <a:endParaRPr lang="fr-FR" sz="2800" dirty="0"/>
          </a:p>
          <a:p>
            <a:pPr marL="0" indent="0">
              <a:buNone/>
            </a:pPr>
            <a:r>
              <a:rPr lang="fr-FR" sz="2800" dirty="0">
                <a:solidFill>
                  <a:srgbClr val="A95F05"/>
                </a:solidFill>
              </a:rPr>
              <a:t>2-</a:t>
            </a:r>
            <a:r>
              <a:rPr lang="fr-FR" sz="2800" dirty="0"/>
              <a:t>Exemples d’utilisation</a:t>
            </a:r>
          </a:p>
          <a:p>
            <a:pPr marL="0" indent="0">
              <a:buNone/>
            </a:pPr>
            <a:endParaRPr lang="fr-FR" sz="2800" dirty="0"/>
          </a:p>
          <a:p>
            <a:pPr marL="0" indent="0">
              <a:buNone/>
            </a:pPr>
            <a:r>
              <a:rPr lang="fr-FR" sz="2800" dirty="0">
                <a:solidFill>
                  <a:srgbClr val="A95F05"/>
                </a:solidFill>
              </a:rPr>
              <a:t>3-</a:t>
            </a:r>
            <a:r>
              <a:rPr lang="fr-FR" sz="2800" dirty="0"/>
              <a:t>Diagramme de Classe</a:t>
            </a:r>
          </a:p>
          <a:p>
            <a:pPr>
              <a:buFont typeface="Wingdings" charset="2"/>
              <a:buChar char="v"/>
            </a:pPr>
            <a:endParaRPr lang="fr-FR" sz="2800" dirty="0"/>
          </a:p>
          <a:p>
            <a:pPr marL="0" indent="0">
              <a:buNone/>
            </a:pPr>
            <a:r>
              <a:rPr lang="fr-FR" sz="2800" dirty="0">
                <a:solidFill>
                  <a:srgbClr val="A95F05"/>
                </a:solidFill>
              </a:rPr>
              <a:t>4-</a:t>
            </a:r>
            <a:r>
              <a:rPr lang="fr-FR" sz="2800" dirty="0"/>
              <a:t>Implémentation</a:t>
            </a:r>
          </a:p>
          <a:p>
            <a:pPr>
              <a:buFont typeface="Wingdings" charset="2"/>
              <a:buChar char="v"/>
            </a:pPr>
            <a:endParaRPr lang="fr-FR" sz="2800" dirty="0"/>
          </a:p>
        </p:txBody>
      </p:sp>
      <p:sp>
        <p:nvSpPr>
          <p:cNvPr id="4" name="Titre 3"/>
          <p:cNvSpPr>
            <a:spLocks noGrp="1"/>
          </p:cNvSpPr>
          <p:nvPr>
            <p:ph type="title"/>
          </p:nvPr>
        </p:nvSpPr>
        <p:spPr>
          <a:xfrm>
            <a:off x="977900" y="114300"/>
            <a:ext cx="10934700" cy="11049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fr-FR" dirty="0"/>
              <a:t>                               </a:t>
            </a:r>
            <a:br>
              <a:rPr lang="fr-FR" dirty="0"/>
            </a:br>
            <a:r>
              <a:rPr lang="fr-FR" dirty="0"/>
              <a:t>                                        </a:t>
            </a:r>
            <a:r>
              <a:rPr lang="fr-FR" b="1" dirty="0">
                <a:latin typeface="Times New Roman" charset="0"/>
                <a:ea typeface="Times New Roman" charset="0"/>
                <a:cs typeface="Times New Roman" charset="0"/>
              </a:rPr>
              <a:t>PLAN                    </a:t>
            </a:r>
            <a:r>
              <a:rPr lang="fr-FR" b="1" dirty="0">
                <a:solidFill>
                  <a:schemeClr val="accent1"/>
                </a:solidFill>
                <a:latin typeface="Times New Roman" charset="0"/>
                <a:cs typeface="Times New Roman" charset="0"/>
              </a:rPr>
              <a:t>1</a:t>
            </a:r>
            <a:br>
              <a:rPr lang="fr-FR" b="1" dirty="0">
                <a:solidFill>
                  <a:schemeClr val="accent1"/>
                </a:solidFill>
              </a:rPr>
            </a:br>
            <a:r>
              <a:rPr lang="fr-FR" b="1" dirty="0">
                <a:latin typeface="Times New Roman" charset="0"/>
                <a:ea typeface="Times New Roman" charset="0"/>
                <a:cs typeface="Times New Roman" charset="0"/>
              </a:rPr>
              <a:t>                </a:t>
            </a:r>
          </a:p>
        </p:txBody>
      </p:sp>
      <p:sp>
        <p:nvSpPr>
          <p:cNvPr id="11" name="Espace réservé du contenu 2"/>
          <p:cNvSpPr txBox="1">
            <a:spLocks/>
          </p:cNvSpPr>
          <p:nvPr/>
        </p:nvSpPr>
        <p:spPr>
          <a:xfrm>
            <a:off x="977900" y="1346200"/>
            <a:ext cx="10177780" cy="4927600"/>
          </a:xfrm>
          <a:prstGeom prst="rect">
            <a:avLst/>
          </a:prstGeom>
        </p:spPr>
        <p:style>
          <a:lnRef idx="2">
            <a:schemeClr val="accent6"/>
          </a:lnRef>
          <a:fillRef idx="1">
            <a:schemeClr val="lt1"/>
          </a:fillRef>
          <a:effectRef idx="0">
            <a:schemeClr val="accent6"/>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Font typeface="Calibri" panose="020F0502020204030204" pitchFamily="34" charset="0"/>
              <a:buNone/>
            </a:pPr>
            <a:r>
              <a:rPr lang="fr-FR" sz="4400" b="1" dirty="0">
                <a:solidFill>
                  <a:srgbClr val="A95F05"/>
                </a:solidFill>
              </a:rPr>
              <a:t>1-</a:t>
            </a:r>
            <a:r>
              <a:rPr lang="fr-FR" sz="4400" dirty="0"/>
              <a:t>Définition</a:t>
            </a:r>
          </a:p>
          <a:p>
            <a:pPr marL="0" indent="0">
              <a:buNone/>
            </a:pPr>
            <a:r>
              <a:rPr lang="fr-FR" sz="4400" b="1" dirty="0">
                <a:solidFill>
                  <a:srgbClr val="A95F05"/>
                </a:solidFill>
              </a:rPr>
              <a:t>2-</a:t>
            </a:r>
            <a:r>
              <a:rPr lang="fr-FR" sz="4400" dirty="0">
                <a:solidFill>
                  <a:schemeClr val="tx1"/>
                </a:solidFill>
              </a:rPr>
              <a:t>Problème</a:t>
            </a:r>
          </a:p>
          <a:p>
            <a:pPr marL="0" indent="0">
              <a:buNone/>
            </a:pPr>
            <a:r>
              <a:rPr lang="fr-FR" sz="4400" b="1" dirty="0">
                <a:solidFill>
                  <a:srgbClr val="A95F05"/>
                </a:solidFill>
              </a:rPr>
              <a:t>3-</a:t>
            </a:r>
            <a:r>
              <a:rPr lang="fr-FR" sz="4400" dirty="0">
                <a:solidFill>
                  <a:schemeClr val="tx1"/>
                </a:solidFill>
              </a:rPr>
              <a:t>Solution</a:t>
            </a:r>
          </a:p>
          <a:p>
            <a:pPr marL="0" indent="0">
              <a:buFont typeface="Calibri" panose="020F0502020204030204" pitchFamily="34" charset="0"/>
              <a:buNone/>
            </a:pPr>
            <a:r>
              <a:rPr lang="fr-FR" sz="4400" b="1" dirty="0">
                <a:solidFill>
                  <a:srgbClr val="A95F05"/>
                </a:solidFill>
              </a:rPr>
              <a:t>4-</a:t>
            </a:r>
            <a:r>
              <a:rPr lang="fr-FR" sz="4400" dirty="0"/>
              <a:t>Diagramme de Classe</a:t>
            </a:r>
          </a:p>
          <a:p>
            <a:pPr marL="0" indent="0">
              <a:buNone/>
            </a:pPr>
            <a:r>
              <a:rPr lang="fr-FR" sz="4400" b="1" dirty="0">
                <a:solidFill>
                  <a:srgbClr val="A95F05"/>
                </a:solidFill>
              </a:rPr>
              <a:t>5-</a:t>
            </a:r>
            <a:r>
              <a:rPr lang="fr-FR" sz="4400" dirty="0">
                <a:solidFill>
                  <a:schemeClr val="tx1"/>
                </a:solidFill>
              </a:rPr>
              <a:t>Avantages et inconvénients</a:t>
            </a:r>
            <a:endParaRPr lang="fr-FR" sz="4400" dirty="0"/>
          </a:p>
          <a:p>
            <a:pPr marL="0" indent="0">
              <a:buFont typeface="Calibri" panose="020F0502020204030204" pitchFamily="34" charset="0"/>
              <a:buNone/>
            </a:pPr>
            <a:r>
              <a:rPr lang="fr-FR" sz="4400" b="1" dirty="0">
                <a:solidFill>
                  <a:srgbClr val="A95F05"/>
                </a:solidFill>
              </a:rPr>
              <a:t>6-</a:t>
            </a:r>
            <a:r>
              <a:rPr lang="fr-FR" sz="4400" dirty="0"/>
              <a:t>Exemple d’application</a:t>
            </a:r>
          </a:p>
          <a:p>
            <a:pPr marL="0" indent="0">
              <a:buNone/>
            </a:pPr>
            <a:r>
              <a:rPr lang="fr-FR" sz="2800" dirty="0"/>
              <a:t>                                                                                                           </a:t>
            </a:r>
            <a:endParaRPr lang="fr-FR" sz="2800" b="1" dirty="0">
              <a:solidFill>
                <a:schemeClr val="accent1"/>
              </a:solidFill>
            </a:endParaRPr>
          </a:p>
          <a:p>
            <a:pPr marL="0" indent="0">
              <a:buFont typeface="Calibri" panose="020F0502020204030204" pitchFamily="34" charset="0"/>
              <a:buNone/>
            </a:pPr>
            <a:endParaRPr lang="fr-FR" sz="2800" dirty="0"/>
          </a:p>
        </p:txBody>
      </p:sp>
    </p:spTree>
    <p:extLst>
      <p:ext uri="{BB962C8B-B14F-4D97-AF65-F5344CB8AC3E}">
        <p14:creationId xmlns:p14="http://schemas.microsoft.com/office/powerpoint/2010/main" val="126107205"/>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286604"/>
            <a:ext cx="10058400" cy="499195"/>
          </a:xfrm>
        </p:spPr>
        <p:txBody>
          <a:bodyPr>
            <a:normAutofit fontScale="90000"/>
          </a:bodyPr>
          <a:lstStyle/>
          <a:p>
            <a:r>
              <a:rPr lang="fr-FR" sz="3600" b="1" dirty="0"/>
              <a:t>                                      </a:t>
            </a:r>
            <a:r>
              <a:rPr lang="fr-FR" sz="3600" b="1" dirty="0">
                <a:solidFill>
                  <a:schemeClr val="accent1">
                    <a:lumMod val="75000"/>
                  </a:schemeClr>
                </a:solidFill>
              </a:rPr>
              <a:t>Résultat du code</a:t>
            </a:r>
          </a:p>
        </p:txBody>
      </p:sp>
      <p:cxnSp>
        <p:nvCxnSpPr>
          <p:cNvPr id="5" name="Connecteur droit 4"/>
          <p:cNvCxnSpPr/>
          <p:nvPr/>
        </p:nvCxnSpPr>
        <p:spPr>
          <a:xfrm flipV="1">
            <a:off x="4082043" y="772920"/>
            <a:ext cx="3387144" cy="12879"/>
          </a:xfrm>
          <a:prstGeom prst="line">
            <a:avLst/>
          </a:prstGeom>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11740650" y="6470492"/>
            <a:ext cx="418704" cy="369332"/>
          </a:xfrm>
          <a:prstGeom prst="rect">
            <a:avLst/>
          </a:prstGeom>
        </p:spPr>
        <p:txBody>
          <a:bodyPr wrap="none">
            <a:spAutoFit/>
          </a:bodyPr>
          <a:lstStyle/>
          <a:p>
            <a:r>
              <a:rPr lang="fr-FR" b="1" dirty="0">
                <a:solidFill>
                  <a:schemeClr val="bg1"/>
                </a:solidFill>
              </a:rPr>
              <a:t>13</a:t>
            </a:r>
          </a:p>
        </p:txBody>
      </p:sp>
      <p:pic>
        <p:nvPicPr>
          <p:cNvPr id="9" name="Espace réservé du contenu 8">
            <a:extLst>
              <a:ext uri="{FF2B5EF4-FFF2-40B4-BE49-F238E27FC236}">
                <a16:creationId xmlns:a16="http://schemas.microsoft.com/office/drawing/2014/main" id="{62781509-A7E7-4ACF-85A1-DBE23A616996}"/>
              </a:ext>
            </a:extLst>
          </p:cNvPr>
          <p:cNvPicPr>
            <a:picLocks noGrp="1" noChangeAspect="1"/>
          </p:cNvPicPr>
          <p:nvPr>
            <p:ph idx="1"/>
          </p:nvPr>
        </p:nvPicPr>
        <p:blipFill>
          <a:blip r:embed="rId2"/>
          <a:stretch>
            <a:fillRect/>
          </a:stretch>
        </p:blipFill>
        <p:spPr>
          <a:xfrm>
            <a:off x="781878" y="940532"/>
            <a:ext cx="10668000" cy="5209222"/>
          </a:xfrm>
        </p:spPr>
      </p:pic>
    </p:spTree>
    <p:extLst>
      <p:ext uri="{BB962C8B-B14F-4D97-AF65-F5344CB8AC3E}">
        <p14:creationId xmlns:p14="http://schemas.microsoft.com/office/powerpoint/2010/main" val="2351075556"/>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1453297"/>
          </a:xfrm>
        </p:spPr>
        <p:txBody>
          <a:bodyPr>
            <a:normAutofit/>
          </a:bodyPr>
          <a:lstStyle/>
          <a:p>
            <a:r>
              <a:rPr lang="fr-FR" dirty="0"/>
              <a:t>   </a:t>
            </a:r>
          </a:p>
        </p:txBody>
      </p:sp>
      <p:sp>
        <p:nvSpPr>
          <p:cNvPr id="3" name="Espace réservé du contenu 2"/>
          <p:cNvSpPr>
            <a:spLocks noGrp="1"/>
          </p:cNvSpPr>
          <p:nvPr>
            <p:ph idx="1"/>
          </p:nvPr>
        </p:nvSpPr>
        <p:spPr>
          <a:xfrm>
            <a:off x="1097280" y="2222500"/>
            <a:ext cx="10058400" cy="3646594"/>
          </a:xfrm>
        </p:spPr>
        <p:txBody>
          <a:bodyPr>
            <a:normAutofit/>
          </a:bodyPr>
          <a:lstStyle/>
          <a:p>
            <a:pPr marL="0" indent="0">
              <a:buNone/>
            </a:pPr>
            <a:r>
              <a:rPr lang="fr-FR" sz="4800" dirty="0"/>
              <a:t>    MERCI POUR  VOTRE ATTENTION </a:t>
            </a:r>
            <a:r>
              <a:rPr lang="fr-FR" sz="6600" dirty="0">
                <a:solidFill>
                  <a:schemeClr val="accent1"/>
                </a:solidFill>
              </a:rPr>
              <a:t>!</a:t>
            </a:r>
          </a:p>
        </p:txBody>
      </p:sp>
      <p:sp>
        <p:nvSpPr>
          <p:cNvPr id="4" name="Sourire 3"/>
          <p:cNvSpPr/>
          <p:nvPr/>
        </p:nvSpPr>
        <p:spPr>
          <a:xfrm>
            <a:off x="5364480" y="3238500"/>
            <a:ext cx="1524000" cy="1422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 name="Connecteur droit 5"/>
          <p:cNvCxnSpPr/>
          <p:nvPr/>
        </p:nvCxnSpPr>
        <p:spPr>
          <a:xfrm>
            <a:off x="1097280" y="1739900"/>
            <a:ext cx="10058400" cy="0"/>
          </a:xfrm>
          <a:prstGeom prst="line">
            <a:avLst/>
          </a:prstGeom>
          <a:ln>
            <a:solidFill>
              <a:schemeClr val="bg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6839851"/>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7856220" cy="1034197"/>
          </a:xfrm>
        </p:spPr>
        <p:txBody>
          <a:bodyPr/>
          <a:lstStyle/>
          <a:p>
            <a:endParaRPr lang="fr-FR" dirty="0"/>
          </a:p>
        </p:txBody>
      </p:sp>
      <p:sp>
        <p:nvSpPr>
          <p:cNvPr id="3" name="Espace réservé du contenu 2"/>
          <p:cNvSpPr>
            <a:spLocks noGrp="1"/>
          </p:cNvSpPr>
          <p:nvPr>
            <p:ph idx="1"/>
          </p:nvPr>
        </p:nvSpPr>
        <p:spPr>
          <a:xfrm>
            <a:off x="1097280" y="2247900"/>
            <a:ext cx="10058400" cy="3621194"/>
          </a:xfrm>
        </p:spPr>
        <p:txBody>
          <a:bodyPr>
            <a:normAutofit fontScale="25000" lnSpcReduction="20000"/>
          </a:bodyPr>
          <a:lstStyle/>
          <a:p>
            <a:endParaRPr lang="fr-FR" dirty="0"/>
          </a:p>
          <a:p>
            <a:endParaRPr lang="fr-FR" dirty="0"/>
          </a:p>
          <a:p>
            <a:pPr algn="just">
              <a:lnSpc>
                <a:spcPct val="150000"/>
              </a:lnSpc>
              <a:spcAft>
                <a:spcPts val="800"/>
              </a:spcAft>
            </a:pPr>
            <a:r>
              <a:rPr lang="fr-FR" sz="8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a:t>
            </a:r>
            <a:r>
              <a:rPr lang="fr-FR" sz="8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Pont</a:t>
            </a:r>
            <a:r>
              <a:rPr lang="fr-FR"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est un patron de conception structurel qui permet de séparer une grosse classe ou un ensemble de classes connexes en deux hiérarchies — abstraction et implémentation — qui peuvent évoluer indépendamment l’une de l’autre.</a:t>
            </a:r>
          </a:p>
          <a:p>
            <a:pPr algn="just">
              <a:lnSpc>
                <a:spcPct val="150000"/>
              </a:lnSpc>
              <a:spcAft>
                <a:spcPts val="800"/>
              </a:spcAft>
            </a:pPr>
            <a:r>
              <a:rPr lang="fr-FR"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 modèle implique une interface qui agit comme un pont rendant la fonctionnalité des classes concrètes indépendante des classes d'implémentation de l'interface. Les deux types de classes peuvent être modifiés structurellement sans que cela n'affecte l'autre.</a:t>
            </a:r>
            <a:endParaRPr lang="fr-FR"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3200" dirty="0">
              <a:latin typeface="Times New Roman" charset="0"/>
              <a:cs typeface="Times New Roman" charset="0"/>
            </a:endParaRPr>
          </a:p>
          <a:p>
            <a:r>
              <a:rPr lang="fr-FR" sz="3200" dirty="0">
                <a:latin typeface="Times New Roman" charset="0"/>
                <a:cs typeface="Times New Roman" charset="0"/>
              </a:rPr>
              <a:t>                                                                                                    </a:t>
            </a:r>
            <a:endParaRPr lang="fr-FR" sz="3900" b="1" dirty="0">
              <a:solidFill>
                <a:schemeClr val="accent1"/>
              </a:solidFill>
            </a:endParaRPr>
          </a:p>
        </p:txBody>
      </p:sp>
      <p:sp>
        <p:nvSpPr>
          <p:cNvPr id="4" name="Multidocument 3"/>
          <p:cNvSpPr/>
          <p:nvPr/>
        </p:nvSpPr>
        <p:spPr>
          <a:xfrm>
            <a:off x="1097280" y="286603"/>
            <a:ext cx="10891520" cy="180536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Définition</a:t>
            </a:r>
          </a:p>
        </p:txBody>
      </p:sp>
      <p:sp>
        <p:nvSpPr>
          <p:cNvPr id="5" name="Rectangle 4"/>
          <p:cNvSpPr/>
          <p:nvPr/>
        </p:nvSpPr>
        <p:spPr>
          <a:xfrm>
            <a:off x="11837957" y="6488668"/>
            <a:ext cx="301686" cy="369332"/>
          </a:xfrm>
          <a:prstGeom prst="rect">
            <a:avLst/>
          </a:prstGeom>
        </p:spPr>
        <p:txBody>
          <a:bodyPr wrap="none">
            <a:spAutoFit/>
          </a:bodyPr>
          <a:lstStyle/>
          <a:p>
            <a:r>
              <a:rPr lang="fr-FR" b="1" dirty="0">
                <a:solidFill>
                  <a:schemeClr val="bg1"/>
                </a:solidFill>
              </a:rPr>
              <a:t>1</a:t>
            </a:r>
          </a:p>
        </p:txBody>
      </p:sp>
    </p:spTree>
    <p:extLst>
      <p:ext uri="{BB962C8B-B14F-4D97-AF65-F5344CB8AC3E}">
        <p14:creationId xmlns:p14="http://schemas.microsoft.com/office/powerpoint/2010/main" val="1498968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33475" y="2007313"/>
            <a:ext cx="10058400" cy="4339467"/>
          </a:xfrm>
        </p:spPr>
        <p:txBody>
          <a:bodyPr>
            <a:normAutofit/>
          </a:bodyPr>
          <a:lstStyle/>
          <a:p>
            <a:r>
              <a:rPr lang="fr-FR" dirty="0">
                <a:latin typeface="Times" charset="0"/>
                <a:ea typeface="Times" charset="0"/>
                <a:cs typeface="Times" charset="0"/>
              </a:rPr>
              <a:t>                                                </a:t>
            </a:r>
            <a:r>
              <a:rPr lang="fr-FR" sz="3200" dirty="0">
                <a:latin typeface="Times" charset="0"/>
                <a:ea typeface="Times" charset="0"/>
                <a:cs typeface="Times" charset="0"/>
              </a:rPr>
              <a:t> </a:t>
            </a:r>
          </a:p>
          <a:p>
            <a:r>
              <a:rPr lang="fr-FR" sz="3200" dirty="0">
                <a:latin typeface="Times" charset="0"/>
                <a:ea typeface="Times" charset="0"/>
                <a:cs typeface="Times" charset="0"/>
              </a:rPr>
              <a:t>Les dérivations d’une classe abstraite doivent utiliser plusieurs implémentations</a:t>
            </a:r>
            <a:r>
              <a:rPr lang="fr-FR" sz="3200" dirty="0">
                <a:latin typeface="Times" panose="02020603050405020304" pitchFamily="18" charset="0"/>
                <a:cs typeface="Times" panose="02020603050405020304" pitchFamily="18" charset="0"/>
              </a:rPr>
              <a:t>. </a:t>
            </a:r>
            <a:endParaRPr lang="fr-FR" sz="3200" dirty="0">
              <a:latin typeface="Times" charset="0"/>
              <a:ea typeface="Times" charset="0"/>
              <a:cs typeface="Times" charset="0"/>
            </a:endParaRPr>
          </a:p>
          <a:p>
            <a:r>
              <a:rPr lang="fr-FR" sz="3200" dirty="0">
                <a:latin typeface="Times" charset="0"/>
                <a:ea typeface="Times" charset="0"/>
                <a:cs typeface="Times" charset="0"/>
              </a:rPr>
              <a:t>Ce qui va entrainer des classes fortement couplés</a:t>
            </a:r>
            <a:r>
              <a:rPr lang="fr-FR" sz="3200" dirty="0">
                <a:latin typeface="Times" panose="02020603050405020304" pitchFamily="18" charset="0"/>
                <a:cs typeface="Times" panose="02020603050405020304" pitchFamily="18" charset="0"/>
              </a:rPr>
              <a:t>. </a:t>
            </a:r>
            <a:endParaRPr lang="fr-FR" sz="3200" dirty="0">
              <a:latin typeface="Times" charset="0"/>
              <a:ea typeface="Times" charset="0"/>
              <a:cs typeface="Times" charset="0"/>
            </a:endParaRPr>
          </a:p>
        </p:txBody>
      </p:sp>
      <p:sp>
        <p:nvSpPr>
          <p:cNvPr id="4" name="Titre 3"/>
          <p:cNvSpPr>
            <a:spLocks noGrp="1"/>
          </p:cNvSpPr>
          <p:nvPr>
            <p:ph type="title"/>
          </p:nvPr>
        </p:nvSpPr>
        <p:spPr>
          <a:xfrm>
            <a:off x="361950" y="87153"/>
            <a:ext cx="11601450" cy="13096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Problème</a:t>
            </a:r>
          </a:p>
        </p:txBody>
      </p:sp>
      <p:sp>
        <p:nvSpPr>
          <p:cNvPr id="12" name="Ellipse 11"/>
          <p:cNvSpPr/>
          <p:nvPr/>
        </p:nvSpPr>
        <p:spPr>
          <a:xfrm>
            <a:off x="10972800" y="6465194"/>
            <a:ext cx="682580" cy="3928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1636062" y="6401515"/>
            <a:ext cx="301686" cy="369332"/>
          </a:xfrm>
          <a:prstGeom prst="rect">
            <a:avLst/>
          </a:prstGeom>
          <a:noFill/>
        </p:spPr>
        <p:txBody>
          <a:bodyPr wrap="none" rtlCol="0">
            <a:spAutoFit/>
          </a:bodyPr>
          <a:lstStyle/>
          <a:p>
            <a:r>
              <a:rPr lang="fr-FR" b="1" dirty="0">
                <a:solidFill>
                  <a:schemeClr val="bg1"/>
                </a:solidFill>
              </a:rPr>
              <a:t>2</a:t>
            </a:r>
          </a:p>
        </p:txBody>
      </p:sp>
    </p:spTree>
    <p:extLst>
      <p:ext uri="{BB962C8B-B14F-4D97-AF65-F5344CB8AC3E}">
        <p14:creationId xmlns:p14="http://schemas.microsoft.com/office/powerpoint/2010/main" val="47615243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AEF121-69F5-4003-AEEA-1CD7353B9315}"/>
              </a:ext>
            </a:extLst>
          </p:cNvPr>
          <p:cNvSpPr>
            <a:spLocks noGrp="1"/>
          </p:cNvSpPr>
          <p:nvPr>
            <p:ph idx="1"/>
          </p:nvPr>
        </p:nvSpPr>
        <p:spPr>
          <a:xfrm>
            <a:off x="1097280" y="1845734"/>
            <a:ext cx="10167068" cy="4023360"/>
          </a:xfrm>
        </p:spPr>
        <p:txBody>
          <a:bodyPr>
            <a:normAutofit/>
          </a:bodyPr>
          <a:lstStyle/>
          <a:p>
            <a:r>
              <a:rPr lang="fr-FR" sz="3600" dirty="0"/>
              <a:t>Il faut définir une interface pour toutes les implémentations et la faire utiliser par les dérivations de la classe abstraite</a:t>
            </a:r>
            <a:r>
              <a:rPr lang="fr-FR" sz="3600" dirty="0">
                <a:latin typeface="Times" panose="02020603050405020304" pitchFamily="18" charset="0"/>
                <a:cs typeface="Times" panose="02020603050405020304" pitchFamily="18" charset="0"/>
              </a:rPr>
              <a:t>. </a:t>
            </a:r>
            <a:endParaRPr lang="fr-FR" sz="3600" dirty="0"/>
          </a:p>
        </p:txBody>
      </p:sp>
      <p:sp>
        <p:nvSpPr>
          <p:cNvPr id="4" name="Titre 3">
            <a:extLst>
              <a:ext uri="{FF2B5EF4-FFF2-40B4-BE49-F238E27FC236}">
                <a16:creationId xmlns:a16="http://schemas.microsoft.com/office/drawing/2014/main" id="{B67FE1F4-8136-4C92-86FD-8EBD8F94FF02}"/>
              </a:ext>
            </a:extLst>
          </p:cNvPr>
          <p:cNvSpPr>
            <a:spLocks noGrp="1"/>
          </p:cNvSpPr>
          <p:nvPr>
            <p:ph type="title"/>
          </p:nvPr>
        </p:nvSpPr>
        <p:spPr>
          <a:xfrm>
            <a:off x="1097280" y="0"/>
            <a:ext cx="10058400" cy="144938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Solution</a:t>
            </a:r>
          </a:p>
        </p:txBody>
      </p:sp>
    </p:spTree>
    <p:extLst>
      <p:ext uri="{BB962C8B-B14F-4D97-AF65-F5344CB8AC3E}">
        <p14:creationId xmlns:p14="http://schemas.microsoft.com/office/powerpoint/2010/main" val="2747370388"/>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186180" y="108803"/>
            <a:ext cx="10058400" cy="125009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Diagramme de Classe</a:t>
            </a:r>
          </a:p>
        </p:txBody>
      </p:sp>
      <p:sp>
        <p:nvSpPr>
          <p:cNvPr id="2" name="Rectangle 1"/>
          <p:cNvSpPr/>
          <p:nvPr/>
        </p:nvSpPr>
        <p:spPr>
          <a:xfrm>
            <a:off x="11766408" y="6420573"/>
            <a:ext cx="301686" cy="369332"/>
          </a:xfrm>
          <a:prstGeom prst="rect">
            <a:avLst/>
          </a:prstGeom>
        </p:spPr>
        <p:txBody>
          <a:bodyPr wrap="none">
            <a:spAutoFit/>
          </a:bodyPr>
          <a:lstStyle/>
          <a:p>
            <a:r>
              <a:rPr lang="fr-FR" b="1" dirty="0">
                <a:solidFill>
                  <a:schemeClr val="bg1"/>
                </a:solidFill>
              </a:rPr>
              <a:t>4</a:t>
            </a:r>
          </a:p>
        </p:txBody>
      </p:sp>
      <p:sp>
        <p:nvSpPr>
          <p:cNvPr id="5" name="Espace réservé du contenu 4">
            <a:extLst>
              <a:ext uri="{FF2B5EF4-FFF2-40B4-BE49-F238E27FC236}">
                <a16:creationId xmlns:a16="http://schemas.microsoft.com/office/drawing/2014/main" id="{A1607C60-E369-4FB9-A589-E85239628AC8}"/>
              </a:ext>
            </a:extLst>
          </p:cNvPr>
          <p:cNvSpPr>
            <a:spLocks noGrp="1"/>
          </p:cNvSpPr>
          <p:nvPr>
            <p:ph idx="1"/>
          </p:nvPr>
        </p:nvSpPr>
        <p:spPr/>
        <p:txBody>
          <a:bodyPr/>
          <a:lstStyle/>
          <a:p>
            <a:endParaRPr lang="fr-FR" sz="2400" b="1" u="sng" dirty="0">
              <a:solidFill>
                <a:schemeClr val="tx1"/>
              </a:solidFill>
            </a:endParaRPr>
          </a:p>
          <a:p>
            <a:endParaRPr lang="fr-FR" dirty="0"/>
          </a:p>
        </p:txBody>
      </p:sp>
      <p:pic>
        <p:nvPicPr>
          <p:cNvPr id="10" name="Image 9">
            <a:extLst>
              <a:ext uri="{FF2B5EF4-FFF2-40B4-BE49-F238E27FC236}">
                <a16:creationId xmlns:a16="http://schemas.microsoft.com/office/drawing/2014/main" id="{CA2B89BC-D0B9-4670-90C9-AC70D9CD5BFB}"/>
              </a:ext>
            </a:extLst>
          </p:cNvPr>
          <p:cNvPicPr>
            <a:picLocks noChangeAspect="1"/>
          </p:cNvPicPr>
          <p:nvPr/>
        </p:nvPicPr>
        <p:blipFill>
          <a:blip r:embed="rId2"/>
          <a:stretch>
            <a:fillRect/>
          </a:stretch>
        </p:blipFill>
        <p:spPr>
          <a:xfrm>
            <a:off x="952500" y="1845734"/>
            <a:ext cx="10287000" cy="4474103"/>
          </a:xfrm>
          <a:prstGeom prst="rect">
            <a:avLst/>
          </a:prstGeom>
        </p:spPr>
      </p:pic>
    </p:spTree>
    <p:extLst>
      <p:ext uri="{BB962C8B-B14F-4D97-AF65-F5344CB8AC3E}">
        <p14:creationId xmlns:p14="http://schemas.microsoft.com/office/powerpoint/2010/main" val="699460008"/>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6D5C7-C462-418E-806A-35A3209D4146}"/>
              </a:ext>
            </a:extLst>
          </p:cNvPr>
          <p:cNvSpPr>
            <a:spLocks noGrp="1"/>
          </p:cNvSpPr>
          <p:nvPr>
            <p:ph type="title"/>
          </p:nvPr>
        </p:nvSpPr>
        <p:spPr/>
        <p:txBody>
          <a:bodyPr/>
          <a:lstStyle/>
          <a:p>
            <a:r>
              <a:rPr lang="fr-FR" b="1" dirty="0">
                <a:solidFill>
                  <a:schemeClr val="accent1">
                    <a:lumMod val="75000"/>
                  </a:schemeClr>
                </a:solidFill>
              </a:rPr>
              <a:t>Participants</a:t>
            </a:r>
          </a:p>
        </p:txBody>
      </p:sp>
      <p:sp>
        <p:nvSpPr>
          <p:cNvPr id="3" name="Espace réservé du texte 2">
            <a:extLst>
              <a:ext uri="{FF2B5EF4-FFF2-40B4-BE49-F238E27FC236}">
                <a16:creationId xmlns:a16="http://schemas.microsoft.com/office/drawing/2014/main" id="{74855940-C6D0-408E-9B83-F821C60FF813}"/>
              </a:ext>
            </a:extLst>
          </p:cNvPr>
          <p:cNvSpPr>
            <a:spLocks noGrp="1"/>
          </p:cNvSpPr>
          <p:nvPr>
            <p:ph type="body" idx="1"/>
          </p:nvPr>
        </p:nvSpPr>
        <p:spPr/>
        <p:txBody>
          <a:bodyPr>
            <a:normAutofit fontScale="92500" lnSpcReduction="20000"/>
          </a:bodyPr>
          <a:lstStyle/>
          <a:p>
            <a:r>
              <a:rPr lang="fr-FR" b="1" u="sng" dirty="0">
                <a:solidFill>
                  <a:schemeClr val="accent1">
                    <a:lumMod val="75000"/>
                  </a:schemeClr>
                </a:solidFill>
              </a:rPr>
              <a:t>Implémentation :</a:t>
            </a:r>
          </a:p>
        </p:txBody>
      </p:sp>
      <p:sp>
        <p:nvSpPr>
          <p:cNvPr id="4" name="Espace réservé du contenu 3">
            <a:extLst>
              <a:ext uri="{FF2B5EF4-FFF2-40B4-BE49-F238E27FC236}">
                <a16:creationId xmlns:a16="http://schemas.microsoft.com/office/drawing/2014/main" id="{F215B469-7C25-413E-A693-81A06E809F79}"/>
              </a:ext>
            </a:extLst>
          </p:cNvPr>
          <p:cNvSpPr>
            <a:spLocks noGrp="1"/>
          </p:cNvSpPr>
          <p:nvPr>
            <p:ph sz="half" idx="2"/>
          </p:nvPr>
        </p:nvSpPr>
        <p:spPr/>
        <p:txBody>
          <a:bodyPr>
            <a:normAutofit lnSpcReduction="10000"/>
          </a:bodyPr>
          <a:lstStyle/>
          <a:p>
            <a:r>
              <a:rPr lang="fr-FR" dirty="0"/>
              <a:t>Elle définit l’interface de l’implémentation</a:t>
            </a:r>
            <a:r>
              <a:rPr lang="fr-FR" sz="2000" dirty="0">
                <a:latin typeface="Times" panose="02020603050405020304" pitchFamily="18" charset="0"/>
                <a:cs typeface="Times" panose="02020603050405020304" pitchFamily="18" charset="0"/>
              </a:rPr>
              <a:t>. </a:t>
            </a:r>
            <a:r>
              <a:rPr lang="fr-FR" dirty="0"/>
              <a:t>Cette interface n’a pas besoin de correspondre à l’interface de l’Abstraction</a:t>
            </a:r>
            <a:r>
              <a:rPr lang="fr-FR" sz="2000" dirty="0">
                <a:latin typeface="Times" panose="02020603050405020304" pitchFamily="18" charset="0"/>
                <a:cs typeface="Times" panose="02020603050405020304" pitchFamily="18" charset="0"/>
              </a:rPr>
              <a:t>. </a:t>
            </a:r>
            <a:endParaRPr lang="fr-FR" dirty="0"/>
          </a:p>
          <a:p>
            <a:r>
              <a:rPr lang="fr-FR" dirty="0"/>
              <a:t>L’Implémentation peut, par exemple, définir des opérations primitives de bas niveau et l’Abstraction des opérations de haut niveau qui utilisent les opérations de l’Implémentation</a:t>
            </a:r>
            <a:r>
              <a:rPr lang="fr-FR" sz="2000" dirty="0">
                <a:latin typeface="Times" panose="02020603050405020304" pitchFamily="18" charset="0"/>
                <a:cs typeface="Times" panose="02020603050405020304" pitchFamily="18" charset="0"/>
              </a:rPr>
              <a:t>. </a:t>
            </a:r>
            <a:endParaRPr lang="fr-FR" dirty="0"/>
          </a:p>
          <a:p>
            <a:pPr marL="0" indent="0">
              <a:buNone/>
            </a:pPr>
            <a:r>
              <a:rPr lang="fr-FR" b="1" dirty="0" err="1"/>
              <a:t>ImplémentationA</a:t>
            </a:r>
            <a:r>
              <a:rPr lang="fr-FR" dirty="0"/>
              <a:t> et </a:t>
            </a:r>
            <a:r>
              <a:rPr lang="fr-FR" b="1" dirty="0" err="1"/>
              <a:t>ImplémentationB</a:t>
            </a:r>
            <a:r>
              <a:rPr lang="fr-FR" b="1" dirty="0"/>
              <a:t> </a:t>
            </a:r>
            <a:r>
              <a:rPr lang="fr-FR" dirty="0"/>
              <a:t>sont des sous-classes concrètes de l’implémentation</a:t>
            </a:r>
            <a:r>
              <a:rPr lang="fr-FR" sz="2000" dirty="0">
                <a:latin typeface="Times" panose="02020603050405020304" pitchFamily="18" charset="0"/>
                <a:cs typeface="Times" panose="02020603050405020304" pitchFamily="18" charset="0"/>
              </a:rPr>
              <a:t>. </a:t>
            </a:r>
            <a:endParaRPr lang="fr-FR" dirty="0"/>
          </a:p>
        </p:txBody>
      </p:sp>
      <p:sp>
        <p:nvSpPr>
          <p:cNvPr id="5" name="Espace réservé du texte 4">
            <a:extLst>
              <a:ext uri="{FF2B5EF4-FFF2-40B4-BE49-F238E27FC236}">
                <a16:creationId xmlns:a16="http://schemas.microsoft.com/office/drawing/2014/main" id="{498CF270-8BA3-48F1-A59D-D8A6EFDC5919}"/>
              </a:ext>
            </a:extLst>
          </p:cNvPr>
          <p:cNvSpPr>
            <a:spLocks noGrp="1"/>
          </p:cNvSpPr>
          <p:nvPr>
            <p:ph type="body" sz="quarter" idx="3"/>
          </p:nvPr>
        </p:nvSpPr>
        <p:spPr/>
        <p:txBody>
          <a:bodyPr>
            <a:normAutofit fontScale="92500" lnSpcReduction="20000"/>
          </a:bodyPr>
          <a:lstStyle/>
          <a:p>
            <a:endParaRPr lang="fr-FR" b="1" u="sng" dirty="0"/>
          </a:p>
          <a:p>
            <a:r>
              <a:rPr lang="fr-FR" sz="2200" b="1" u="sng" dirty="0">
                <a:solidFill>
                  <a:schemeClr val="accent1">
                    <a:lumMod val="75000"/>
                  </a:schemeClr>
                </a:solidFill>
              </a:rPr>
              <a:t>Abstraction :</a:t>
            </a:r>
          </a:p>
          <a:p>
            <a:endParaRPr lang="fr-FR" dirty="0"/>
          </a:p>
        </p:txBody>
      </p:sp>
      <p:sp>
        <p:nvSpPr>
          <p:cNvPr id="6" name="Espace réservé du contenu 5">
            <a:extLst>
              <a:ext uri="{FF2B5EF4-FFF2-40B4-BE49-F238E27FC236}">
                <a16:creationId xmlns:a16="http://schemas.microsoft.com/office/drawing/2014/main" id="{64E5B005-FCEB-4694-983E-4C8BB4E19AAC}"/>
              </a:ext>
            </a:extLst>
          </p:cNvPr>
          <p:cNvSpPr>
            <a:spLocks noGrp="1"/>
          </p:cNvSpPr>
          <p:nvPr>
            <p:ph sz="quarter" idx="4"/>
          </p:nvPr>
        </p:nvSpPr>
        <p:spPr/>
        <p:txBody>
          <a:bodyPr>
            <a:normAutofit lnSpcReduction="10000"/>
          </a:bodyPr>
          <a:lstStyle/>
          <a:p>
            <a:r>
              <a:rPr lang="fr-FR" dirty="0"/>
              <a:t>Elle définit l’interface de l’abstraction</a:t>
            </a:r>
            <a:r>
              <a:rPr lang="fr-FR" sz="2000" dirty="0">
                <a:latin typeface="Times" panose="02020603050405020304" pitchFamily="18" charset="0"/>
                <a:cs typeface="Times" panose="02020603050405020304" pitchFamily="18" charset="0"/>
              </a:rPr>
              <a:t>. </a:t>
            </a:r>
            <a:endParaRPr lang="fr-FR" dirty="0"/>
          </a:p>
          <a:p>
            <a:r>
              <a:rPr lang="fr-FR" dirty="0"/>
              <a:t>Elle possède  une référence vers un objet Implémentation C’est elle qui définit le lien entre l’abstraction et l’implémentation</a:t>
            </a:r>
            <a:r>
              <a:rPr lang="fr-FR" sz="2000" dirty="0">
                <a:latin typeface="Times" panose="02020603050405020304" pitchFamily="18" charset="0"/>
                <a:cs typeface="Times" panose="02020603050405020304" pitchFamily="18" charset="0"/>
              </a:rPr>
              <a:t>. </a:t>
            </a:r>
            <a:endParaRPr lang="fr-FR" dirty="0"/>
          </a:p>
          <a:p>
            <a:r>
              <a:rPr lang="fr-FR" dirty="0"/>
              <a:t>Pour définir ce lien, la classe implémente des méthodes qui appellent des méthodes de l’objet Implémentation</a:t>
            </a:r>
            <a:r>
              <a:rPr lang="fr-FR" sz="2000" dirty="0">
                <a:latin typeface="Times" panose="02020603050405020304" pitchFamily="18" charset="0"/>
                <a:cs typeface="Times" panose="02020603050405020304" pitchFamily="18" charset="0"/>
              </a:rPr>
              <a:t>. </a:t>
            </a:r>
            <a:endParaRPr lang="fr-FR" b="1" u="sng" dirty="0"/>
          </a:p>
          <a:p>
            <a:r>
              <a:rPr lang="fr-FR" b="1" dirty="0" err="1"/>
              <a:t>AbstractionA</a:t>
            </a:r>
            <a:r>
              <a:rPr lang="fr-FR" dirty="0"/>
              <a:t> et </a:t>
            </a:r>
            <a:r>
              <a:rPr lang="fr-FR" b="1" dirty="0" err="1"/>
              <a:t>AbstractionB</a:t>
            </a:r>
            <a:r>
              <a:rPr lang="fr-FR" b="1" dirty="0"/>
              <a:t> </a:t>
            </a:r>
            <a:r>
              <a:rPr lang="fr-FR" dirty="0"/>
              <a:t>sont des sous-classes concrètes de l’abstraction, Elle utilise les méthodes définies par la classe </a:t>
            </a:r>
            <a:r>
              <a:rPr lang="fr-FR" b="1" dirty="0"/>
              <a:t>Abstraction</a:t>
            </a:r>
            <a:r>
              <a:rPr lang="fr-FR" sz="2000" dirty="0">
                <a:latin typeface="Times" panose="02020603050405020304" pitchFamily="18" charset="0"/>
                <a:cs typeface="Times" panose="02020603050405020304" pitchFamily="18" charset="0"/>
              </a:rPr>
              <a:t>.</a:t>
            </a:r>
            <a:r>
              <a:rPr lang="fr-FR" dirty="0"/>
              <a:t> </a:t>
            </a:r>
          </a:p>
        </p:txBody>
      </p:sp>
    </p:spTree>
    <p:extLst>
      <p:ext uri="{BB962C8B-B14F-4D97-AF65-F5344CB8AC3E}">
        <p14:creationId xmlns:p14="http://schemas.microsoft.com/office/powerpoint/2010/main" val="2140461109"/>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9EEC7D6-9E04-4375-9CD2-32505E5C312D}"/>
              </a:ext>
            </a:extLst>
          </p:cNvPr>
          <p:cNvSpPr>
            <a:spLocks noGrp="1"/>
          </p:cNvSpPr>
          <p:nvPr>
            <p:ph type="title"/>
          </p:nvPr>
        </p:nvSpPr>
        <p:spPr>
          <a:xfrm>
            <a:off x="1096963" y="119270"/>
            <a:ext cx="10220394" cy="140473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Avantages</a:t>
            </a:r>
          </a:p>
        </p:txBody>
      </p:sp>
      <p:sp>
        <p:nvSpPr>
          <p:cNvPr id="7" name="Espace réservé du contenu 6">
            <a:extLst>
              <a:ext uri="{FF2B5EF4-FFF2-40B4-BE49-F238E27FC236}">
                <a16:creationId xmlns:a16="http://schemas.microsoft.com/office/drawing/2014/main" id="{5EC3F5B0-E00B-4EC7-8E93-55DBE20EACB6}"/>
              </a:ext>
            </a:extLst>
          </p:cNvPr>
          <p:cNvSpPr>
            <a:spLocks noGrp="1"/>
          </p:cNvSpPr>
          <p:nvPr>
            <p:ph idx="1"/>
          </p:nvPr>
        </p:nvSpPr>
        <p:spPr>
          <a:xfrm>
            <a:off x="1096962" y="1828801"/>
            <a:ext cx="10763733" cy="4346712"/>
          </a:xfrm>
        </p:spPr>
        <p:txBody>
          <a:bodyPr>
            <a:normAutofit fontScale="55000" lnSpcReduction="20000"/>
          </a:bodyPr>
          <a:lstStyle/>
          <a:p>
            <a:pPr marL="342900" lvl="0" indent="-342900" algn="just">
              <a:lnSpc>
                <a:spcPct val="150000"/>
              </a:lnSpc>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Code faiblement couplé : Comme le modèle de pont découple l'abstraction de sa raison de mise en œuvre, la mise en œuvre peut être modifiée sans affecter le code client et le code client ne doit pas être compilé lorsque la mise en œuvre change.</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Augmente la maintenabilité et la réutilisation du code, et réduit la duplication du code.</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Des classes et des applications indépendantes de la plate-forme peuvent être développées.</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Aide à promouvoir le principe d'ouverture et de fermeture, de nouvelles abstractions et implémentations peuvent être développées indépendamment.</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Découplage de l'abstraction et de l'implémentation : le pattern bridge peut être utilisé pour éviter la liaison entre l'abstraction et l'implémentation et pour sélectionner l'implémentation au moment de l'exécution.</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2900" dirty="0">
                <a:effectLst/>
                <a:latin typeface="Times New Roman" panose="02020603050405020304" pitchFamily="18" charset="0"/>
                <a:ea typeface="Calibri" panose="020F0502020204030204" pitchFamily="34" charset="0"/>
                <a:cs typeface="Times New Roman" panose="02020603050405020304" pitchFamily="18" charset="0"/>
              </a:rPr>
              <a:t>Extensibilité améliorée : l'abstraction et l'implémentation peuvent être étendues de manière indépendante.</a:t>
            </a:r>
            <a:endParaRPr lang="fr-FR"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19985907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FBF2DC4-0130-4462-B340-1B70AC7DAD6F}"/>
              </a:ext>
            </a:extLst>
          </p:cNvPr>
          <p:cNvSpPr>
            <a:spLocks noGrp="1"/>
          </p:cNvSpPr>
          <p:nvPr>
            <p:ph idx="1"/>
          </p:nvPr>
        </p:nvSpPr>
        <p:spPr/>
        <p:txBody>
          <a:bodyPr>
            <a:normAutofit/>
          </a:bodyPr>
          <a:lstStyle/>
          <a:p>
            <a:pPr>
              <a:buFont typeface="Arial" panose="020B0604020202020204" pitchFamily="34" charset="0"/>
              <a:buChar char="•"/>
            </a:pPr>
            <a:r>
              <a:rPr lang="fr-FR" sz="2400" dirty="0"/>
              <a:t>La mise en œuvre du modèle de pont augmente la complexité du code.</a:t>
            </a:r>
          </a:p>
          <a:p>
            <a:pPr>
              <a:buFont typeface="Arial" panose="020B0604020202020204" pitchFamily="34" charset="0"/>
              <a:buChar char="•"/>
            </a:pPr>
            <a:r>
              <a:rPr lang="fr-FR" sz="2400" dirty="0"/>
              <a:t>Interfaces avec une seule implémentation</a:t>
            </a:r>
          </a:p>
          <a:p>
            <a:pPr>
              <a:buFont typeface="Wingdings" panose="05000000000000000000" pitchFamily="2" charset="2"/>
              <a:buChar char="§"/>
            </a:pPr>
            <a:r>
              <a:rPr lang="fr-FR" sz="2400" dirty="0"/>
              <a:t>Indirections multiples : Un niveau d'indirection est introduit lorsque la demande est transmise de l'abstraction à l’</a:t>
            </a:r>
            <a:r>
              <a:rPr lang="fr-FR" sz="2400" dirty="0" err="1"/>
              <a:t>implémenteur</a:t>
            </a:r>
            <a:r>
              <a:rPr lang="fr-FR" sz="2400" dirty="0"/>
              <a:t> réel.</a:t>
            </a:r>
          </a:p>
        </p:txBody>
      </p:sp>
      <p:sp>
        <p:nvSpPr>
          <p:cNvPr id="4" name="Titre 3">
            <a:extLst>
              <a:ext uri="{FF2B5EF4-FFF2-40B4-BE49-F238E27FC236}">
                <a16:creationId xmlns:a16="http://schemas.microsoft.com/office/drawing/2014/main" id="{8D605ACD-81B4-412F-AD19-BBECABC0FDE8}"/>
              </a:ext>
            </a:extLst>
          </p:cNvPr>
          <p:cNvSpPr>
            <a:spLocks noGrp="1"/>
          </p:cNvSpPr>
          <p:nvPr>
            <p:ph type="title"/>
          </p:nvPr>
        </p:nvSpPr>
        <p:spPr>
          <a:xfrm>
            <a:off x="1096963" y="264212"/>
            <a:ext cx="10058400" cy="144938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Times New Roman" charset="0"/>
                <a:ea typeface="Times New Roman" charset="0"/>
                <a:cs typeface="Times New Roman" charset="0"/>
              </a:rPr>
              <a:t> Inconvénients</a:t>
            </a:r>
          </a:p>
        </p:txBody>
      </p:sp>
    </p:spTree>
    <p:extLst>
      <p:ext uri="{BB962C8B-B14F-4D97-AF65-F5344CB8AC3E}">
        <p14:creationId xmlns:p14="http://schemas.microsoft.com/office/powerpoint/2010/main" val="358363903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1015</TotalTime>
  <Words>718</Words>
  <Application>Microsoft Office PowerPoint</Application>
  <PresentationFormat>Grand écran</PresentationFormat>
  <Paragraphs>107</Paragraphs>
  <Slides>21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21</vt:i4>
      </vt:variant>
    </vt:vector>
  </HeadingPairs>
  <TitlesOfParts>
    <vt:vector size="30" baseType="lpstr">
      <vt:lpstr>Arial</vt:lpstr>
      <vt:lpstr>Calibri</vt:lpstr>
      <vt:lpstr>Calibri Light</vt:lpstr>
      <vt:lpstr>Consolas</vt:lpstr>
      <vt:lpstr>Symbol</vt:lpstr>
      <vt:lpstr>Times</vt:lpstr>
      <vt:lpstr>Times New Roman</vt:lpstr>
      <vt:lpstr>Wingdings</vt:lpstr>
      <vt:lpstr>Rétrospection</vt:lpstr>
      <vt:lpstr>   </vt:lpstr>
      <vt:lpstr>                                                                        PLAN                    1                 </vt:lpstr>
      <vt:lpstr>Présentation PowerPoint</vt:lpstr>
      <vt:lpstr> Problème</vt:lpstr>
      <vt:lpstr> Solution</vt:lpstr>
      <vt:lpstr> Diagramme de Classe</vt:lpstr>
      <vt:lpstr>Participants</vt:lpstr>
      <vt:lpstr> Avantages</vt:lpstr>
      <vt:lpstr> Inconvénients</vt:lpstr>
      <vt:lpstr> Exemple d’application</vt:lpstr>
      <vt:lpstr>Diagramme de classe sans pattern</vt:lpstr>
      <vt:lpstr>Diagramme de classe avec pattern</vt:lpstr>
      <vt:lpstr>                             Implémentation de la Classe Animal</vt:lpstr>
      <vt:lpstr>Présentation PowerPoint</vt:lpstr>
      <vt:lpstr>     </vt:lpstr>
      <vt:lpstr>Ensuite nous avons l’interface AnimalFeeding qui permet de mesurer le niveau d’équilibre de l’alimentation des animaux, dont héritent BigAnimalFeeding et SmallAnimalFeeding qui mesure l’équilibre selon la nature de celui-ci (adulte ou jeune).</vt:lpstr>
      <vt:lpstr>                            </vt:lpstr>
      <vt:lpstr>Présentation PowerPoint</vt:lpstr>
      <vt:lpstr>                                 Testons notre exemple </vt:lpstr>
      <vt:lpstr>                                      Résultat du code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Observer</dc:title>
  <dc:creator>Utilisateur de Microsoft Office</dc:creator>
  <cp:lastModifiedBy>Victorine Sady Ndiaye</cp:lastModifiedBy>
  <cp:revision>123</cp:revision>
  <dcterms:created xsi:type="dcterms:W3CDTF">2016-07-03T14:11:11Z</dcterms:created>
  <dcterms:modified xsi:type="dcterms:W3CDTF">2021-11-04T15:03:14Z</dcterms:modified>
</cp:coreProperties>
</file>