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1.gif" ContentType="image/gif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840" cy="19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840" cy="19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840" cy="19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840" cy="19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840" cy="19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840" cy="19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840" cy="19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1714320" y="2071800"/>
            <a:ext cx="5928840" cy="894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840" cy="19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840" cy="19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840" cy="19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840" cy="19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840" cy="19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840" cy="19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840" cy="19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840" cy="19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840" cy="19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840" cy="19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840" cy="19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840" cy="19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1714320" y="2071800"/>
            <a:ext cx="5928840" cy="894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840" cy="19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840" cy="19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840" cy="19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840" cy="19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840" cy="19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840" cy="19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840" cy="19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840" cy="19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840" cy="19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840" cy="19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840" cy="19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1714320" y="2071800"/>
            <a:ext cx="5928840" cy="894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840" cy="19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840" cy="19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840" cy="19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840" cy="19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840" cy="19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840" cy="19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840" cy="19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714320" y="2071800"/>
            <a:ext cx="5928840" cy="894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840" cy="19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840" cy="19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840" cy="1928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714320" y="2071800"/>
            <a:ext cx="5928840" cy="1928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Click to edit the title text formatОбразец заголовка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0040" y="714240"/>
            <a:ext cx="8229240" cy="999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Click to edit the title text formatОбразец заголовка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8229240" cy="414288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Seventh Outline LevelОбразец текста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Второй уровень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Calibri"/>
              </a:rPr>
              <a:t>Третий уровень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ru-RU" sz="2000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ru-RU" sz="2000">
                <a:solidFill>
                  <a:srgbClr val="000000"/>
                </a:solidFill>
                <a:latin typeface="Calibri"/>
              </a:rPr>
              <a:t>Пятый уровень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714240"/>
            <a:ext cx="8229240" cy="856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Click to edit the title text formatОбразец заголовка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23800" y="1714320"/>
            <a:ext cx="4043160" cy="42573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Seventh Outline LevelОбразец текста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ru-RU" sz="2400">
                <a:solidFill>
                  <a:srgbClr val="000000"/>
                </a:solidFill>
                <a:latin typeface="Calibri"/>
              </a:rPr>
              <a:t>Второй уровень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ru-RU" sz="2000">
                <a:solidFill>
                  <a:srgbClr val="000000"/>
                </a:solidFill>
                <a:latin typeface="Calibri"/>
              </a:rPr>
              <a:t>Третий уровень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ru-RU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ru-RU">
                <a:solidFill>
                  <a:srgbClr val="000000"/>
                </a:solidFill>
                <a:latin typeface="Calibri"/>
              </a:rPr>
              <a:t>Пятый уровень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714920" y="1714320"/>
            <a:ext cx="4043160" cy="425736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ru-RU" sz="28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8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8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8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8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8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800">
                <a:solidFill>
                  <a:srgbClr val="8b8b8b"/>
                </a:solidFill>
                <a:latin typeface="Calibri"/>
              </a:rPr>
              <a:t>Seventh Outline LevelОбразец текста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ru-RU" sz="2400">
                <a:solidFill>
                  <a:srgbClr val="000000"/>
                </a:solidFill>
                <a:latin typeface="Calibri"/>
              </a:rPr>
              <a:t>Второй уровень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ru-RU" sz="2000">
                <a:solidFill>
                  <a:srgbClr val="000000"/>
                </a:solidFill>
                <a:latin typeface="Calibri"/>
              </a:rPr>
              <a:t>Третий уровень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ru-RU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ru-RU">
                <a:solidFill>
                  <a:srgbClr val="000000"/>
                </a:solidFill>
                <a:latin typeface="Calibri"/>
              </a:rPr>
              <a:t>Пятый уровень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642960"/>
            <a:ext cx="8229240" cy="774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Click to edit the title text formatОбразец заголовка</a:t>
            </a:r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</p:spPr>
        <p:txBody>
          <a:bodyPr anchor="b"/>
          <a:p>
            <a:pPr>
              <a:buSzPct val="45000"/>
              <a:buFont typeface="StarSymbol"/>
              <a:buChar char=""/>
            </a:pPr>
            <a:r>
              <a:rPr b="1" lang="ru-RU" sz="24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ru-RU" sz="24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ru-RU" sz="24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ru-RU" sz="24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ru-RU" sz="24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ru-RU" sz="24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2400">
                <a:solidFill>
                  <a:srgbClr val="000000"/>
                </a:solidFill>
                <a:latin typeface="Calibri"/>
              </a:rPr>
              <a:t>Seventh Outline LevelОбразец текста</a:t>
            </a:r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43160" cy="382536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ru-RU" sz="24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4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4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4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4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4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8b8b8b"/>
                </a:solidFill>
                <a:latin typeface="Calibri"/>
              </a:rPr>
              <a:t>Seventh Outline LevelОбразец текста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ru-RU" sz="2000">
                <a:solidFill>
                  <a:srgbClr val="000000"/>
                </a:solidFill>
                <a:latin typeface="Calibri"/>
              </a:rPr>
              <a:t>Второй уровень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latin typeface="Calibri"/>
              </a:rPr>
              <a:t>Третий уровень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ru-RU" sz="1600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ru-RU" sz="1600">
                <a:solidFill>
                  <a:srgbClr val="000000"/>
                </a:solidFill>
                <a:latin typeface="Calibri"/>
              </a:rPr>
              <a:t>Пятый уровень</a:t>
            </a:r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</p:spPr>
        <p:txBody>
          <a:bodyPr anchor="b"/>
          <a:p>
            <a:pPr>
              <a:buSzPct val="45000"/>
              <a:buFont typeface="StarSymbol"/>
              <a:buChar char=""/>
            </a:pPr>
            <a:r>
              <a:rPr b="1" lang="ru-RU" sz="24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ru-RU" sz="24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ru-RU" sz="24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ru-RU" sz="24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ru-RU" sz="24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ru-RU" sz="24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2400">
                <a:solidFill>
                  <a:srgbClr val="8b8b8b"/>
                </a:solidFill>
                <a:latin typeface="Calibri"/>
              </a:rPr>
              <a:t>Seventh Outline LevelОбразец текста</a:t>
            </a:r>
            <a:endParaRPr/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4600" cy="382536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ru-RU" sz="24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4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4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4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4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4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8b8b8b"/>
                </a:solidFill>
                <a:latin typeface="Calibri"/>
              </a:rPr>
              <a:t>Seventh Outline LevelОбразец текста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ru-RU" sz="2000">
                <a:solidFill>
                  <a:srgbClr val="000000"/>
                </a:solidFill>
                <a:latin typeface="Calibri"/>
              </a:rPr>
              <a:t>Второй уровень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latin typeface="Calibri"/>
              </a:rPr>
              <a:t>Третий уровень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ru-RU" sz="1600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ru-RU" sz="1600">
                <a:solidFill>
                  <a:srgbClr val="000000"/>
                </a:solidFill>
                <a:latin typeface="Calibri"/>
              </a:rPr>
              <a:t>Пятый уровень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1.gif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1714320" y="2071800"/>
            <a:ext cx="5928840" cy="1928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Have you test your backup?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1008000" y="4572000"/>
            <a:ext cx="7480800" cy="183600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GB" sz="3200">
                <a:solidFill>
                  <a:srgbClr val="8b8b8b"/>
                </a:solidFill>
                <a:latin typeface="Calibri"/>
              </a:rPr>
              <a:t>Boriss Mejías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3200">
                <a:solidFill>
                  <a:srgbClr val="8b8b8b"/>
                </a:solidFill>
                <a:latin typeface="Calibri"/>
              </a:rPr>
              <a:t>Holistic system software engineer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1857240"/>
            <a:ext cx="8229240" cy="18147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ru-RU" sz="4000">
                <a:solidFill>
                  <a:srgbClr val="000000"/>
                </a:solidFill>
                <a:latin typeface="Calibri"/>
              </a:rPr>
              <a:t>But it worked once!</a:t>
            </a:r>
            <a:endParaRPr/>
          </a:p>
          <a:p>
            <a:pPr algn="ctr">
              <a:lnSpc>
                <a:spcPct val="100000"/>
              </a:lnSpc>
              <a:buFont typeface="Arial"/>
              <a:buChar char="•"/>
            </a:pPr>
            <a:endParaRPr/>
          </a:p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ru-RU" sz="4000">
                <a:solidFill>
                  <a:srgbClr val="000000"/>
                </a:solidFill>
                <a:latin typeface="Calibri"/>
              </a:rPr>
              <a:t>And I didn't change the backup script 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1857240"/>
            <a:ext cx="8229240" cy="18147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ru-RU" sz="4000">
                <a:solidFill>
                  <a:srgbClr val="000000"/>
                </a:solidFill>
                <a:latin typeface="Calibri"/>
              </a:rPr>
              <a:t>Let's start with</a:t>
            </a:r>
            <a:endParaRPr/>
          </a:p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ru-RU" sz="4000">
                <a:solidFill>
                  <a:srgbClr val="000000"/>
                </a:solidFill>
                <a:latin typeface="Calibri"/>
              </a:rPr>
              <a:t>manual recovery tests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500040" y="714240"/>
            <a:ext cx="8229240" cy="999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3800">
                <a:solidFill>
                  <a:srgbClr val="000000"/>
                </a:solidFill>
                <a:latin typeface="Calibri"/>
              </a:rPr>
              <a:t>Automated daily recovery test</a:t>
            </a:r>
            <a:endParaRPr/>
          </a:p>
        </p:txBody>
      </p:sp>
      <p:pic>
        <p:nvPicPr>
          <p:cNvPr id="16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36000" y="1645200"/>
            <a:ext cx="7200000" cy="411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00040" y="714240"/>
            <a:ext cx="8229240" cy="999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3800">
                <a:solidFill>
                  <a:srgbClr val="000000"/>
                </a:solidFill>
                <a:latin typeface="Calibri"/>
              </a:rPr>
              <a:t>Automated daily recovery test</a:t>
            </a:r>
            <a:endParaRPr/>
          </a:p>
        </p:txBody>
      </p:sp>
      <p:pic>
        <p:nvPicPr>
          <p:cNvPr id="16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36000" y="1645200"/>
            <a:ext cx="7200000" cy="411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1857240"/>
            <a:ext cx="8229240" cy="4142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Does it start?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Can I login?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Correct content store?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00040" y="714240"/>
            <a:ext cx="8229240" cy="999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Report</a:t>
            </a:r>
            <a:endParaRPr/>
          </a:p>
        </p:txBody>
      </p:sp>
      <p:sp>
        <p:nvSpPr>
          <p:cNvPr id="172" name="TextShape 2"/>
          <p:cNvSpPr txBox="1"/>
          <p:nvPr/>
        </p:nvSpPr>
        <p:spPr>
          <a:xfrm>
            <a:off x="457560" y="1857240"/>
            <a:ext cx="8229240" cy="4142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ourier 10 Pitch"/>
              </a:rPr>
              <a:t>Server startup in 134961 ms</a:t>
            </a:r>
            <a:endParaRPr/>
          </a:p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ourier 10 Pitch"/>
              </a:rPr>
              <a:t>alf_nodes: 13623</a:t>
            </a:r>
            <a:endParaRPr/>
          </a:p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ourier 10 Pitch"/>
              </a:rPr>
              <a:t>Login: OK</a:t>
            </a:r>
            <a:endParaRPr/>
          </a:p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ourier 10 Pitch"/>
              </a:rPr>
              <a:t>Total files: 18697</a:t>
            </a:r>
            <a:endParaRPr/>
          </a:p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ourier 10 Pitch"/>
              </a:rPr>
              <a:t>Validated: 18697</a:t>
            </a:r>
            <a:endParaRPr/>
          </a:p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ourier 10 Pitch"/>
              </a:rPr>
              <a:t>Size NOK: 0</a:t>
            </a:r>
            <a:endParaRPr/>
          </a:p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ourier 10 Pitch"/>
              </a:rPr>
              <a:t>Orphans: 0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500040" y="714240"/>
            <a:ext cx="8229240" cy="999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When it goes wrong</a:t>
            </a:r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457560" y="1857240"/>
            <a:ext cx="8229240" cy="4142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ourier 10 Pitch"/>
              </a:rPr>
              <a:t>Total files: 88343</a:t>
            </a:r>
            <a:endParaRPr/>
          </a:p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ourier 10 Pitch"/>
              </a:rPr>
              <a:t>Validated: </a:t>
            </a:r>
            <a:r>
              <a:rPr b="1" lang="ru-RU" sz="3200">
                <a:solidFill>
                  <a:srgbClr val="ff3333"/>
                </a:solidFill>
                <a:latin typeface="Courier 10 Pitch"/>
              </a:rPr>
              <a:t>88338</a:t>
            </a:r>
            <a:endParaRPr/>
          </a:p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ourier 10 Pitch"/>
              </a:rPr>
              <a:t>Size NOK: 0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500040" y="714240"/>
            <a:ext cx="8229240" cy="999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When it goes wrong</a:t>
            </a:r>
            <a:endParaRPr/>
          </a:p>
        </p:txBody>
      </p:sp>
      <p:sp>
        <p:nvSpPr>
          <p:cNvPr id="176" name="TextShape 2"/>
          <p:cNvSpPr txBox="1"/>
          <p:nvPr/>
        </p:nvSpPr>
        <p:spPr>
          <a:xfrm>
            <a:off x="457560" y="1857240"/>
            <a:ext cx="8229240" cy="4142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ourier 10 Pitch"/>
              </a:rPr>
              <a:t>Total files: 88343</a:t>
            </a:r>
            <a:endParaRPr/>
          </a:p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ourier 10 Pitch"/>
              </a:rPr>
              <a:t>Validated: </a:t>
            </a:r>
            <a:r>
              <a:rPr b="1" lang="ru-RU" sz="3200">
                <a:solidFill>
                  <a:srgbClr val="ff3333"/>
                </a:solidFill>
                <a:latin typeface="Courier 10 Pitch"/>
              </a:rPr>
              <a:t>88338</a:t>
            </a:r>
            <a:endParaRPr/>
          </a:p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ourier 10 Pitch"/>
              </a:rPr>
              <a:t>Size NOK: 0</a:t>
            </a:r>
            <a:endParaRPr/>
          </a:p>
          <a:p>
            <a:pPr>
              <a:lnSpc>
                <a:spcPct val="100000"/>
              </a:lnSpc>
            </a:pPr>
            <a:r>
              <a:rPr lang="ru-RU" sz="2200">
                <a:solidFill>
                  <a:srgbClr val="000000"/>
                </a:solidFill>
                <a:latin typeface="Courier 10 Pitch"/>
              </a:rPr>
              <a:t>Orphans: {'noderef': '</a:t>
            </a:r>
            <a:r>
              <a:rPr b="1" lang="ru-RU" sz="2200">
                <a:solidFill>
                  <a:srgbClr val="000000"/>
                </a:solidFill>
                <a:latin typeface="Courier 10 Pitch"/>
              </a:rPr>
              <a:t>archive</a:t>
            </a:r>
            <a:r>
              <a:rPr lang="ru-RU" sz="2200">
                <a:solidFill>
                  <a:srgbClr val="000000"/>
                </a:solidFill>
                <a:latin typeface="Courier 10 Pitch"/>
              </a:rPr>
              <a:t>://SpacesStore/b2d080ac-xxx-4acb29', 'filename': '$PATH/2014/2/12/15/25/242xxx.bin'}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500040" y="714240"/>
            <a:ext cx="8229240" cy="999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When it goes wrong</a:t>
            </a:r>
            <a:endParaRPr/>
          </a:p>
        </p:txBody>
      </p:sp>
      <p:sp>
        <p:nvSpPr>
          <p:cNvPr id="178" name="TextShape 2"/>
          <p:cNvSpPr txBox="1"/>
          <p:nvPr/>
        </p:nvSpPr>
        <p:spPr>
          <a:xfrm>
            <a:off x="457560" y="1857240"/>
            <a:ext cx="8229240" cy="4142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ourier 10 Pitch"/>
              </a:rPr>
              <a:t>Total files: 88343</a:t>
            </a:r>
            <a:endParaRPr/>
          </a:p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ourier 10 Pitch"/>
              </a:rPr>
              <a:t>Validated: </a:t>
            </a:r>
            <a:r>
              <a:rPr b="1" lang="ru-RU" sz="3200">
                <a:solidFill>
                  <a:srgbClr val="ff3333"/>
                </a:solidFill>
                <a:latin typeface="Courier 10 Pitch"/>
              </a:rPr>
              <a:t>88338</a:t>
            </a:r>
            <a:endParaRPr/>
          </a:p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ourier 10 Pitch"/>
              </a:rPr>
              <a:t>Size NOK: 0</a:t>
            </a:r>
            <a:endParaRPr/>
          </a:p>
          <a:p>
            <a:pPr>
              <a:lnSpc>
                <a:spcPct val="100000"/>
              </a:lnSpc>
            </a:pPr>
            <a:r>
              <a:rPr lang="ru-RU" sz="2200">
                <a:solidFill>
                  <a:srgbClr val="000000"/>
                </a:solidFill>
                <a:latin typeface="Courier 10 Pitch"/>
              </a:rPr>
              <a:t>Orphans: {'noderef': '</a:t>
            </a:r>
            <a:r>
              <a:rPr b="1" lang="ru-RU" sz="2200">
                <a:solidFill>
                  <a:srgbClr val="000000"/>
                </a:solidFill>
                <a:latin typeface="Courier 10 Pitch"/>
              </a:rPr>
              <a:t>archive</a:t>
            </a:r>
            <a:r>
              <a:rPr lang="ru-RU" sz="2200">
                <a:solidFill>
                  <a:srgbClr val="000000"/>
                </a:solidFill>
                <a:latin typeface="Courier 10 Pitch"/>
              </a:rPr>
              <a:t>://SpacesStore/b2d080ac-xxx-4acb29', 'filename': '$PATH/2014/2/12/15/25/242xxx.bin'}</a:t>
            </a:r>
            <a:endParaRPr/>
          </a:p>
          <a:p>
            <a:pPr>
              <a:lnSpc>
                <a:spcPct val="100000"/>
              </a:lnSpc>
            </a:pPr>
            <a:r>
              <a:rPr lang="ru-RU" sz="2200">
                <a:solidFill>
                  <a:srgbClr val="000000"/>
                </a:solidFill>
                <a:latin typeface="Courier 10 Pitch"/>
              </a:rPr>
              <a:t>Orphans: {'noderef': '</a:t>
            </a:r>
            <a:r>
              <a:rPr b="1" lang="ru-RU" sz="2200">
                <a:solidFill>
                  <a:srgbClr val="000000"/>
                </a:solidFill>
                <a:latin typeface="Courier 10 Pitch"/>
              </a:rPr>
              <a:t>no node</a:t>
            </a:r>
            <a:r>
              <a:rPr lang="ru-RU" sz="2200">
                <a:solidFill>
                  <a:srgbClr val="000000"/>
                </a:solidFill>
                <a:latin typeface="Courier 10 Pitch"/>
              </a:rPr>
              <a:t>',</a:t>
            </a:r>
            <a:endParaRPr/>
          </a:p>
          <a:p>
            <a:pPr>
              <a:lnSpc>
                <a:spcPct val="100000"/>
              </a:lnSpc>
            </a:pPr>
            <a:r>
              <a:rPr lang="ru-RU" sz="2200">
                <a:solidFill>
                  <a:srgbClr val="000000"/>
                </a:solidFill>
                <a:latin typeface="Courier 10 Pitch"/>
              </a:rPr>
              <a:t>'filename': '$PATH/2014/2/12/15/19/511xxx.bin'}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500040" y="714240"/>
            <a:ext cx="8229240" cy="999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What's next</a:t>
            </a:r>
            <a:endParaRPr/>
          </a:p>
        </p:txBody>
      </p:sp>
      <p:sp>
        <p:nvSpPr>
          <p:cNvPr id="180" name="TextShape 2"/>
          <p:cNvSpPr txBox="1"/>
          <p:nvPr/>
        </p:nvSpPr>
        <p:spPr>
          <a:xfrm>
            <a:off x="457200" y="1857240"/>
            <a:ext cx="8229240" cy="4142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Improve reporting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Verify Solr Indexes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560" y="1857600"/>
            <a:ext cx="8229240" cy="18147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ru-RU" sz="4000">
                <a:solidFill>
                  <a:srgbClr val="000000"/>
                </a:solidFill>
                <a:latin typeface="Calibri"/>
              </a:rPr>
              <a:t>Quick Survey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500040" y="714240"/>
            <a:ext cx="8229240" cy="999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What's next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457200" y="1857240"/>
            <a:ext cx="8229240" cy="4142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Improve reporting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Verify Solr Indexes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Cold backups and Hot backups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1857240"/>
            <a:ext cx="8229240" cy="41428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alibri"/>
              </a:rPr>
              <a:t>From 4 restore tests a year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alibri"/>
              </a:rPr>
              <a:t>to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ru-RU" sz="3200">
                <a:solidFill>
                  <a:srgbClr val="000000"/>
                </a:solidFill>
                <a:latin typeface="Calibri"/>
              </a:rPr>
              <a:t>7 per day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1714320" y="2071800"/>
            <a:ext cx="5928840" cy="1928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Have you test your backup?</a:t>
            </a:r>
            <a:endParaRPr/>
          </a:p>
        </p:txBody>
      </p:sp>
      <p:pic>
        <p:nvPicPr>
          <p:cNvPr id="185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5832000"/>
            <a:ext cx="1025640" cy="1025640"/>
          </a:xfrm>
          <a:prstGeom prst="rect">
            <a:avLst/>
          </a:prstGeom>
          <a:ln>
            <a:noFill/>
          </a:ln>
        </p:spPr>
      </p:pic>
      <p:sp>
        <p:nvSpPr>
          <p:cNvPr id="186" name="TextShape 2"/>
          <p:cNvSpPr txBox="1"/>
          <p:nvPr/>
        </p:nvSpPr>
        <p:spPr>
          <a:xfrm>
            <a:off x="1008000" y="4572000"/>
            <a:ext cx="7480800" cy="183600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GB" sz="3200">
                <a:solidFill>
                  <a:srgbClr val="8b8b8b"/>
                </a:solidFill>
                <a:latin typeface="Calibri"/>
              </a:rPr>
              <a:t>Boriss Mejías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3200">
                <a:solidFill>
                  <a:srgbClr val="8b8b8b"/>
                </a:solidFill>
                <a:latin typeface="Calibri"/>
              </a:rPr>
              <a:t>Holistic system software engineer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1857240"/>
            <a:ext cx="8229240" cy="18147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ru-RU" sz="4000">
                <a:solidFill>
                  <a:srgbClr val="000000"/>
                </a:solidFill>
                <a:latin typeface="Calibri"/>
              </a:rPr>
              <a:t>But it worked once! 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500400" y="712800"/>
            <a:ext cx="8229240" cy="774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mysqldump incompatibility</a:t>
            </a:r>
            <a:endParaRPr/>
          </a:p>
        </p:txBody>
      </p:sp>
      <p:pic>
        <p:nvPicPr>
          <p:cNvPr id="15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36000" y="1645200"/>
            <a:ext cx="7200000" cy="411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500400" y="712800"/>
            <a:ext cx="8229240" cy="774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mysqldump incompatibility</a:t>
            </a:r>
            <a:endParaRPr/>
          </a:p>
        </p:txBody>
      </p:sp>
      <p:pic>
        <p:nvPicPr>
          <p:cNvPr id="15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36000" y="1645200"/>
            <a:ext cx="7200000" cy="411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500400" y="712800"/>
            <a:ext cx="8229240" cy="774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Database needs love</a:t>
            </a:r>
            <a:endParaRPr/>
          </a:p>
        </p:txBody>
      </p:sp>
      <p:pic>
        <p:nvPicPr>
          <p:cNvPr id="15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36000" y="1645200"/>
            <a:ext cx="7200000" cy="411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500400" y="712800"/>
            <a:ext cx="8229240" cy="774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Database needs love</a:t>
            </a:r>
            <a:endParaRPr/>
          </a:p>
        </p:txBody>
      </p:sp>
      <p:pic>
        <p:nvPicPr>
          <p:cNvPr id="15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36000" y="1645200"/>
            <a:ext cx="7200000" cy="411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500040" y="714240"/>
            <a:ext cx="8229240" cy="999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Upgrade Backup Software</a:t>
            </a:r>
            <a:endParaRPr/>
          </a:p>
        </p:txBody>
      </p:sp>
      <p:pic>
        <p:nvPicPr>
          <p:cNvPr id="16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36000" y="1645200"/>
            <a:ext cx="7200000" cy="411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500040" y="714240"/>
            <a:ext cx="8229240" cy="999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3600">
                <a:solidFill>
                  <a:srgbClr val="000000"/>
                </a:solidFill>
                <a:latin typeface="Calibri"/>
              </a:rPr>
              <a:t>And stop reading network mounts</a:t>
            </a:r>
            <a:endParaRPr/>
          </a:p>
        </p:txBody>
      </p:sp>
      <p:pic>
        <p:nvPicPr>
          <p:cNvPr id="16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36000" y="1645200"/>
            <a:ext cx="7200000" cy="411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