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4" r:id="rId2"/>
    <p:sldId id="297" r:id="rId3"/>
    <p:sldId id="298" r:id="rId4"/>
    <p:sldId id="279" r:id="rId5"/>
    <p:sldId id="283" r:id="rId6"/>
    <p:sldId id="280" r:id="rId7"/>
    <p:sldId id="278" r:id="rId8"/>
    <p:sldId id="284" r:id="rId9"/>
    <p:sldId id="300" r:id="rId10"/>
    <p:sldId id="285" r:id="rId11"/>
    <p:sldId id="281" r:id="rId12"/>
    <p:sldId id="282" r:id="rId13"/>
    <p:sldId id="295" r:id="rId14"/>
    <p:sldId id="286" r:id="rId15"/>
    <p:sldId id="287" r:id="rId16"/>
    <p:sldId id="288" r:id="rId17"/>
    <p:sldId id="290" r:id="rId18"/>
    <p:sldId id="293" r:id="rId19"/>
    <p:sldId id="289" r:id="rId20"/>
    <p:sldId id="292" r:id="rId21"/>
    <p:sldId id="291" r:id="rId22"/>
    <p:sldId id="296" r:id="rId23"/>
    <p:sldId id="277" r:id="rId24"/>
    <p:sldId id="29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5095" autoAdjust="0"/>
  </p:normalViewPr>
  <p:slideViewPr>
    <p:cSldViewPr>
      <p:cViewPr>
        <p:scale>
          <a:sx n="100" d="100"/>
          <a:sy n="100" d="100"/>
        </p:scale>
        <p:origin x="-102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418DD-04ED-4809-8182-9C32B5B8F3E3}" type="datetimeFigureOut">
              <a:rPr lang="de-DE" smtClean="0"/>
              <a:t>25.04.2016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22F9A-8BBC-4832-8550-CFCE2DD96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9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22F9A-8BBC-4832-8550-CFCE2DD96D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44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2071678"/>
            <a:ext cx="5929354" cy="1928826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4572008"/>
            <a:ext cx="6400800" cy="15716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785927"/>
            <a:ext cx="8229600" cy="421484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785795"/>
            <a:ext cx="2057400" cy="521497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785795"/>
            <a:ext cx="6019800" cy="521497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5"/>
            <a:ext cx="8229600" cy="41434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23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6" y="1714488"/>
            <a:ext cx="4043362" cy="42576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77472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3362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4950" cy="38258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001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3010186" cy="1003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868" y="860620"/>
            <a:ext cx="5114932" cy="50546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5328" y="1864140"/>
            <a:ext cx="3010186" cy="40510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714355"/>
            <a:ext cx="5486400" cy="4013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36EE-9F9B-4645-9A05-CCFE7BAB8F24}" type="datetimeFigureOut">
              <a:rPr lang="ru-RU" noProof="0" smtClean="0"/>
              <a:t>25.04.2016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FE0E7-42F2-48EF-A42B-89FBE59931B2}" type="slidenum">
              <a:rPr lang="ru-RU" noProof="0" smtClean="0"/>
              <a:t>‹Nr.›</a:t>
            </a:fld>
            <a:endParaRPr lang="ru-R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bson/share-import-export" TargetMode="External"/><Relationship Id="rId2" Type="http://schemas.openxmlformats.org/officeDocument/2006/relationships/hyperlink" Target="https://github.com/atolcd/alfresco-share-import-expor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ITDSystems/orgchart" TargetMode="Externa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DSystems/alfresco-inform-policy-extension-repo" TargetMode="External"/><Relationship Id="rId2" Type="http://schemas.openxmlformats.org/officeDocument/2006/relationships/hyperlink" Target="http://www.seedim.com.au/content/alfresco-email-notifications" TargetMode="Externa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ensoft/alfresco-myfiles-quo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Axel Faust / Oksana </a:t>
            </a:r>
            <a:r>
              <a:rPr lang="en-US" dirty="0" err="1"/>
              <a:t>Kurysheva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Console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72816"/>
            <a:ext cx="424829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Executing scripts in Alfresco repository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Alfresco </a:t>
            </a:r>
            <a:r>
              <a:rPr lang="en-US" dirty="0" smtClean="0"/>
              <a:t>Share – indispensable tool to develop and test repo-side APIs, rules and workflow listeners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490" y="1772815"/>
            <a:ext cx="4042973" cy="3168353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043608" y="5445224"/>
            <a:ext cx="7776864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https://github.com/share-extras/js-console</a:t>
            </a:r>
          </a:p>
        </p:txBody>
      </p:sp>
      <p:sp>
        <p:nvSpPr>
          <p:cNvPr id="6" name="Ellipse 5"/>
          <p:cNvSpPr/>
          <p:nvPr/>
        </p:nvSpPr>
        <p:spPr>
          <a:xfrm>
            <a:off x="3059832" y="1124744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4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Property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63688" y="249289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r>
              <a:rPr lang="de-DE" dirty="0" smtClean="0"/>
              <a:t>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91880" y="2492896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  <a:endParaRPr lang="de-DE" dirty="0"/>
          </a:p>
        </p:txBody>
      </p:sp>
      <p:cxnSp>
        <p:nvCxnSpPr>
          <p:cNvPr id="7" name="Gerade Verbindung mit Pfeil 6"/>
          <p:cNvCxnSpPr>
            <a:stCxn id="4" idx="3"/>
            <a:endCxn id="5" idx="1"/>
          </p:cNvCxnSpPr>
          <p:nvPr/>
        </p:nvCxnSpPr>
        <p:spPr>
          <a:xfrm>
            <a:off x="2678088" y="2721496"/>
            <a:ext cx="8137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1763688" y="4293096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</a:t>
            </a:r>
            <a:r>
              <a:rPr lang="de-DE" dirty="0" smtClean="0"/>
              <a:t> B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491880" y="4293096"/>
            <a:ext cx="115212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Properties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11" idx="3"/>
            <a:endCxn id="12" idx="1"/>
          </p:cNvCxnSpPr>
          <p:nvPr/>
        </p:nvCxnSpPr>
        <p:spPr>
          <a:xfrm>
            <a:off x="2678088" y="4521696"/>
            <a:ext cx="8137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0"/>
            <a:endCxn id="4" idx="2"/>
          </p:cNvCxnSpPr>
          <p:nvPr/>
        </p:nvCxnSpPr>
        <p:spPr>
          <a:xfrm flipV="1">
            <a:off x="2220888" y="2950096"/>
            <a:ext cx="0" cy="1343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83567" y="3159931"/>
            <a:ext cx="12517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Association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endParaRPr lang="de-DE" dirty="0"/>
          </a:p>
          <a:p>
            <a:pPr algn="ctr"/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20" name="Gewinkelte Verbindung 19"/>
          <p:cNvCxnSpPr>
            <a:stCxn id="5" idx="3"/>
            <a:endCxn id="12" idx="3"/>
          </p:cNvCxnSpPr>
          <p:nvPr/>
        </p:nvCxnSpPr>
        <p:spPr>
          <a:xfrm>
            <a:off x="4644008" y="2721496"/>
            <a:ext cx="12700" cy="1800200"/>
          </a:xfrm>
          <a:prstGeom prst="bentConnector3">
            <a:avLst>
              <a:gd name="adj1" fmla="val 10575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084168" y="3298429"/>
            <a:ext cx="19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Common: </a:t>
            </a:r>
            <a:r>
              <a:rPr lang="de-DE" dirty="0" err="1" smtClean="0"/>
              <a:t>copy</a:t>
            </a:r>
            <a:r>
              <a:rPr lang="de-DE" dirty="0" smtClean="0"/>
              <a:t> on</a:t>
            </a:r>
          </a:p>
          <a:p>
            <a:pPr algn="ctr"/>
            <a:r>
              <a:rPr lang="de-DE" dirty="0" err="1" smtClean="0"/>
              <a:t>association</a:t>
            </a:r>
            <a:r>
              <a:rPr lang="de-DE" dirty="0" smtClean="0"/>
              <a:t> (</a:t>
            </a:r>
            <a:r>
              <a:rPr lang="de-DE" dirty="0" err="1" smtClean="0"/>
              <a:t>policy</a:t>
            </a:r>
            <a:r>
              <a:rPr lang="de-DE" dirty="0"/>
              <a:t>)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971599" y="4869160"/>
            <a:ext cx="6963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Issues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Redundancy</a:t>
            </a:r>
            <a:r>
              <a:rPr lang="de-DE" dirty="0" smtClean="0"/>
              <a:t> / </a:t>
            </a:r>
            <a:r>
              <a:rPr lang="de-DE" dirty="0" err="1" smtClean="0"/>
              <a:t>bloat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Consistency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-off </a:t>
            </a:r>
            <a:r>
              <a:rPr lang="de-DE" dirty="0" err="1" smtClean="0"/>
              <a:t>copy</a:t>
            </a:r>
            <a:r>
              <a:rPr lang="de-DE" dirty="0" smtClean="0"/>
              <a:t> vs.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r>
              <a:rPr lang="de-DE" dirty="0" smtClean="0"/>
              <a:t> on </a:t>
            </a:r>
            <a:r>
              <a:rPr lang="de-DE" dirty="0" err="1" smtClean="0"/>
              <a:t>change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971598" y="1691516"/>
            <a:ext cx="5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metadata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r>
              <a:rPr lang="de-DE" dirty="0" smtClean="0"/>
              <a:t> in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Alfresco</a:t>
            </a:r>
            <a:endParaRPr lang="de-DE" dirty="0"/>
          </a:p>
        </p:txBody>
      </p:sp>
      <p:sp>
        <p:nvSpPr>
          <p:cNvPr id="15" name="Ellipse 14"/>
          <p:cNvSpPr/>
          <p:nvPr/>
        </p:nvSpPr>
        <p:spPr>
          <a:xfrm>
            <a:off x="1835696" y="1130871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Property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7315044" y="256490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NodeDAO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315044" y="18448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315044" y="400506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236296" y="5301208"/>
            <a:ext cx="138163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NodeService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4932040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RuleManager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4932040" y="270892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Inheritance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Rule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2" idx="0"/>
            <a:endCxn id="41" idx="2"/>
          </p:cNvCxnSpPr>
          <p:nvPr/>
        </p:nvCxnSpPr>
        <p:spPr>
          <a:xfrm flipH="1" flipV="1">
            <a:off x="7927112" y="4365104"/>
            <a:ext cx="1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1" idx="0"/>
            <a:endCxn id="39" idx="2"/>
          </p:cNvCxnSpPr>
          <p:nvPr/>
        </p:nvCxnSpPr>
        <p:spPr>
          <a:xfrm flipV="1">
            <a:off x="7927112" y="2924944"/>
            <a:ext cx="0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9" idx="0"/>
            <a:endCxn id="40" idx="2"/>
          </p:cNvCxnSpPr>
          <p:nvPr/>
        </p:nvCxnSpPr>
        <p:spPr>
          <a:xfrm flipV="1">
            <a:off x="7927112" y="2204864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1" idx="1"/>
            <a:endCxn id="43" idx="3"/>
          </p:cNvCxnSpPr>
          <p:nvPr/>
        </p:nvCxnSpPr>
        <p:spPr>
          <a:xfrm flipH="1">
            <a:off x="6372200" y="4185084"/>
            <a:ext cx="9428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41" idx="1"/>
            <a:endCxn id="44" idx="3"/>
          </p:cNvCxnSpPr>
          <p:nvPr/>
        </p:nvCxnSpPr>
        <p:spPr>
          <a:xfrm rot="10800000">
            <a:off x="6372200" y="2960948"/>
            <a:ext cx="942844" cy="1224136"/>
          </a:xfrm>
          <a:prstGeom prst="bentConnector3">
            <a:avLst>
              <a:gd name="adj1" fmla="val 7121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3" idx="0"/>
            <a:endCxn id="44" idx="2"/>
          </p:cNvCxnSpPr>
          <p:nvPr/>
        </p:nvCxnSpPr>
        <p:spPr>
          <a:xfrm flipV="1">
            <a:off x="5652120" y="3212976"/>
            <a:ext cx="0" cy="792088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716016" y="3424354"/>
            <a:ext cx="19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  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6150817" y="4383757"/>
            <a:ext cx="138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Lookup </a:t>
            </a:r>
            <a:r>
              <a:rPr lang="de-DE" dirty="0" err="1" smtClean="0"/>
              <a:t>rules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6643281" y="3003339"/>
            <a:ext cx="11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inherited</a:t>
            </a:r>
            <a:endParaRPr lang="de-DE" dirty="0" smtClean="0"/>
          </a:p>
          <a:p>
            <a:r>
              <a:rPr lang="de-DE" dirty="0" err="1" smtClean="0"/>
              <a:t>properties</a:t>
            </a:r>
            <a:endParaRPr lang="de-DE" dirty="0"/>
          </a:p>
        </p:txBody>
      </p:sp>
      <p:cxnSp>
        <p:nvCxnSpPr>
          <p:cNvPr id="62" name="Gewinkelte Verbindung 61"/>
          <p:cNvCxnSpPr>
            <a:stCxn id="44" idx="0"/>
            <a:endCxn id="39" idx="1"/>
          </p:cNvCxnSpPr>
          <p:nvPr/>
        </p:nvCxnSpPr>
        <p:spPr>
          <a:xfrm rot="16200000" flipH="1">
            <a:off x="6465580" y="1895460"/>
            <a:ext cx="36004" cy="1662924"/>
          </a:xfrm>
          <a:prstGeom prst="bentConnector4">
            <a:avLst>
              <a:gd name="adj1" fmla="val -634929"/>
              <a:gd name="adj2" fmla="val 716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Alternative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copy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Mix on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smtClean="0"/>
              <a:t>DAO / AOP-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1763688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0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Property </a:t>
            </a:r>
            <a:r>
              <a:rPr lang="de-DE" dirty="0" err="1" smtClean="0"/>
              <a:t>Inheritance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Mix on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-</a:t>
            </a:r>
            <a:r>
              <a:rPr lang="de-DE" dirty="0" err="1" smtClean="0"/>
              <a:t>to</a:t>
            </a:r>
            <a:r>
              <a:rPr lang="de-DE" dirty="0" smtClean="0"/>
              <a:t>-date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redundancy</a:t>
            </a:r>
            <a:endParaRPr lang="de-DE" dirty="0" smtClean="0"/>
          </a:p>
          <a:p>
            <a:pPr lvl="1"/>
            <a:r>
              <a:rPr lang="de-DE" dirty="0" smtClean="0"/>
              <a:t>Cache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Drawbacks</a:t>
            </a:r>
            <a:endParaRPr lang="de-DE" dirty="0" smtClean="0"/>
          </a:p>
          <a:p>
            <a:pPr lvl="1"/>
            <a:r>
              <a:rPr lang="de-DE" dirty="0" smtClean="0"/>
              <a:t>Not DB-</a:t>
            </a:r>
            <a:r>
              <a:rPr lang="de-DE" dirty="0" err="1" smtClean="0"/>
              <a:t>queryable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inherited</a:t>
            </a:r>
            <a:r>
              <a:rPr lang="de-DE" dirty="0" smtClean="0"/>
              <a:t>?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7315044" y="256490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NodeDAO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315044" y="184482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7315044" y="4005064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Proxy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7236296" y="5301208"/>
            <a:ext cx="1381633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NodeService</a:t>
            </a:r>
            <a:endParaRPr lang="de-DE" dirty="0"/>
          </a:p>
        </p:txBody>
      </p:sp>
      <p:sp>
        <p:nvSpPr>
          <p:cNvPr id="43" name="Rechteck 42"/>
          <p:cNvSpPr/>
          <p:nvPr/>
        </p:nvSpPr>
        <p:spPr>
          <a:xfrm>
            <a:off x="4932040" y="4005064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RuleManager</a:t>
            </a:r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4932040" y="2708920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Inheritance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Rule</a:t>
            </a:r>
            <a:endParaRPr lang="de-DE" dirty="0"/>
          </a:p>
        </p:txBody>
      </p:sp>
      <p:cxnSp>
        <p:nvCxnSpPr>
          <p:cNvPr id="46" name="Gerade Verbindung mit Pfeil 45"/>
          <p:cNvCxnSpPr>
            <a:stCxn id="42" idx="0"/>
            <a:endCxn id="41" idx="2"/>
          </p:cNvCxnSpPr>
          <p:nvPr/>
        </p:nvCxnSpPr>
        <p:spPr>
          <a:xfrm flipH="1" flipV="1">
            <a:off x="7927112" y="4365104"/>
            <a:ext cx="1" cy="936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41" idx="0"/>
            <a:endCxn id="39" idx="2"/>
          </p:cNvCxnSpPr>
          <p:nvPr/>
        </p:nvCxnSpPr>
        <p:spPr>
          <a:xfrm flipV="1">
            <a:off x="7927112" y="2924944"/>
            <a:ext cx="0" cy="1080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9" idx="0"/>
            <a:endCxn id="40" idx="2"/>
          </p:cNvCxnSpPr>
          <p:nvPr/>
        </p:nvCxnSpPr>
        <p:spPr>
          <a:xfrm flipV="1">
            <a:off x="7927112" y="2204864"/>
            <a:ext cx="0" cy="360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1" idx="1"/>
            <a:endCxn id="43" idx="3"/>
          </p:cNvCxnSpPr>
          <p:nvPr/>
        </p:nvCxnSpPr>
        <p:spPr>
          <a:xfrm flipH="1">
            <a:off x="6372200" y="4185084"/>
            <a:ext cx="9428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41" idx="1"/>
            <a:endCxn id="44" idx="3"/>
          </p:cNvCxnSpPr>
          <p:nvPr/>
        </p:nvCxnSpPr>
        <p:spPr>
          <a:xfrm rot="10800000">
            <a:off x="6372200" y="2960948"/>
            <a:ext cx="942844" cy="1224136"/>
          </a:xfrm>
          <a:prstGeom prst="bentConnector3">
            <a:avLst>
              <a:gd name="adj1" fmla="val 7121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3" idx="0"/>
            <a:endCxn id="44" idx="2"/>
          </p:cNvCxnSpPr>
          <p:nvPr/>
        </p:nvCxnSpPr>
        <p:spPr>
          <a:xfrm flipV="1">
            <a:off x="5652120" y="3212976"/>
            <a:ext cx="0" cy="792088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4716016" y="3424354"/>
            <a:ext cx="194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Register  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6150817" y="4383757"/>
            <a:ext cx="138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Lookup </a:t>
            </a:r>
            <a:r>
              <a:rPr lang="de-DE" dirty="0" err="1" smtClean="0"/>
              <a:t>rules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endParaRPr lang="de-DE" dirty="0"/>
          </a:p>
        </p:txBody>
      </p:sp>
      <p:sp>
        <p:nvSpPr>
          <p:cNvPr id="59" name="Textfeld 58"/>
          <p:cNvSpPr txBox="1"/>
          <p:nvPr/>
        </p:nvSpPr>
        <p:spPr>
          <a:xfrm>
            <a:off x="6643281" y="3003339"/>
            <a:ext cx="11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inherited</a:t>
            </a:r>
            <a:endParaRPr lang="de-DE" dirty="0" smtClean="0"/>
          </a:p>
          <a:p>
            <a:r>
              <a:rPr lang="de-DE" dirty="0" err="1" smtClean="0"/>
              <a:t>properties</a:t>
            </a:r>
            <a:endParaRPr lang="de-DE" dirty="0"/>
          </a:p>
        </p:txBody>
      </p:sp>
      <p:cxnSp>
        <p:nvCxnSpPr>
          <p:cNvPr id="62" name="Gewinkelte Verbindung 61"/>
          <p:cNvCxnSpPr>
            <a:stCxn id="44" idx="0"/>
            <a:endCxn id="39" idx="1"/>
          </p:cNvCxnSpPr>
          <p:nvPr/>
        </p:nvCxnSpPr>
        <p:spPr>
          <a:xfrm rot="16200000" flipH="1">
            <a:off x="6465580" y="1895460"/>
            <a:ext cx="36004" cy="1662924"/>
          </a:xfrm>
          <a:prstGeom prst="bentConnector4">
            <a:avLst>
              <a:gd name="adj1" fmla="val -634929"/>
              <a:gd name="adj2" fmla="val 716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763688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Requesting the metadata during uploading the content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523876" y="1858504"/>
            <a:ext cx="7936556" cy="3658728"/>
          </a:xfrm>
        </p:spPr>
        <p:txBody>
          <a:bodyPr>
            <a:normAutofit/>
          </a:bodyPr>
          <a:lstStyle/>
          <a:p>
            <a:r>
              <a:rPr lang="en-US" dirty="0"/>
              <a:t>It's strange to say that </a:t>
            </a:r>
            <a:r>
              <a:rPr lang="en-US" dirty="0" smtClean="0"/>
              <a:t>fields </a:t>
            </a:r>
            <a:r>
              <a:rPr lang="en-US" dirty="0"/>
              <a:t>are mandatory </a:t>
            </a:r>
            <a:r>
              <a:rPr lang="en-US" dirty="0" smtClean="0"/>
              <a:t>in the content model, </a:t>
            </a:r>
            <a:r>
              <a:rPr lang="en-US" dirty="0"/>
              <a:t>if </a:t>
            </a:r>
            <a:r>
              <a:rPr lang="en-US" dirty="0" smtClean="0"/>
              <a:t>users can upload a file </a:t>
            </a:r>
            <a:r>
              <a:rPr lang="en-US" dirty="0"/>
              <a:t>and don't touch metadata, so all fields will be empty</a:t>
            </a:r>
            <a:r>
              <a:rPr lang="en-US" dirty="0" smtClean="0"/>
              <a:t>.</a:t>
            </a:r>
            <a:endParaRPr lang="de-D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6992"/>
            <a:ext cx="3323447" cy="216024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56992"/>
            <a:ext cx="2694615" cy="2146999"/>
          </a:xfrm>
          <a:prstGeom prst="rect">
            <a:avLst/>
          </a:prstGeom>
        </p:spPr>
      </p:pic>
      <p:sp>
        <p:nvSpPr>
          <p:cNvPr id="22" name="Marcador de contenido 2"/>
          <p:cNvSpPr txBox="1">
            <a:spLocks/>
          </p:cNvSpPr>
          <p:nvPr/>
        </p:nvSpPr>
        <p:spPr>
          <a:xfrm>
            <a:off x="1043608" y="5517232"/>
            <a:ext cx="7776864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https://github.com/softwareloop/uploader-plus</a:t>
            </a:r>
            <a:endParaRPr lang="en-US" dirty="0" smtClean="0"/>
          </a:p>
        </p:txBody>
      </p:sp>
      <p:sp>
        <p:nvSpPr>
          <p:cNvPr id="7" name="Ellipse 6"/>
          <p:cNvSpPr/>
          <p:nvPr/>
        </p:nvSpPr>
        <p:spPr>
          <a:xfrm>
            <a:off x="827584" y="1160748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8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Rendering / Previewing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18198" r="9581" b="1339"/>
          <a:stretch/>
        </p:blipFill>
        <p:spPr>
          <a:xfrm>
            <a:off x="4932040" y="1700808"/>
            <a:ext cx="3969360" cy="336794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700808"/>
            <a:ext cx="3760934" cy="20458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11965" r="16254" b="3160"/>
          <a:stretch/>
        </p:blipFill>
        <p:spPr>
          <a:xfrm>
            <a:off x="467543" y="4077072"/>
            <a:ext cx="2915768" cy="264307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292002" y="374665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215149" y="5068750"/>
            <a:ext cx="14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EML in Share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383311" y="521394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MSG in Share</a:t>
            </a:r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899592" y="1160748"/>
            <a:ext cx="216024" cy="216024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 Rendering / Previewing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523876" y="1858504"/>
            <a:ext cx="7936556" cy="365872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Addons</a:t>
            </a:r>
            <a:endParaRPr lang="de-DE" dirty="0" smtClean="0"/>
          </a:p>
          <a:p>
            <a:pPr lvl="1"/>
            <a:r>
              <a:rPr lang="de-DE" dirty="0" err="1" smtClean="0"/>
              <a:t>Contentreich</a:t>
            </a:r>
            <a:r>
              <a:rPr lang="de-DE" dirty="0" smtClean="0"/>
              <a:t> „Human </a:t>
            </a:r>
            <a:r>
              <a:rPr lang="de-DE" dirty="0" err="1" smtClean="0"/>
              <a:t>readable</a:t>
            </a:r>
            <a:r>
              <a:rPr lang="de-DE" dirty="0" smtClean="0"/>
              <a:t> </a:t>
            </a:r>
            <a:r>
              <a:rPr lang="de-DE" dirty="0" err="1" smtClean="0"/>
              <a:t>emails</a:t>
            </a:r>
            <a:r>
              <a:rPr lang="de-DE" dirty="0" smtClean="0"/>
              <a:t>“ (EML, </a:t>
            </a:r>
            <a:r>
              <a:rPr lang="de-DE" dirty="0" err="1" smtClean="0"/>
              <a:t>free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Alfresco</a:t>
            </a:r>
            <a:r>
              <a:rPr lang="de-DE" dirty="0" smtClean="0"/>
              <a:t> Outlook Integration</a:t>
            </a:r>
          </a:p>
          <a:p>
            <a:pPr lvl="1"/>
            <a:r>
              <a:rPr lang="de-DE" dirty="0" smtClean="0"/>
              <a:t>ecm4u „Email </a:t>
            </a:r>
            <a:r>
              <a:rPr lang="de-DE" dirty="0" err="1" smtClean="0"/>
              <a:t>for</a:t>
            </a:r>
            <a:r>
              <a:rPr lang="de-DE" dirty="0" smtClean="0"/>
              <a:t> Share“ (EML/MSG)</a:t>
            </a:r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reason</a:t>
            </a:r>
            <a:r>
              <a:rPr lang="de-DE" dirty="0" smtClean="0"/>
              <a:t> 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core</a:t>
            </a:r>
            <a:endParaRPr lang="de-DE" dirty="0" smtClean="0"/>
          </a:p>
          <a:p>
            <a:pPr lvl="1"/>
            <a:r>
              <a:rPr lang="de-DE" dirty="0" smtClean="0"/>
              <a:t>POI </a:t>
            </a:r>
            <a:r>
              <a:rPr lang="de-DE" dirty="0" err="1" smtClean="0"/>
              <a:t>included</a:t>
            </a:r>
            <a:r>
              <a:rPr lang="de-DE" dirty="0" smtClean="0"/>
              <a:t> (HTML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MSG)</a:t>
            </a:r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Open|Libre</a:t>
            </a:r>
            <a:r>
              <a:rPr lang="de-DE" dirty="0" smtClean="0"/>
              <a:t>)Office </a:t>
            </a:r>
            <a:r>
              <a:rPr lang="de-DE" dirty="0" err="1" smtClean="0"/>
              <a:t>for</a:t>
            </a:r>
            <a:r>
              <a:rPr lang="de-DE" dirty="0" smtClean="0"/>
              <a:t> HTML =&gt; PDF</a:t>
            </a:r>
          </a:p>
          <a:p>
            <a:pPr lvl="1"/>
            <a:r>
              <a:rPr lang="de-DE" dirty="0" smtClean="0"/>
              <a:t>Open Source </a:t>
            </a:r>
            <a:r>
              <a:rPr lang="de-DE" dirty="0" err="1" smtClean="0"/>
              <a:t>wkhtmltopdf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899592" y="1052736"/>
            <a:ext cx="216024" cy="216024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56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Export/Import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523876" y="1858504"/>
            <a:ext cx="7936556" cy="3658728"/>
          </a:xfrm>
        </p:spPr>
        <p:txBody>
          <a:bodyPr>
            <a:normAutofit/>
          </a:bodyPr>
          <a:lstStyle/>
          <a:p>
            <a:r>
              <a:rPr lang="de-DE" dirty="0" smtClean="0"/>
              <a:t>Content</a:t>
            </a:r>
          </a:p>
          <a:p>
            <a:r>
              <a:rPr lang="de-DE" dirty="0" err="1" smtClean="0"/>
              <a:t>Metadata</a:t>
            </a:r>
            <a:endParaRPr lang="de-DE" dirty="0" smtClean="0"/>
          </a:p>
          <a:p>
            <a:r>
              <a:rPr lang="de-DE" dirty="0" smtClean="0"/>
              <a:t>Users</a:t>
            </a:r>
          </a:p>
          <a:p>
            <a:r>
              <a:rPr lang="de-DE" dirty="0" smtClean="0"/>
              <a:t>Workflows</a:t>
            </a:r>
          </a:p>
          <a:p>
            <a:r>
              <a:rPr lang="de-DE" dirty="0" err="1" smtClean="0"/>
              <a:t>Permissions</a:t>
            </a:r>
            <a:endParaRPr lang="de-DE" dirty="0" smtClean="0"/>
          </a:p>
          <a:p>
            <a:r>
              <a:rPr lang="de-DE" dirty="0" smtClean="0"/>
              <a:t>…</a:t>
            </a:r>
          </a:p>
        </p:txBody>
      </p:sp>
      <p:sp>
        <p:nvSpPr>
          <p:cNvPr id="4" name="Ellipse 3"/>
          <p:cNvSpPr/>
          <p:nvPr/>
        </p:nvSpPr>
        <p:spPr>
          <a:xfrm>
            <a:off x="2555776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50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Export/Import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395536" y="1772816"/>
            <a:ext cx="8424936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Importing and exporting ACP files from Share </a:t>
            </a:r>
            <a:r>
              <a:rPr lang="en-US" dirty="0" smtClean="0"/>
              <a:t>UI:</a:t>
            </a:r>
            <a:br>
              <a:rPr lang="en-US" dirty="0" smtClean="0"/>
            </a:b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://github.com/atolcd/alfresco-share-import-export</a:t>
            </a:r>
            <a:r>
              <a:rPr lang="de-DE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Importing and </a:t>
            </a:r>
            <a:r>
              <a:rPr lang="en-US" dirty="0"/>
              <a:t>exporting site-based content and user </a:t>
            </a:r>
            <a:r>
              <a:rPr lang="en-US" dirty="0" smtClean="0"/>
              <a:t>information: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github.com/wabson/share-import-export</a:t>
            </a:r>
            <a:endParaRPr lang="de-DE" dirty="0" smtClean="0"/>
          </a:p>
          <a:p>
            <a:pPr marL="0" indent="0">
              <a:lnSpc>
                <a:spcPct val="120000"/>
              </a:lnSpc>
              <a:buNone/>
            </a:pPr>
            <a:endParaRPr lang="de-DE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de-DE" dirty="0" smtClean="0"/>
              <a:t>Still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workflows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.</a:t>
            </a:r>
          </a:p>
        </p:txBody>
      </p:sp>
      <p:sp>
        <p:nvSpPr>
          <p:cNvPr id="4" name="Ellipse 3"/>
          <p:cNvSpPr/>
          <p:nvPr/>
        </p:nvSpPr>
        <p:spPr>
          <a:xfrm>
            <a:off x="2555776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1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Substitution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523876" y="1858504"/>
            <a:ext cx="7936556" cy="3658728"/>
          </a:xfrm>
        </p:spPr>
        <p:txBody>
          <a:bodyPr>
            <a:normAutofit/>
          </a:bodyPr>
          <a:lstStyle/>
          <a:p>
            <a:r>
              <a:rPr lang="de-DE" dirty="0" smtClean="0"/>
              <a:t>Most countries: 15-25d </a:t>
            </a:r>
            <a:r>
              <a:rPr lang="de-DE" dirty="0" err="1" smtClean="0"/>
              <a:t>paid</a:t>
            </a:r>
            <a:r>
              <a:rPr lang="de-DE" dirty="0" smtClean="0"/>
              <a:t>, 5-30d sick </a:t>
            </a:r>
            <a:r>
              <a:rPr lang="de-DE" dirty="0" err="1" smtClean="0"/>
              <a:t>leave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/ </a:t>
            </a:r>
            <a:r>
              <a:rPr lang="de-DE" dirty="0" err="1" smtClean="0"/>
              <a:t>processes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substitute</a:t>
            </a:r>
            <a:endParaRPr lang="de-DE" dirty="0" smtClean="0"/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permissions</a:t>
            </a:r>
            <a:endParaRPr lang="de-DE" dirty="0" smtClean="0"/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task</a:t>
            </a:r>
            <a:r>
              <a:rPr lang="de-DE" dirty="0" smtClean="0"/>
              <a:t> / </a:t>
            </a:r>
            <a:r>
              <a:rPr lang="de-DE" dirty="0" err="1" smtClean="0"/>
              <a:t>workflow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endParaRPr lang="de-DE" dirty="0" smtClean="0"/>
          </a:p>
          <a:p>
            <a:pPr lvl="1"/>
            <a:r>
              <a:rPr lang="de-DE" dirty="0" err="1" smtClean="0"/>
              <a:t>Identical</a:t>
            </a:r>
            <a:r>
              <a:rPr lang="de-DE" dirty="0" smtClean="0"/>
              <a:t> </a:t>
            </a:r>
            <a:r>
              <a:rPr lang="de-DE" dirty="0" err="1" smtClean="0"/>
              <a:t>views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2195736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63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Axel Faust / Oksana </a:t>
            </a:r>
            <a:r>
              <a:rPr lang="en-US" dirty="0" err="1"/>
              <a:t>Kurysheva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4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Substitution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Simplistic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Full</a:t>
            </a:r>
            <a:r>
              <a:rPr lang="de-DE" dirty="0" smtClean="0"/>
              <a:t> Substitute“</a:t>
            </a:r>
          </a:p>
          <a:p>
            <a:pPr lvl="1"/>
            <a:r>
              <a:rPr lang="de-DE" dirty="0" err="1" smtClean="0"/>
              <a:t>Activateable</a:t>
            </a:r>
            <a:endParaRPr lang="de-DE" dirty="0" smtClean="0"/>
          </a:p>
          <a:p>
            <a:pPr lvl="2"/>
            <a:r>
              <a:rPr lang="de-DE" dirty="0" smtClean="0"/>
              <a:t>Cookie / </a:t>
            </a:r>
            <a:r>
              <a:rPr lang="de-DE" dirty="0" err="1" smtClean="0"/>
              <a:t>AttributeService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runAs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endParaRPr lang="de-DE" dirty="0" smtClean="0"/>
          </a:p>
          <a:p>
            <a:pPr lvl="1"/>
            <a:r>
              <a:rPr lang="de-DE" dirty="0" smtClean="0"/>
              <a:t>„Minor“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req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Alternatives</a:t>
            </a: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addon</a:t>
            </a:r>
            <a:endParaRPr lang="de-DE" dirty="0" smtClean="0"/>
          </a:p>
          <a:p>
            <a:pPr lvl="1"/>
            <a:r>
              <a:rPr lang="de-DE" dirty="0" err="1" smtClean="0"/>
              <a:t>Req</a:t>
            </a:r>
            <a:r>
              <a:rPr lang="de-DE" dirty="0" smtClean="0"/>
              <a:t>. sub-set (</a:t>
            </a:r>
            <a:r>
              <a:rPr lang="de-DE" dirty="0" smtClean="0">
                <a:hlinkClick r:id="rId2"/>
              </a:rPr>
              <a:t>ITD </a:t>
            </a:r>
            <a:r>
              <a:rPr lang="de-DE" dirty="0" err="1" smtClean="0">
                <a:hlinkClick r:id="rId2"/>
              </a:rPr>
              <a:t>OrgChart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860032" y="2204864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Scripts API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740352" y="2204864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Repo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860032" y="4443462"/>
            <a:ext cx="144016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Script X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732512" y="3437384"/>
            <a:ext cx="1575792" cy="56768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Custom </a:t>
            </a:r>
            <a:r>
              <a:rPr lang="de-DE" dirty="0" err="1" smtClean="0"/>
              <a:t>Authenticator</a:t>
            </a:r>
            <a:endParaRPr lang="de-DE" dirty="0"/>
          </a:p>
        </p:txBody>
      </p:sp>
      <p:cxnSp>
        <p:nvCxnSpPr>
          <p:cNvPr id="9" name="Gewinkelte Verbindung 8"/>
          <p:cNvCxnSpPr>
            <a:stCxn id="4" idx="2"/>
            <a:endCxn id="8" idx="0"/>
          </p:cNvCxnSpPr>
          <p:nvPr/>
        </p:nvCxnSpPr>
        <p:spPr>
          <a:xfrm rot="16200000" flipH="1">
            <a:off x="5722032" y="2639008"/>
            <a:ext cx="656456" cy="940296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7740352" y="3437384"/>
            <a:ext cx="914400" cy="567680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Custom Filter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7740352" y="4797152"/>
            <a:ext cx="9144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Servlet</a:t>
            </a:r>
            <a:endParaRPr lang="de-DE" dirty="0"/>
          </a:p>
        </p:txBody>
      </p:sp>
      <p:cxnSp>
        <p:nvCxnSpPr>
          <p:cNvPr id="17" name="Gerade Verbindung mit Pfeil 16"/>
          <p:cNvCxnSpPr>
            <a:stCxn id="5" idx="2"/>
            <a:endCxn id="15" idx="0"/>
          </p:cNvCxnSpPr>
          <p:nvPr/>
        </p:nvCxnSpPr>
        <p:spPr>
          <a:xfrm>
            <a:off x="8197552" y="2780928"/>
            <a:ext cx="0" cy="6564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5" idx="2"/>
            <a:endCxn id="16" idx="0"/>
          </p:cNvCxnSpPr>
          <p:nvPr/>
        </p:nvCxnSpPr>
        <p:spPr>
          <a:xfrm>
            <a:off x="8197552" y="4005064"/>
            <a:ext cx="0" cy="792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5" idx="0"/>
          </p:cNvCxnSpPr>
          <p:nvPr/>
        </p:nvCxnSpPr>
        <p:spPr>
          <a:xfrm>
            <a:off x="8197552" y="1772816"/>
            <a:ext cx="0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4" idx="0"/>
          </p:cNvCxnSpPr>
          <p:nvPr/>
        </p:nvCxnSpPr>
        <p:spPr>
          <a:xfrm>
            <a:off x="5580111" y="1772816"/>
            <a:ext cx="1" cy="4320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4" idx="2"/>
            <a:endCxn id="7" idx="0"/>
          </p:cNvCxnSpPr>
          <p:nvPr/>
        </p:nvCxnSpPr>
        <p:spPr>
          <a:xfrm>
            <a:off x="5580112" y="2780928"/>
            <a:ext cx="0" cy="1662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195736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" y="5813372"/>
            <a:ext cx="1025912" cy="1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notifications with flexible configuration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523876" y="1858504"/>
            <a:ext cx="7936556" cy="365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Default </a:t>
            </a:r>
            <a:r>
              <a:rPr lang="de-DE" dirty="0" err="1" smtClean="0"/>
              <a:t>behaviour</a:t>
            </a:r>
            <a:r>
              <a:rPr lang="de-DE" dirty="0" smtClean="0"/>
              <a:t>: </a:t>
            </a:r>
          </a:p>
          <a:p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all </a:t>
            </a:r>
            <a:r>
              <a:rPr lang="de-DE" dirty="0" err="1" smtClean="0"/>
              <a:t>updates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site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 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unsubscribe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!)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" y="5813372"/>
            <a:ext cx="1025912" cy="1025912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24800" y="1080009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09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Document notifications with flexible configuration</a:t>
            </a:r>
            <a:endParaRPr lang="de-DE" dirty="0"/>
          </a:p>
        </p:txBody>
      </p:sp>
      <p:sp>
        <p:nvSpPr>
          <p:cNvPr id="37" name="Inhaltsplatzhalter 36"/>
          <p:cNvSpPr>
            <a:spLocks noGrp="1"/>
          </p:cNvSpPr>
          <p:nvPr>
            <p:ph sz="half" idx="1"/>
          </p:nvPr>
        </p:nvSpPr>
        <p:spPr>
          <a:xfrm>
            <a:off x="323528" y="1858504"/>
            <a:ext cx="8568952" cy="3954868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unsubscribe</a:t>
            </a:r>
            <a:r>
              <a:rPr lang="de-DE" dirty="0" smtClean="0"/>
              <a:t>: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www.seedim.com.au/content/alfresco-email-notifications</a:t>
            </a:r>
            <a:endParaRPr lang="de-DE" dirty="0" smtClean="0"/>
          </a:p>
          <a:p>
            <a:r>
              <a:rPr lang="de-DE" dirty="0" err="1" smtClean="0"/>
              <a:t>Notify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in </a:t>
            </a:r>
            <a:r>
              <a:rPr lang="de-DE" dirty="0" err="1" smtClean="0"/>
              <a:t>documents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earlier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mentioned</a:t>
            </a:r>
            <a:r>
              <a:rPr lang="de-DE" dirty="0" smtClean="0"/>
              <a:t> in </a:t>
            </a:r>
            <a:r>
              <a:rPr lang="de-DE" dirty="0" err="1" smtClean="0"/>
              <a:t>assocs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github.com/ITDSystems/alfresco-inform-policy-extension-repo</a:t>
            </a:r>
            <a:endParaRPr lang="de-DE" dirty="0" smtClean="0"/>
          </a:p>
          <a:p>
            <a:r>
              <a:rPr lang="de-DE" dirty="0" smtClean="0"/>
              <a:t>#TODO</a:t>
            </a:r>
            <a:br>
              <a:rPr lang="de-DE" dirty="0" smtClean="0"/>
            </a:b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subscription</a:t>
            </a:r>
            <a:r>
              <a:rPr lang="de-DE" dirty="0" smtClean="0"/>
              <a:t> in UI.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" y="5813372"/>
            <a:ext cx="1025912" cy="1025912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524800" y="1080009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Oksana Kurysheva / Axel Faust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088"/>
            <a:ext cx="1025912" cy="1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Oksana Kurysheva / Axel Faust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088"/>
            <a:ext cx="1025912" cy="10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Axel Faust / Oksana </a:t>
            </a:r>
            <a:r>
              <a:rPr lang="en-US" dirty="0" err="1"/>
              <a:t>Kurysheva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249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missing features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23876" y="2083957"/>
            <a:ext cx="7864548" cy="3518754"/>
          </a:xfrm>
        </p:spPr>
        <p:txBody>
          <a:bodyPr>
            <a:normAutofit/>
          </a:bodyPr>
          <a:lstStyle/>
          <a:p>
            <a:r>
              <a:rPr lang="en-US" dirty="0" smtClean="0"/>
              <a:t>Existing add-ons that should be part of core</a:t>
            </a:r>
          </a:p>
          <a:p>
            <a:r>
              <a:rPr lang="en-US" dirty="0" smtClean="0"/>
              <a:t>Features easy to implement during a project</a:t>
            </a:r>
          </a:p>
          <a:p>
            <a:r>
              <a:rPr lang="en-US" dirty="0" smtClean="0"/>
              <a:t>Nonexistent feature, that should be implemented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8428756" y="2270981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8428756" y="2780928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8428756" y="328498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8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Tools (for Community)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LGPL </a:t>
            </a:r>
            <a:r>
              <a:rPr lang="en-US" dirty="0" err="1" smtClean="0"/>
              <a:t>addon</a:t>
            </a:r>
            <a:r>
              <a:rPr lang="en-US" dirty="0" smtClean="0"/>
              <a:t> by A. </a:t>
            </a:r>
            <a:r>
              <a:rPr lang="en-US" dirty="0" err="1" smtClean="0"/>
              <a:t>Soler</a:t>
            </a:r>
            <a:endParaRPr lang="en-US" dirty="0" smtClean="0"/>
          </a:p>
          <a:p>
            <a:pPr lvl="1"/>
            <a:r>
              <a:rPr lang="en-US" dirty="0" smtClean="0"/>
              <a:t>Enterprise-only</a:t>
            </a:r>
          </a:p>
          <a:p>
            <a:pPr lvl="1"/>
            <a:r>
              <a:rPr lang="en-US" dirty="0" smtClean="0"/>
              <a:t>Heavy use of JMX</a:t>
            </a:r>
          </a:p>
          <a:p>
            <a:endParaRPr lang="en-US" dirty="0"/>
          </a:p>
          <a:p>
            <a:r>
              <a:rPr lang="en-US" dirty="0" smtClean="0"/>
              <a:t>Most useful</a:t>
            </a:r>
          </a:p>
          <a:p>
            <a:pPr lvl="1"/>
            <a:r>
              <a:rPr lang="en-US" dirty="0" smtClean="0"/>
              <a:t>Log4j settings</a:t>
            </a:r>
          </a:p>
          <a:p>
            <a:pPr lvl="1"/>
            <a:r>
              <a:rPr lang="en-US" dirty="0" smtClean="0"/>
              <a:t>Scheduled jobs</a:t>
            </a:r>
          </a:p>
          <a:p>
            <a:pPr lvl="1"/>
            <a:r>
              <a:rPr lang="en-US" dirty="0" smtClean="0"/>
              <a:t>Transformation test</a:t>
            </a:r>
          </a:p>
          <a:p>
            <a:pPr lvl="1"/>
            <a:r>
              <a:rPr lang="en-US" dirty="0" smtClean="0"/>
              <a:t>Thread dump / hot threads</a:t>
            </a:r>
            <a:endParaRPr lang="en-US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04" y="2348880"/>
            <a:ext cx="4683454" cy="3024335"/>
          </a:xfrm>
        </p:spPr>
      </p:pic>
      <p:sp>
        <p:nvSpPr>
          <p:cNvPr id="6" name="Ellipse 5"/>
          <p:cNvSpPr/>
          <p:nvPr/>
        </p:nvSpPr>
        <p:spPr>
          <a:xfrm>
            <a:off x="539552" y="10527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7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Tools (for Community)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(</a:t>
            </a:r>
            <a:r>
              <a:rPr lang="de-DE" dirty="0"/>
              <a:t>N</a:t>
            </a:r>
            <a:r>
              <a:rPr lang="de-DE" dirty="0" smtClean="0"/>
              <a:t>ew)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admin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</a:t>
            </a:r>
            <a:r>
              <a:rPr lang="de-DE" dirty="0" err="1" smtClean="0"/>
              <a:t>since</a:t>
            </a:r>
            <a:r>
              <a:rPr lang="de-DE" dirty="0" smtClean="0"/>
              <a:t> 5.0d</a:t>
            </a:r>
          </a:p>
          <a:p>
            <a:pPr lvl="1"/>
            <a:r>
              <a:rPr lang="de-DE" dirty="0" smtClean="0"/>
              <a:t>In Enterprise </a:t>
            </a:r>
            <a:r>
              <a:rPr lang="de-DE" dirty="0" err="1" smtClean="0"/>
              <a:t>since</a:t>
            </a:r>
            <a:r>
              <a:rPr lang="de-DE" dirty="0" smtClean="0"/>
              <a:t> 4.2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Almost</a:t>
            </a:r>
            <a:r>
              <a:rPr lang="de-DE" dirty="0" smtClean="0"/>
              <a:t>) all </a:t>
            </a:r>
            <a:r>
              <a:rPr lang="de-DE" dirty="0" err="1" smtClean="0"/>
              <a:t>features</a:t>
            </a:r>
            <a:r>
              <a:rPr lang="de-DE" dirty="0" smtClean="0"/>
              <a:t> not JMX-</a:t>
            </a:r>
            <a:r>
              <a:rPr lang="de-DE" dirty="0" err="1" smtClean="0"/>
              <a:t>dependant</a:t>
            </a:r>
            <a:endParaRPr lang="de-DE" dirty="0" smtClean="0"/>
          </a:p>
          <a:p>
            <a:pPr lvl="1"/>
            <a:r>
              <a:rPr lang="de-DE" dirty="0" smtClean="0"/>
              <a:t>JMX „</a:t>
            </a:r>
            <a:r>
              <a:rPr lang="de-DE" dirty="0" err="1" smtClean="0"/>
              <a:t>convenient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backing</a:t>
            </a:r>
            <a:r>
              <a:rPr lang="de-DE" dirty="0" smtClean="0"/>
              <a:t> </a:t>
            </a:r>
            <a:r>
              <a:rPr lang="de-DE" dirty="0" err="1" smtClean="0"/>
              <a:t>beans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in CE </a:t>
            </a:r>
            <a:r>
              <a:rPr lang="de-DE" dirty="0" err="1" smtClean="0"/>
              <a:t>or</a:t>
            </a:r>
            <a:r>
              <a:rPr lang="de-DE" dirty="0" smtClean="0"/>
              <a:t> JVM</a:t>
            </a:r>
          </a:p>
          <a:p>
            <a:endParaRPr lang="de-DE" dirty="0" smtClean="0"/>
          </a:p>
          <a:p>
            <a:r>
              <a:rPr lang="de-DE" dirty="0" err="1" smtClean="0"/>
              <a:t>Needed</a:t>
            </a:r>
            <a:r>
              <a:rPr lang="de-DE" dirty="0" smtClean="0"/>
              <a:t>: </a:t>
            </a:r>
            <a:r>
              <a:rPr lang="de-DE" dirty="0" err="1" smtClean="0"/>
              <a:t>volunteers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migration</a:t>
            </a:r>
            <a:r>
              <a:rPr lang="de-DE" dirty="0" smtClean="0"/>
              <a:t>“ / </a:t>
            </a:r>
            <a:r>
              <a:rPr lang="de-DE" dirty="0" err="1" smtClean="0"/>
              <a:t>refactoring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539552" y="11247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55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password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667979"/>
          </a:xfrm>
        </p:spPr>
        <p:txBody>
          <a:bodyPr>
            <a:normAutofit/>
          </a:bodyPr>
          <a:lstStyle/>
          <a:p>
            <a:r>
              <a:rPr lang="en-US" dirty="0"/>
              <a:t>Users often forget their passwords. What should they do in this </a:t>
            </a:r>
            <a:r>
              <a:rPr lang="en-US" dirty="0" smtClean="0"/>
              <a:t>situation?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https://github.com/share-extras/reset-password-dialog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212976"/>
            <a:ext cx="2448272" cy="1968048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426457" y="1124744"/>
            <a:ext cx="216024" cy="2160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3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content usage on any node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“quota” of limited use</a:t>
            </a:r>
          </a:p>
          <a:p>
            <a:pPr lvl="1"/>
            <a:r>
              <a:rPr lang="en-US" dirty="0" smtClean="0"/>
              <a:t>Only live content</a:t>
            </a:r>
          </a:p>
          <a:p>
            <a:pPr lvl="1"/>
            <a:r>
              <a:rPr lang="en-US" dirty="0" smtClean="0"/>
              <a:t>Only limit – no “info-only”</a:t>
            </a:r>
          </a:p>
          <a:p>
            <a:endParaRPr lang="en-US" dirty="0"/>
          </a:p>
          <a:p>
            <a:r>
              <a:rPr lang="en-US" dirty="0" smtClean="0"/>
              <a:t>Out-of-the-box / </a:t>
            </a:r>
            <a:r>
              <a:rPr lang="en-US" dirty="0" err="1" smtClean="0"/>
              <a:t>addons</a:t>
            </a:r>
            <a:endParaRPr lang="en-US" dirty="0" smtClean="0"/>
          </a:p>
          <a:p>
            <a:pPr lvl="1"/>
            <a:r>
              <a:rPr lang="en-US" dirty="0" smtClean="0"/>
              <a:t>Global user quota</a:t>
            </a:r>
          </a:p>
          <a:p>
            <a:pPr lvl="1"/>
            <a:r>
              <a:rPr lang="en-US" dirty="0" smtClean="0"/>
              <a:t>Folder / sites quota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github.com/keensoft/alfresco-myfiles-quota</a:t>
            </a:r>
            <a:endParaRPr lang="en-US" dirty="0" smtClean="0"/>
          </a:p>
          <a:p>
            <a:pPr lvl="2"/>
            <a:r>
              <a:rPr lang="en-US" dirty="0" smtClean="0"/>
              <a:t>Index-based “best estimate”</a:t>
            </a:r>
          </a:p>
        </p:txBody>
      </p:sp>
      <p:sp>
        <p:nvSpPr>
          <p:cNvPr id="4" name="Ellipse 3"/>
          <p:cNvSpPr/>
          <p:nvPr/>
        </p:nvSpPr>
        <p:spPr>
          <a:xfrm>
            <a:off x="539552" y="112474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content usage on any node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tracking is possible</a:t>
            </a:r>
          </a:p>
          <a:p>
            <a:pPr lvl="1"/>
            <a:r>
              <a:rPr lang="en-US" dirty="0" smtClean="0"/>
              <a:t>Policies as triggers</a:t>
            </a:r>
          </a:p>
          <a:p>
            <a:pPr lvl="1"/>
            <a:r>
              <a:rPr lang="en-US" dirty="0" err="1" smtClean="0"/>
              <a:t>UsageService</a:t>
            </a:r>
            <a:r>
              <a:rPr lang="en-US" dirty="0" smtClean="0"/>
              <a:t> (&gt;= Alf 3.0) for data</a:t>
            </a:r>
          </a:p>
          <a:p>
            <a:endParaRPr lang="en-US" dirty="0" smtClean="0"/>
          </a:p>
          <a:p>
            <a:r>
              <a:rPr lang="en-US" dirty="0" smtClean="0"/>
              <a:t>“Better” data is possible</a:t>
            </a:r>
          </a:p>
          <a:p>
            <a:pPr lvl="1"/>
            <a:r>
              <a:rPr lang="en-US" dirty="0" smtClean="0"/>
              <a:t>Aggregate including versions</a:t>
            </a:r>
          </a:p>
          <a:p>
            <a:pPr lvl="1"/>
            <a:r>
              <a:rPr lang="en-US" dirty="0" smtClean="0"/>
              <a:t>Differentiate “primary” / “secondary” paths</a:t>
            </a:r>
          </a:p>
        </p:txBody>
      </p:sp>
      <p:sp>
        <p:nvSpPr>
          <p:cNvPr id="4" name="Ellipse 3"/>
          <p:cNvSpPr/>
          <p:nvPr/>
        </p:nvSpPr>
        <p:spPr>
          <a:xfrm>
            <a:off x="539552" y="1124744"/>
            <a:ext cx="216024" cy="2160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96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5000"/>
    </mc:Choice>
    <mc:Fallback xmlns="">
      <p:transition advClick="0" advTm="1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eCon2016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BeeCon2016</Template>
  <TotalTime>0</TotalTime>
  <Words>597</Words>
  <Application>Microsoft Office PowerPoint</Application>
  <PresentationFormat>Bildschirmpräsentation (4:3)</PresentationFormat>
  <Paragraphs>173</Paragraphs>
  <Slides>24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BeeCon2016</vt:lpstr>
      <vt:lpstr>Top 10 missing features (and ways to add them)</vt:lpstr>
      <vt:lpstr>Top 10 missing features (and ways to add them)</vt:lpstr>
      <vt:lpstr>Top 10 missing features (and ways to add them)</vt:lpstr>
      <vt:lpstr>10 missing features</vt:lpstr>
      <vt:lpstr>Support Tools (for Community)</vt:lpstr>
      <vt:lpstr>Support Tools (for Community)</vt:lpstr>
      <vt:lpstr>Reset password</vt:lpstr>
      <vt:lpstr>Track content usage on any node</vt:lpstr>
      <vt:lpstr>Track content usage on any node</vt:lpstr>
      <vt:lpstr>JS Console</vt:lpstr>
      <vt:lpstr>Property Inheritance</vt:lpstr>
      <vt:lpstr>Property Inheritance</vt:lpstr>
      <vt:lpstr>Property Inheritance</vt:lpstr>
      <vt:lpstr>Requesting the metadata during uploading the content</vt:lpstr>
      <vt:lpstr>Email Rendering / Previewing</vt:lpstr>
      <vt:lpstr>Email Rendering / Previewing</vt:lpstr>
      <vt:lpstr>Export/Import</vt:lpstr>
      <vt:lpstr>Export/Import</vt:lpstr>
      <vt:lpstr>User Substitution</vt:lpstr>
      <vt:lpstr>User Substitution</vt:lpstr>
      <vt:lpstr>Document notifications with flexible configuration</vt:lpstr>
      <vt:lpstr>Document notifications with flexible configuration</vt:lpstr>
      <vt:lpstr>Top 10 missing features (and ways to add them)</vt:lpstr>
      <vt:lpstr>Top 10 missing features (and ways to add them)</vt:lpstr>
    </vt:vector>
  </TitlesOfParts>
  <Company>BeeCon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BeeCon 2016 Presentation Template</dc:title>
  <dc:creator>BeeCon</dc:creator>
  <cp:lastModifiedBy>Axel Faust</cp:lastModifiedBy>
  <cp:revision>50</cp:revision>
  <dcterms:created xsi:type="dcterms:W3CDTF">2016-02-21T21:42:29Z</dcterms:created>
  <dcterms:modified xsi:type="dcterms:W3CDTF">2016-04-25T19:03:06Z</dcterms:modified>
</cp:coreProperties>
</file>