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8" r:id="rId5"/>
    <p:sldId id="259" r:id="rId6"/>
    <p:sldId id="270" r:id="rId7"/>
    <p:sldId id="267" r:id="rId8"/>
    <p:sldId id="261" r:id="rId9"/>
    <p:sldId id="264" r:id="rId10"/>
    <p:sldId id="262" r:id="rId11"/>
    <p:sldId id="260" r:id="rId12"/>
    <p:sldId id="273" r:id="rId13"/>
    <p:sldId id="263" r:id="rId14"/>
    <p:sldId id="265" r:id="rId15"/>
    <p:sldId id="266" r:id="rId16"/>
    <p:sldId id="269" r:id="rId17"/>
    <p:sldId id="271" r:id="rId18"/>
    <p:sldId id="272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4"/>
    <p:restoredTop sz="94714"/>
  </p:normalViewPr>
  <p:slideViewPr>
    <p:cSldViewPr>
      <p:cViewPr>
        <p:scale>
          <a:sx n="100" d="100"/>
          <a:sy n="100" d="100"/>
        </p:scale>
        <p:origin x="-948" y="-2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85A293-7FD2-4A22-82BE-5CD38B8491F3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5800915-01A9-463A-8C86-D9D7F45398A8}">
      <dgm:prSet phldrT="[Text]" custT="1"/>
      <dgm:spPr>
        <a:solidFill>
          <a:schemeClr val="bg2"/>
        </a:solidFill>
      </dgm:spPr>
      <dgm:t>
        <a:bodyPr/>
        <a:lstStyle/>
        <a:p>
          <a:pPr algn="l"/>
          <a:r>
            <a:rPr lang="fr-FR" sz="3200" smtClean="0">
              <a:solidFill>
                <a:schemeClr val="tx1"/>
              </a:solidFill>
            </a:rPr>
            <a:t>Alfresco One 201603</a:t>
          </a:r>
          <a:br>
            <a:rPr lang="fr-FR" sz="3200" smtClean="0">
              <a:solidFill>
                <a:schemeClr val="tx1"/>
              </a:solidFill>
            </a:rPr>
          </a:br>
          <a:r>
            <a:rPr lang="fr-FR" sz="1800" smtClean="0">
              <a:solidFill>
                <a:schemeClr val="tx1"/>
              </a:solidFill>
            </a:rPr>
            <a:t>- Installers (Win, OSX, Linux)</a:t>
          </a:r>
          <a:br>
            <a:rPr lang="fr-FR" sz="1800" smtClean="0">
              <a:solidFill>
                <a:schemeClr val="tx1"/>
              </a:solidFill>
            </a:rPr>
          </a:br>
          <a:r>
            <a:rPr lang="fr-FR" sz="1800" smtClean="0">
              <a:solidFill>
                <a:schemeClr val="tx1"/>
              </a:solidFill>
            </a:rPr>
            <a:t>- Distribution zip</a:t>
          </a:r>
          <a:br>
            <a:rPr lang="fr-FR" sz="1800" smtClean="0">
              <a:solidFill>
                <a:schemeClr val="tx1"/>
              </a:solidFill>
            </a:rPr>
          </a:br>
          <a:r>
            <a:rPr lang="fr-FR" sz="1800" smtClean="0">
              <a:solidFill>
                <a:schemeClr val="tx1"/>
              </a:solidFill>
            </a:rPr>
            <a:t>- EAR</a:t>
          </a:r>
          <a:endParaRPr lang="en-GB" sz="1800">
            <a:solidFill>
              <a:schemeClr val="tx1"/>
            </a:solidFill>
          </a:endParaRPr>
        </a:p>
      </dgm:t>
    </dgm:pt>
    <dgm:pt modelId="{D4B26DAF-2FF7-46DA-80CF-9BF22A521A97}" type="parTrans" cxnId="{CB97392E-41EE-4D52-B15B-57B55BB98F33}">
      <dgm:prSet/>
      <dgm:spPr/>
      <dgm:t>
        <a:bodyPr/>
        <a:lstStyle/>
        <a:p>
          <a:pPr algn="l"/>
          <a:endParaRPr lang="en-GB">
            <a:solidFill>
              <a:schemeClr val="tx1"/>
            </a:solidFill>
          </a:endParaRPr>
        </a:p>
      </dgm:t>
    </dgm:pt>
    <dgm:pt modelId="{39928B8F-83BD-4F08-8D53-FF5B0B774436}" type="sibTrans" cxnId="{CB97392E-41EE-4D52-B15B-57B55BB98F33}">
      <dgm:prSet/>
      <dgm:spPr/>
      <dgm:t>
        <a:bodyPr/>
        <a:lstStyle/>
        <a:p>
          <a:pPr algn="l"/>
          <a:endParaRPr lang="en-GB">
            <a:solidFill>
              <a:schemeClr val="tx1"/>
            </a:solidFill>
          </a:endParaRPr>
        </a:p>
      </dgm:t>
    </dgm:pt>
    <dgm:pt modelId="{E1947BBC-F5E2-4C9B-9391-C1144D7D10A4}">
      <dgm:prSet phldrT="[Text]" custT="1"/>
      <dgm:spPr>
        <a:solidFill>
          <a:schemeClr val="accent5"/>
        </a:solidFill>
      </dgm:spPr>
      <dgm:t>
        <a:bodyPr anchor="t"/>
        <a:lstStyle/>
        <a:p>
          <a:pPr algn="l"/>
          <a:r>
            <a:rPr lang="fr-FR" sz="2800" smtClean="0">
              <a:solidFill>
                <a:schemeClr val="tx1"/>
              </a:solidFill>
            </a:rPr>
            <a:t>Alfresco One Platform 5.1</a:t>
          </a:r>
          <a:br>
            <a:rPr lang="fr-FR" sz="2800" smtClean="0">
              <a:solidFill>
                <a:schemeClr val="tx1"/>
              </a:solidFill>
            </a:rPr>
          </a:br>
          <a:r>
            <a:rPr lang="fr-FR" sz="1800" smtClean="0">
              <a:solidFill>
                <a:schemeClr val="tx1"/>
              </a:solidFill>
            </a:rPr>
            <a:t>- Installers (Win, OSX, Linux)</a:t>
          </a:r>
          <a:br>
            <a:rPr lang="fr-FR" sz="1800" smtClean="0">
              <a:solidFill>
                <a:schemeClr val="tx1"/>
              </a:solidFill>
            </a:rPr>
          </a:br>
          <a:r>
            <a:rPr lang="fr-FR" sz="1800" smtClean="0">
              <a:solidFill>
                <a:schemeClr val="tx1"/>
              </a:solidFill>
            </a:rPr>
            <a:t>- Distribution zip</a:t>
          </a:r>
          <a:br>
            <a:rPr lang="fr-FR" sz="1800" smtClean="0">
              <a:solidFill>
                <a:schemeClr val="tx1"/>
              </a:solidFill>
            </a:rPr>
          </a:br>
          <a:r>
            <a:rPr lang="fr-FR" sz="1800" smtClean="0">
              <a:solidFill>
                <a:schemeClr val="tx1"/>
              </a:solidFill>
            </a:rPr>
            <a:t>- Solr</a:t>
          </a:r>
          <a:br>
            <a:rPr lang="fr-FR" sz="1800" smtClean="0">
              <a:solidFill>
                <a:schemeClr val="tx1"/>
              </a:solidFill>
            </a:rPr>
          </a:br>
          <a:r>
            <a:rPr lang="fr-FR" sz="1800" smtClean="0">
              <a:solidFill>
                <a:schemeClr val="tx1"/>
              </a:solidFill>
            </a:rPr>
            <a:t>- EAR</a:t>
          </a:r>
          <a:br>
            <a:rPr lang="fr-FR" sz="1800" smtClean="0">
              <a:solidFill>
                <a:schemeClr val="tx1"/>
              </a:solidFill>
            </a:rPr>
          </a:br>
          <a:r>
            <a:rPr lang="fr-FR" sz="1800" smtClean="0">
              <a:solidFill>
                <a:schemeClr val="tx1"/>
              </a:solidFill>
            </a:rPr>
            <a:t>- File Transfer Receiver</a:t>
          </a:r>
          <a:endParaRPr lang="en-GB" sz="1800">
            <a:solidFill>
              <a:schemeClr val="tx1"/>
            </a:solidFill>
          </a:endParaRPr>
        </a:p>
      </dgm:t>
    </dgm:pt>
    <dgm:pt modelId="{C4DF3A06-762F-4C7B-9306-D7DBD82D09B1}" type="parTrans" cxnId="{09598278-6BD4-4698-A141-9B5413B6F793}">
      <dgm:prSet/>
      <dgm:spPr/>
      <dgm:t>
        <a:bodyPr/>
        <a:lstStyle/>
        <a:p>
          <a:pPr algn="l"/>
          <a:endParaRPr lang="en-GB">
            <a:solidFill>
              <a:schemeClr val="tx1"/>
            </a:solidFill>
          </a:endParaRPr>
        </a:p>
      </dgm:t>
    </dgm:pt>
    <dgm:pt modelId="{5E68CAEA-3128-417B-A171-F5C7719A4323}" type="sibTrans" cxnId="{09598278-6BD4-4698-A141-9B5413B6F793}">
      <dgm:prSet/>
      <dgm:spPr/>
      <dgm:t>
        <a:bodyPr/>
        <a:lstStyle/>
        <a:p>
          <a:pPr algn="l"/>
          <a:endParaRPr lang="en-GB">
            <a:solidFill>
              <a:schemeClr val="tx1"/>
            </a:solidFill>
          </a:endParaRPr>
        </a:p>
      </dgm:t>
    </dgm:pt>
    <dgm:pt modelId="{452B1E9B-78A8-4786-93AD-DA2A692033E9}">
      <dgm:prSet phldrT="[Text]" custT="1"/>
      <dgm:spPr>
        <a:solidFill>
          <a:schemeClr val="accent6"/>
        </a:solidFill>
      </dgm:spPr>
      <dgm:t>
        <a:bodyPr anchor="t"/>
        <a:lstStyle/>
        <a:p>
          <a:pPr algn="l"/>
          <a:r>
            <a:rPr lang="fr-FR" sz="2900" smtClean="0">
              <a:solidFill>
                <a:schemeClr val="tx1"/>
              </a:solidFill>
            </a:rPr>
            <a:t>Alfresco One Share 5.1</a:t>
          </a:r>
          <a:br>
            <a:rPr lang="fr-FR" sz="2900" smtClean="0">
              <a:solidFill>
                <a:schemeClr val="tx1"/>
              </a:solidFill>
            </a:rPr>
          </a:br>
          <a:r>
            <a:rPr lang="fr-FR" sz="1800" b="0" smtClean="0">
              <a:solidFill>
                <a:schemeClr val="tx1"/>
              </a:solidFill>
            </a:rPr>
            <a:t>- Installers </a:t>
          </a:r>
          <a:r>
            <a:rPr lang="fr-FR" sz="1800" smtClean="0">
              <a:solidFill>
                <a:schemeClr val="tx1"/>
              </a:solidFill>
            </a:rPr>
            <a:t>(Win, OSX, Linux)</a:t>
          </a:r>
          <a:r>
            <a:rPr lang="fr-FR" sz="1800" b="0" smtClean="0">
              <a:solidFill>
                <a:schemeClr val="tx1"/>
              </a:solidFill>
            </a:rPr>
            <a:t/>
          </a:r>
          <a:br>
            <a:rPr lang="fr-FR" sz="1800" b="0" smtClean="0">
              <a:solidFill>
                <a:schemeClr val="tx1"/>
              </a:solidFill>
            </a:rPr>
          </a:br>
          <a:r>
            <a:rPr lang="fr-FR" sz="1800" b="0" smtClean="0">
              <a:solidFill>
                <a:schemeClr val="tx1"/>
              </a:solidFill>
            </a:rPr>
            <a:t>- Distribution zip</a:t>
          </a:r>
          <a:br>
            <a:rPr lang="fr-FR" sz="1800" b="0" smtClean="0">
              <a:solidFill>
                <a:schemeClr val="tx1"/>
              </a:solidFill>
            </a:rPr>
          </a:br>
          <a:r>
            <a:rPr lang="fr-FR" sz="1800" b="0" smtClean="0">
              <a:solidFill>
                <a:schemeClr val="tx1"/>
              </a:solidFill>
            </a:rPr>
            <a:t>- Web Quick Start / Web Editor</a:t>
          </a:r>
          <a:endParaRPr lang="en-GB" sz="1800" b="0">
            <a:solidFill>
              <a:schemeClr val="tx1"/>
            </a:solidFill>
          </a:endParaRPr>
        </a:p>
      </dgm:t>
    </dgm:pt>
    <dgm:pt modelId="{4666CC46-8FCE-4924-8E10-3C492A94C55B}" type="parTrans" cxnId="{633AC1D8-BC0E-47FC-AF58-FBC9D16B09A8}">
      <dgm:prSet/>
      <dgm:spPr/>
      <dgm:t>
        <a:bodyPr/>
        <a:lstStyle/>
        <a:p>
          <a:pPr algn="l"/>
          <a:endParaRPr lang="en-GB">
            <a:solidFill>
              <a:schemeClr val="tx1"/>
            </a:solidFill>
          </a:endParaRPr>
        </a:p>
      </dgm:t>
    </dgm:pt>
    <dgm:pt modelId="{3FEDE3B7-C37A-40C6-9066-704B62C0B585}" type="sibTrans" cxnId="{633AC1D8-BC0E-47FC-AF58-FBC9D16B09A8}">
      <dgm:prSet/>
      <dgm:spPr/>
      <dgm:t>
        <a:bodyPr/>
        <a:lstStyle/>
        <a:p>
          <a:pPr algn="l"/>
          <a:endParaRPr lang="en-GB">
            <a:solidFill>
              <a:schemeClr val="tx1"/>
            </a:solidFill>
          </a:endParaRPr>
        </a:p>
      </dgm:t>
    </dgm:pt>
    <dgm:pt modelId="{F853C571-680D-4DD4-B17C-67640177EDA7}" type="pres">
      <dgm:prSet presAssocID="{7C85A293-7FD2-4A22-82BE-5CD38B8491F3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B7A9F5C7-A550-41C6-9362-2426825C4680}" type="pres">
      <dgm:prSet presAssocID="{95800915-01A9-463A-8C86-D9D7F45398A8}" presName="vertOne" presStyleCnt="0"/>
      <dgm:spPr/>
    </dgm:pt>
    <dgm:pt modelId="{B2CC4441-BE31-43FC-B3B8-8939917B9AF4}" type="pres">
      <dgm:prSet presAssocID="{95800915-01A9-463A-8C86-D9D7F45398A8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9117B9BD-C147-4CB6-9F54-0F9712760715}" type="pres">
      <dgm:prSet presAssocID="{95800915-01A9-463A-8C86-D9D7F45398A8}" presName="parTransOne" presStyleCnt="0"/>
      <dgm:spPr/>
    </dgm:pt>
    <dgm:pt modelId="{424775D0-179F-48EE-9BB3-68CFC442BE89}" type="pres">
      <dgm:prSet presAssocID="{95800915-01A9-463A-8C86-D9D7F45398A8}" presName="horzOne" presStyleCnt="0"/>
      <dgm:spPr/>
    </dgm:pt>
    <dgm:pt modelId="{3C59AF9A-04A3-4AF8-B01F-4BCBC28A3259}" type="pres">
      <dgm:prSet presAssocID="{E1947BBC-F5E2-4C9B-9391-C1144D7D10A4}" presName="vertTwo" presStyleCnt="0"/>
      <dgm:spPr/>
    </dgm:pt>
    <dgm:pt modelId="{AA56098F-2917-424C-93C7-2A8D9DCC86C0}" type="pres">
      <dgm:prSet presAssocID="{E1947BBC-F5E2-4C9B-9391-C1144D7D10A4}" presName="txTwo" presStyleLbl="node2" presStyleIdx="0" presStyleCnt="2" custScaleX="108658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454C42C3-BC96-44E0-B0EC-4754F38DFD65}" type="pres">
      <dgm:prSet presAssocID="{E1947BBC-F5E2-4C9B-9391-C1144D7D10A4}" presName="horzTwo" presStyleCnt="0"/>
      <dgm:spPr/>
    </dgm:pt>
    <dgm:pt modelId="{FFB949C1-9822-478B-ACBD-888C61E93792}" type="pres">
      <dgm:prSet presAssocID="{5E68CAEA-3128-417B-A171-F5C7719A4323}" presName="sibSpaceTwo" presStyleCnt="0"/>
      <dgm:spPr/>
    </dgm:pt>
    <dgm:pt modelId="{56609B84-5CB9-49F2-B14B-99A94C78E2C4}" type="pres">
      <dgm:prSet presAssocID="{452B1E9B-78A8-4786-93AD-DA2A692033E9}" presName="vertTwo" presStyleCnt="0"/>
      <dgm:spPr/>
    </dgm:pt>
    <dgm:pt modelId="{BC6A92AF-9F72-4E0F-A154-EA3718762BE1}" type="pres">
      <dgm:prSet presAssocID="{452B1E9B-78A8-4786-93AD-DA2A692033E9}" presName="txTwo" presStyleLbl="node2" presStyleIdx="1" presStyleCnt="2" custLinFactNeighborX="-2785" custLinFactNeighborY="-46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FF13F0D6-21E3-4DB0-86AF-05DCE4DAFA39}" type="pres">
      <dgm:prSet presAssocID="{452B1E9B-78A8-4786-93AD-DA2A692033E9}" presName="horzTwo" presStyleCnt="0"/>
      <dgm:spPr/>
    </dgm:pt>
  </dgm:ptLst>
  <dgm:cxnLst>
    <dgm:cxn modelId="{35F7440F-3C7D-4CE3-A28E-B68E00B8AB64}" type="presOf" srcId="{452B1E9B-78A8-4786-93AD-DA2A692033E9}" destId="{BC6A92AF-9F72-4E0F-A154-EA3718762BE1}" srcOrd="0" destOrd="0" presId="urn:microsoft.com/office/officeart/2005/8/layout/hierarchy4"/>
    <dgm:cxn modelId="{DAF295AF-65F4-4DF3-BE41-10B1CAB17E68}" type="presOf" srcId="{7C85A293-7FD2-4A22-82BE-5CD38B8491F3}" destId="{F853C571-680D-4DD4-B17C-67640177EDA7}" srcOrd="0" destOrd="0" presId="urn:microsoft.com/office/officeart/2005/8/layout/hierarchy4"/>
    <dgm:cxn modelId="{633AC1D8-BC0E-47FC-AF58-FBC9D16B09A8}" srcId="{95800915-01A9-463A-8C86-D9D7F45398A8}" destId="{452B1E9B-78A8-4786-93AD-DA2A692033E9}" srcOrd="1" destOrd="0" parTransId="{4666CC46-8FCE-4924-8E10-3C492A94C55B}" sibTransId="{3FEDE3B7-C37A-40C6-9066-704B62C0B585}"/>
    <dgm:cxn modelId="{9A3BD232-8EDD-4AAA-AEB1-7DD1690111ED}" type="presOf" srcId="{E1947BBC-F5E2-4C9B-9391-C1144D7D10A4}" destId="{AA56098F-2917-424C-93C7-2A8D9DCC86C0}" srcOrd="0" destOrd="0" presId="urn:microsoft.com/office/officeart/2005/8/layout/hierarchy4"/>
    <dgm:cxn modelId="{09598278-6BD4-4698-A141-9B5413B6F793}" srcId="{95800915-01A9-463A-8C86-D9D7F45398A8}" destId="{E1947BBC-F5E2-4C9B-9391-C1144D7D10A4}" srcOrd="0" destOrd="0" parTransId="{C4DF3A06-762F-4C7B-9306-D7DBD82D09B1}" sibTransId="{5E68CAEA-3128-417B-A171-F5C7719A4323}"/>
    <dgm:cxn modelId="{6526EFFB-B0DB-4BB6-8D26-49EAC3D3C6A9}" type="presOf" srcId="{95800915-01A9-463A-8C86-D9D7F45398A8}" destId="{B2CC4441-BE31-43FC-B3B8-8939917B9AF4}" srcOrd="0" destOrd="0" presId="urn:microsoft.com/office/officeart/2005/8/layout/hierarchy4"/>
    <dgm:cxn modelId="{CB97392E-41EE-4D52-B15B-57B55BB98F33}" srcId="{7C85A293-7FD2-4A22-82BE-5CD38B8491F3}" destId="{95800915-01A9-463A-8C86-D9D7F45398A8}" srcOrd="0" destOrd="0" parTransId="{D4B26DAF-2FF7-46DA-80CF-9BF22A521A97}" sibTransId="{39928B8F-83BD-4F08-8D53-FF5B0B774436}"/>
    <dgm:cxn modelId="{D7F92F58-4AFC-4033-A5F4-D9CBC09A958D}" type="presParOf" srcId="{F853C571-680D-4DD4-B17C-67640177EDA7}" destId="{B7A9F5C7-A550-41C6-9362-2426825C4680}" srcOrd="0" destOrd="0" presId="urn:microsoft.com/office/officeart/2005/8/layout/hierarchy4"/>
    <dgm:cxn modelId="{F7F98EDB-E392-4561-8062-59A698069B1B}" type="presParOf" srcId="{B7A9F5C7-A550-41C6-9362-2426825C4680}" destId="{B2CC4441-BE31-43FC-B3B8-8939917B9AF4}" srcOrd="0" destOrd="0" presId="urn:microsoft.com/office/officeart/2005/8/layout/hierarchy4"/>
    <dgm:cxn modelId="{C1A798F0-1B46-4DA0-B093-4942D7447BF7}" type="presParOf" srcId="{B7A9F5C7-A550-41C6-9362-2426825C4680}" destId="{9117B9BD-C147-4CB6-9F54-0F9712760715}" srcOrd="1" destOrd="0" presId="urn:microsoft.com/office/officeart/2005/8/layout/hierarchy4"/>
    <dgm:cxn modelId="{2EEBDC9C-765C-4339-8CF0-D972A83C0D65}" type="presParOf" srcId="{B7A9F5C7-A550-41C6-9362-2426825C4680}" destId="{424775D0-179F-48EE-9BB3-68CFC442BE89}" srcOrd="2" destOrd="0" presId="urn:microsoft.com/office/officeart/2005/8/layout/hierarchy4"/>
    <dgm:cxn modelId="{00F40C46-D2B7-40A7-A0A4-17EA40D8E213}" type="presParOf" srcId="{424775D0-179F-48EE-9BB3-68CFC442BE89}" destId="{3C59AF9A-04A3-4AF8-B01F-4BCBC28A3259}" srcOrd="0" destOrd="0" presId="urn:microsoft.com/office/officeart/2005/8/layout/hierarchy4"/>
    <dgm:cxn modelId="{8BFC11C9-99EF-4818-9ABA-F531F5D17017}" type="presParOf" srcId="{3C59AF9A-04A3-4AF8-B01F-4BCBC28A3259}" destId="{AA56098F-2917-424C-93C7-2A8D9DCC86C0}" srcOrd="0" destOrd="0" presId="urn:microsoft.com/office/officeart/2005/8/layout/hierarchy4"/>
    <dgm:cxn modelId="{ABF005D4-F3D7-4CCE-8499-EF159DE64519}" type="presParOf" srcId="{3C59AF9A-04A3-4AF8-B01F-4BCBC28A3259}" destId="{454C42C3-BC96-44E0-B0EC-4754F38DFD65}" srcOrd="1" destOrd="0" presId="urn:microsoft.com/office/officeart/2005/8/layout/hierarchy4"/>
    <dgm:cxn modelId="{692EE337-EB7E-4EC1-BD69-2DCDD0EB258A}" type="presParOf" srcId="{424775D0-179F-48EE-9BB3-68CFC442BE89}" destId="{FFB949C1-9822-478B-ACBD-888C61E93792}" srcOrd="1" destOrd="0" presId="urn:microsoft.com/office/officeart/2005/8/layout/hierarchy4"/>
    <dgm:cxn modelId="{0335CE16-3C49-4E6D-B9AA-44BD4423DAC8}" type="presParOf" srcId="{424775D0-179F-48EE-9BB3-68CFC442BE89}" destId="{56609B84-5CB9-49F2-B14B-99A94C78E2C4}" srcOrd="2" destOrd="0" presId="urn:microsoft.com/office/officeart/2005/8/layout/hierarchy4"/>
    <dgm:cxn modelId="{9A3C2C5B-698A-4008-8E1E-26066CB2D315}" type="presParOf" srcId="{56609B84-5CB9-49F2-B14B-99A94C78E2C4}" destId="{BC6A92AF-9F72-4E0F-A154-EA3718762BE1}" srcOrd="0" destOrd="0" presId="urn:microsoft.com/office/officeart/2005/8/layout/hierarchy4"/>
    <dgm:cxn modelId="{31E1B43D-3895-4873-9BC9-496321C699C2}" type="presParOf" srcId="{56609B84-5CB9-49F2-B14B-99A94C78E2C4}" destId="{FF13F0D6-21E3-4DB0-86AF-05DCE4DAFA39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CC4441-BE31-43FC-B3B8-8939917B9AF4}">
      <dsp:nvSpPr>
        <dsp:cNvPr id="0" name=""/>
        <dsp:cNvSpPr/>
      </dsp:nvSpPr>
      <dsp:spPr>
        <a:xfrm>
          <a:off x="2333" y="1205"/>
          <a:ext cx="8358604" cy="1934064"/>
        </a:xfrm>
        <a:prstGeom prst="roundRect">
          <a:avLst>
            <a:gd name="adj" fmla="val 10000"/>
          </a:avLst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200" kern="1200" smtClean="0">
              <a:solidFill>
                <a:schemeClr val="tx1"/>
              </a:solidFill>
            </a:rPr>
            <a:t>Alfresco One 201603</a:t>
          </a:r>
          <a:br>
            <a:rPr lang="fr-FR" sz="3200" kern="1200" smtClean="0">
              <a:solidFill>
                <a:schemeClr val="tx1"/>
              </a:solidFill>
            </a:rPr>
          </a:br>
          <a:r>
            <a:rPr lang="fr-FR" sz="1800" kern="1200" smtClean="0">
              <a:solidFill>
                <a:schemeClr val="tx1"/>
              </a:solidFill>
            </a:rPr>
            <a:t>- Installers (Win, OSX, Linux)</a:t>
          </a:r>
          <a:br>
            <a:rPr lang="fr-FR" sz="1800" kern="1200" smtClean="0">
              <a:solidFill>
                <a:schemeClr val="tx1"/>
              </a:solidFill>
            </a:rPr>
          </a:br>
          <a:r>
            <a:rPr lang="fr-FR" sz="1800" kern="1200" smtClean="0">
              <a:solidFill>
                <a:schemeClr val="tx1"/>
              </a:solidFill>
            </a:rPr>
            <a:t>- Distribution zip</a:t>
          </a:r>
          <a:br>
            <a:rPr lang="fr-FR" sz="1800" kern="1200" smtClean="0">
              <a:solidFill>
                <a:schemeClr val="tx1"/>
              </a:solidFill>
            </a:rPr>
          </a:br>
          <a:r>
            <a:rPr lang="fr-FR" sz="1800" kern="1200" smtClean="0">
              <a:solidFill>
                <a:schemeClr val="tx1"/>
              </a:solidFill>
            </a:rPr>
            <a:t>- EAR</a:t>
          </a:r>
          <a:endParaRPr lang="en-GB" sz="1800" kern="1200">
            <a:solidFill>
              <a:schemeClr val="tx1"/>
            </a:solidFill>
          </a:endParaRPr>
        </a:p>
      </dsp:txBody>
      <dsp:txXfrm>
        <a:off x="58980" y="57852"/>
        <a:ext cx="8245310" cy="1820770"/>
      </dsp:txXfrm>
    </dsp:sp>
    <dsp:sp modelId="{AA56098F-2917-424C-93C7-2A8D9DCC86C0}">
      <dsp:nvSpPr>
        <dsp:cNvPr id="0" name=""/>
        <dsp:cNvSpPr/>
      </dsp:nvSpPr>
      <dsp:spPr>
        <a:xfrm>
          <a:off x="2333" y="2156635"/>
          <a:ext cx="4184269" cy="1934064"/>
        </a:xfrm>
        <a:prstGeom prst="roundRect">
          <a:avLst>
            <a:gd name="adj" fmla="val 10000"/>
          </a:avLst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smtClean="0">
              <a:solidFill>
                <a:schemeClr val="tx1"/>
              </a:solidFill>
            </a:rPr>
            <a:t>Alfresco One Platform 5.1</a:t>
          </a:r>
          <a:br>
            <a:rPr lang="fr-FR" sz="2800" kern="1200" smtClean="0">
              <a:solidFill>
                <a:schemeClr val="tx1"/>
              </a:solidFill>
            </a:rPr>
          </a:br>
          <a:r>
            <a:rPr lang="fr-FR" sz="1800" kern="1200" smtClean="0">
              <a:solidFill>
                <a:schemeClr val="tx1"/>
              </a:solidFill>
            </a:rPr>
            <a:t>- Installers (Win, OSX, Linux)</a:t>
          </a:r>
          <a:br>
            <a:rPr lang="fr-FR" sz="1800" kern="1200" smtClean="0">
              <a:solidFill>
                <a:schemeClr val="tx1"/>
              </a:solidFill>
            </a:rPr>
          </a:br>
          <a:r>
            <a:rPr lang="fr-FR" sz="1800" kern="1200" smtClean="0">
              <a:solidFill>
                <a:schemeClr val="tx1"/>
              </a:solidFill>
            </a:rPr>
            <a:t>- Distribution zip</a:t>
          </a:r>
          <a:br>
            <a:rPr lang="fr-FR" sz="1800" kern="1200" smtClean="0">
              <a:solidFill>
                <a:schemeClr val="tx1"/>
              </a:solidFill>
            </a:rPr>
          </a:br>
          <a:r>
            <a:rPr lang="fr-FR" sz="1800" kern="1200" smtClean="0">
              <a:solidFill>
                <a:schemeClr val="tx1"/>
              </a:solidFill>
            </a:rPr>
            <a:t>- Solr</a:t>
          </a:r>
          <a:br>
            <a:rPr lang="fr-FR" sz="1800" kern="1200" smtClean="0">
              <a:solidFill>
                <a:schemeClr val="tx1"/>
              </a:solidFill>
            </a:rPr>
          </a:br>
          <a:r>
            <a:rPr lang="fr-FR" sz="1800" kern="1200" smtClean="0">
              <a:solidFill>
                <a:schemeClr val="tx1"/>
              </a:solidFill>
            </a:rPr>
            <a:t>- EAR</a:t>
          </a:r>
          <a:br>
            <a:rPr lang="fr-FR" sz="1800" kern="1200" smtClean="0">
              <a:solidFill>
                <a:schemeClr val="tx1"/>
              </a:solidFill>
            </a:rPr>
          </a:br>
          <a:r>
            <a:rPr lang="fr-FR" sz="1800" kern="1200" smtClean="0">
              <a:solidFill>
                <a:schemeClr val="tx1"/>
              </a:solidFill>
            </a:rPr>
            <a:t>- File Transfer Receiver</a:t>
          </a:r>
          <a:endParaRPr lang="en-GB" sz="1800" kern="1200">
            <a:solidFill>
              <a:schemeClr val="tx1"/>
            </a:solidFill>
          </a:endParaRPr>
        </a:p>
      </dsp:txBody>
      <dsp:txXfrm>
        <a:off x="58980" y="2213282"/>
        <a:ext cx="4070975" cy="1820770"/>
      </dsp:txXfrm>
    </dsp:sp>
    <dsp:sp modelId="{BC6A92AF-9F72-4E0F-A154-EA3718762BE1}">
      <dsp:nvSpPr>
        <dsp:cNvPr id="0" name=""/>
        <dsp:cNvSpPr/>
      </dsp:nvSpPr>
      <dsp:spPr>
        <a:xfrm>
          <a:off x="4402829" y="2147680"/>
          <a:ext cx="3850862" cy="1934064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900" kern="1200" smtClean="0">
              <a:solidFill>
                <a:schemeClr val="tx1"/>
              </a:solidFill>
            </a:rPr>
            <a:t>Alfresco One Share 5.1</a:t>
          </a:r>
          <a:br>
            <a:rPr lang="fr-FR" sz="2900" kern="1200" smtClean="0">
              <a:solidFill>
                <a:schemeClr val="tx1"/>
              </a:solidFill>
            </a:rPr>
          </a:br>
          <a:r>
            <a:rPr lang="fr-FR" sz="1800" b="0" kern="1200" smtClean="0">
              <a:solidFill>
                <a:schemeClr val="tx1"/>
              </a:solidFill>
            </a:rPr>
            <a:t>- Installers </a:t>
          </a:r>
          <a:r>
            <a:rPr lang="fr-FR" sz="1800" kern="1200" smtClean="0">
              <a:solidFill>
                <a:schemeClr val="tx1"/>
              </a:solidFill>
            </a:rPr>
            <a:t>(Win, OSX, Linux)</a:t>
          </a:r>
          <a:r>
            <a:rPr lang="fr-FR" sz="1800" b="0" kern="1200" smtClean="0">
              <a:solidFill>
                <a:schemeClr val="tx1"/>
              </a:solidFill>
            </a:rPr>
            <a:t/>
          </a:r>
          <a:br>
            <a:rPr lang="fr-FR" sz="1800" b="0" kern="1200" smtClean="0">
              <a:solidFill>
                <a:schemeClr val="tx1"/>
              </a:solidFill>
            </a:rPr>
          </a:br>
          <a:r>
            <a:rPr lang="fr-FR" sz="1800" b="0" kern="1200" smtClean="0">
              <a:solidFill>
                <a:schemeClr val="tx1"/>
              </a:solidFill>
            </a:rPr>
            <a:t>- Distribution zip</a:t>
          </a:r>
          <a:br>
            <a:rPr lang="fr-FR" sz="1800" b="0" kern="1200" smtClean="0">
              <a:solidFill>
                <a:schemeClr val="tx1"/>
              </a:solidFill>
            </a:rPr>
          </a:br>
          <a:r>
            <a:rPr lang="fr-FR" sz="1800" b="0" kern="1200" smtClean="0">
              <a:solidFill>
                <a:schemeClr val="tx1"/>
              </a:solidFill>
            </a:rPr>
            <a:t>- Web Quick Start / Web Editor</a:t>
          </a:r>
          <a:endParaRPr lang="en-GB" sz="1800" b="0" kern="1200">
            <a:solidFill>
              <a:schemeClr val="tx1"/>
            </a:solidFill>
          </a:endParaRPr>
        </a:p>
      </dsp:txBody>
      <dsp:txXfrm>
        <a:off x="4459476" y="2204327"/>
        <a:ext cx="3737568" cy="18207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14480" y="2071678"/>
            <a:ext cx="5929354" cy="1928826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28728" y="4572008"/>
            <a:ext cx="6400800" cy="157163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714356"/>
            <a:ext cx="8229600" cy="85725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785927"/>
            <a:ext cx="8229600" cy="421484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785795"/>
            <a:ext cx="2057400" cy="521497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785795"/>
            <a:ext cx="6019800" cy="521497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714356"/>
            <a:ext cx="8229600" cy="100013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57365"/>
            <a:ext cx="8229600" cy="41434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85725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523876" y="1714488"/>
            <a:ext cx="4043362" cy="42576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714876" y="1714488"/>
            <a:ext cx="4043362" cy="42576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77472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3362" cy="382589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4950" cy="382589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714356"/>
            <a:ext cx="8229600" cy="100012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857232"/>
            <a:ext cx="3010186" cy="10035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868" y="860620"/>
            <a:ext cx="5114932" cy="505461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5328" y="1864140"/>
            <a:ext cx="3010186" cy="40510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714355"/>
            <a:ext cx="5486400" cy="4013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noProof="0" dirty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dirty="0" smtClean="0"/>
              <a:t>Образец текста</a:t>
            </a:r>
          </a:p>
          <a:p>
            <a:pPr lvl="1"/>
            <a:r>
              <a:rPr lang="ru-RU" noProof="0" dirty="0" smtClean="0"/>
              <a:t>Второй уровень</a:t>
            </a:r>
          </a:p>
          <a:p>
            <a:pPr lvl="2"/>
            <a:r>
              <a:rPr lang="ru-RU" noProof="0" dirty="0" smtClean="0"/>
              <a:t>Третий уровень</a:t>
            </a:r>
          </a:p>
          <a:p>
            <a:pPr lvl="3"/>
            <a:r>
              <a:rPr lang="ru-RU" noProof="0" dirty="0" smtClean="0"/>
              <a:t>Четвертый уровень</a:t>
            </a:r>
          </a:p>
          <a:p>
            <a:pPr lvl="4"/>
            <a:r>
              <a:rPr lang="ru-RU" noProof="0" dirty="0" smtClean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036EE-9F9B-4645-9A05-CCFE7BAB8F24}" type="datetimeFigureOut">
              <a:rPr lang="ru-RU" noProof="0" smtClean="0"/>
              <a:t>26.04.2016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FE0E7-42F2-48EF-A42B-89FBE59931B2}" type="slidenum">
              <a:rPr lang="ru-RU" noProof="0" smtClean="0"/>
              <a:t>‹#›</a:t>
            </a:fld>
            <a:endParaRPr lang="ru-RU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techblog.netflix.com/2012/07/embracing-differences-inside-netflix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b="1"/>
              <a:t>Alfresco </a:t>
            </a:r>
            <a:r>
              <a:rPr lang="en-GB" b="1" smtClean="0"/>
              <a:t>5.1:</a:t>
            </a:r>
            <a:br>
              <a:rPr lang="en-GB" b="1" smtClean="0"/>
            </a:br>
            <a:r>
              <a:rPr lang="en-GB" b="1" smtClean="0"/>
              <a:t>separating Platform</a:t>
            </a:r>
            <a:br>
              <a:rPr lang="en-GB" b="1" smtClean="0"/>
            </a:br>
            <a:r>
              <a:rPr lang="en-GB" b="1" smtClean="0"/>
              <a:t> </a:t>
            </a:r>
            <a:r>
              <a:rPr lang="en-GB" b="1"/>
              <a:t>and </a:t>
            </a:r>
            <a:r>
              <a:rPr lang="en-GB" b="1" smtClean="0"/>
              <a:t>Share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Samuel Langlois</a:t>
            </a:r>
            <a:br>
              <a:rPr lang="en-US" smtClean="0"/>
            </a:br>
            <a:r>
              <a:rPr lang="en-US" smtClean="0"/>
              <a:t>Build engineer at Alfresco</a:t>
            </a:r>
            <a:endParaRPr lang="en-US" dirty="0"/>
          </a:p>
        </p:txBody>
      </p:sp>
      <p:pic>
        <p:nvPicPr>
          <p:cNvPr id="4" name="Picture 4" descr="C:\Users\slanglois\AppData\Local\Microsoft\Windows\Temporary Internet Files\Content.IE5\N0982HF8\16792-illustration-of-a-red-axe-pv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447494" y="1916832"/>
            <a:ext cx="2977084" cy="207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What?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What about Community Edition?</a:t>
            </a:r>
          </a:p>
          <a:p>
            <a:r>
              <a:rPr lang="fr-FR" smtClean="0"/>
              <a:t>"Full packaging" only, because</a:t>
            </a:r>
          </a:p>
          <a:p>
            <a:pPr lvl="1"/>
            <a:r>
              <a:rPr lang="fr-FR" smtClean="0"/>
              <a:t>No cluster: most installations are single-node</a:t>
            </a:r>
          </a:p>
          <a:p>
            <a:pPr lvl="1"/>
            <a:r>
              <a:rPr lang="fr-FR"/>
              <a:t>Little need for </a:t>
            </a:r>
            <a:r>
              <a:rPr lang="fr-FR" smtClean="0"/>
              <a:t>separate release lifecycle</a:t>
            </a:r>
          </a:p>
          <a:p>
            <a:pPr lvl="1"/>
            <a:r>
              <a:rPr lang="fr-FR" smtClean="0"/>
              <a:t>No hotfix releases</a:t>
            </a:r>
          </a:p>
          <a:p>
            <a:pPr lvl="1"/>
            <a:r>
              <a:rPr lang="fr-FR" smtClean="0"/>
              <a:t>Used for evaluations -&gt; KISS!</a:t>
            </a:r>
          </a:p>
        </p:txBody>
      </p:sp>
    </p:spTree>
    <p:extLst>
      <p:ext uri="{BB962C8B-B14F-4D97-AF65-F5344CB8AC3E}">
        <p14:creationId xmlns:p14="http://schemas.microsoft.com/office/powerpoint/2010/main" val="102594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How?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Needed to separate common components</a:t>
            </a:r>
          </a:p>
          <a:p>
            <a:pPr lvl="1"/>
            <a:r>
              <a:rPr lang="fr-FR" smtClean="0"/>
              <a:t>alfresco-core (should really be called Common…)</a:t>
            </a:r>
          </a:p>
          <a:p>
            <a:pPr lvl="1"/>
            <a:r>
              <a:rPr lang="fr-FR" smtClean="0"/>
              <a:t>JLan </a:t>
            </a:r>
          </a:p>
          <a:p>
            <a:pPr lvl="1"/>
            <a:r>
              <a:rPr lang="fr-FR" smtClean="0"/>
              <a:t>surf-webscripts </a:t>
            </a:r>
          </a:p>
          <a:p>
            <a:pPr lvl="1"/>
            <a:r>
              <a:rPr lang="fr-FR" smtClean="0"/>
              <a:t>Surf</a:t>
            </a:r>
          </a:p>
          <a:p>
            <a:r>
              <a:rPr lang="fr-FR" smtClean="0"/>
              <a:t>These are now released separately</a:t>
            </a:r>
          </a:p>
          <a:p>
            <a:pPr lvl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83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How?</a:t>
            </a:r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2374904" y="2636912"/>
            <a:ext cx="1872776" cy="1872776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>
                <a:solidFill>
                  <a:schemeClr val="tx1"/>
                </a:solidFill>
              </a:rPr>
              <a:t>Alfresco One Platform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009346" y="2809704"/>
            <a:ext cx="1699984" cy="169998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>
                <a:solidFill>
                  <a:schemeClr val="tx1"/>
                </a:solidFill>
              </a:rPr>
              <a:t>Alfresco One Share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255518" y="5500957"/>
            <a:ext cx="840472" cy="840472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>
                <a:solidFill>
                  <a:schemeClr val="tx1"/>
                </a:solidFill>
              </a:rPr>
              <a:t>core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995936" y="5461058"/>
            <a:ext cx="936104" cy="92027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>
                <a:solidFill>
                  <a:schemeClr val="tx1"/>
                </a:solidFill>
              </a:rPr>
              <a:t>Surf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891056" y="5500957"/>
            <a:ext cx="840472" cy="84047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>
                <a:solidFill>
                  <a:schemeClr val="tx1"/>
                </a:solidFill>
              </a:rPr>
              <a:t>JLan</a:t>
            </a:r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4" idx="4"/>
            <a:endCxn id="8" idx="0"/>
          </p:cNvCxnSpPr>
          <p:nvPr/>
        </p:nvCxnSpPr>
        <p:spPr>
          <a:xfrm>
            <a:off x="3311292" y="4509688"/>
            <a:ext cx="0" cy="9912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4"/>
            <a:endCxn id="8" idx="0"/>
          </p:cNvCxnSpPr>
          <p:nvPr/>
        </p:nvCxnSpPr>
        <p:spPr>
          <a:xfrm flipH="1">
            <a:off x="3311292" y="4509688"/>
            <a:ext cx="2548046" cy="9912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4"/>
            <a:endCxn id="7" idx="0"/>
          </p:cNvCxnSpPr>
          <p:nvPr/>
        </p:nvCxnSpPr>
        <p:spPr>
          <a:xfrm>
            <a:off x="3311292" y="4509688"/>
            <a:ext cx="1152696" cy="951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4"/>
            <a:endCxn id="6" idx="0"/>
          </p:cNvCxnSpPr>
          <p:nvPr/>
        </p:nvCxnSpPr>
        <p:spPr>
          <a:xfrm>
            <a:off x="3311292" y="4509688"/>
            <a:ext cx="2364462" cy="9912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4"/>
            <a:endCxn id="7" idx="0"/>
          </p:cNvCxnSpPr>
          <p:nvPr/>
        </p:nvCxnSpPr>
        <p:spPr>
          <a:xfrm flipH="1">
            <a:off x="4463988" y="4509688"/>
            <a:ext cx="1395350" cy="951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4"/>
            <a:endCxn id="6" idx="0"/>
          </p:cNvCxnSpPr>
          <p:nvPr/>
        </p:nvCxnSpPr>
        <p:spPr>
          <a:xfrm flipH="1">
            <a:off x="5675754" y="4509688"/>
            <a:ext cx="183584" cy="9912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296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How?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Needed to cut a few cyclic dependencies</a:t>
            </a:r>
          </a:p>
          <a:p>
            <a:r>
              <a:rPr lang="fr-FR" smtClean="0"/>
              <a:t>Moved Share, Surf, etc. in different codebases</a:t>
            </a:r>
          </a:p>
          <a:p>
            <a:pPr lvl="1"/>
            <a:r>
              <a:rPr lang="fr-FR" smtClean="0"/>
              <a:t>Same Subversion server, for maintenance reason</a:t>
            </a:r>
          </a:p>
          <a:p>
            <a:endParaRPr lang="fr-FR" smtClean="0"/>
          </a:p>
          <a:p>
            <a:r>
              <a:rPr lang="fr-FR" smtClean="0"/>
              <a:t>Maven FTW!</a:t>
            </a:r>
          </a:p>
          <a:p>
            <a:pPr lvl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742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What now?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smtClean="0"/>
              <a:t>Technical side done</a:t>
            </a:r>
          </a:p>
          <a:p>
            <a:r>
              <a:rPr lang="fr-FR" smtClean="0"/>
              <a:t>We didn’t go as far as we wanted</a:t>
            </a:r>
          </a:p>
          <a:p>
            <a:pPr lvl="1"/>
            <a:r>
              <a:rPr lang="fr-FR" smtClean="0"/>
              <a:t>5.1.X Service packs/hotfixes still provided as one packaging</a:t>
            </a:r>
          </a:p>
          <a:p>
            <a:pPr lvl="1"/>
            <a:r>
              <a:rPr lang="fr-FR" smtClean="0"/>
              <a:t>Compatibility between Share 5.1.X and Platform 5.1.Y?</a:t>
            </a:r>
          </a:p>
          <a:p>
            <a:r>
              <a:rPr lang="fr-FR" smtClean="0"/>
              <a:t>Need</a:t>
            </a:r>
          </a:p>
          <a:p>
            <a:pPr lvl="1"/>
            <a:r>
              <a:rPr lang="fr-FR" smtClean="0"/>
              <a:t>More tests for independent modules</a:t>
            </a:r>
          </a:p>
          <a:p>
            <a:pPr lvl="1"/>
            <a:r>
              <a:rPr lang="fr-FR" smtClean="0"/>
              <a:t>Reliance on public API exclusively</a:t>
            </a:r>
          </a:p>
          <a:p>
            <a:pPr marL="457200" lvl="1" indent="0">
              <a:buNone/>
            </a:pPr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121171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What now?</a:t>
            </a:r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643382" y="2341714"/>
            <a:ext cx="2880320" cy="288032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>
                <a:solidFill>
                  <a:schemeClr val="tx1"/>
                </a:solidFill>
              </a:rPr>
              <a:t>Alfresco One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516216" y="2310581"/>
            <a:ext cx="1535792" cy="1535792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>
                <a:solidFill>
                  <a:schemeClr val="tx1"/>
                </a:solidFill>
              </a:rPr>
              <a:t>Alfresco One Platform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016176" y="3779869"/>
            <a:ext cx="1535792" cy="153579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>
                <a:solidFill>
                  <a:schemeClr val="tx1"/>
                </a:solidFill>
              </a:rPr>
              <a:t>Alfresco One Share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475944" y="3707293"/>
            <a:ext cx="840472" cy="84047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>
                <a:solidFill>
                  <a:schemeClr val="tx1"/>
                </a:solidFill>
              </a:rPr>
              <a:t>JLan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32-Point Star 8"/>
          <p:cNvSpPr/>
          <p:nvPr/>
        </p:nvSpPr>
        <p:spPr>
          <a:xfrm>
            <a:off x="4860032" y="1628800"/>
            <a:ext cx="4096092" cy="4306149"/>
          </a:xfrm>
          <a:prstGeom prst="star3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5652120" y="3064765"/>
            <a:ext cx="936104" cy="92027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>
                <a:solidFill>
                  <a:schemeClr val="tx1"/>
                </a:solidFill>
              </a:rPr>
              <a:t>Surf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32-Point Star 11"/>
          <p:cNvSpPr/>
          <p:nvPr/>
        </p:nvSpPr>
        <p:spPr>
          <a:xfrm>
            <a:off x="35496" y="1628800"/>
            <a:ext cx="4096092" cy="4306149"/>
          </a:xfrm>
          <a:prstGeom prst="star3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367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What now?</a:t>
            </a:r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643382" y="2341714"/>
            <a:ext cx="2880320" cy="288032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>
                <a:solidFill>
                  <a:schemeClr val="tx1"/>
                </a:solidFill>
              </a:rPr>
              <a:t>Alfresco One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197960" y="1260402"/>
            <a:ext cx="1535792" cy="1535792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>
                <a:solidFill>
                  <a:schemeClr val="tx1"/>
                </a:solidFill>
              </a:rPr>
              <a:t>Alfresco One Platform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016176" y="3779869"/>
            <a:ext cx="1535792" cy="153579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>
                <a:solidFill>
                  <a:schemeClr val="tx1"/>
                </a:solidFill>
              </a:rPr>
              <a:t>Alfresco One Share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102513" y="3499712"/>
            <a:ext cx="840472" cy="84047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>
                <a:solidFill>
                  <a:schemeClr val="tx1"/>
                </a:solidFill>
              </a:rPr>
              <a:t>JLan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32-Point Star 8"/>
          <p:cNvSpPr/>
          <p:nvPr/>
        </p:nvSpPr>
        <p:spPr>
          <a:xfrm>
            <a:off x="6852421" y="923540"/>
            <a:ext cx="2172052" cy="2283440"/>
          </a:xfrm>
          <a:prstGeom prst="star3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5548124" y="2028298"/>
            <a:ext cx="936104" cy="92027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>
                <a:solidFill>
                  <a:schemeClr val="tx1"/>
                </a:solidFill>
              </a:rPr>
              <a:t>Surf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32-Point Star 11"/>
          <p:cNvSpPr/>
          <p:nvPr/>
        </p:nvSpPr>
        <p:spPr>
          <a:xfrm>
            <a:off x="35496" y="1628800"/>
            <a:ext cx="4096092" cy="4306149"/>
          </a:xfrm>
          <a:prstGeom prst="star3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32-Point Star 9"/>
          <p:cNvSpPr/>
          <p:nvPr/>
        </p:nvSpPr>
        <p:spPr>
          <a:xfrm>
            <a:off x="5724128" y="3406045"/>
            <a:ext cx="2172052" cy="2283440"/>
          </a:xfrm>
          <a:prstGeom prst="star3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32-Point Star 12"/>
          <p:cNvSpPr/>
          <p:nvPr/>
        </p:nvSpPr>
        <p:spPr>
          <a:xfrm>
            <a:off x="7884368" y="3212976"/>
            <a:ext cx="1276762" cy="1413944"/>
          </a:xfrm>
          <a:prstGeom prst="star3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32-Point Star 13"/>
          <p:cNvSpPr/>
          <p:nvPr/>
        </p:nvSpPr>
        <p:spPr>
          <a:xfrm>
            <a:off x="5299131" y="1725222"/>
            <a:ext cx="1434090" cy="1507634"/>
          </a:xfrm>
          <a:prstGeom prst="star3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4" descr="C:\Users\slanglois\AppData\Local\Microsoft\Windows\Temporary Internet Files\Content.IE5\N0982HF8\16792-illustration-of-a-red-axe-pv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228" y="2436757"/>
            <a:ext cx="2477895" cy="1575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181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What now?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More separations considered</a:t>
            </a:r>
          </a:p>
          <a:p>
            <a:pPr lvl="1"/>
            <a:r>
              <a:rPr lang="fr-FR" smtClean="0"/>
              <a:t>Search?</a:t>
            </a:r>
          </a:p>
          <a:p>
            <a:pPr lvl="1"/>
            <a:r>
              <a:rPr lang="fr-FR" smtClean="0"/>
              <a:t>REST APIs?</a:t>
            </a:r>
          </a:p>
          <a:p>
            <a:pPr lvl="1"/>
            <a:r>
              <a:rPr lang="fr-FR" smtClean="0"/>
              <a:t>…</a:t>
            </a:r>
          </a:p>
          <a:p>
            <a:pPr lvl="1"/>
            <a:endParaRPr lang="fr-FR"/>
          </a:p>
          <a:p>
            <a:r>
              <a:rPr lang="fr-FR" smtClean="0"/>
              <a:t>Moving to Git?</a:t>
            </a:r>
          </a:p>
        </p:txBody>
      </p:sp>
      <p:pic>
        <p:nvPicPr>
          <p:cNvPr id="1030" name="Picture 6" descr="http://ih0.redbubble.net/image.140394962.0137/raf,220x200,075,f,fafafa:ca443f478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29771">
            <a:off x="4025787" y="4455863"/>
            <a:ext cx="1296144" cy="1178313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583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slanglois\AppData\Local\Microsoft\Windows\Temporary Internet Files\Content.IE5\N0982HF8\16792-illustration-of-a-red-axe-pv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977" y="562422"/>
            <a:ext cx="4735877" cy="3010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707904" y="260648"/>
            <a:ext cx="3960440" cy="772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9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?</a:t>
            </a:r>
            <a:endParaRPr lang="en-GB" sz="49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75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Splitting Platform and Share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Why?</a:t>
            </a:r>
          </a:p>
          <a:p>
            <a:r>
              <a:rPr lang="fr-FR" smtClean="0"/>
              <a:t>What?</a:t>
            </a:r>
          </a:p>
          <a:p>
            <a:r>
              <a:rPr lang="fr-FR" smtClean="0"/>
              <a:t>How?</a:t>
            </a:r>
          </a:p>
          <a:p>
            <a:r>
              <a:rPr lang="fr-FR" smtClean="0"/>
              <a:t>What now?</a:t>
            </a:r>
            <a:endParaRPr lang="en-GB"/>
          </a:p>
        </p:txBody>
      </p:sp>
      <p:pic>
        <p:nvPicPr>
          <p:cNvPr id="4" name="Picture 2" descr="http://static.squarespace.com/static/4f5655b424acca1952a67887/t/50edd8c3e4b07ac9a3e1f894/1357764805299/wood-splitting.jpg?format=1500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4481" y="1988840"/>
            <a:ext cx="4968553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535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Why?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Separate </a:t>
            </a:r>
            <a:r>
              <a:rPr lang="fr-FR" smtClean="0"/>
              <a:t>release </a:t>
            </a:r>
            <a:r>
              <a:rPr lang="fr-FR" smtClean="0"/>
              <a:t>lifecycles</a:t>
            </a:r>
          </a:p>
          <a:p>
            <a:pPr lvl="1"/>
            <a:r>
              <a:rPr lang="fr-FR" smtClean="0"/>
              <a:t>More </a:t>
            </a:r>
            <a:r>
              <a:rPr lang="fr-FR" smtClean="0"/>
              <a:t>frequent releases of </a:t>
            </a:r>
            <a:r>
              <a:rPr lang="fr-FR" smtClean="0"/>
              <a:t>Share</a:t>
            </a:r>
          </a:p>
          <a:p>
            <a:pPr lvl="1"/>
            <a:r>
              <a:rPr lang="fr-FR" smtClean="0"/>
              <a:t>Smaller, more incremental releases</a:t>
            </a:r>
            <a:endParaRPr lang="fr-FR" smtClean="0"/>
          </a:p>
          <a:p>
            <a:pPr lvl="1"/>
            <a:r>
              <a:rPr lang="fr-FR" smtClean="0"/>
              <a:t>Upgrade Share and Platform separately</a:t>
            </a:r>
            <a:br>
              <a:rPr lang="fr-FR" smtClean="0"/>
            </a:br>
            <a:r>
              <a:rPr lang="fr-FR" smtClean="0"/>
              <a:t/>
            </a:r>
            <a:br>
              <a:rPr lang="fr-FR" smtClean="0"/>
            </a:br>
            <a:r>
              <a:rPr lang="fr-FR" smtClean="0"/>
              <a:t/>
            </a:r>
            <a:br>
              <a:rPr lang="fr-FR" smtClean="0"/>
            </a:br>
            <a:r>
              <a:rPr lang="fr-FR" smtClean="0"/>
              <a:t>(</a:t>
            </a:r>
            <a:r>
              <a:rPr lang="fr-FR" smtClean="0"/>
              <a:t>Many </a:t>
            </a:r>
            <a:r>
              <a:rPr lang="fr-FR"/>
              <a:t>customers don’t </a:t>
            </a:r>
            <a:r>
              <a:rPr lang="fr-FR"/>
              <a:t>use </a:t>
            </a:r>
            <a:r>
              <a:rPr lang="fr-FR" smtClean="0"/>
              <a:t>Share anyway…)</a:t>
            </a:r>
            <a:endParaRPr lang="fr-FR"/>
          </a:p>
          <a:p>
            <a:pPr lvl="1"/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279684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Why?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Two smaller, more manageable code bases</a:t>
            </a:r>
          </a:p>
          <a:p>
            <a:pPr lvl="1"/>
            <a:r>
              <a:rPr lang="fr-FR" smtClean="0"/>
              <a:t>Clearer code ownership</a:t>
            </a:r>
          </a:p>
          <a:p>
            <a:pPr lvl="1"/>
            <a:r>
              <a:rPr lang="fr-FR" smtClean="0"/>
              <a:t>Smaller backlog</a:t>
            </a:r>
          </a:p>
          <a:p>
            <a:pPr lvl="1"/>
            <a:r>
              <a:rPr lang="fr-FR" smtClean="0"/>
              <a:t>More agile!</a:t>
            </a:r>
            <a:endParaRPr lang="fr-FR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841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What?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Where to chop?</a:t>
            </a:r>
          </a:p>
          <a:p>
            <a:pPr lvl="1"/>
            <a:r>
              <a:rPr lang="fr-FR"/>
              <a:t>Each jar/artifact:</a:t>
            </a:r>
            <a:br>
              <a:rPr lang="fr-FR"/>
            </a:br>
            <a:r>
              <a:rPr lang="fr-FR"/>
              <a:t>alfresco-core.jar | alfresco-data-model.jar | etc</a:t>
            </a:r>
            <a:r>
              <a:rPr lang="fr-FR" smtClean="0"/>
              <a:t>…</a:t>
            </a:r>
            <a:br>
              <a:rPr lang="fr-FR" smtClean="0"/>
            </a:br>
            <a:r>
              <a:rPr lang="en-GB" smtClean="0"/>
              <a:t>⇒ a bit too many!</a:t>
            </a:r>
            <a:r>
              <a:rPr lang="fr-FR" smtClean="0"/>
              <a:t/>
            </a:r>
            <a:br>
              <a:rPr lang="fr-FR" smtClean="0"/>
            </a:br>
            <a:endParaRPr lang="fr-FR" smtClean="0"/>
          </a:p>
          <a:p>
            <a:pPr lvl="1"/>
            <a:r>
              <a:rPr lang="fr-FR" smtClean="0"/>
              <a:t>Each war:</a:t>
            </a:r>
            <a:br>
              <a:rPr lang="fr-FR" smtClean="0"/>
            </a:br>
            <a:r>
              <a:rPr lang="fr-FR" smtClean="0"/>
              <a:t>alfresco.war | share.war</a:t>
            </a:r>
            <a:br>
              <a:rPr lang="fr-FR" smtClean="0"/>
            </a:br>
            <a:r>
              <a:rPr lang="en-GB" smtClean="0"/>
              <a:t>⇒ can’t update Share APIs</a:t>
            </a:r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147298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What?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Where to chop?</a:t>
            </a:r>
          </a:p>
          <a:p>
            <a:pPr lvl="1"/>
            <a:r>
              <a:rPr lang="fr-FR" smtClean="0">
                <a:hlinkClick r:id="rId2"/>
              </a:rPr>
              <a:t>The « Netflix » model</a:t>
            </a:r>
            <a:endParaRPr lang="fr-FR" smtClean="0"/>
          </a:p>
        </p:txBody>
      </p:sp>
      <p:pic>
        <p:nvPicPr>
          <p:cNvPr id="2050" name="Picture 2" descr="http://3.bp.blogspot.com/-ISPfN3AVxQA/T_Tai9NJReI/AAAAAAAAAEE/qQDFuxiIlWM/s1600/Slide0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068960"/>
            <a:ext cx="5073213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Left Brace 3"/>
          <p:cNvSpPr/>
          <p:nvPr/>
        </p:nvSpPr>
        <p:spPr>
          <a:xfrm>
            <a:off x="1403648" y="3933056"/>
            <a:ext cx="288032" cy="208823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Left Brace 5"/>
          <p:cNvSpPr/>
          <p:nvPr/>
        </p:nvSpPr>
        <p:spPr>
          <a:xfrm>
            <a:off x="1412032" y="3066374"/>
            <a:ext cx="288032" cy="79467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35620" y="3315049"/>
            <a:ext cx="1158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Client side</a:t>
            </a:r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235620" y="4792506"/>
            <a:ext cx="1218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Server side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782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What?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The </a:t>
            </a:r>
            <a:r>
              <a:rPr lang="fr-FR" b="1" smtClean="0">
                <a:latin typeface="Courier New" panose="02070309020205020404" pitchFamily="49" charset="0"/>
                <a:cs typeface="Courier New" panose="02070309020205020404" pitchFamily="49" charset="0"/>
              </a:rPr>
              <a:t>share-services</a:t>
            </a:r>
            <a:r>
              <a:rPr lang="fr-FR" smtClean="0"/>
              <a:t> AMP</a:t>
            </a:r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539552" y="2456706"/>
            <a:ext cx="3240360" cy="324036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>
                <a:solidFill>
                  <a:schemeClr val="tx1"/>
                </a:solidFill>
              </a:rPr>
              <a:t>Alfresco One Platform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(</a:t>
            </a:r>
            <a:r>
              <a:rPr lang="fr-FR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alfresco.war</a:t>
            </a:r>
            <a:r>
              <a:rPr lang="fr-FR" smtClean="0">
                <a:solidFill>
                  <a:schemeClr val="tx1"/>
                </a:solidFill>
              </a:rPr>
              <a:t>)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652120" y="2636540"/>
            <a:ext cx="2808312" cy="280831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>
                <a:solidFill>
                  <a:schemeClr val="tx1"/>
                </a:solidFill>
              </a:rPr>
              <a:t>Alfresco One Share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(</a:t>
            </a:r>
            <a:r>
              <a:rPr lang="fr-FR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share.war</a:t>
            </a:r>
            <a:r>
              <a:rPr lang="fr-FR" smtClean="0">
                <a:solidFill>
                  <a:schemeClr val="tx1"/>
                </a:solidFill>
              </a:rPr>
              <a:t>)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Moon 5"/>
          <p:cNvSpPr/>
          <p:nvPr/>
        </p:nvSpPr>
        <p:spPr>
          <a:xfrm rot="10800000">
            <a:off x="3293139" y="2924758"/>
            <a:ext cx="1382557" cy="2304256"/>
          </a:xfrm>
          <a:prstGeom prst="moon">
            <a:avLst>
              <a:gd name="adj" fmla="val 63779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3769628" y="3567732"/>
            <a:ext cx="9850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mtClean="0"/>
              <a:t>share-</a:t>
            </a:r>
            <a:br>
              <a:rPr lang="fr-FR" smtClean="0"/>
            </a:br>
            <a:r>
              <a:rPr lang="fr-FR" smtClean="0"/>
              <a:t>services </a:t>
            </a:r>
            <a:br>
              <a:rPr lang="fr-FR" smtClean="0"/>
            </a:br>
            <a:r>
              <a:rPr lang="fr-FR" smtClean="0"/>
              <a:t>AMP</a:t>
            </a:r>
            <a:endParaRPr lang="en-GB"/>
          </a:p>
        </p:txBody>
      </p:sp>
      <p:cxnSp>
        <p:nvCxnSpPr>
          <p:cNvPr id="9" name="Straight Arrow Connector 8"/>
          <p:cNvCxnSpPr>
            <a:stCxn id="5" idx="2"/>
            <a:endCxn id="6" idx="1"/>
          </p:cNvCxnSpPr>
          <p:nvPr/>
        </p:nvCxnSpPr>
        <p:spPr>
          <a:xfrm flipH="1">
            <a:off x="4675696" y="4040696"/>
            <a:ext cx="976424" cy="361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19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What?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smtClean="0"/>
              <a:t>"Full packaging" still needed</a:t>
            </a:r>
          </a:p>
          <a:p>
            <a:r>
              <a:rPr lang="fr-FR" b="1" i="1" smtClean="0"/>
              <a:t>Alfresco One</a:t>
            </a:r>
            <a:r>
              <a:rPr lang="fr-FR" smtClean="0"/>
              <a:t> aggregates:</a:t>
            </a:r>
          </a:p>
          <a:p>
            <a:pPr lvl="1"/>
            <a:r>
              <a:rPr lang="fr-FR" smtClean="0"/>
              <a:t>Alfresco One Platform 5.1</a:t>
            </a:r>
          </a:p>
          <a:p>
            <a:pPr lvl="1"/>
            <a:r>
              <a:rPr lang="fr-FR" smtClean="0"/>
              <a:t>Alfresco One Share 5.1</a:t>
            </a:r>
          </a:p>
          <a:p>
            <a:pPr lvl="1"/>
            <a:r>
              <a:rPr lang="fr-FR" smtClean="0"/>
              <a:t>GoogleDocs integration 3.0.3</a:t>
            </a:r>
          </a:p>
          <a:p>
            <a:pPr lvl="1"/>
            <a:r>
              <a:rPr lang="fr-FR" smtClean="0"/>
              <a:t>Alfresco Office Services module 1.1</a:t>
            </a:r>
          </a:p>
          <a:p>
            <a:pPr lvl="1"/>
            <a:r>
              <a:rPr lang="fr-FR" smtClean="0"/>
              <a:t>…</a:t>
            </a:r>
          </a:p>
          <a:p>
            <a:r>
              <a:rPr lang="fr-FR" smtClean="0"/>
              <a:t>How do we call it? </a:t>
            </a:r>
          </a:p>
          <a:p>
            <a:pPr lvl="1"/>
            <a:r>
              <a:rPr lang="fr-FR" smtClean="0"/>
              <a:t>201601(-EA|-LA</a:t>
            </a:r>
            <a:r>
              <a:rPr lang="fr-FR" smtClean="0"/>
              <a:t>)</a:t>
            </a:r>
          </a:p>
          <a:p>
            <a:pPr lvl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436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What?</a:t>
            </a:r>
            <a:endParaRPr lang="en-GB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5183069"/>
              </p:ext>
            </p:extLst>
          </p:nvPr>
        </p:nvGraphicFramePr>
        <p:xfrm>
          <a:off x="457200" y="1857375"/>
          <a:ext cx="8363272" cy="40919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88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eCon2016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BeeCon2016</Template>
  <TotalTime>1302</TotalTime>
  <Words>325</Words>
  <Application>Microsoft Office PowerPoint</Application>
  <PresentationFormat>On-screen Show (4:3)</PresentationFormat>
  <Paragraphs>99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BeeCon2016</vt:lpstr>
      <vt:lpstr>Alfresco 5.1: separating Platform  and Share</vt:lpstr>
      <vt:lpstr>Splitting Platform and Share</vt:lpstr>
      <vt:lpstr>Why?</vt:lpstr>
      <vt:lpstr>Why?</vt:lpstr>
      <vt:lpstr>What?</vt:lpstr>
      <vt:lpstr>What?</vt:lpstr>
      <vt:lpstr>What?</vt:lpstr>
      <vt:lpstr>What?</vt:lpstr>
      <vt:lpstr>What?</vt:lpstr>
      <vt:lpstr>What?</vt:lpstr>
      <vt:lpstr>How?</vt:lpstr>
      <vt:lpstr>How?</vt:lpstr>
      <vt:lpstr>How?</vt:lpstr>
      <vt:lpstr>What now?</vt:lpstr>
      <vt:lpstr>What now?</vt:lpstr>
      <vt:lpstr>What now?</vt:lpstr>
      <vt:lpstr>What now?</vt:lpstr>
      <vt:lpstr>PowerPoint Presentation</vt:lpstr>
    </vt:vector>
  </TitlesOfParts>
  <Company>BeeCon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BeeCon 2016 Presentation Template</dc:title>
  <dc:creator>BeeCon</dc:creator>
  <cp:lastModifiedBy>Samuel Langlois</cp:lastModifiedBy>
  <cp:revision>51</cp:revision>
  <dcterms:created xsi:type="dcterms:W3CDTF">2016-02-21T21:42:29Z</dcterms:created>
  <dcterms:modified xsi:type="dcterms:W3CDTF">2016-04-26T15:59:07Z</dcterms:modified>
</cp:coreProperties>
</file>