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3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0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/>
    <p:restoredTop sz="94714"/>
  </p:normalViewPr>
  <p:slideViewPr>
    <p:cSldViewPr>
      <p:cViewPr varScale="1">
        <p:scale>
          <a:sx n="113" d="100"/>
          <a:sy n="113" d="100"/>
        </p:scale>
        <p:origin x="-16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BA137-CF77-8047-8EB2-FC3538AF6B1D}" type="doc">
      <dgm:prSet loTypeId="urn:microsoft.com/office/officeart/2005/8/layout/process2" loCatId="" qsTypeId="urn:microsoft.com/office/officeart/2005/8/quickstyle/simple4" qsCatId="simple" csTypeId="urn:microsoft.com/office/officeart/2005/8/colors/colorful3" csCatId="colorful" phldr="1"/>
      <dgm:spPr/>
    </dgm:pt>
    <dgm:pt modelId="{64BD8A62-4CD9-C147-91F1-16961E294864}">
      <dgm:prSet phldrT="[Text]"/>
      <dgm:spPr/>
      <dgm:t>
        <a:bodyPr/>
        <a:lstStyle/>
        <a:p>
          <a:r>
            <a:rPr lang="en-US"/>
            <a:t>Feed</a:t>
          </a:r>
        </a:p>
      </dgm:t>
    </dgm:pt>
    <dgm:pt modelId="{02DE662D-4276-B94E-A831-6FBD0CCAACAB}" type="parTrans" cxnId="{1635547A-10E7-3E47-8C5F-C646E0DD5336}">
      <dgm:prSet/>
      <dgm:spPr/>
      <dgm:t>
        <a:bodyPr/>
        <a:lstStyle/>
        <a:p>
          <a:endParaRPr lang="en-US"/>
        </a:p>
      </dgm:t>
    </dgm:pt>
    <dgm:pt modelId="{63D12E2A-3B34-6A4D-B724-0A3BDEA5F8C9}" type="sibTrans" cxnId="{1635547A-10E7-3E47-8C5F-C646E0DD5336}">
      <dgm:prSet/>
      <dgm:spPr/>
      <dgm:t>
        <a:bodyPr/>
        <a:lstStyle/>
        <a:p>
          <a:endParaRPr lang="en-US"/>
        </a:p>
      </dgm:t>
    </dgm:pt>
    <dgm:pt modelId="{6AEB14A7-E7C2-5B42-A5D3-4EF8E31D56AD}">
      <dgm:prSet phldrT="[Text]"/>
      <dgm:spPr/>
      <dgm:t>
        <a:bodyPr/>
        <a:lstStyle/>
        <a:p>
          <a:r>
            <a:rPr lang="en-US"/>
            <a:t>Parse</a:t>
          </a:r>
        </a:p>
      </dgm:t>
    </dgm:pt>
    <dgm:pt modelId="{F3EBD68A-B49F-0B46-B88C-08FED6F22BC7}" type="parTrans" cxnId="{57D345A5-2871-4541-AFD6-A05819F0604A}">
      <dgm:prSet/>
      <dgm:spPr/>
      <dgm:t>
        <a:bodyPr/>
        <a:lstStyle/>
        <a:p>
          <a:endParaRPr lang="en-US"/>
        </a:p>
      </dgm:t>
    </dgm:pt>
    <dgm:pt modelId="{7F5CB6ED-D987-374C-8F03-9A542E05B790}" type="sibTrans" cxnId="{57D345A5-2871-4541-AFD6-A05819F0604A}">
      <dgm:prSet/>
      <dgm:spPr/>
      <dgm:t>
        <a:bodyPr/>
        <a:lstStyle/>
        <a:p>
          <a:endParaRPr lang="en-US"/>
        </a:p>
      </dgm:t>
    </dgm:pt>
    <dgm:pt modelId="{390B36CE-8F99-4A4E-AFB8-FCB4E46EF22D}">
      <dgm:prSet phldrT="[Text]"/>
      <dgm:spPr/>
      <dgm:t>
        <a:bodyPr/>
        <a:lstStyle/>
        <a:p>
          <a:r>
            <a:rPr lang="en-US"/>
            <a:t>Visit</a:t>
          </a:r>
        </a:p>
      </dgm:t>
    </dgm:pt>
    <dgm:pt modelId="{A1A51E91-CE64-2E4F-97DD-7C3C6AD4281C}" type="parTrans" cxnId="{EE1D7C91-8EF6-8B4F-8A18-CB7EC0A09B9F}">
      <dgm:prSet/>
      <dgm:spPr/>
      <dgm:t>
        <a:bodyPr/>
        <a:lstStyle/>
        <a:p>
          <a:endParaRPr lang="en-US"/>
        </a:p>
      </dgm:t>
    </dgm:pt>
    <dgm:pt modelId="{F3BD09B9-BD58-6249-A4AC-F2442691AFC3}" type="sibTrans" cxnId="{EE1D7C91-8EF6-8B4F-8A18-CB7EC0A09B9F}">
      <dgm:prSet/>
      <dgm:spPr/>
      <dgm:t>
        <a:bodyPr/>
        <a:lstStyle/>
        <a:p>
          <a:endParaRPr lang="en-US"/>
        </a:p>
      </dgm:t>
    </dgm:pt>
    <dgm:pt modelId="{66C82C73-0890-4F4C-B7CA-E00D2300486B}" type="pres">
      <dgm:prSet presAssocID="{97FBA137-CF77-8047-8EB2-FC3538AF6B1D}" presName="linearFlow" presStyleCnt="0">
        <dgm:presLayoutVars>
          <dgm:resizeHandles val="exact"/>
        </dgm:presLayoutVars>
      </dgm:prSet>
      <dgm:spPr/>
    </dgm:pt>
    <dgm:pt modelId="{DB0145E9-723E-CF48-9F26-6BB3DCF97C15}" type="pres">
      <dgm:prSet presAssocID="{64BD8A62-4CD9-C147-91F1-16961E29486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C13F8-654F-754B-B8A2-0DEE45F8B956}" type="pres">
      <dgm:prSet presAssocID="{63D12E2A-3B34-6A4D-B724-0A3BDEA5F8C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4C3881D-110A-D94E-96C3-C4046E6AE178}" type="pres">
      <dgm:prSet presAssocID="{63D12E2A-3B34-6A4D-B724-0A3BDEA5F8C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09FC655-96F0-504A-AC22-2BA4E620EB5A}" type="pres">
      <dgm:prSet presAssocID="{6AEB14A7-E7C2-5B42-A5D3-4EF8E31D56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E4FFD-B3D9-DB47-88CC-C96119E0698F}" type="pres">
      <dgm:prSet presAssocID="{7F5CB6ED-D987-374C-8F03-9A542E05B79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9F45CF6-46CB-D54D-9079-0C313DB2C076}" type="pres">
      <dgm:prSet presAssocID="{7F5CB6ED-D987-374C-8F03-9A542E05B79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6F70F13-17DF-B04F-8E0F-C66B5B847D1F}" type="pres">
      <dgm:prSet presAssocID="{390B36CE-8F99-4A4E-AFB8-FCB4E46EF22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7AA9FE-555A-654D-9E69-883116EE0313}" type="presOf" srcId="{7F5CB6ED-D987-374C-8F03-9A542E05B790}" destId="{B9F45CF6-46CB-D54D-9079-0C313DB2C076}" srcOrd="1" destOrd="0" presId="urn:microsoft.com/office/officeart/2005/8/layout/process2"/>
    <dgm:cxn modelId="{898ABC9C-249F-6D43-AE56-E71E8D5AA364}" type="presOf" srcId="{97FBA137-CF77-8047-8EB2-FC3538AF6B1D}" destId="{66C82C73-0890-4F4C-B7CA-E00D2300486B}" srcOrd="0" destOrd="0" presId="urn:microsoft.com/office/officeart/2005/8/layout/process2"/>
    <dgm:cxn modelId="{9B424CE1-CFB9-844D-896C-D5A11FA467BD}" type="presOf" srcId="{63D12E2A-3B34-6A4D-B724-0A3BDEA5F8C9}" destId="{036C13F8-654F-754B-B8A2-0DEE45F8B956}" srcOrd="0" destOrd="0" presId="urn:microsoft.com/office/officeart/2005/8/layout/process2"/>
    <dgm:cxn modelId="{1635547A-10E7-3E47-8C5F-C646E0DD5336}" srcId="{97FBA137-CF77-8047-8EB2-FC3538AF6B1D}" destId="{64BD8A62-4CD9-C147-91F1-16961E294864}" srcOrd="0" destOrd="0" parTransId="{02DE662D-4276-B94E-A831-6FBD0CCAACAB}" sibTransId="{63D12E2A-3B34-6A4D-B724-0A3BDEA5F8C9}"/>
    <dgm:cxn modelId="{C678D115-F7C0-5949-A11D-28E592482776}" type="presOf" srcId="{64BD8A62-4CD9-C147-91F1-16961E294864}" destId="{DB0145E9-723E-CF48-9F26-6BB3DCF97C15}" srcOrd="0" destOrd="0" presId="urn:microsoft.com/office/officeart/2005/8/layout/process2"/>
    <dgm:cxn modelId="{57D345A5-2871-4541-AFD6-A05819F0604A}" srcId="{97FBA137-CF77-8047-8EB2-FC3538AF6B1D}" destId="{6AEB14A7-E7C2-5B42-A5D3-4EF8E31D56AD}" srcOrd="1" destOrd="0" parTransId="{F3EBD68A-B49F-0B46-B88C-08FED6F22BC7}" sibTransId="{7F5CB6ED-D987-374C-8F03-9A542E05B790}"/>
    <dgm:cxn modelId="{FDC6A4C5-7EEF-2945-972E-60E98F8F305A}" type="presOf" srcId="{63D12E2A-3B34-6A4D-B724-0A3BDEA5F8C9}" destId="{14C3881D-110A-D94E-96C3-C4046E6AE178}" srcOrd="1" destOrd="0" presId="urn:microsoft.com/office/officeart/2005/8/layout/process2"/>
    <dgm:cxn modelId="{30859F62-831B-C14E-9171-67834BAD928C}" type="presOf" srcId="{6AEB14A7-E7C2-5B42-A5D3-4EF8E31D56AD}" destId="{709FC655-96F0-504A-AC22-2BA4E620EB5A}" srcOrd="0" destOrd="0" presId="urn:microsoft.com/office/officeart/2005/8/layout/process2"/>
    <dgm:cxn modelId="{EE1D7C91-8EF6-8B4F-8A18-CB7EC0A09B9F}" srcId="{97FBA137-CF77-8047-8EB2-FC3538AF6B1D}" destId="{390B36CE-8F99-4A4E-AFB8-FCB4E46EF22D}" srcOrd="2" destOrd="0" parTransId="{A1A51E91-CE64-2E4F-97DD-7C3C6AD4281C}" sibTransId="{F3BD09B9-BD58-6249-A4AC-F2442691AFC3}"/>
    <dgm:cxn modelId="{2D64A34D-9C25-D544-8263-1D21039C9EAE}" type="presOf" srcId="{7F5CB6ED-D987-374C-8F03-9A542E05B790}" destId="{58AE4FFD-B3D9-DB47-88CC-C96119E0698F}" srcOrd="0" destOrd="0" presId="urn:microsoft.com/office/officeart/2005/8/layout/process2"/>
    <dgm:cxn modelId="{807E4829-DB06-8141-BD44-DF0F2CD23852}" type="presOf" srcId="{390B36CE-8F99-4A4E-AFB8-FCB4E46EF22D}" destId="{C6F70F13-17DF-B04F-8E0F-C66B5B847D1F}" srcOrd="0" destOrd="0" presId="urn:microsoft.com/office/officeart/2005/8/layout/process2"/>
    <dgm:cxn modelId="{AE771832-A773-FC47-BAD6-1F38FFA3B298}" type="presParOf" srcId="{66C82C73-0890-4F4C-B7CA-E00D2300486B}" destId="{DB0145E9-723E-CF48-9F26-6BB3DCF97C15}" srcOrd="0" destOrd="0" presId="urn:microsoft.com/office/officeart/2005/8/layout/process2"/>
    <dgm:cxn modelId="{7DCE401F-D58F-3748-9B20-A90C239194E6}" type="presParOf" srcId="{66C82C73-0890-4F4C-B7CA-E00D2300486B}" destId="{036C13F8-654F-754B-B8A2-0DEE45F8B956}" srcOrd="1" destOrd="0" presId="urn:microsoft.com/office/officeart/2005/8/layout/process2"/>
    <dgm:cxn modelId="{8EDE66ED-40DF-A143-8706-D4005FFF3725}" type="presParOf" srcId="{036C13F8-654F-754B-B8A2-0DEE45F8B956}" destId="{14C3881D-110A-D94E-96C3-C4046E6AE178}" srcOrd="0" destOrd="0" presId="urn:microsoft.com/office/officeart/2005/8/layout/process2"/>
    <dgm:cxn modelId="{4B2B11AE-7E1B-8344-BF3A-EF6CA86697B5}" type="presParOf" srcId="{66C82C73-0890-4F4C-B7CA-E00D2300486B}" destId="{709FC655-96F0-504A-AC22-2BA4E620EB5A}" srcOrd="2" destOrd="0" presId="urn:microsoft.com/office/officeart/2005/8/layout/process2"/>
    <dgm:cxn modelId="{D9FEFAA6-0879-8649-8EF2-CCD8E4823A70}" type="presParOf" srcId="{66C82C73-0890-4F4C-B7CA-E00D2300486B}" destId="{58AE4FFD-B3D9-DB47-88CC-C96119E0698F}" srcOrd="3" destOrd="0" presId="urn:microsoft.com/office/officeart/2005/8/layout/process2"/>
    <dgm:cxn modelId="{364F086B-387A-7D4B-96C3-20EDA2DC0547}" type="presParOf" srcId="{58AE4FFD-B3D9-DB47-88CC-C96119E0698F}" destId="{B9F45CF6-46CB-D54D-9079-0C313DB2C076}" srcOrd="0" destOrd="0" presId="urn:microsoft.com/office/officeart/2005/8/layout/process2"/>
    <dgm:cxn modelId="{EC27EE03-AF85-1E40-A02B-5274EDBE6B7C}" type="presParOf" srcId="{66C82C73-0890-4F4C-B7CA-E00D2300486B}" destId="{C6F70F13-17DF-B04F-8E0F-C66B5B847D1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145E9-723E-CF48-9F26-6BB3DCF97C15}">
      <dsp:nvSpPr>
        <dsp:cNvPr id="0" name=""/>
        <dsp:cNvSpPr/>
      </dsp:nvSpPr>
      <dsp:spPr>
        <a:xfrm>
          <a:off x="1563655" y="0"/>
          <a:ext cx="1432857" cy="796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Feed</a:t>
          </a:r>
        </a:p>
      </dsp:txBody>
      <dsp:txXfrm>
        <a:off x="1586970" y="23315"/>
        <a:ext cx="1386227" cy="749401"/>
      </dsp:txXfrm>
    </dsp:sp>
    <dsp:sp modelId="{036C13F8-654F-754B-B8A2-0DEE45F8B956}">
      <dsp:nvSpPr>
        <dsp:cNvPr id="0" name=""/>
        <dsp:cNvSpPr/>
      </dsp:nvSpPr>
      <dsp:spPr>
        <a:xfrm rot="5400000">
          <a:off x="2130828" y="815932"/>
          <a:ext cx="298512" cy="358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172620" y="845783"/>
        <a:ext cx="214928" cy="208958"/>
      </dsp:txXfrm>
    </dsp:sp>
    <dsp:sp modelId="{709FC655-96F0-504A-AC22-2BA4E620EB5A}">
      <dsp:nvSpPr>
        <dsp:cNvPr id="0" name=""/>
        <dsp:cNvSpPr/>
      </dsp:nvSpPr>
      <dsp:spPr>
        <a:xfrm>
          <a:off x="1563655" y="1194048"/>
          <a:ext cx="1432857" cy="796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3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Parse</a:t>
          </a:r>
        </a:p>
      </dsp:txBody>
      <dsp:txXfrm>
        <a:off x="1586970" y="1217363"/>
        <a:ext cx="1386227" cy="749401"/>
      </dsp:txXfrm>
    </dsp:sp>
    <dsp:sp modelId="{58AE4FFD-B3D9-DB47-88CC-C96119E0698F}">
      <dsp:nvSpPr>
        <dsp:cNvPr id="0" name=""/>
        <dsp:cNvSpPr/>
      </dsp:nvSpPr>
      <dsp:spPr>
        <a:xfrm rot="5400000">
          <a:off x="2130828" y="2009980"/>
          <a:ext cx="298511" cy="358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172620" y="2039832"/>
        <a:ext cx="214928" cy="208958"/>
      </dsp:txXfrm>
    </dsp:sp>
    <dsp:sp modelId="{C6F70F13-17DF-B04F-8E0F-C66B5B847D1F}">
      <dsp:nvSpPr>
        <dsp:cNvPr id="0" name=""/>
        <dsp:cNvSpPr/>
      </dsp:nvSpPr>
      <dsp:spPr>
        <a:xfrm>
          <a:off x="1563655" y="2388096"/>
          <a:ext cx="1432857" cy="7960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Visit</a:t>
          </a:r>
        </a:p>
      </dsp:txBody>
      <dsp:txXfrm>
        <a:off x="1586970" y="2411411"/>
        <a:ext cx="1386227" cy="749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778D-9BA6-9843-AFFE-448524D01102}" type="datetimeFigureOut">
              <a:t>28/04/16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BA783-EA3A-F34B-8E13-2A3CCB25E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A646-6879-024D-B385-55756E94D02B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A646-6879-024D-B385-55756E94D02B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8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A646-6879-024D-B385-55756E94D02B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A646-6879-024D-B385-55756E94D02B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2071678"/>
            <a:ext cx="5929354" cy="1928826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4572008"/>
            <a:ext cx="6400800" cy="1571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572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85927"/>
            <a:ext cx="8229600" cy="421484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785795"/>
            <a:ext cx="2057400" cy="521497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785795"/>
            <a:ext cx="6019800" cy="521497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Blu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089557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35259"/>
            <a:ext cx="8089557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773232" y="206964"/>
            <a:ext cx="373945" cy="22765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75284" y="197315"/>
            <a:ext cx="395288" cy="2275888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9268" y="6382591"/>
            <a:ext cx="427823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001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41434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8572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23876" y="1714488"/>
            <a:ext cx="4043362" cy="42576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6" y="1714488"/>
            <a:ext cx="4043362" cy="42576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3362" cy="38258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4950" cy="38258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0012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3010186" cy="1003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868" y="860620"/>
            <a:ext cx="5114932" cy="50546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5328" y="1864140"/>
            <a:ext cx="3010186" cy="40510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714355"/>
            <a:ext cx="5486400" cy="4013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36EE-9F9B-4645-9A05-CCFE7BAB8F24}" type="datetimeFigureOut">
              <a:rPr lang="ru-RU" noProof="0" smtClean="0"/>
              <a:t>28/04/16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E0E7-42F2-48EF-A42B-89FBE59931B2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jbarrez/beecon-2016-examples/tree/master/agenda-exampl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arrez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jbarrez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jbarrez/beecon-2016-examples/tree/master/pluggable-persistence-exampl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jbarrez/beecon-2016-examples/tree/master/upgrade-exampl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jbarrez" TargetMode="Externa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jbarrez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ACTIVITI 6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Evolution</a:t>
            </a:r>
            <a:br>
              <a:rPr lang="en-US" dirty="0"/>
            </a:br>
            <a:r>
              <a:rPr lang="en-US" dirty="0"/>
              <a:t>Of BPM Awesomeness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why Activiti 6?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992888" cy="4248472"/>
          </a:xfrm>
        </p:spPr>
        <p:txBody>
          <a:bodyPr>
            <a:noAutofit/>
          </a:bodyPr>
          <a:lstStyle/>
          <a:p>
            <a:r>
              <a:rPr lang="en-US" sz="2400"/>
              <a:t>Activiti v6 is </a:t>
            </a:r>
            <a:r>
              <a:rPr lang="en-US" sz="2400" b="1"/>
              <a:t>not a rewrite and not a new engine</a:t>
            </a:r>
            <a:endParaRPr lang="en-US" sz="2400"/>
          </a:p>
          <a:p>
            <a:endParaRPr lang="en-US" sz="2400"/>
          </a:p>
          <a:p>
            <a:r>
              <a:rPr lang="en-US" sz="2400"/>
              <a:t>Activiti v6 is </a:t>
            </a:r>
            <a:r>
              <a:rPr lang="en-US" sz="2400" b="1"/>
              <a:t>an evolution</a:t>
            </a:r>
            <a:r>
              <a:rPr lang="en-US" sz="2400"/>
              <a:t> of the core engine</a:t>
            </a:r>
          </a:p>
          <a:p>
            <a:pPr lvl="1"/>
            <a:r>
              <a:rPr lang="en-US" sz="2000"/>
              <a:t>Taking in account all what is good about Activiti</a:t>
            </a:r>
          </a:p>
          <a:p>
            <a:pPr lvl="1"/>
            <a:r>
              <a:rPr lang="en-US" sz="2000"/>
              <a:t>Supporting the architectures of today/future</a:t>
            </a:r>
          </a:p>
          <a:p>
            <a:pPr lvl="1"/>
            <a:r>
              <a:rPr lang="en-US" sz="2000"/>
              <a:t>Supporting the users of today/future</a:t>
            </a:r>
          </a:p>
          <a:p>
            <a:endParaRPr lang="en-US" sz="2400"/>
          </a:p>
          <a:p>
            <a:r>
              <a:rPr lang="en-US" sz="2400"/>
              <a:t>After all these years of we were really tired of the ‘5’</a:t>
            </a:r>
          </a:p>
          <a:p>
            <a:endParaRPr lang="en-US" sz="24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2245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992888" cy="4248472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/>
              <a:t>Backwards compatibility</a:t>
            </a:r>
          </a:p>
          <a:p>
            <a:pPr marL="400050" lvl="1" indent="0">
              <a:buNone/>
            </a:pPr>
            <a:r>
              <a:rPr lang="en-US" sz="1600"/>
              <a:t>- </a:t>
            </a:r>
            <a:r>
              <a:rPr lang="en-US" sz="1600"/>
              <a:t>API, DB Schema, concepts, integrations, …</a:t>
            </a:r>
          </a:p>
          <a:p>
            <a:pPr marL="0" indent="0">
              <a:buNone/>
            </a:pPr>
            <a:r>
              <a:rPr lang="en-US" sz="2400"/>
              <a:t>2. Simple runtime structure and execution</a:t>
            </a:r>
          </a:p>
          <a:p>
            <a:pPr marL="0" indent="0">
              <a:buNone/>
            </a:pPr>
            <a:r>
              <a:rPr lang="en-US" sz="2400"/>
              <a:t>3. Evolution of core execution of process logic</a:t>
            </a:r>
          </a:p>
          <a:p>
            <a:pPr lvl="1"/>
            <a:r>
              <a:rPr lang="en-US" sz="2000"/>
              <a:t>No more model transformation</a:t>
            </a:r>
          </a:p>
          <a:p>
            <a:pPr lvl="1"/>
            <a:r>
              <a:rPr lang="en-US" sz="2000"/>
              <a:t>Direct execution/interpretation of Bpmn Model</a:t>
            </a:r>
          </a:p>
          <a:p>
            <a:pPr lvl="1"/>
            <a:r>
              <a:rPr lang="en-US" sz="2000"/>
              <a:t>One algorithm for defining runtime structure</a:t>
            </a:r>
          </a:p>
          <a:p>
            <a:pPr marL="0" indent="0">
              <a:buNone/>
            </a:pPr>
            <a:r>
              <a:rPr lang="en-US" sz="2400"/>
              <a:t>4. Dynamic process instance/definition modification support</a:t>
            </a:r>
          </a:p>
          <a:p>
            <a:pPr marL="0" indent="0">
              <a:buNone/>
            </a:pPr>
            <a:r>
              <a:rPr lang="en-US" sz="2400"/>
              <a:t>5. Performance</a:t>
            </a:r>
            <a:endParaRPr lang="en-US" sz="2000"/>
          </a:p>
          <a:p>
            <a:endParaRPr lang="en-US" sz="2400"/>
          </a:p>
          <a:p>
            <a:endParaRPr lang="en-US" sz="24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7574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deployed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5554960" cy="437994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Feed BPMN 2.0 XML into engine</a:t>
            </a:r>
          </a:p>
          <a:p>
            <a:r>
              <a:rPr lang="en-US"/>
              <a:t>Parse XML to in-memory object representation</a:t>
            </a:r>
          </a:p>
          <a:p>
            <a:pPr lvl="1"/>
            <a:r>
              <a:rPr lang="en-US"/>
              <a:t>In v5: ‘PVM model’</a:t>
            </a:r>
          </a:p>
          <a:p>
            <a:pPr lvl="1"/>
            <a:r>
              <a:rPr lang="en-US"/>
              <a:t>In v6: BPMN model</a:t>
            </a:r>
          </a:p>
          <a:p>
            <a:r>
              <a:rPr lang="en-US"/>
              <a:t>Type of step determines ‘activity behaviour’</a:t>
            </a:r>
          </a:p>
          <a:p>
            <a:pPr lvl="1"/>
            <a:r>
              <a:rPr lang="en-US"/>
              <a:t>ServiceTaskActivityBehaviour</a:t>
            </a:r>
          </a:p>
          <a:p>
            <a:pPr lvl="1"/>
            <a:r>
              <a:rPr lang="en-US"/>
              <a:t>UserTaskActivityBehaviour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3364" y="11390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98891144"/>
              </p:ext>
            </p:extLst>
          </p:nvPr>
        </p:nvGraphicFramePr>
        <p:xfrm>
          <a:off x="5364088" y="2132856"/>
          <a:ext cx="456016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22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Execution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Process definitions:</a:t>
            </a:r>
            <a:r>
              <a:rPr lang="en-US">
                <a:sym typeface="Wingdings"/>
              </a:rPr>
              <a:t> instantiate </a:t>
            </a:r>
            <a:r>
              <a:rPr lang="en-US" i="1">
                <a:sym typeface="Wingdings"/>
              </a:rPr>
              <a:t>process instance</a:t>
            </a:r>
          </a:p>
          <a:p>
            <a:pPr lvl="1"/>
            <a:r>
              <a:rPr lang="en-US">
                <a:sym typeface="Wingdings"/>
              </a:rPr>
              <a:t>One run of the process definition</a:t>
            </a:r>
            <a:endParaRPr lang="en-US"/>
          </a:p>
          <a:p>
            <a:r>
              <a:rPr lang="en-US"/>
              <a:t>Represented as ‘execution tree’</a:t>
            </a:r>
          </a:p>
          <a:p>
            <a:pPr lvl="1"/>
            <a:r>
              <a:rPr lang="en-US"/>
              <a:t>A representation of ‘where we are’</a:t>
            </a:r>
          </a:p>
          <a:p>
            <a:r>
              <a:rPr lang="en-US"/>
              <a:t>Why a tree?</a:t>
            </a:r>
          </a:p>
          <a:p>
            <a:pPr lvl="1"/>
            <a:r>
              <a:rPr lang="en-US"/>
              <a:t>Efficient relational storage</a:t>
            </a:r>
          </a:p>
          <a:p>
            <a:pPr lvl="1"/>
            <a:r>
              <a:rPr lang="en-US"/>
              <a:t>Optimized to reduce collisions</a:t>
            </a:r>
          </a:p>
          <a:p>
            <a:pPr lvl="1"/>
            <a:r>
              <a:rPr lang="en-US"/>
              <a:t>Maps well to the process graph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3364" y="11390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35874" y="2895862"/>
            <a:ext cx="216024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59489" y="3449020"/>
            <a:ext cx="168795" cy="22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51899" y="3820697"/>
            <a:ext cx="168795" cy="22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67080" y="3821432"/>
            <a:ext cx="168795" cy="22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8" idx="0"/>
            <a:endCxn id="7" idx="4"/>
          </p:cNvCxnSpPr>
          <p:nvPr/>
        </p:nvCxnSpPr>
        <p:spPr>
          <a:xfrm flipV="1">
            <a:off x="7043886" y="3183894"/>
            <a:ext cx="0" cy="2651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8" idx="4"/>
          </p:cNvCxnSpPr>
          <p:nvPr/>
        </p:nvCxnSpPr>
        <p:spPr>
          <a:xfrm flipV="1">
            <a:off x="6851478" y="3674079"/>
            <a:ext cx="192409" cy="14735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0"/>
            <a:endCxn id="8" idx="4"/>
          </p:cNvCxnSpPr>
          <p:nvPr/>
        </p:nvCxnSpPr>
        <p:spPr>
          <a:xfrm flipH="1" flipV="1">
            <a:off x="7043886" y="3674080"/>
            <a:ext cx="192410" cy="14661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51898" y="2857321"/>
            <a:ext cx="1458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Process instance node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36296" y="3356992"/>
            <a:ext cx="1200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Subprocess scope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59001" y="4046492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Usertask 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3887" y="404575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Service task x</a:t>
            </a:r>
          </a:p>
        </p:txBody>
      </p:sp>
    </p:spTree>
    <p:extLst>
      <p:ext uri="{BB962C8B-B14F-4D97-AF65-F5344CB8AC3E}">
        <p14:creationId xmlns:p14="http://schemas.microsoft.com/office/powerpoint/2010/main" val="2502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/>
          <p:cNvSpPr/>
          <p:nvPr/>
        </p:nvSpPr>
        <p:spPr>
          <a:xfrm>
            <a:off x="6596304" y="2085893"/>
            <a:ext cx="2016607" cy="285301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00" y="1680309"/>
            <a:ext cx="1084386" cy="39076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Activiti v6 Engine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87233" y="3425744"/>
            <a:ext cx="771769" cy="0"/>
          </a:xfrm>
          <a:prstGeom prst="straightConnector1">
            <a:avLst/>
          </a:prstGeom>
          <a:ln w="19050">
            <a:solidFill>
              <a:srgbClr val="000000">
                <a:alpha val="7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87232" y="2917743"/>
            <a:ext cx="78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API call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16924" y="2121510"/>
            <a:ext cx="1348154" cy="4445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16924" y="2769250"/>
            <a:ext cx="1348154" cy="4445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16924" y="3425745"/>
            <a:ext cx="1348154" cy="4445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16924" y="4123922"/>
            <a:ext cx="1348154" cy="4445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516924" y="4794174"/>
            <a:ext cx="1348154" cy="4445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52321" y="1274843"/>
            <a:ext cx="302846" cy="44955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Interceptor</a:t>
            </a:r>
          </a:p>
          <a:p>
            <a:pPr algn="ctr"/>
            <a:r>
              <a:rPr lang="en-US" sz="1200"/>
              <a:t> stack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559212" y="2098130"/>
            <a:ext cx="1366580" cy="4445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Command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559212" y="2769643"/>
            <a:ext cx="1366580" cy="4445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Command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557731" y="3425745"/>
            <a:ext cx="1366580" cy="4445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Command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559212" y="4123922"/>
            <a:ext cx="1366580" cy="4445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559212" y="4794174"/>
            <a:ext cx="1366580" cy="4445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89940" y="5560070"/>
            <a:ext cx="26069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Typically: 1 Service API call == 1 Command</a:t>
            </a:r>
          </a:p>
        </p:txBody>
      </p:sp>
    </p:spTree>
    <p:extLst>
      <p:ext uri="{BB962C8B-B14F-4D97-AF65-F5344CB8AC3E}">
        <p14:creationId xmlns:p14="http://schemas.microsoft.com/office/powerpoint/2010/main" val="353070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94421" y="3328591"/>
            <a:ext cx="1366580" cy="4445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Command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717355" y="2401151"/>
            <a:ext cx="1677290" cy="511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CommandContext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717355" y="5002827"/>
            <a:ext cx="1677290" cy="5115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Agenda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935155" y="1243639"/>
            <a:ext cx="1994404" cy="5115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TaskEntityManager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935155" y="1945331"/>
            <a:ext cx="1994405" cy="5115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ProcessDefinitionEntityManager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935155" y="2684399"/>
            <a:ext cx="1994405" cy="5115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…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935152" y="3451713"/>
            <a:ext cx="1994404" cy="5115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HistoryManager</a:t>
            </a:r>
          </a:p>
        </p:txBody>
      </p:sp>
      <p:sp>
        <p:nvSpPr>
          <p:cNvPr id="7" name="Left Brace 6"/>
          <p:cNvSpPr/>
          <p:nvPr/>
        </p:nvSpPr>
        <p:spPr>
          <a:xfrm>
            <a:off x="3458835" y="1168351"/>
            <a:ext cx="307879" cy="28837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896667" y="4451631"/>
            <a:ext cx="2262914" cy="5115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ContinueProcessOperation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96667" y="5258599"/>
            <a:ext cx="2262914" cy="5115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TakeOutgoingSeqFlowOp.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96670" y="5987449"/>
            <a:ext cx="2262914" cy="5115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…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3458835" y="4299274"/>
            <a:ext cx="307879" cy="2199717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647150" y="2940170"/>
            <a:ext cx="212455" cy="272033"/>
          </a:xfrm>
          <a:prstGeom prst="straightConnector1">
            <a:avLst/>
          </a:prstGeom>
          <a:ln>
            <a:solidFill>
              <a:schemeClr val="tx1">
                <a:alpha val="46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61001" y="3930585"/>
            <a:ext cx="238128" cy="877448"/>
          </a:xfrm>
          <a:prstGeom prst="straightConnector1">
            <a:avLst/>
          </a:prstGeom>
          <a:ln>
            <a:solidFill>
              <a:schemeClr val="tx1">
                <a:alpha val="46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74275" y="2118003"/>
            <a:ext cx="2464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typical command:</a:t>
            </a:r>
          </a:p>
          <a:p>
            <a:pPr marL="285750" indent="-285750">
              <a:buFontTx/>
              <a:buChar char="-"/>
            </a:pPr>
            <a:r>
              <a:rPr lang="en-US" sz="1400"/>
              <a:t>Fetch state from db</a:t>
            </a:r>
          </a:p>
          <a:p>
            <a:pPr marL="285750" indent="-285750">
              <a:buFontTx/>
              <a:buChar char="-"/>
            </a:pPr>
            <a:r>
              <a:rPr lang="en-US" sz="1400"/>
              <a:t>Plan operation on agenda</a:t>
            </a:r>
          </a:p>
          <a:p>
            <a:pPr marL="285750" indent="-285750">
              <a:buFontTx/>
              <a:buChar char="-"/>
            </a:pPr>
            <a:r>
              <a:rPr lang="en-US" sz="1400"/>
              <a:t>Execute behaviours</a:t>
            </a:r>
          </a:p>
          <a:p>
            <a:pPr marL="742950" lvl="1" indent="-285750">
              <a:buFontTx/>
              <a:buChar char="-"/>
            </a:pPr>
            <a:r>
              <a:rPr lang="en-US" sz="1400"/>
              <a:t>Plan new operations</a:t>
            </a:r>
          </a:p>
          <a:p>
            <a:pPr marL="285750" indent="-285750">
              <a:buFontTx/>
              <a:buChar char="-"/>
            </a:pPr>
            <a:r>
              <a:rPr lang="en-US" sz="1400"/>
              <a:t>Operations manipulate execution tree </a:t>
            </a:r>
          </a:p>
          <a:p>
            <a:pPr marL="285750" indent="-285750">
              <a:buFontTx/>
              <a:buChar char="-"/>
            </a:pPr>
            <a:r>
              <a:rPr lang="en-US" sz="1400"/>
              <a:t>Changes get persisted</a:t>
            </a:r>
          </a:p>
        </p:txBody>
      </p:sp>
    </p:spTree>
    <p:extLst>
      <p:ext uri="{BB962C8B-B14F-4D97-AF65-F5344CB8AC3E}">
        <p14:creationId xmlns:p14="http://schemas.microsoft.com/office/powerpoint/2010/main" val="126164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64904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/>
              <a:t>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1490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linkClick r:id="rId2"/>
              </a:rPr>
              <a:t>https://github.com/jbarrez/beecon-2016-examples/tree/master/agenda-example</a:t>
            </a:r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Pluggable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Goal</a:t>
            </a:r>
          </a:p>
          <a:p>
            <a:pPr lvl="1"/>
            <a:r>
              <a:rPr lang="en-US"/>
              <a:t>Data objects (the entity) should be pluggable </a:t>
            </a:r>
          </a:p>
          <a:p>
            <a:pPr lvl="2"/>
            <a:r>
              <a:rPr lang="en-US"/>
              <a:t>(eg jpa impl uses annotations, nosql could store data in different layout)</a:t>
            </a:r>
          </a:p>
          <a:p>
            <a:pPr lvl="1"/>
            <a:r>
              <a:rPr lang="en-US"/>
              <a:t>Data services (the entity managers) should be pluggable</a:t>
            </a:r>
          </a:p>
          <a:p>
            <a:r>
              <a:rPr lang="en-US"/>
              <a:t>A huge refactoring</a:t>
            </a:r>
          </a:p>
          <a:p>
            <a:pPr lvl="1"/>
            <a:r>
              <a:rPr lang="en-US"/>
              <a:t>V5 did not have any interfaces in this layer</a:t>
            </a:r>
          </a:p>
          <a:p>
            <a:pPr lvl="1"/>
            <a:r>
              <a:rPr lang="en-US"/>
              <a:t>No clear responsabilities</a:t>
            </a:r>
          </a:p>
          <a:p>
            <a:pPr lvl="1"/>
            <a:r>
              <a:rPr lang="en-US"/>
              <a:t>Consolidating methods calls</a:t>
            </a:r>
          </a:p>
          <a:p>
            <a:pPr lvl="1"/>
            <a:r>
              <a:rPr lang="en-US"/>
              <a:t>Consistency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Pluggable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Not implemented in isolation</a:t>
            </a:r>
          </a:p>
          <a:p>
            <a:pPr lvl="1"/>
            <a:r>
              <a:rPr lang="en-US"/>
              <a:t>One dedicated customer</a:t>
            </a:r>
          </a:p>
          <a:p>
            <a:pPr lvl="1"/>
            <a:r>
              <a:rPr lang="en-US"/>
              <a:t>Community feedback</a:t>
            </a:r>
          </a:p>
          <a:p>
            <a:r>
              <a:rPr lang="en-US"/>
              <a:t>Tested for NoSQL</a:t>
            </a:r>
          </a:p>
          <a:p>
            <a:pPr lvl="1"/>
            <a:r>
              <a:rPr lang="en-US"/>
              <a:t>Non-transactional is still a challenge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4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TaskEntity complete method in v5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Screenshot 2016-03-01 14.18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11125"/>
            <a:ext cx="8820471" cy="48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2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whoami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Co-founder of the Activiti project</a:t>
            </a:r>
          </a:p>
          <a:p>
            <a:r>
              <a:rPr lang="en-US"/>
              <a:t>Principal Software Engineer @ Alfresco</a:t>
            </a:r>
          </a:p>
          <a:p>
            <a:endParaRPr lang="en-US"/>
          </a:p>
          <a:p>
            <a:endParaRPr lang="en-US"/>
          </a:p>
          <a:p>
            <a:endParaRPr lang="en-US">
              <a:hlinkClick r:id="rId2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3774519"/>
            <a:ext cx="41693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hlinkClick r:id="rId3"/>
              </a:rPr>
              <a:t>https://github.com/jbarrez</a:t>
            </a:r>
            <a:endParaRPr lang="en-US" sz="2800"/>
          </a:p>
          <a:p>
            <a:endParaRPr lang="en-US" sz="2800"/>
          </a:p>
          <a:p>
            <a:r>
              <a:rPr lang="en-US" sz="2800">
                <a:hlinkClick r:id="rId2"/>
              </a:rPr>
              <a:t>https://twitter.com/jbarrez</a:t>
            </a:r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846527"/>
            <a:ext cx="432048" cy="432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4761919"/>
            <a:ext cx="380752" cy="3807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20507206">
            <a:off x="4105821" y="5030787"/>
            <a:ext cx="252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Tweets are  appreciated!</a:t>
            </a:r>
          </a:p>
          <a:p>
            <a:r>
              <a:rPr lang="en-US"/>
              <a:t>#beecon2016 #Activiti</a:t>
            </a:r>
          </a:p>
        </p:txBody>
      </p:sp>
    </p:spTree>
    <p:extLst>
      <p:ext uri="{BB962C8B-B14F-4D97-AF65-F5344CB8AC3E}">
        <p14:creationId xmlns:p14="http://schemas.microsoft.com/office/powerpoint/2010/main" val="57559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72816"/>
            <a:ext cx="5328592" cy="4955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03867" y="4122613"/>
            <a:ext cx="155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See TaskEntityImpl</a:t>
            </a:r>
          </a:p>
        </p:txBody>
      </p:sp>
    </p:spTree>
    <p:extLst>
      <p:ext uri="{BB962C8B-B14F-4D97-AF65-F5344CB8AC3E}">
        <p14:creationId xmlns:p14="http://schemas.microsoft.com/office/powerpoint/2010/main" val="4216728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64904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/>
              <a:t>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149080"/>
            <a:ext cx="914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>
                <a:hlinkClick r:id="rId2"/>
              </a:rPr>
              <a:t>https://github.com/jbarrez/beecon-2016-examples/tree/master/pluggable-persistence-example</a:t>
            </a:r>
            <a:endParaRPr lang="en-US" sz="1600"/>
          </a:p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0302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Backwards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API</a:t>
            </a:r>
          </a:p>
          <a:p>
            <a:r>
              <a:rPr lang="en-US"/>
              <a:t>DB Schema</a:t>
            </a:r>
          </a:p>
          <a:p>
            <a:r>
              <a:rPr lang="en-US"/>
              <a:t>Process Definitions</a:t>
            </a:r>
          </a:p>
          <a:p>
            <a:r>
              <a:rPr lang="en-US"/>
              <a:t>Java Delegates</a:t>
            </a:r>
          </a:p>
          <a:p>
            <a:r>
              <a:rPr lang="en-US"/>
              <a:t>Integration with other frameworks (Spring, Camel, …)</a:t>
            </a:r>
          </a:p>
          <a:p>
            <a:r>
              <a:rPr lang="en-US"/>
              <a:t>Embeddability</a:t>
            </a:r>
          </a:p>
          <a:p>
            <a:r>
              <a:rPr lang="en-US"/>
              <a:t>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9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backwards compatible?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Core changes are in org.activiti.impl</a:t>
            </a:r>
          </a:p>
          <a:p>
            <a:r>
              <a:rPr lang="en-US"/>
              <a:t>Job Executor</a:t>
            </a:r>
          </a:p>
          <a:p>
            <a:r>
              <a:rPr lang="en-US"/>
              <a:t>Minor stuff that is quickly migrated:</a:t>
            </a:r>
          </a:p>
          <a:p>
            <a:pPr lvl="1"/>
            <a:r>
              <a:rPr lang="en-US"/>
              <a:t>Method signature changed for JavaDelegate/ActivityBehaviour</a:t>
            </a:r>
          </a:p>
          <a:p>
            <a:pPr lvl="2"/>
            <a:r>
              <a:rPr lang="en-US"/>
              <a:t>‘throws Exception’ is gone</a:t>
            </a:r>
          </a:p>
          <a:p>
            <a:pPr lvl="1"/>
            <a:r>
              <a:rPr lang="en-US"/>
              <a:t>signal() is now called trigger()</a:t>
            </a:r>
          </a:p>
          <a:p>
            <a:pPr lvl="1"/>
            <a:r>
              <a:rPr lang="en-US"/>
              <a:t>ActivityBehaviours that use PVM datastructures/methods</a:t>
            </a:r>
          </a:p>
          <a:p>
            <a:pPr lvl="1"/>
            <a:r>
              <a:rPr lang="en-US"/>
              <a:t>Custom BpmnParseHandlers probably use ActivityImpl</a:t>
            </a:r>
          </a:p>
          <a:p>
            <a:pPr lvl="1"/>
            <a:r>
              <a:rPr lang="en-US"/>
              <a:t>Assuming that an execution == process instance for simple processes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3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Just drop the jar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upgrade of 5.x.x </a:t>
            </a:r>
            <a:r>
              <a:rPr lang="en-US">
                <a:sym typeface="Wingdings"/>
              </a:rPr>
              <a:t> 6.0.0 is like any regular Activiti update</a:t>
            </a:r>
          </a:p>
          <a:p>
            <a:endParaRPr lang="en-US">
              <a:sym typeface="Wingdings"/>
            </a:endParaRPr>
          </a:p>
          <a:p>
            <a:r>
              <a:rPr lang="en-US">
                <a:sym typeface="Wingdings"/>
              </a:rPr>
              <a:t>Drop jar, auto upgrade db (or execute DDL changes)</a:t>
            </a:r>
          </a:p>
          <a:p>
            <a:endParaRPr lang="en-US">
              <a:sym typeface="Wingdings"/>
            </a:endParaRPr>
          </a:p>
          <a:p>
            <a:r>
              <a:rPr lang="en-US">
                <a:sym typeface="Wingdings"/>
              </a:rPr>
              <a:t>During that upgrade, existing deployments are </a:t>
            </a:r>
            <a:r>
              <a:rPr lang="en-US" b="1">
                <a:sym typeface="Wingdings"/>
              </a:rPr>
              <a:t>tagged</a:t>
            </a:r>
            <a:r>
              <a:rPr lang="en-US">
                <a:sym typeface="Wingdings"/>
              </a:rPr>
              <a:t> with ‘</a:t>
            </a:r>
            <a:r>
              <a:rPr lang="en-US" b="1">
                <a:sym typeface="Wingdings"/>
              </a:rPr>
              <a:t>V5</a:t>
            </a:r>
            <a:r>
              <a:rPr lang="en-US">
                <a:sym typeface="Wingdings"/>
              </a:rPr>
              <a:t>’</a:t>
            </a:r>
          </a:p>
          <a:p>
            <a:pPr marL="0" indent="0">
              <a:buNone/>
            </a:pPr>
            <a:endParaRPr lang="en-US">
              <a:sym typeface="Wingdings"/>
            </a:endParaRPr>
          </a:p>
          <a:p>
            <a:pPr marL="0" indent="0">
              <a:buNone/>
            </a:pPr>
            <a:endParaRPr lang="en-US">
              <a:sym typeface="Wingdings"/>
            </a:endParaRPr>
          </a:p>
          <a:p>
            <a:pPr marL="0" indent="0">
              <a:buNone/>
            </a:pPr>
            <a:endParaRPr lang="en-US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7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806450" y="3869267"/>
            <a:ext cx="711200" cy="116840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03500" y="1972734"/>
            <a:ext cx="3677267" cy="13142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Activiti v6 Engine</a:t>
            </a:r>
          </a:p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06750" y="1148811"/>
            <a:ext cx="0" cy="722323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13101" y="1417639"/>
            <a:ext cx="3067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runtimeService.startProcessInstanceByKey(“”)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95450" y="3286939"/>
            <a:ext cx="844550" cy="946395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8677097">
            <a:off x="1448994" y="3477895"/>
            <a:ext cx="1216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Get process definition</a:t>
            </a:r>
          </a:p>
        </p:txBody>
      </p:sp>
      <p:pic>
        <p:nvPicPr>
          <p:cNvPr id="20" name="Picture 19" descr="Screenshot 2015-06-08 10.55.2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1100" y="4017930"/>
            <a:ext cx="1498600" cy="1019737"/>
          </a:xfrm>
          <a:prstGeom prst="rect">
            <a:avLst/>
          </a:prstGeom>
          <a:ln w="6350">
            <a:solidFill>
              <a:srgbClr val="000000">
                <a:alpha val="70000"/>
              </a:srgbClr>
            </a:solidFill>
          </a:ln>
        </p:spPr>
      </p:pic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3200400" y="3378201"/>
            <a:ext cx="0" cy="639729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3717" y="4919955"/>
            <a:ext cx="862983" cy="115064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207834" y="5477246"/>
            <a:ext cx="33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v5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78400" y="2754847"/>
            <a:ext cx="1124566" cy="3968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Mini v5 engine</a:t>
            </a:r>
          </a:p>
        </p:txBody>
      </p:sp>
      <p:sp>
        <p:nvSpPr>
          <p:cNvPr id="36" name="Freeform 35"/>
          <p:cNvSpPr/>
          <p:nvPr/>
        </p:nvSpPr>
        <p:spPr>
          <a:xfrm>
            <a:off x="2762250" y="3395133"/>
            <a:ext cx="2413000" cy="2260600"/>
          </a:xfrm>
          <a:custGeom>
            <a:avLst/>
            <a:gdLst>
              <a:gd name="connsiteX0" fmla="*/ 0 w 2413000"/>
              <a:gd name="connsiteY0" fmla="*/ 1695450 h 1695450"/>
              <a:gd name="connsiteX1" fmla="*/ 1587500 w 2413000"/>
              <a:gd name="connsiteY1" fmla="*/ 1301750 h 1695450"/>
              <a:gd name="connsiteX2" fmla="*/ 2413000 w 2413000"/>
              <a:gd name="connsiteY2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0" h="1695450">
                <a:moveTo>
                  <a:pt x="0" y="1695450"/>
                </a:moveTo>
                <a:cubicBezTo>
                  <a:pt x="592666" y="1639887"/>
                  <a:pt x="1185333" y="1584325"/>
                  <a:pt x="1587500" y="1301750"/>
                </a:cubicBezTo>
                <a:cubicBezTo>
                  <a:pt x="1989667" y="1019175"/>
                  <a:pt x="2413000" y="0"/>
                  <a:pt x="2413000" y="0"/>
                </a:cubicBezTo>
              </a:path>
            </a:pathLst>
          </a:custGeom>
          <a:ln w="9525">
            <a:solidFill>
              <a:schemeClr val="accent3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007100" y="4153397"/>
            <a:ext cx="1581150" cy="7665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Execute V5 process instance</a:t>
            </a:r>
          </a:p>
        </p:txBody>
      </p:sp>
      <p:cxnSp>
        <p:nvCxnSpPr>
          <p:cNvPr id="41" name="Elbow Connector 40"/>
          <p:cNvCxnSpPr>
            <a:stCxn id="32" idx="2"/>
            <a:endCxn id="39" idx="1"/>
          </p:cNvCxnSpPr>
          <p:nvPr/>
        </p:nvCxnSpPr>
        <p:spPr>
          <a:xfrm rot="16200000" flipH="1">
            <a:off x="5081418" y="3610994"/>
            <a:ext cx="1384947" cy="466417"/>
          </a:xfrm>
          <a:prstGeom prst="bentConnector2">
            <a:avLst/>
          </a:prstGeom>
          <a:ln w="952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92080" y="5157192"/>
            <a:ext cx="2306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Same applies for every point where</a:t>
            </a:r>
          </a:p>
          <a:p>
            <a:r>
              <a:rPr lang="en-US" sz="1100"/>
              <a:t>A process instance can be continued:</a:t>
            </a:r>
          </a:p>
          <a:p>
            <a:pPr marL="285750" indent="-285750">
              <a:buFontTx/>
              <a:buChar char="•"/>
            </a:pPr>
            <a:r>
              <a:rPr lang="en-US" sz="1100"/>
              <a:t>Task complete</a:t>
            </a:r>
          </a:p>
          <a:p>
            <a:pPr marL="285750" indent="-285750">
              <a:buFontTx/>
              <a:buChar char="•"/>
            </a:pPr>
            <a:r>
              <a:rPr lang="en-US" sz="1100"/>
              <a:t>Signal</a:t>
            </a:r>
          </a:p>
          <a:p>
            <a:pPr marL="285750" indent="-285750">
              <a:buFontTx/>
              <a:buChar char="•"/>
            </a:pPr>
            <a:r>
              <a:rPr lang="en-US" sz="1100"/>
              <a:t>Event triggered</a:t>
            </a:r>
          </a:p>
          <a:p>
            <a:pPr marL="285750" indent="-285750">
              <a:buFontTx/>
              <a:buChar char="•"/>
            </a:pPr>
            <a:r>
              <a:rPr lang="en-US" sz="1100"/>
              <a:t>Job executed</a:t>
            </a:r>
          </a:p>
          <a:p>
            <a:pPr marL="285750" indent="-285750">
              <a:buFontTx/>
              <a:buChar char="•"/>
            </a:pPr>
            <a:r>
              <a:rPr lang="en-US" sz="1100"/>
              <a:t>…</a:t>
            </a:r>
          </a:p>
          <a:p>
            <a:pPr marL="285750" indent="-285750">
              <a:buFontTx/>
              <a:buChar char="•"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4247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32" grpId="0" animBg="1"/>
      <p:bldP spid="36" grpId="0" animBg="1"/>
      <p:bldP spid="39" grpId="0" animBg="1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Migration of process definition to 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sym typeface="Wingdings"/>
              </a:rPr>
              <a:t>Backwards compatibility is enabled by having ‘activiti5-compatibility’ dependency on classpath</a:t>
            </a:r>
          </a:p>
          <a:p>
            <a:r>
              <a:rPr lang="en-US">
                <a:sym typeface="Wingdings"/>
              </a:rPr>
              <a:t>Old process instances keep running against v5 ‘mini-engine’</a:t>
            </a:r>
          </a:p>
          <a:p>
            <a:pPr lvl="1"/>
            <a:r>
              <a:rPr lang="en-US">
                <a:sym typeface="Wingdings"/>
              </a:rPr>
              <a:t>Runtime execution is different from v6</a:t>
            </a:r>
          </a:p>
          <a:p>
            <a:r>
              <a:rPr lang="en-US">
                <a:sym typeface="Wingdings"/>
              </a:rPr>
              <a:t>Running process definition in v6 is</a:t>
            </a:r>
          </a:p>
          <a:p>
            <a:pPr lvl="1"/>
            <a:r>
              <a:rPr lang="en-US">
                <a:sym typeface="Wingdings"/>
              </a:rPr>
              <a:t>Migrating your custom logic</a:t>
            </a:r>
          </a:p>
          <a:p>
            <a:pPr lvl="1"/>
            <a:r>
              <a:rPr lang="en-US">
                <a:sym typeface="Wingdings"/>
              </a:rPr>
              <a:t>Running your tests</a:t>
            </a:r>
          </a:p>
          <a:p>
            <a:pPr lvl="1"/>
            <a:r>
              <a:rPr lang="en-US">
                <a:sym typeface="Wingdings"/>
              </a:rPr>
              <a:t>Deploying a new version of the process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0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64904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/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3692" y="42210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linkClick r:id="rId2"/>
              </a:rPr>
              <a:t>https://github.com/jbarrez/beecon-2016-examples/tree/master/upgrade-example</a:t>
            </a:r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Dynamicity: Why it becomes easier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Wingdings"/>
              </a:rPr>
              <a:t>Runtime structure predictable</a:t>
            </a:r>
          </a:p>
          <a:p>
            <a:pPr lvl="1"/>
            <a:r>
              <a:rPr lang="en-US">
                <a:sym typeface="Wingdings"/>
              </a:rPr>
              <a:t>dynamically adapting it becomes easier</a:t>
            </a:r>
          </a:p>
          <a:p>
            <a:pPr lvl="1"/>
            <a:r>
              <a:rPr lang="en-US">
                <a:sym typeface="Wingdings"/>
              </a:rPr>
              <a:t>No edge cases that can be forgotten</a:t>
            </a:r>
          </a:p>
          <a:p>
            <a:r>
              <a:rPr lang="en-US">
                <a:sym typeface="Wingdings"/>
              </a:rPr>
              <a:t>Direct BPMN model execution</a:t>
            </a:r>
          </a:p>
          <a:p>
            <a:pPr lvl="1"/>
            <a:r>
              <a:rPr lang="en-US">
                <a:sym typeface="Wingdings"/>
              </a:rPr>
              <a:t>No two layer mapping to internal model</a:t>
            </a:r>
          </a:p>
          <a:p>
            <a:pPr lvl="1"/>
            <a:r>
              <a:rPr lang="en-US">
                <a:sym typeface="Wingdings"/>
              </a:rPr>
              <a:t>(theoretically) Dynamic change means going from one model to a derived 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9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Adhoc subprocesses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7482572" cy="2859155"/>
          </a:xfrm>
          <a:prstGeom prst="rect">
            <a:avLst/>
          </a:prstGeom>
        </p:spPr>
      </p:pic>
      <p:pic>
        <p:nvPicPr>
          <p:cNvPr id="9" name="Picture 8" descr="Screenshot 2016-03-01 16.01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941168"/>
            <a:ext cx="7539567" cy="14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2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2132856"/>
            <a:ext cx="4499992" cy="4143404"/>
          </a:xfrm>
        </p:spPr>
        <p:txBody>
          <a:bodyPr>
            <a:noAutofit/>
          </a:bodyPr>
          <a:lstStyle/>
          <a:p>
            <a:r>
              <a:rPr lang="en-US" sz="2400"/>
              <a:t>The Why</a:t>
            </a:r>
          </a:p>
          <a:p>
            <a:r>
              <a:rPr lang="en-US" sz="2400"/>
              <a:t>The How</a:t>
            </a:r>
          </a:p>
          <a:p>
            <a:r>
              <a:rPr lang="en-US" sz="2400"/>
              <a:t>Pluggable Persistence</a:t>
            </a:r>
          </a:p>
          <a:p>
            <a:r>
              <a:rPr lang="en-US" sz="2400"/>
              <a:t>Upgrading/Compatibility</a:t>
            </a:r>
          </a:p>
          <a:p>
            <a:r>
              <a:rPr lang="en-US" sz="2400"/>
              <a:t>Dynamicity</a:t>
            </a:r>
          </a:p>
          <a:p>
            <a:r>
              <a:rPr lang="en-US" sz="2400"/>
              <a:t>Performance</a:t>
            </a:r>
          </a:p>
          <a:p>
            <a:r>
              <a:rPr lang="en-US" sz="2400"/>
              <a:t>Q&amp;A</a:t>
            </a:r>
          </a:p>
          <a:p>
            <a:endParaRPr lang="en-US" sz="2400"/>
          </a:p>
          <a:p>
            <a:endParaRPr lang="en-US" sz="2400">
              <a:hlinkClick r:id="rId2"/>
            </a:endParaRPr>
          </a:p>
          <a:p>
            <a:endParaRPr lang="en-US" sz="2400"/>
          </a:p>
          <a:p>
            <a:endParaRPr lang="en-US" sz="2400"/>
          </a:p>
        </p:txBody>
      </p:sp>
      <p:pic>
        <p:nvPicPr>
          <p:cNvPr id="8" name="Picture 7" descr="activiti_6_superman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2204864"/>
            <a:ext cx="3979595" cy="30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Terminate Multi Instance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 descr="Screenshot 2016-03-01 17.41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568952" cy="4075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3808" y="5085184"/>
            <a:ext cx="327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7944" y="3645024"/>
            <a:ext cx="327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80990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Wingdings"/>
              </a:rPr>
              <a:t>One of the core focus areas of Beta3</a:t>
            </a:r>
          </a:p>
          <a:p>
            <a:r>
              <a:rPr lang="en-US">
                <a:sym typeface="Wingdings"/>
              </a:rPr>
              <a:t>Memory usage similar to v5</a:t>
            </a:r>
          </a:p>
          <a:p>
            <a:r>
              <a:rPr lang="en-US">
                <a:sym typeface="Wingdings"/>
              </a:rPr>
              <a:t>Clearer execution tree algorithm, but at the costs of more executions</a:t>
            </a:r>
          </a:p>
          <a:p>
            <a:pPr lvl="1"/>
            <a:r>
              <a:rPr lang="en-US">
                <a:sym typeface="Wingdings"/>
              </a:rPr>
              <a:t>More db rows  more updates, more cleanup</a:t>
            </a:r>
          </a:p>
          <a:p>
            <a:r>
              <a:rPr lang="en-US">
                <a:sym typeface="Wingdings"/>
              </a:rPr>
              <a:t>Consolidated and consistent data services</a:t>
            </a:r>
          </a:p>
          <a:p>
            <a:pPr lvl="1"/>
            <a:r>
              <a:rPr lang="en-US">
                <a:sym typeface="Wingdings"/>
              </a:rPr>
              <a:t>Opens up paths to optimization</a:t>
            </a:r>
          </a:p>
          <a:p>
            <a:endParaRPr lang="en-US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9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sym typeface="Wingdings"/>
              </a:rPr>
              <a:t>Execution tree fetching</a:t>
            </a:r>
          </a:p>
          <a:p>
            <a:pPr lvl="1"/>
            <a:r>
              <a:rPr lang="en-US">
                <a:sym typeface="Wingdings"/>
              </a:rPr>
              <a:t>When fetching one element of the execution tree, always fetch the whole thing</a:t>
            </a:r>
          </a:p>
          <a:p>
            <a:pPr lvl="1"/>
            <a:r>
              <a:rPr lang="en-US">
                <a:sym typeface="Wingdings"/>
              </a:rPr>
              <a:t>Roundtrip to db outweighs extra query time + data transfer</a:t>
            </a:r>
          </a:p>
          <a:p>
            <a:r>
              <a:rPr lang="en-US">
                <a:sym typeface="Wingdings"/>
              </a:rPr>
              <a:t>‘Counting’ executions</a:t>
            </a:r>
          </a:p>
          <a:p>
            <a:pPr lvl="1"/>
            <a:r>
              <a:rPr lang="en-US">
                <a:sym typeface="Wingdings"/>
              </a:rPr>
              <a:t>Cleanup of tree: check if related data exists (vars, jobs, tasks, …)</a:t>
            </a:r>
          </a:p>
          <a:p>
            <a:pPr lvl="1"/>
            <a:r>
              <a:rPr lang="en-US">
                <a:sym typeface="Wingdings"/>
              </a:rPr>
              <a:t>Keep a count on the execution itself. Only query if &gt; 0</a:t>
            </a:r>
          </a:p>
          <a:p>
            <a:pPr lvl="1"/>
            <a:r>
              <a:rPr lang="en-US">
                <a:sym typeface="Wingdings"/>
              </a:rPr>
              <a:t>In v6 easy, as there is but one entry point when an execution is created/deleted</a:t>
            </a:r>
          </a:p>
          <a:p>
            <a:r>
              <a:rPr lang="en-US">
                <a:sym typeface="Wingdings"/>
              </a:rPr>
              <a:t>More areas yet uncharted</a:t>
            </a:r>
          </a:p>
          <a:p>
            <a:pPr lvl="1"/>
            <a:r>
              <a:rPr lang="en-US">
                <a:sym typeface="Wingdings"/>
              </a:rPr>
              <a:t>eg async history</a:t>
            </a:r>
          </a:p>
          <a:p>
            <a:pPr lvl="1"/>
            <a:endParaRPr lang="en-US">
              <a:sym typeface="Wingdings"/>
            </a:endParaRPr>
          </a:p>
          <a:p>
            <a:endParaRPr lang="en-US">
              <a:sym typeface="Wingdings"/>
            </a:endParaRPr>
          </a:p>
          <a:p>
            <a:endParaRPr lang="en-US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7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15375" y="6383338"/>
            <a:ext cx="428625" cy="365125"/>
          </a:xfrm>
        </p:spPr>
        <p:txBody>
          <a:bodyPr/>
          <a:lstStyle/>
          <a:p>
            <a:fld id="{AF88E988-FB04-AB4E-BE5A-59F242AF7F7A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 descr="Screenshot 2016-03-01 15.14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6"/>
            <a:ext cx="8317969" cy="428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65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40768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/>
              <a:t>&lt;eof&gt;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3728" y="3861048"/>
            <a:ext cx="51155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The programmer, like the poet, </a:t>
            </a:r>
          </a:p>
          <a:p>
            <a:pPr algn="ctr"/>
            <a:r>
              <a:rPr lang="en-US" i="1"/>
              <a:t>works only slighty removed from pure thought-stuff.</a:t>
            </a:r>
          </a:p>
          <a:p>
            <a:pPr algn="ctr"/>
            <a:r>
              <a:rPr lang="en-US" i="1"/>
              <a:t>He builds castles in the air.</a:t>
            </a:r>
          </a:p>
          <a:p>
            <a:pPr algn="ctr"/>
            <a:endParaRPr lang="en-US" i="1"/>
          </a:p>
          <a:p>
            <a:pPr algn="ctr"/>
            <a:r>
              <a:rPr lang="en-US" i="1"/>
              <a:t>~ Fred Brooks</a:t>
            </a:r>
          </a:p>
        </p:txBody>
      </p:sp>
    </p:spTree>
    <p:extLst>
      <p:ext uri="{BB962C8B-B14F-4D97-AF65-F5344CB8AC3E}">
        <p14:creationId xmlns:p14="http://schemas.microsoft.com/office/powerpoint/2010/main" val="348592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Six years ago…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2348880"/>
            <a:ext cx="4114800" cy="4143404"/>
          </a:xfrm>
        </p:spPr>
        <p:txBody>
          <a:bodyPr>
            <a:noAutofit/>
          </a:bodyPr>
          <a:lstStyle/>
          <a:p>
            <a:r>
              <a:rPr lang="en-US" sz="2400"/>
              <a:t>1 March 2010 : Joram &amp; Tom join Alfresco</a:t>
            </a:r>
          </a:p>
          <a:p>
            <a:r>
              <a:rPr lang="en-US" sz="2400"/>
              <a:t>17 May 2010 : Alfresco launches Activiti 5.0.alpha1</a:t>
            </a:r>
          </a:p>
          <a:p>
            <a:r>
              <a:rPr lang="en-US" sz="2400"/>
              <a:t>39 releases since</a:t>
            </a:r>
          </a:p>
          <a:p>
            <a:endParaRPr lang="en-US" sz="2400"/>
          </a:p>
          <a:p>
            <a:endParaRPr lang="en-US" sz="2400">
              <a:hlinkClick r:id="rId2"/>
            </a:endParaRPr>
          </a:p>
          <a:p>
            <a:endParaRPr lang="en-US" sz="2400"/>
          </a:p>
          <a:p>
            <a:endParaRPr lang="en-US" sz="2400"/>
          </a:p>
        </p:txBody>
      </p:sp>
      <p:pic>
        <p:nvPicPr>
          <p:cNvPr id="4" name="Picture 3" descr="Screenshot 2016-04-05 16.54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608512" cy="3544332"/>
          </a:xfrm>
          <a:prstGeom prst="rect">
            <a:avLst/>
          </a:prstGeom>
        </p:spPr>
      </p:pic>
      <p:pic>
        <p:nvPicPr>
          <p:cNvPr id="5" name="Picture 4" descr="Screenshot 2016-03-01 12.42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52" y="5085184"/>
            <a:ext cx="7264471" cy="1865777"/>
          </a:xfrm>
          <a:prstGeom prst="rect">
            <a:avLst/>
          </a:prstGeom>
          <a:ln>
            <a:solidFill>
              <a:schemeClr val="tx1">
                <a:alpha val="67000"/>
              </a:schemeClr>
            </a:solidFill>
          </a:ln>
        </p:spPr>
      </p:pic>
      <p:pic>
        <p:nvPicPr>
          <p:cNvPr id="6" name="Picture 5" descr="Screenshot 2016-03-01 12.39.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75" y="116632"/>
            <a:ext cx="2881225" cy="17966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48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 the past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992888" cy="4248472"/>
          </a:xfrm>
        </p:spPr>
        <p:txBody>
          <a:bodyPr>
            <a:noAutofit/>
          </a:bodyPr>
          <a:lstStyle/>
          <a:p>
            <a:r>
              <a:rPr lang="en-US" sz="2400"/>
              <a:t>Has not changed</a:t>
            </a:r>
          </a:p>
          <a:p>
            <a:pPr lvl="1"/>
            <a:r>
              <a:rPr lang="en-US" sz="2000"/>
              <a:t>The API’s </a:t>
            </a:r>
          </a:p>
          <a:p>
            <a:pPr lvl="1"/>
            <a:r>
              <a:rPr lang="en-US" sz="2000"/>
              <a:t>Concepts</a:t>
            </a:r>
          </a:p>
          <a:p>
            <a:pPr lvl="1"/>
            <a:r>
              <a:rPr lang="en-US" sz="2000"/>
              <a:t>Database schema</a:t>
            </a:r>
          </a:p>
          <a:p>
            <a:pPr lvl="1"/>
            <a:r>
              <a:rPr lang="en-US" sz="2000"/>
              <a:t>BPMN 2.0 </a:t>
            </a:r>
          </a:p>
          <a:p>
            <a:r>
              <a:rPr lang="en-US" sz="2400"/>
              <a:t>The number of </a:t>
            </a:r>
            <a:r>
              <a:rPr lang="en-US" sz="2400" b="1"/>
              <a:t>features/integrations </a:t>
            </a:r>
            <a:r>
              <a:rPr lang="en-US" sz="2400"/>
              <a:t>has only grown</a:t>
            </a:r>
          </a:p>
          <a:p>
            <a:pPr lvl="1"/>
            <a:r>
              <a:rPr lang="en-US" sz="2000"/>
              <a:t>Always in a flexible and pluggable way</a:t>
            </a:r>
          </a:p>
          <a:p>
            <a:endParaRPr lang="en-US" sz="2400"/>
          </a:p>
          <a:p>
            <a:r>
              <a:rPr lang="en-US" sz="2400"/>
              <a:t>A core goal has always been stability</a:t>
            </a:r>
          </a:p>
          <a:p>
            <a:r>
              <a:rPr lang="en-US" sz="2400"/>
              <a:t>Without comprimising in use cases, with a clear focus on </a:t>
            </a:r>
            <a:r>
              <a:rPr lang="en-US" sz="2400" b="1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62901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 the past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992888" cy="4248472"/>
          </a:xfrm>
        </p:spPr>
        <p:txBody>
          <a:bodyPr>
            <a:noAutofit/>
          </a:bodyPr>
          <a:lstStyle/>
          <a:p>
            <a:r>
              <a:rPr lang="en-US"/>
              <a:t>The codebase has grown </a:t>
            </a:r>
            <a:r>
              <a:rPr lang="en-US" i="1"/>
              <a:t>seriously</a:t>
            </a:r>
            <a:endParaRPr lang="en-US"/>
          </a:p>
          <a:p>
            <a:pPr lvl="1"/>
            <a:r>
              <a:rPr lang="en-US"/>
              <a:t>By different people/companies, with different focus/use cases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We have learned </a:t>
            </a:r>
            <a:r>
              <a:rPr lang="en-US" b="1"/>
              <a:t>a lot </a:t>
            </a:r>
            <a:r>
              <a:rPr lang="en-US"/>
              <a:t>on how Activiti is used</a:t>
            </a:r>
            <a:endParaRPr lang="en-US" sz="800"/>
          </a:p>
          <a:p>
            <a:pPr lvl="1"/>
            <a:r>
              <a:rPr lang="en-US"/>
              <a:t>Open source channels</a:t>
            </a:r>
          </a:p>
          <a:p>
            <a:pPr lvl="1"/>
            <a:r>
              <a:rPr lang="en-US"/>
              <a:t>Alfresco Activiti’s customers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that make Activiti great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992888" cy="4248472"/>
          </a:xfrm>
        </p:spPr>
        <p:txBody>
          <a:bodyPr>
            <a:noAutofit/>
          </a:bodyPr>
          <a:lstStyle/>
          <a:p>
            <a:pPr lvl="1"/>
            <a:r>
              <a:rPr lang="en-US" sz="2400"/>
              <a:t>Clean and easy to use API</a:t>
            </a:r>
          </a:p>
          <a:p>
            <a:pPr lvl="1"/>
            <a:r>
              <a:rPr lang="en-US" sz="2400"/>
              <a:t>Lightweight, embeddable engine</a:t>
            </a:r>
          </a:p>
          <a:p>
            <a:pPr lvl="1"/>
            <a:r>
              <a:rPr lang="en-US" sz="2400"/>
              <a:t>Many pluggability points</a:t>
            </a:r>
          </a:p>
          <a:p>
            <a:pPr lvl="1"/>
            <a:r>
              <a:rPr lang="en-US" sz="2400"/>
              <a:t>Stateless scaling</a:t>
            </a:r>
          </a:p>
          <a:p>
            <a:pPr lvl="1"/>
            <a:r>
              <a:rPr lang="en-US" sz="2400"/>
              <a:t>Docs</a:t>
            </a:r>
          </a:p>
          <a:p>
            <a:pPr lvl="1"/>
            <a:r>
              <a:rPr lang="en-US" sz="2400"/>
              <a:t>Standardized on BPMN 2.0</a:t>
            </a:r>
          </a:p>
          <a:p>
            <a:pPr lvl="1"/>
            <a:r>
              <a:rPr lang="en-US" sz="2400"/>
              <a:t>Liberal Apache license</a:t>
            </a:r>
          </a:p>
          <a:p>
            <a:pPr lvl="1"/>
            <a:r>
              <a:rPr lang="en-US" sz="2400"/>
              <a:t>A UI to demonstrate the features </a:t>
            </a:r>
          </a:p>
          <a:p>
            <a:pPr lvl="2"/>
            <a:r>
              <a:rPr lang="en-US" sz="2000"/>
              <a:t>And needs only minutes to set up</a:t>
            </a:r>
          </a:p>
          <a:p>
            <a:pPr lvl="1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708920"/>
            <a:ext cx="2315750" cy="179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0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development is changing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992888" cy="4248472"/>
          </a:xfrm>
        </p:spPr>
        <p:txBody>
          <a:bodyPr>
            <a:noAutofit/>
          </a:bodyPr>
          <a:lstStyle/>
          <a:p>
            <a:r>
              <a:rPr lang="en-US" sz="2800"/>
              <a:t>Commodization of server hardware / Cloud</a:t>
            </a:r>
          </a:p>
          <a:p>
            <a:r>
              <a:rPr lang="en-US" sz="2800"/>
              <a:t>REST</a:t>
            </a:r>
          </a:p>
          <a:p>
            <a:r>
              <a:rPr lang="en-US" sz="2800"/>
              <a:t>Docker</a:t>
            </a:r>
          </a:p>
          <a:p>
            <a:r>
              <a:rPr lang="en-US" sz="2800"/>
              <a:t>Microservices</a:t>
            </a:r>
          </a:p>
          <a:p>
            <a:r>
              <a:rPr lang="en-US" sz="2800"/>
              <a:t>Reactive</a:t>
            </a:r>
          </a:p>
          <a:p>
            <a:r>
              <a:rPr lang="en-US" sz="2800"/>
              <a:t>NoSql</a:t>
            </a:r>
          </a:p>
          <a:p>
            <a:r>
              <a:rPr lang="en-US" sz="2800"/>
              <a:t>BigData</a:t>
            </a:r>
          </a:p>
          <a:p>
            <a:r>
              <a:rPr lang="en-US" sz="2800"/>
              <a:t>…</a:t>
            </a:r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endParaRPr lang="en-US" sz="2000"/>
          </a:p>
        </p:txBody>
      </p:sp>
      <p:pic>
        <p:nvPicPr>
          <p:cNvPr id="5" name="Picture 4" descr="Screenshot 2016-03-01 13.0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068960"/>
            <a:ext cx="1904615" cy="16679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5896" y="5445224"/>
            <a:ext cx="506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Activiti is already compatible with most/all of these!</a:t>
            </a:r>
          </a:p>
        </p:txBody>
      </p:sp>
    </p:spTree>
    <p:extLst>
      <p:ext uri="{BB962C8B-B14F-4D97-AF65-F5344CB8AC3E}">
        <p14:creationId xmlns:p14="http://schemas.microsoft.com/office/powerpoint/2010/main" val="409910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processes are changing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992888" cy="4248472"/>
          </a:xfrm>
        </p:spPr>
        <p:txBody>
          <a:bodyPr>
            <a:noAutofit/>
          </a:bodyPr>
          <a:lstStyle/>
          <a:p>
            <a:r>
              <a:rPr lang="en-US"/>
              <a:t>Automation is still necessary</a:t>
            </a:r>
          </a:p>
          <a:p>
            <a:r>
              <a:rPr lang="en-US"/>
              <a:t>Knowledge workers vs line workers</a:t>
            </a:r>
          </a:p>
          <a:p>
            <a:r>
              <a:rPr lang="en-US"/>
              <a:t>The software needs to reflect that</a:t>
            </a:r>
          </a:p>
          <a:p>
            <a:r>
              <a:rPr lang="en-US"/>
              <a:t>Handling the out-of-bounds</a:t>
            </a:r>
          </a:p>
          <a:p>
            <a:r>
              <a:rPr lang="en-US"/>
              <a:t>Software needs to summarize and give eagle-eye view and help in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72785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eCon2016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BeeCon2016</Template>
  <TotalTime>2553</TotalTime>
  <Words>1185</Words>
  <Application>Microsoft Macintosh PowerPoint</Application>
  <PresentationFormat>On-screen Show (4:3)</PresentationFormat>
  <Paragraphs>300</Paragraphs>
  <Slides>34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BeeCon2016</vt:lpstr>
      <vt:lpstr> ACTIVITI 6 </vt:lpstr>
      <vt:lpstr>whoami</vt:lpstr>
      <vt:lpstr>Let’s talk about</vt:lpstr>
      <vt:lpstr>Six years ago…</vt:lpstr>
      <vt:lpstr>Over the past years</vt:lpstr>
      <vt:lpstr>Over the past years</vt:lpstr>
      <vt:lpstr>Things that make Activiti great</vt:lpstr>
      <vt:lpstr>Software development is changing</vt:lpstr>
      <vt:lpstr>The processes are changing</vt:lpstr>
      <vt:lpstr>So why Activiti 6?</vt:lpstr>
      <vt:lpstr>Design Goals</vt:lpstr>
      <vt:lpstr>A deployed process</vt:lpstr>
      <vt:lpstr>The Execution Tree</vt:lpstr>
      <vt:lpstr>PowerPoint Presentation</vt:lpstr>
      <vt:lpstr>PowerPoint Presentation</vt:lpstr>
      <vt:lpstr>PowerPoint Presentation</vt:lpstr>
      <vt:lpstr>Pluggable Persistence</vt:lpstr>
      <vt:lpstr>Pluggable Persistence</vt:lpstr>
      <vt:lpstr>Example</vt:lpstr>
      <vt:lpstr>Version 6</vt:lpstr>
      <vt:lpstr>PowerPoint Presentation</vt:lpstr>
      <vt:lpstr>Backwards Compatibility</vt:lpstr>
      <vt:lpstr>Not backwards compatible?</vt:lpstr>
      <vt:lpstr>Just drop the jar</vt:lpstr>
      <vt:lpstr>PowerPoint Presentation</vt:lpstr>
      <vt:lpstr>Migration of process definition to v6</vt:lpstr>
      <vt:lpstr>PowerPoint Presentation</vt:lpstr>
      <vt:lpstr>Dynamicity: Why it becomes easier</vt:lpstr>
      <vt:lpstr>Adhoc subprocesses</vt:lpstr>
      <vt:lpstr>Terminate Multi Instance</vt:lpstr>
      <vt:lpstr>Performance</vt:lpstr>
      <vt:lpstr>Current experiments</vt:lpstr>
      <vt:lpstr>Some Results</vt:lpstr>
      <vt:lpstr>PowerPoint Presentation</vt:lpstr>
    </vt:vector>
  </TitlesOfParts>
  <Manager/>
  <Company>BeeCon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BeeCon 2016 Presentation Template</dc:title>
  <dc:subject/>
  <dc:creator>BeeCon</dc:creator>
  <cp:keywords/>
  <dc:description/>
  <cp:lastModifiedBy>Joram Barrez</cp:lastModifiedBy>
  <cp:revision>31</cp:revision>
  <dcterms:created xsi:type="dcterms:W3CDTF">2016-02-21T21:42:29Z</dcterms:created>
  <dcterms:modified xsi:type="dcterms:W3CDTF">2016-04-28T12:39:39Z</dcterms:modified>
  <cp:category/>
</cp:coreProperties>
</file>