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7" r:id="rId8"/>
    <p:sldId id="261" r:id="rId9"/>
    <p:sldId id="262" r:id="rId10"/>
    <p:sldId id="264" r:id="rId11"/>
    <p:sldId id="260" r:id="rId12"/>
    <p:sldId id="273" r:id="rId13"/>
    <p:sldId id="263" r:id="rId14"/>
    <p:sldId id="265" r:id="rId15"/>
    <p:sldId id="266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714"/>
  </p:normalViewPr>
  <p:slideViewPr>
    <p:cSldViewPr>
      <p:cViewPr>
        <p:scale>
          <a:sx n="100" d="100"/>
          <a:sy n="100" d="100"/>
        </p:scale>
        <p:origin x="-948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5A293-7FD2-4A22-82BE-5CD38B8491F3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800915-01A9-463A-8C86-D9D7F45398A8}">
      <dgm:prSet phldrT="[Text]" custT="1"/>
      <dgm:spPr>
        <a:solidFill>
          <a:schemeClr val="bg2"/>
        </a:solidFill>
      </dgm:spPr>
      <dgm:t>
        <a:bodyPr/>
        <a:lstStyle/>
        <a:p>
          <a:pPr algn="l"/>
          <a:r>
            <a:rPr lang="fr-FR" sz="3200" smtClean="0">
              <a:solidFill>
                <a:schemeClr val="tx1"/>
              </a:solidFill>
            </a:rPr>
            <a:t>Alfresco One</a:t>
          </a:r>
          <a:br>
            <a:rPr lang="fr-FR" sz="32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Installers (Win, OSX, Linux)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Distribution zip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EAR</a:t>
          </a:r>
          <a:endParaRPr lang="en-GB" sz="1800">
            <a:solidFill>
              <a:schemeClr val="tx1"/>
            </a:solidFill>
          </a:endParaRPr>
        </a:p>
      </dgm:t>
    </dgm:pt>
    <dgm:pt modelId="{D4B26DAF-2FF7-46DA-80CF-9BF22A521A97}" type="parTrans" cxnId="{CB97392E-41EE-4D52-B15B-57B55BB98F3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39928B8F-83BD-4F08-8D53-FF5B0B774436}" type="sibTrans" cxnId="{CB97392E-41EE-4D52-B15B-57B55BB98F3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E1947BBC-F5E2-4C9B-9391-C1144D7D10A4}">
      <dgm:prSet phldrT="[Text]" custT="1"/>
      <dgm:spPr>
        <a:solidFill>
          <a:schemeClr val="accent5"/>
        </a:solidFill>
      </dgm:spPr>
      <dgm:t>
        <a:bodyPr anchor="t"/>
        <a:lstStyle/>
        <a:p>
          <a:pPr algn="l"/>
          <a:r>
            <a:rPr lang="fr-FR" sz="2800" smtClean="0">
              <a:solidFill>
                <a:schemeClr val="tx1"/>
              </a:solidFill>
            </a:rPr>
            <a:t>Alfresco One Platform</a:t>
          </a:r>
          <a:br>
            <a:rPr lang="fr-FR" sz="2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Installers (Win, OSX, Linux)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Distribution zip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Solr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EAR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File Transfer Receiver</a:t>
          </a:r>
          <a:endParaRPr lang="en-GB" sz="1800">
            <a:solidFill>
              <a:schemeClr val="tx1"/>
            </a:solidFill>
          </a:endParaRPr>
        </a:p>
      </dgm:t>
    </dgm:pt>
    <dgm:pt modelId="{C4DF3A06-762F-4C7B-9306-D7DBD82D09B1}" type="parTrans" cxnId="{09598278-6BD4-4698-A141-9B5413B6F79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5E68CAEA-3128-417B-A171-F5C7719A4323}" type="sibTrans" cxnId="{09598278-6BD4-4698-A141-9B5413B6F79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452B1E9B-78A8-4786-93AD-DA2A692033E9}">
      <dgm:prSet phldrT="[Text]" custT="1"/>
      <dgm:spPr>
        <a:solidFill>
          <a:schemeClr val="accent6"/>
        </a:solidFill>
      </dgm:spPr>
      <dgm:t>
        <a:bodyPr anchor="t"/>
        <a:lstStyle/>
        <a:p>
          <a:pPr algn="l"/>
          <a:r>
            <a:rPr lang="fr-FR" sz="2900" smtClean="0">
              <a:solidFill>
                <a:schemeClr val="tx1"/>
              </a:solidFill>
            </a:rPr>
            <a:t>Alfresco One Share</a:t>
          </a:r>
          <a:br>
            <a:rPr lang="fr-FR" sz="2900" smtClean="0">
              <a:solidFill>
                <a:schemeClr val="tx1"/>
              </a:solidFill>
            </a:rPr>
          </a:br>
          <a:r>
            <a:rPr lang="fr-FR" sz="1800" b="0" smtClean="0">
              <a:solidFill>
                <a:schemeClr val="tx1"/>
              </a:solidFill>
            </a:rPr>
            <a:t>- Installers </a:t>
          </a:r>
          <a:r>
            <a:rPr lang="fr-FR" sz="1800" smtClean="0">
              <a:solidFill>
                <a:schemeClr val="tx1"/>
              </a:solidFill>
            </a:rPr>
            <a:t>(Win, OSX, Linux)</a:t>
          </a:r>
          <a:r>
            <a:rPr lang="fr-FR" sz="1800" b="0" smtClean="0">
              <a:solidFill>
                <a:schemeClr val="tx1"/>
              </a:solidFill>
            </a:rPr>
            <a:t/>
          </a:r>
          <a:br>
            <a:rPr lang="fr-FR" sz="1800" b="0" smtClean="0">
              <a:solidFill>
                <a:schemeClr val="tx1"/>
              </a:solidFill>
            </a:rPr>
          </a:br>
          <a:r>
            <a:rPr lang="fr-FR" sz="1800" b="0" smtClean="0">
              <a:solidFill>
                <a:schemeClr val="tx1"/>
              </a:solidFill>
            </a:rPr>
            <a:t>- Distribution zip</a:t>
          </a:r>
          <a:br>
            <a:rPr lang="fr-FR" sz="1800" b="0" smtClean="0">
              <a:solidFill>
                <a:schemeClr val="tx1"/>
              </a:solidFill>
            </a:rPr>
          </a:br>
          <a:r>
            <a:rPr lang="fr-FR" sz="1800" b="0" smtClean="0">
              <a:solidFill>
                <a:schemeClr val="tx1"/>
              </a:solidFill>
            </a:rPr>
            <a:t>- Web Quick Start / Web Editor</a:t>
          </a:r>
          <a:endParaRPr lang="en-GB" sz="1800" b="0">
            <a:solidFill>
              <a:schemeClr val="tx1"/>
            </a:solidFill>
          </a:endParaRPr>
        </a:p>
      </dgm:t>
    </dgm:pt>
    <dgm:pt modelId="{4666CC46-8FCE-4924-8E10-3C492A94C55B}" type="parTrans" cxnId="{633AC1D8-BC0E-47FC-AF58-FBC9D16B09A8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3FEDE3B7-C37A-40C6-9066-704B62C0B585}" type="sibTrans" cxnId="{633AC1D8-BC0E-47FC-AF58-FBC9D16B09A8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F853C571-680D-4DD4-B17C-67640177EDA7}" type="pres">
      <dgm:prSet presAssocID="{7C85A293-7FD2-4A22-82BE-5CD38B8491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7A9F5C7-A550-41C6-9362-2426825C4680}" type="pres">
      <dgm:prSet presAssocID="{95800915-01A9-463A-8C86-D9D7F45398A8}" presName="vertOne" presStyleCnt="0"/>
      <dgm:spPr/>
    </dgm:pt>
    <dgm:pt modelId="{B2CC4441-BE31-43FC-B3B8-8939917B9AF4}" type="pres">
      <dgm:prSet presAssocID="{95800915-01A9-463A-8C86-D9D7F45398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117B9BD-C147-4CB6-9F54-0F9712760715}" type="pres">
      <dgm:prSet presAssocID="{95800915-01A9-463A-8C86-D9D7F45398A8}" presName="parTransOne" presStyleCnt="0"/>
      <dgm:spPr/>
    </dgm:pt>
    <dgm:pt modelId="{424775D0-179F-48EE-9BB3-68CFC442BE89}" type="pres">
      <dgm:prSet presAssocID="{95800915-01A9-463A-8C86-D9D7F45398A8}" presName="horzOne" presStyleCnt="0"/>
      <dgm:spPr/>
    </dgm:pt>
    <dgm:pt modelId="{3C59AF9A-04A3-4AF8-B01F-4BCBC28A3259}" type="pres">
      <dgm:prSet presAssocID="{E1947BBC-F5E2-4C9B-9391-C1144D7D10A4}" presName="vertTwo" presStyleCnt="0"/>
      <dgm:spPr/>
    </dgm:pt>
    <dgm:pt modelId="{AA56098F-2917-424C-93C7-2A8D9DCC86C0}" type="pres">
      <dgm:prSet presAssocID="{E1947BBC-F5E2-4C9B-9391-C1144D7D10A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54C42C3-BC96-44E0-B0EC-4754F38DFD65}" type="pres">
      <dgm:prSet presAssocID="{E1947BBC-F5E2-4C9B-9391-C1144D7D10A4}" presName="horzTwo" presStyleCnt="0"/>
      <dgm:spPr/>
    </dgm:pt>
    <dgm:pt modelId="{FFB949C1-9822-478B-ACBD-888C61E93792}" type="pres">
      <dgm:prSet presAssocID="{5E68CAEA-3128-417B-A171-F5C7719A4323}" presName="sibSpaceTwo" presStyleCnt="0"/>
      <dgm:spPr/>
    </dgm:pt>
    <dgm:pt modelId="{56609B84-5CB9-49F2-B14B-99A94C78E2C4}" type="pres">
      <dgm:prSet presAssocID="{452B1E9B-78A8-4786-93AD-DA2A692033E9}" presName="vertTwo" presStyleCnt="0"/>
      <dgm:spPr/>
    </dgm:pt>
    <dgm:pt modelId="{BC6A92AF-9F72-4E0F-A154-EA3718762BE1}" type="pres">
      <dgm:prSet presAssocID="{452B1E9B-78A8-4786-93AD-DA2A692033E9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13F0D6-21E3-4DB0-86AF-05DCE4DAFA39}" type="pres">
      <dgm:prSet presAssocID="{452B1E9B-78A8-4786-93AD-DA2A692033E9}" presName="horzTwo" presStyleCnt="0"/>
      <dgm:spPr/>
    </dgm:pt>
  </dgm:ptLst>
  <dgm:cxnLst>
    <dgm:cxn modelId="{35F7440F-3C7D-4CE3-A28E-B68E00B8AB64}" type="presOf" srcId="{452B1E9B-78A8-4786-93AD-DA2A692033E9}" destId="{BC6A92AF-9F72-4E0F-A154-EA3718762BE1}" srcOrd="0" destOrd="0" presId="urn:microsoft.com/office/officeart/2005/8/layout/hierarchy4"/>
    <dgm:cxn modelId="{DAF295AF-65F4-4DF3-BE41-10B1CAB17E68}" type="presOf" srcId="{7C85A293-7FD2-4A22-82BE-5CD38B8491F3}" destId="{F853C571-680D-4DD4-B17C-67640177EDA7}" srcOrd="0" destOrd="0" presId="urn:microsoft.com/office/officeart/2005/8/layout/hierarchy4"/>
    <dgm:cxn modelId="{633AC1D8-BC0E-47FC-AF58-FBC9D16B09A8}" srcId="{95800915-01A9-463A-8C86-D9D7F45398A8}" destId="{452B1E9B-78A8-4786-93AD-DA2A692033E9}" srcOrd="1" destOrd="0" parTransId="{4666CC46-8FCE-4924-8E10-3C492A94C55B}" sibTransId="{3FEDE3B7-C37A-40C6-9066-704B62C0B585}"/>
    <dgm:cxn modelId="{9A3BD232-8EDD-4AAA-AEB1-7DD1690111ED}" type="presOf" srcId="{E1947BBC-F5E2-4C9B-9391-C1144D7D10A4}" destId="{AA56098F-2917-424C-93C7-2A8D9DCC86C0}" srcOrd="0" destOrd="0" presId="urn:microsoft.com/office/officeart/2005/8/layout/hierarchy4"/>
    <dgm:cxn modelId="{09598278-6BD4-4698-A141-9B5413B6F793}" srcId="{95800915-01A9-463A-8C86-D9D7F45398A8}" destId="{E1947BBC-F5E2-4C9B-9391-C1144D7D10A4}" srcOrd="0" destOrd="0" parTransId="{C4DF3A06-762F-4C7B-9306-D7DBD82D09B1}" sibTransId="{5E68CAEA-3128-417B-A171-F5C7719A4323}"/>
    <dgm:cxn modelId="{6526EFFB-B0DB-4BB6-8D26-49EAC3D3C6A9}" type="presOf" srcId="{95800915-01A9-463A-8C86-D9D7F45398A8}" destId="{B2CC4441-BE31-43FC-B3B8-8939917B9AF4}" srcOrd="0" destOrd="0" presId="urn:microsoft.com/office/officeart/2005/8/layout/hierarchy4"/>
    <dgm:cxn modelId="{CB97392E-41EE-4D52-B15B-57B55BB98F33}" srcId="{7C85A293-7FD2-4A22-82BE-5CD38B8491F3}" destId="{95800915-01A9-463A-8C86-D9D7F45398A8}" srcOrd="0" destOrd="0" parTransId="{D4B26DAF-2FF7-46DA-80CF-9BF22A521A97}" sibTransId="{39928B8F-83BD-4F08-8D53-FF5B0B774436}"/>
    <dgm:cxn modelId="{D7F92F58-4AFC-4033-A5F4-D9CBC09A958D}" type="presParOf" srcId="{F853C571-680D-4DD4-B17C-67640177EDA7}" destId="{B7A9F5C7-A550-41C6-9362-2426825C4680}" srcOrd="0" destOrd="0" presId="urn:microsoft.com/office/officeart/2005/8/layout/hierarchy4"/>
    <dgm:cxn modelId="{F7F98EDB-E392-4561-8062-59A698069B1B}" type="presParOf" srcId="{B7A9F5C7-A550-41C6-9362-2426825C4680}" destId="{B2CC4441-BE31-43FC-B3B8-8939917B9AF4}" srcOrd="0" destOrd="0" presId="urn:microsoft.com/office/officeart/2005/8/layout/hierarchy4"/>
    <dgm:cxn modelId="{C1A798F0-1B46-4DA0-B093-4942D7447BF7}" type="presParOf" srcId="{B7A9F5C7-A550-41C6-9362-2426825C4680}" destId="{9117B9BD-C147-4CB6-9F54-0F9712760715}" srcOrd="1" destOrd="0" presId="urn:microsoft.com/office/officeart/2005/8/layout/hierarchy4"/>
    <dgm:cxn modelId="{2EEBDC9C-765C-4339-8CF0-D972A83C0D65}" type="presParOf" srcId="{B7A9F5C7-A550-41C6-9362-2426825C4680}" destId="{424775D0-179F-48EE-9BB3-68CFC442BE89}" srcOrd="2" destOrd="0" presId="urn:microsoft.com/office/officeart/2005/8/layout/hierarchy4"/>
    <dgm:cxn modelId="{00F40C46-D2B7-40A7-A0A4-17EA40D8E213}" type="presParOf" srcId="{424775D0-179F-48EE-9BB3-68CFC442BE89}" destId="{3C59AF9A-04A3-4AF8-B01F-4BCBC28A3259}" srcOrd="0" destOrd="0" presId="urn:microsoft.com/office/officeart/2005/8/layout/hierarchy4"/>
    <dgm:cxn modelId="{8BFC11C9-99EF-4818-9ABA-F531F5D17017}" type="presParOf" srcId="{3C59AF9A-04A3-4AF8-B01F-4BCBC28A3259}" destId="{AA56098F-2917-424C-93C7-2A8D9DCC86C0}" srcOrd="0" destOrd="0" presId="urn:microsoft.com/office/officeart/2005/8/layout/hierarchy4"/>
    <dgm:cxn modelId="{ABF005D4-F3D7-4CCE-8499-EF159DE64519}" type="presParOf" srcId="{3C59AF9A-04A3-4AF8-B01F-4BCBC28A3259}" destId="{454C42C3-BC96-44E0-B0EC-4754F38DFD65}" srcOrd="1" destOrd="0" presId="urn:microsoft.com/office/officeart/2005/8/layout/hierarchy4"/>
    <dgm:cxn modelId="{692EE337-EB7E-4EC1-BD69-2DCDD0EB258A}" type="presParOf" srcId="{424775D0-179F-48EE-9BB3-68CFC442BE89}" destId="{FFB949C1-9822-478B-ACBD-888C61E93792}" srcOrd="1" destOrd="0" presId="urn:microsoft.com/office/officeart/2005/8/layout/hierarchy4"/>
    <dgm:cxn modelId="{0335CE16-3C49-4E6D-B9AA-44BD4423DAC8}" type="presParOf" srcId="{424775D0-179F-48EE-9BB3-68CFC442BE89}" destId="{56609B84-5CB9-49F2-B14B-99A94C78E2C4}" srcOrd="2" destOrd="0" presId="urn:microsoft.com/office/officeart/2005/8/layout/hierarchy4"/>
    <dgm:cxn modelId="{9A3C2C5B-698A-4008-8E1E-26066CB2D315}" type="presParOf" srcId="{56609B84-5CB9-49F2-B14B-99A94C78E2C4}" destId="{BC6A92AF-9F72-4E0F-A154-EA3718762BE1}" srcOrd="0" destOrd="0" presId="urn:microsoft.com/office/officeart/2005/8/layout/hierarchy4"/>
    <dgm:cxn modelId="{31E1B43D-3895-4873-9BC9-496321C699C2}" type="presParOf" srcId="{56609B84-5CB9-49F2-B14B-99A94C78E2C4}" destId="{FF13F0D6-21E3-4DB0-86AF-05DCE4DAFA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C4441-BE31-43FC-B3B8-8939917B9AF4}">
      <dsp:nvSpPr>
        <dsp:cNvPr id="0" name=""/>
        <dsp:cNvSpPr/>
      </dsp:nvSpPr>
      <dsp:spPr>
        <a:xfrm>
          <a:off x="3087" y="1205"/>
          <a:ext cx="8357097" cy="1934064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smtClean="0">
              <a:solidFill>
                <a:schemeClr val="tx1"/>
              </a:solidFill>
            </a:rPr>
            <a:t>Alfresco One</a:t>
          </a:r>
          <a:br>
            <a:rPr lang="fr-FR" sz="32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Installers (Win, OSX, Linux)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Distribution zip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EAR</a:t>
          </a:r>
          <a:endParaRPr lang="en-GB" sz="1800" kern="1200">
            <a:solidFill>
              <a:schemeClr val="tx1"/>
            </a:solidFill>
          </a:endParaRPr>
        </a:p>
      </dsp:txBody>
      <dsp:txXfrm>
        <a:off x="59734" y="57852"/>
        <a:ext cx="8243803" cy="1820770"/>
      </dsp:txXfrm>
    </dsp:sp>
    <dsp:sp modelId="{AA56098F-2917-424C-93C7-2A8D9DCC86C0}">
      <dsp:nvSpPr>
        <dsp:cNvPr id="0" name=""/>
        <dsp:cNvSpPr/>
      </dsp:nvSpPr>
      <dsp:spPr>
        <a:xfrm>
          <a:off x="3087" y="2156635"/>
          <a:ext cx="4010123" cy="193406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>
              <a:solidFill>
                <a:schemeClr val="tx1"/>
              </a:solidFill>
            </a:rPr>
            <a:t>Alfresco One Platform</a:t>
          </a:r>
          <a:br>
            <a:rPr lang="fr-FR" sz="2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Installers (Win, OSX, Linux)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Distribution zip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Solr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EAR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File Transfer Receiver</a:t>
          </a:r>
          <a:endParaRPr lang="en-GB" sz="1800" kern="1200">
            <a:solidFill>
              <a:schemeClr val="tx1"/>
            </a:solidFill>
          </a:endParaRPr>
        </a:p>
      </dsp:txBody>
      <dsp:txXfrm>
        <a:off x="59734" y="2213282"/>
        <a:ext cx="3896829" cy="1820770"/>
      </dsp:txXfrm>
    </dsp:sp>
    <dsp:sp modelId="{BC6A92AF-9F72-4E0F-A154-EA3718762BE1}">
      <dsp:nvSpPr>
        <dsp:cNvPr id="0" name=""/>
        <dsp:cNvSpPr/>
      </dsp:nvSpPr>
      <dsp:spPr>
        <a:xfrm>
          <a:off x="4350061" y="2156635"/>
          <a:ext cx="4010123" cy="193406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>
              <a:solidFill>
                <a:schemeClr val="tx1"/>
              </a:solidFill>
            </a:rPr>
            <a:t>Alfresco One Share</a:t>
          </a:r>
          <a:br>
            <a:rPr lang="fr-FR" sz="2900" kern="1200" smtClean="0">
              <a:solidFill>
                <a:schemeClr val="tx1"/>
              </a:solidFill>
            </a:rPr>
          </a:br>
          <a:r>
            <a:rPr lang="fr-FR" sz="1800" b="0" kern="1200" smtClean="0">
              <a:solidFill>
                <a:schemeClr val="tx1"/>
              </a:solidFill>
            </a:rPr>
            <a:t>- Installers </a:t>
          </a:r>
          <a:r>
            <a:rPr lang="fr-FR" sz="1800" kern="1200" smtClean="0">
              <a:solidFill>
                <a:schemeClr val="tx1"/>
              </a:solidFill>
            </a:rPr>
            <a:t>(Win, OSX, Linux)</a:t>
          </a:r>
          <a:r>
            <a:rPr lang="fr-FR" sz="1800" b="0" kern="1200" smtClean="0">
              <a:solidFill>
                <a:schemeClr val="tx1"/>
              </a:solidFill>
            </a:rPr>
            <a:t/>
          </a:r>
          <a:br>
            <a:rPr lang="fr-FR" sz="1800" b="0" kern="1200" smtClean="0">
              <a:solidFill>
                <a:schemeClr val="tx1"/>
              </a:solidFill>
            </a:rPr>
          </a:br>
          <a:r>
            <a:rPr lang="fr-FR" sz="1800" b="0" kern="1200" smtClean="0">
              <a:solidFill>
                <a:schemeClr val="tx1"/>
              </a:solidFill>
            </a:rPr>
            <a:t>- Distribution zip</a:t>
          </a:r>
          <a:br>
            <a:rPr lang="fr-FR" sz="1800" b="0" kern="1200" smtClean="0">
              <a:solidFill>
                <a:schemeClr val="tx1"/>
              </a:solidFill>
            </a:rPr>
          </a:br>
          <a:r>
            <a:rPr lang="fr-FR" sz="1800" b="0" kern="1200" smtClean="0">
              <a:solidFill>
                <a:schemeClr val="tx1"/>
              </a:solidFill>
            </a:rPr>
            <a:t>- Web Quick Start / Web Editor</a:t>
          </a:r>
          <a:endParaRPr lang="en-GB" sz="1800" b="0" kern="1200">
            <a:solidFill>
              <a:schemeClr val="tx1"/>
            </a:solidFill>
          </a:endParaRPr>
        </a:p>
      </dsp:txBody>
      <dsp:txXfrm>
        <a:off x="4406708" y="2213282"/>
        <a:ext cx="3896829" cy="182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20.04.2016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techblog.netflix.com/2012/07/embracing-differences-inside-netfli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Alfresco </a:t>
            </a:r>
            <a:r>
              <a:rPr lang="en-GB" b="1" smtClean="0"/>
              <a:t>5.1:</a:t>
            </a:r>
            <a:br>
              <a:rPr lang="en-GB" b="1" smtClean="0"/>
            </a:br>
            <a:r>
              <a:rPr lang="en-GB" b="1" smtClean="0"/>
              <a:t>separating </a:t>
            </a:r>
            <a:r>
              <a:rPr lang="en-GB" b="1"/>
              <a:t>Platform and </a:t>
            </a:r>
            <a:r>
              <a:rPr lang="en-GB" b="1" smtClean="0"/>
              <a:t>Share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Samuel Langlois</a:t>
            </a:r>
            <a:br>
              <a:rPr lang="en-US" smtClean="0"/>
            </a:br>
            <a:r>
              <a:rPr lang="en-US" smtClean="0"/>
              <a:t>Build engineer at Alfresco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</a:t>
            </a:r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47550"/>
              </p:ext>
            </p:extLst>
          </p:nvPr>
        </p:nvGraphicFramePr>
        <p:xfrm>
          <a:off x="457200" y="1857375"/>
          <a:ext cx="8363272" cy="409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8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Needed to separate common components</a:t>
            </a:r>
          </a:p>
          <a:p>
            <a:pPr lvl="1"/>
            <a:r>
              <a:rPr lang="fr-FR" smtClean="0"/>
              <a:t>alfresco-core (should really be called Common…)</a:t>
            </a:r>
          </a:p>
          <a:p>
            <a:pPr lvl="1"/>
            <a:r>
              <a:rPr lang="fr-FR" smtClean="0"/>
              <a:t>JLan </a:t>
            </a:r>
          </a:p>
          <a:p>
            <a:pPr lvl="1"/>
            <a:r>
              <a:rPr lang="fr-FR" smtClean="0"/>
              <a:t>surf-webscripts </a:t>
            </a:r>
          </a:p>
          <a:p>
            <a:pPr lvl="1"/>
            <a:r>
              <a:rPr lang="fr-FR" smtClean="0"/>
              <a:t>Surf</a:t>
            </a:r>
          </a:p>
          <a:p>
            <a:r>
              <a:rPr lang="fr-FR" smtClean="0"/>
              <a:t>These are now released separately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374904" y="2636912"/>
            <a:ext cx="1872776" cy="187277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9346" y="2809704"/>
            <a:ext cx="1699984" cy="16999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5518" y="5500957"/>
            <a:ext cx="840472" cy="8404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95936" y="5461058"/>
            <a:ext cx="936104" cy="920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Surf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1056" y="5500957"/>
            <a:ext cx="840472" cy="8404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JLan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  <a:endCxn id="8" idx="0"/>
          </p:cNvCxnSpPr>
          <p:nvPr/>
        </p:nvCxnSpPr>
        <p:spPr>
          <a:xfrm>
            <a:off x="3311292" y="4509688"/>
            <a:ext cx="0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 flipH="1">
            <a:off x="3311292" y="4509688"/>
            <a:ext cx="2548046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7" idx="0"/>
          </p:cNvCxnSpPr>
          <p:nvPr/>
        </p:nvCxnSpPr>
        <p:spPr>
          <a:xfrm>
            <a:off x="3311292" y="4509688"/>
            <a:ext cx="1152696" cy="95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3311292" y="4509688"/>
            <a:ext cx="2364462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0"/>
          </p:cNvCxnSpPr>
          <p:nvPr/>
        </p:nvCxnSpPr>
        <p:spPr>
          <a:xfrm flipH="1">
            <a:off x="4463988" y="4509688"/>
            <a:ext cx="1395350" cy="95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5675754" y="4509688"/>
            <a:ext cx="183584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6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Needed to cut a few cyclic </a:t>
            </a:r>
            <a:r>
              <a:rPr lang="fr-FR" smtClean="0"/>
              <a:t>dependencies</a:t>
            </a:r>
          </a:p>
          <a:p>
            <a:r>
              <a:rPr lang="fr-FR" smtClean="0"/>
              <a:t>Moved Share, Surf, etc. in different codebases</a:t>
            </a:r>
          </a:p>
          <a:p>
            <a:pPr lvl="1"/>
            <a:r>
              <a:rPr lang="fr-FR" smtClean="0"/>
              <a:t>Same Subversion server, for maintenance reason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Maven FTW!</a:t>
            </a:r>
            <a:endParaRPr lang="fr-FR" smtClean="0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2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Technical side done</a:t>
            </a:r>
          </a:p>
          <a:p>
            <a:r>
              <a:rPr lang="fr-FR" smtClean="0"/>
              <a:t>We </a:t>
            </a:r>
            <a:r>
              <a:rPr lang="fr-FR" smtClean="0"/>
              <a:t>didn’t go as far as we wanted</a:t>
            </a:r>
          </a:p>
          <a:p>
            <a:pPr lvl="1"/>
            <a:r>
              <a:rPr lang="fr-FR" smtClean="0"/>
              <a:t>5.1.X Service packs/hotfixes still provided </a:t>
            </a:r>
            <a:r>
              <a:rPr lang="fr-FR" smtClean="0"/>
              <a:t>as one</a:t>
            </a:r>
            <a:endParaRPr lang="fr-FR" smtClean="0"/>
          </a:p>
          <a:p>
            <a:r>
              <a:rPr lang="fr-FR" smtClean="0"/>
              <a:t>Need</a:t>
            </a:r>
          </a:p>
          <a:p>
            <a:pPr lvl="1"/>
            <a:r>
              <a:rPr lang="fr-FR" smtClean="0"/>
              <a:t>More tests for independent modules</a:t>
            </a:r>
          </a:p>
          <a:p>
            <a:pPr lvl="1"/>
            <a:r>
              <a:rPr lang="fr-FR" smtClean="0"/>
              <a:t>Reliance on public API exclusively</a:t>
            </a:r>
          </a:p>
          <a:p>
            <a:pPr marL="457200" lvl="1" indent="0">
              <a:buNone/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117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43382" y="2341714"/>
            <a:ext cx="2880320" cy="2880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16216" y="2310581"/>
            <a:ext cx="1535792" cy="15357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16176" y="3779869"/>
            <a:ext cx="1535792" cy="15357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75944" y="3707293"/>
            <a:ext cx="840472" cy="8404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JLan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32-Point Star 8"/>
          <p:cNvSpPr/>
          <p:nvPr/>
        </p:nvSpPr>
        <p:spPr>
          <a:xfrm>
            <a:off x="4860032" y="1628800"/>
            <a:ext cx="4096092" cy="4306149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52120" y="3064765"/>
            <a:ext cx="936104" cy="920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Surf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32-Point Star 11"/>
          <p:cNvSpPr/>
          <p:nvPr/>
        </p:nvSpPr>
        <p:spPr>
          <a:xfrm>
            <a:off x="35496" y="1628800"/>
            <a:ext cx="4096092" cy="4306149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43382" y="2341714"/>
            <a:ext cx="2880320" cy="2880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97960" y="1260402"/>
            <a:ext cx="1535792" cy="15357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16176" y="3779869"/>
            <a:ext cx="1535792" cy="15357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02513" y="3499712"/>
            <a:ext cx="840472" cy="8404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JLan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32-Point Star 8"/>
          <p:cNvSpPr/>
          <p:nvPr/>
        </p:nvSpPr>
        <p:spPr>
          <a:xfrm>
            <a:off x="6852421" y="923540"/>
            <a:ext cx="2172052" cy="2283440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548124" y="2028298"/>
            <a:ext cx="936104" cy="920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Surf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32-Point Star 11"/>
          <p:cNvSpPr/>
          <p:nvPr/>
        </p:nvSpPr>
        <p:spPr>
          <a:xfrm>
            <a:off x="35496" y="1628800"/>
            <a:ext cx="4096092" cy="4306149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32-Point Star 9"/>
          <p:cNvSpPr/>
          <p:nvPr/>
        </p:nvSpPr>
        <p:spPr>
          <a:xfrm>
            <a:off x="5724128" y="3406045"/>
            <a:ext cx="2172052" cy="2283440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32-Point Star 12"/>
          <p:cNvSpPr/>
          <p:nvPr/>
        </p:nvSpPr>
        <p:spPr>
          <a:xfrm>
            <a:off x="7884368" y="3212976"/>
            <a:ext cx="1276762" cy="1413944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32-Point Star 13"/>
          <p:cNvSpPr/>
          <p:nvPr/>
        </p:nvSpPr>
        <p:spPr>
          <a:xfrm>
            <a:off x="5299131" y="1725222"/>
            <a:ext cx="1434090" cy="1507634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8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More separations considered</a:t>
            </a:r>
          </a:p>
          <a:p>
            <a:pPr lvl="1"/>
            <a:r>
              <a:rPr lang="fr-FR" smtClean="0"/>
              <a:t>Search?</a:t>
            </a:r>
          </a:p>
          <a:p>
            <a:pPr lvl="1"/>
            <a:r>
              <a:rPr lang="fr-FR" smtClean="0"/>
              <a:t>REST APIs?</a:t>
            </a:r>
          </a:p>
          <a:p>
            <a:pPr lvl="1"/>
            <a:r>
              <a:rPr lang="fr-FR" smtClean="0"/>
              <a:t>…</a:t>
            </a:r>
          </a:p>
          <a:p>
            <a:pPr lvl="1"/>
            <a:endParaRPr lang="fr-FR"/>
          </a:p>
          <a:p>
            <a:r>
              <a:rPr lang="fr-FR" smtClean="0"/>
              <a:t>Moving to Git</a:t>
            </a:r>
          </a:p>
        </p:txBody>
      </p:sp>
    </p:spTree>
    <p:extLst>
      <p:ext uri="{BB962C8B-B14F-4D97-AF65-F5344CB8AC3E}">
        <p14:creationId xmlns:p14="http://schemas.microsoft.com/office/powerpoint/2010/main" val="285583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langlois\AppData\Local\Microsoft\Windows\Temporary Internet Files\Content.IE5\N0982HF8\16792-illustration-of-a-red-axe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77" y="562422"/>
            <a:ext cx="4735877" cy="30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260648"/>
            <a:ext cx="396044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  <a:endParaRPr lang="en-GB" sz="49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Splitting Platform and Share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Why?</a:t>
            </a:r>
          </a:p>
          <a:p>
            <a:r>
              <a:rPr lang="fr-FR" smtClean="0"/>
              <a:t>What?</a:t>
            </a:r>
          </a:p>
          <a:p>
            <a:r>
              <a:rPr lang="fr-FR" smtClean="0"/>
              <a:t>How?</a:t>
            </a:r>
          </a:p>
          <a:p>
            <a:r>
              <a:rPr lang="fr-FR" smtClean="0"/>
              <a:t>What now?</a:t>
            </a:r>
            <a:endParaRPr lang="en-GB"/>
          </a:p>
        </p:txBody>
      </p:sp>
      <p:pic>
        <p:nvPicPr>
          <p:cNvPr id="4" name="Picture 2" descr="http://static.squarespace.com/static/4f5655b424acca1952a67887/t/50edd8c3e4b07ac9a3e1f894/1357764805299/wood-splitting.jpg?format=1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1" y="1988840"/>
            <a:ext cx="49685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Many customers don’t use Share</a:t>
            </a:r>
          </a:p>
          <a:p>
            <a:r>
              <a:rPr lang="fr-FR" smtClean="0"/>
              <a:t>Separate release lifecycles</a:t>
            </a:r>
          </a:p>
          <a:p>
            <a:pPr lvl="1"/>
            <a:r>
              <a:rPr lang="fr-FR" smtClean="0"/>
              <a:t>More frequent releases of Share</a:t>
            </a:r>
          </a:p>
          <a:p>
            <a:pPr lvl="1"/>
            <a:r>
              <a:rPr lang="fr-FR" smtClean="0"/>
              <a:t>Easier for people to upgrade</a:t>
            </a:r>
          </a:p>
          <a:p>
            <a:pPr lvl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968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Two smaller, more manageable code bases</a:t>
            </a:r>
          </a:p>
          <a:p>
            <a:pPr lvl="1"/>
            <a:r>
              <a:rPr lang="fr-FR"/>
              <a:t>Responsible teams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Where to chop?</a:t>
            </a:r>
          </a:p>
          <a:p>
            <a:pPr lvl="1"/>
            <a:r>
              <a:rPr lang="fr-FR"/>
              <a:t>Each jar/artifact:</a:t>
            </a:r>
            <a:br>
              <a:rPr lang="fr-FR"/>
            </a:br>
            <a:r>
              <a:rPr lang="fr-FR"/>
              <a:t>alfresco-core.jar | alfresco-data-model.jar | </a:t>
            </a:r>
            <a:r>
              <a:rPr lang="fr-FR"/>
              <a:t>etc</a:t>
            </a:r>
            <a:r>
              <a:rPr lang="fr-FR" smtClean="0"/>
              <a:t>…</a:t>
            </a:r>
            <a:endParaRPr lang="fr-FR" smtClean="0"/>
          </a:p>
          <a:p>
            <a:pPr lvl="1"/>
            <a:r>
              <a:rPr lang="fr-FR" smtClean="0"/>
              <a:t>Each war:</a:t>
            </a:r>
            <a:br>
              <a:rPr lang="fr-FR" smtClean="0"/>
            </a:br>
            <a:r>
              <a:rPr lang="fr-FR" smtClean="0"/>
              <a:t>alfresco.war </a:t>
            </a:r>
            <a:r>
              <a:rPr lang="fr-FR" smtClean="0"/>
              <a:t>| </a:t>
            </a:r>
            <a:r>
              <a:rPr lang="fr-FR" smtClean="0"/>
              <a:t>share.war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47298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Where to chop?</a:t>
            </a:r>
          </a:p>
          <a:p>
            <a:pPr lvl="1"/>
            <a:r>
              <a:rPr lang="fr-FR" smtClean="0">
                <a:hlinkClick r:id="rId2"/>
              </a:rPr>
              <a:t>The </a:t>
            </a:r>
            <a:r>
              <a:rPr lang="fr-FR" smtClean="0">
                <a:hlinkClick r:id="rId2"/>
              </a:rPr>
              <a:t>« Netflix » model</a:t>
            </a:r>
            <a:endParaRPr lang="fr-FR" smtClean="0"/>
          </a:p>
        </p:txBody>
      </p:sp>
      <p:pic>
        <p:nvPicPr>
          <p:cNvPr id="2050" name="Picture 2" descr="http://3.bp.blogspot.com/-ISPfN3AVxQA/T_Tai9NJReI/AAAAAAAAAEE/qQDFuxiIlWM/s1600/Slide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507321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1403648" y="3933056"/>
            <a:ext cx="288032" cy="2088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>
            <a:off x="1412032" y="3066374"/>
            <a:ext cx="288032" cy="7946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5620" y="3315049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Client side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5620" y="4792506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Server side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2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The </a:t>
            </a:r>
            <a:r>
              <a:rPr lang="fr-F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share-services</a:t>
            </a:r>
            <a:r>
              <a:rPr lang="fr-FR" smtClean="0"/>
              <a:t> AMP</a:t>
            </a:r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39552" y="2456706"/>
            <a:ext cx="3240360" cy="3240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</a:t>
            </a:r>
            <a:r>
              <a:rPr lang="fr-FR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alfresco.war</a:t>
            </a:r>
            <a:r>
              <a:rPr lang="fr-FR" smtClean="0">
                <a:solidFill>
                  <a:schemeClr val="tx1"/>
                </a:solidFill>
              </a:rPr>
              <a:t>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52120" y="2636540"/>
            <a:ext cx="2808312" cy="28083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</a:t>
            </a:r>
            <a:r>
              <a:rPr lang="fr-FR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share.war</a:t>
            </a:r>
            <a:r>
              <a:rPr lang="fr-FR" smtClean="0">
                <a:solidFill>
                  <a:schemeClr val="tx1"/>
                </a:solidFill>
              </a:rPr>
              <a:t>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Moon 5"/>
          <p:cNvSpPr/>
          <p:nvPr/>
        </p:nvSpPr>
        <p:spPr>
          <a:xfrm rot="10800000">
            <a:off x="3293139" y="2924758"/>
            <a:ext cx="1382557" cy="2304256"/>
          </a:xfrm>
          <a:prstGeom prst="moon">
            <a:avLst>
              <a:gd name="adj" fmla="val 63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769628" y="3567732"/>
            <a:ext cx="9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share-</a:t>
            </a:r>
            <a:br>
              <a:rPr lang="fr-FR" smtClean="0"/>
            </a:br>
            <a:r>
              <a:rPr lang="fr-FR" smtClean="0"/>
              <a:t>services </a:t>
            </a:r>
            <a:br>
              <a:rPr lang="fr-FR" smtClean="0"/>
            </a:br>
            <a:r>
              <a:rPr lang="fr-FR" smtClean="0"/>
              <a:t>AMP</a:t>
            </a:r>
            <a:endParaRPr lang="en-GB"/>
          </a:p>
        </p:txBody>
      </p: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4675696" y="4040696"/>
            <a:ext cx="976424" cy="36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"Full packaging" still needed</a:t>
            </a:r>
          </a:p>
          <a:p>
            <a:r>
              <a:rPr lang="fr-FR" b="1" i="1" smtClean="0"/>
              <a:t>Alfresco One</a:t>
            </a:r>
            <a:r>
              <a:rPr lang="fr-FR" smtClean="0"/>
              <a:t> aggregates:</a:t>
            </a:r>
          </a:p>
          <a:p>
            <a:pPr lvl="1"/>
            <a:r>
              <a:rPr lang="fr-FR" smtClean="0"/>
              <a:t>Alfresco One Platform</a:t>
            </a:r>
          </a:p>
          <a:p>
            <a:pPr lvl="1"/>
            <a:r>
              <a:rPr lang="fr-FR" smtClean="0"/>
              <a:t>Alfresco One Share</a:t>
            </a:r>
          </a:p>
          <a:p>
            <a:pPr lvl="1"/>
            <a:r>
              <a:rPr lang="fr-FR" smtClean="0"/>
              <a:t>GoogleDocs integration</a:t>
            </a:r>
          </a:p>
          <a:p>
            <a:pPr lvl="1"/>
            <a:r>
              <a:rPr lang="fr-FR" smtClean="0"/>
              <a:t>Alfresco Office Services module</a:t>
            </a:r>
          </a:p>
          <a:p>
            <a:pPr lvl="1"/>
            <a:r>
              <a:rPr lang="fr-FR" smtClean="0"/>
              <a:t>…</a:t>
            </a:r>
          </a:p>
          <a:p>
            <a:r>
              <a:rPr lang="fr-FR" smtClean="0"/>
              <a:t>How do we call it? </a:t>
            </a:r>
          </a:p>
          <a:p>
            <a:pPr lvl="1"/>
            <a:r>
              <a:rPr lang="fr-FR" smtClean="0"/>
              <a:t>201601-(EA|LA)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6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What about Community Edition?</a:t>
            </a:r>
          </a:p>
          <a:p>
            <a:r>
              <a:rPr lang="fr-FR" smtClean="0"/>
              <a:t>"Full packaging" only, because</a:t>
            </a:r>
          </a:p>
          <a:p>
            <a:pPr lvl="1"/>
            <a:r>
              <a:rPr lang="fr-FR" smtClean="0"/>
              <a:t>No cluster: most installations are single-node</a:t>
            </a:r>
          </a:p>
          <a:p>
            <a:pPr lvl="1"/>
            <a:r>
              <a:rPr lang="fr-FR"/>
              <a:t>Little need for separate </a:t>
            </a:r>
            <a:r>
              <a:rPr lang="fr-FR" smtClean="0"/>
              <a:t>lifecycle</a:t>
            </a:r>
          </a:p>
          <a:p>
            <a:pPr lvl="1"/>
            <a:r>
              <a:rPr lang="fr-FR" smtClean="0"/>
              <a:t>No hotfix releases</a:t>
            </a:r>
          </a:p>
          <a:p>
            <a:pPr lvl="1"/>
            <a:r>
              <a:rPr lang="fr-FR" smtClean="0"/>
              <a:t>Used for evaluations -&gt; KISS!</a:t>
            </a:r>
          </a:p>
        </p:txBody>
      </p:sp>
    </p:spTree>
    <p:extLst>
      <p:ext uri="{BB962C8B-B14F-4D97-AF65-F5344CB8AC3E}">
        <p14:creationId xmlns:p14="http://schemas.microsoft.com/office/powerpoint/2010/main" val="1025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1256</TotalTime>
  <Words>296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BeeCon2016</vt:lpstr>
      <vt:lpstr>Alfresco 5.1: separating Platform and Share</vt:lpstr>
      <vt:lpstr>Splitting Platform and Share</vt:lpstr>
      <vt:lpstr>Why?</vt:lpstr>
      <vt:lpstr>Why?</vt:lpstr>
      <vt:lpstr>What?</vt:lpstr>
      <vt:lpstr>What?</vt:lpstr>
      <vt:lpstr>What?</vt:lpstr>
      <vt:lpstr>What?</vt:lpstr>
      <vt:lpstr>What?</vt:lpstr>
      <vt:lpstr>What</vt:lpstr>
      <vt:lpstr>How?</vt:lpstr>
      <vt:lpstr>PowerPoint Presentation</vt:lpstr>
      <vt:lpstr>How?</vt:lpstr>
      <vt:lpstr>What now?</vt:lpstr>
      <vt:lpstr>What now?</vt:lpstr>
      <vt:lpstr>What now?</vt:lpstr>
      <vt:lpstr>What now?</vt:lpstr>
      <vt:lpstr>PowerPoint Presentation</vt:lpstr>
    </vt:vector>
  </TitlesOfParts>
  <Manager/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subject/>
  <dc:creator>BeeCon</dc:creator>
  <cp:keywords/>
  <dc:description/>
  <cp:lastModifiedBy>Samuel Langlois</cp:lastModifiedBy>
  <cp:revision>39</cp:revision>
  <dcterms:created xsi:type="dcterms:W3CDTF">2016-02-21T21:42:29Z</dcterms:created>
  <dcterms:modified xsi:type="dcterms:W3CDTF">2016-04-20T11:02:28Z</dcterms:modified>
  <cp:category/>
</cp:coreProperties>
</file>