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8" r:id="rId1"/>
  </p:sldMasterIdLst>
  <p:notesMasterIdLst>
    <p:notesMasterId r:id="rId28"/>
  </p:notesMasterIdLst>
  <p:sldIdLst>
    <p:sldId id="458" r:id="rId2"/>
    <p:sldId id="459" r:id="rId3"/>
    <p:sldId id="460" r:id="rId4"/>
    <p:sldId id="419" r:id="rId5"/>
    <p:sldId id="461" r:id="rId6"/>
    <p:sldId id="424" r:id="rId7"/>
    <p:sldId id="462" r:id="rId8"/>
    <p:sldId id="463" r:id="rId9"/>
    <p:sldId id="476" r:id="rId10"/>
    <p:sldId id="427" r:id="rId11"/>
    <p:sldId id="464" r:id="rId12"/>
    <p:sldId id="465" r:id="rId13"/>
    <p:sldId id="466" r:id="rId14"/>
    <p:sldId id="432" r:id="rId15"/>
    <p:sldId id="467" r:id="rId16"/>
    <p:sldId id="475" r:id="rId17"/>
    <p:sldId id="474" r:id="rId18"/>
    <p:sldId id="473" r:id="rId19"/>
    <p:sldId id="477" r:id="rId20"/>
    <p:sldId id="472" r:id="rId21"/>
    <p:sldId id="444" r:id="rId22"/>
    <p:sldId id="471" r:id="rId23"/>
    <p:sldId id="470" r:id="rId24"/>
    <p:sldId id="469" r:id="rId25"/>
    <p:sldId id="468" r:id="rId26"/>
    <p:sldId id="448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8">
          <p15:clr>
            <a:srgbClr val="A4A3A4"/>
          </p15:clr>
        </p15:guide>
        <p15:guide id="2" pos="2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DE00"/>
    <a:srgbClr val="52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3" autoAdjust="0"/>
    <p:restoredTop sz="93172" autoAdjust="0"/>
  </p:normalViewPr>
  <p:slideViewPr>
    <p:cSldViewPr snapToGrid="0" snapToObjects="1">
      <p:cViewPr>
        <p:scale>
          <a:sx n="100" d="100"/>
          <a:sy n="100" d="100"/>
        </p:scale>
        <p:origin x="968" y="1000"/>
      </p:cViewPr>
      <p:guideLst>
        <p:guide orient="horz" pos="1518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B5AC1-0993-F748-BB25-3468D4B775D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62BF1129-6E99-264E-87B1-CE0F83C90052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[Go Live</a:t>
          </a:r>
          <a:r>
            <a:rPr lang="en-US" sz="1800" dirty="0" smtClean="0">
              <a:solidFill>
                <a:schemeClr val="tx1"/>
              </a:solidFill>
            </a:rPr>
            <a:t>]</a:t>
          </a:r>
          <a:endParaRPr lang="en-US" sz="1800" dirty="0" smtClean="0">
            <a:solidFill>
              <a:schemeClr val="tx1"/>
            </a:solidFill>
          </a:endParaRPr>
        </a:p>
      </dgm:t>
    </dgm:pt>
    <dgm:pt modelId="{75C991D1-16DA-0047-9F09-778A90579571}" type="parTrans" cxnId="{72E3515B-2857-2A4D-99CD-C530CB28A2FA}">
      <dgm:prSet/>
      <dgm:spPr/>
      <dgm:t>
        <a:bodyPr/>
        <a:lstStyle/>
        <a:p>
          <a:endParaRPr lang="en-US"/>
        </a:p>
      </dgm:t>
    </dgm:pt>
    <dgm:pt modelId="{19010FD4-487E-204F-B625-74B98DFE2A7D}" type="sibTrans" cxnId="{72E3515B-2857-2A4D-99CD-C530CB28A2FA}">
      <dgm:prSet/>
      <dgm:spPr/>
      <dgm:t>
        <a:bodyPr/>
        <a:lstStyle/>
        <a:p>
          <a:endParaRPr lang="en-US"/>
        </a:p>
      </dgm:t>
    </dgm:pt>
    <dgm:pt modelId="{937D1A96-ED06-1143-9864-94C22379EAFA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[Image Build]</a:t>
          </a:r>
        </a:p>
        <a:p>
          <a:r>
            <a:rPr lang="en-US" sz="1800" b="1" dirty="0" smtClean="0">
              <a:solidFill>
                <a:schemeClr val="tx1"/>
              </a:solidFill>
              <a:latin typeface="Courier New"/>
              <a:cs typeface="Courier New"/>
            </a:rPr>
            <a:t>vagrant </a:t>
          </a:r>
          <a:r>
            <a:rPr lang="en-US" sz="1800" b="1" dirty="0" smtClean="0">
              <a:solidFill>
                <a:schemeClr val="tx1"/>
              </a:solidFill>
              <a:latin typeface="Courier New"/>
              <a:cs typeface="Courier New"/>
            </a:rPr>
            <a:t>packer-build</a:t>
          </a:r>
          <a:endParaRPr lang="en-US" sz="1800" dirty="0">
            <a:solidFill>
              <a:schemeClr val="tx1"/>
            </a:solidFill>
          </a:endParaRPr>
        </a:p>
      </dgm:t>
    </dgm:pt>
    <dgm:pt modelId="{6CA55EC3-8B77-D04C-8093-73F53F31BD28}" type="parTrans" cxnId="{E9AA2BE3-4412-8043-A21A-0749A5EED4C3}">
      <dgm:prSet/>
      <dgm:spPr/>
      <dgm:t>
        <a:bodyPr/>
        <a:lstStyle/>
        <a:p>
          <a:endParaRPr lang="en-US"/>
        </a:p>
      </dgm:t>
    </dgm:pt>
    <dgm:pt modelId="{5C5D09A6-E3EB-E047-9C75-AA12503565CC}" type="sibTrans" cxnId="{E9AA2BE3-4412-8043-A21A-0749A5EED4C3}">
      <dgm:prSet/>
      <dgm:spPr/>
      <dgm:t>
        <a:bodyPr/>
        <a:lstStyle/>
        <a:p>
          <a:endParaRPr lang="en-US"/>
        </a:p>
      </dgm:t>
    </dgm:pt>
    <dgm:pt modelId="{71C255A8-F080-0E4D-BDB4-6F89F77FA3C9}">
      <dgm:prSet custT="1"/>
      <dgm:spPr>
        <a:solidFill>
          <a:srgbClr val="92D050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[Configuration]</a:t>
          </a:r>
        </a:p>
        <a:p>
          <a:r>
            <a:rPr lang="en-US" sz="1800" dirty="0" smtClean="0">
              <a:solidFill>
                <a:schemeClr val="tx1"/>
              </a:solidFill>
            </a:rPr>
            <a:t>Choose an SPK stack and play with Vagrantfile and instance templates</a:t>
          </a:r>
          <a:endParaRPr lang="en-US" sz="1800" dirty="0">
            <a:solidFill>
              <a:schemeClr val="tx1"/>
            </a:solidFill>
          </a:endParaRPr>
        </a:p>
      </dgm:t>
    </dgm:pt>
    <dgm:pt modelId="{19A3E8DD-7340-484B-B433-99B6B645A0AC}" type="parTrans" cxnId="{B34D8B5B-3F2F-254B-87AD-E20000B94000}">
      <dgm:prSet/>
      <dgm:spPr/>
      <dgm:t>
        <a:bodyPr/>
        <a:lstStyle/>
        <a:p>
          <a:endParaRPr lang="en-US"/>
        </a:p>
      </dgm:t>
    </dgm:pt>
    <dgm:pt modelId="{8DF26FE3-61CF-4A41-A305-66D7BE30EA3A}" type="sibTrans" cxnId="{B34D8B5B-3F2F-254B-87AD-E20000B94000}">
      <dgm:prSet/>
      <dgm:spPr/>
      <dgm:t>
        <a:bodyPr/>
        <a:lstStyle/>
        <a:p>
          <a:endParaRPr lang="en-US"/>
        </a:p>
      </dgm:t>
    </dgm:pt>
    <dgm:pt modelId="{2002127D-BB86-4D44-9FBB-C7A4FF2C9152}">
      <dgm:prSet custT="1"/>
      <dgm:spPr>
        <a:solidFill>
          <a:srgbClr val="92D050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[Tweak and Local run]</a:t>
          </a:r>
        </a:p>
        <a:p>
          <a:r>
            <a:rPr lang="en-US" sz="1800" b="1" dirty="0" smtClean="0">
              <a:solidFill>
                <a:schemeClr val="tx1"/>
              </a:solidFill>
              <a:latin typeface="Courier New"/>
              <a:cs typeface="Courier New"/>
            </a:rPr>
            <a:t>Vagrant up</a:t>
          </a:r>
          <a:endParaRPr lang="en-US" sz="1800" b="1" dirty="0">
            <a:solidFill>
              <a:schemeClr val="tx1"/>
            </a:solidFill>
            <a:latin typeface="Courier New"/>
            <a:cs typeface="Courier New"/>
          </a:endParaRPr>
        </a:p>
      </dgm:t>
    </dgm:pt>
    <dgm:pt modelId="{9EEBB70A-F955-F740-B3B1-DE941792E821}" type="parTrans" cxnId="{486BE3A4-C7AD-6243-88B7-0255E5E7BED9}">
      <dgm:prSet/>
      <dgm:spPr/>
      <dgm:t>
        <a:bodyPr/>
        <a:lstStyle/>
        <a:p>
          <a:endParaRPr lang="en-US"/>
        </a:p>
      </dgm:t>
    </dgm:pt>
    <dgm:pt modelId="{07F75DA5-A8D7-054D-BF6C-A8F627804C6A}" type="sibTrans" cxnId="{486BE3A4-C7AD-6243-88B7-0255E5E7BED9}">
      <dgm:prSet/>
      <dgm:spPr/>
      <dgm:t>
        <a:bodyPr/>
        <a:lstStyle/>
        <a:p>
          <a:endParaRPr lang="en-US"/>
        </a:p>
      </dgm:t>
    </dgm:pt>
    <dgm:pt modelId="{19DD2CF7-71C1-0C4B-A254-1D60DC97D2D7}" type="pres">
      <dgm:prSet presAssocID="{512B5AC1-0993-F748-BB25-3468D4B775D7}" presName="Name0" presStyleCnt="0">
        <dgm:presLayoutVars>
          <dgm:dir/>
          <dgm:animLvl val="lvl"/>
          <dgm:resizeHandles val="exact"/>
        </dgm:presLayoutVars>
      </dgm:prSet>
      <dgm:spPr/>
    </dgm:pt>
    <dgm:pt modelId="{9509021C-7939-AE46-8070-6B8255A48060}" type="pres">
      <dgm:prSet presAssocID="{62BF1129-6E99-264E-87B1-CE0F83C90052}" presName="Name8" presStyleCnt="0"/>
      <dgm:spPr/>
    </dgm:pt>
    <dgm:pt modelId="{1AA62536-12CB-204E-851C-3E87A2B5B006}" type="pres">
      <dgm:prSet presAssocID="{62BF1129-6E99-264E-87B1-CE0F83C90052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D3BF3-E159-F54E-A3D5-3CD13AC47579}" type="pres">
      <dgm:prSet presAssocID="{62BF1129-6E99-264E-87B1-CE0F83C9005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BC638-18F2-3641-876A-B343BFA982B5}" type="pres">
      <dgm:prSet presAssocID="{937D1A96-ED06-1143-9864-94C22379EAFA}" presName="Name8" presStyleCnt="0"/>
      <dgm:spPr/>
    </dgm:pt>
    <dgm:pt modelId="{67E8D8A1-8CCA-9342-A66D-C6F130C13243}" type="pres">
      <dgm:prSet presAssocID="{937D1A96-ED06-1143-9864-94C22379EAFA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2E0CF-796E-E94F-9D2A-1CE6042CCC99}" type="pres">
      <dgm:prSet presAssocID="{937D1A96-ED06-1143-9864-94C22379EA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83DAC-76FA-084E-B295-8CFF87773404}" type="pres">
      <dgm:prSet presAssocID="{2002127D-BB86-4D44-9FBB-C7A4FF2C9152}" presName="Name8" presStyleCnt="0"/>
      <dgm:spPr/>
    </dgm:pt>
    <dgm:pt modelId="{96BDAEF9-F449-7C40-9122-A62439778FB5}" type="pres">
      <dgm:prSet presAssocID="{2002127D-BB86-4D44-9FBB-C7A4FF2C915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72D03-63A3-E446-92E4-617CE9EED209}" type="pres">
      <dgm:prSet presAssocID="{2002127D-BB86-4D44-9FBB-C7A4FF2C915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12BE3-C63E-C546-B882-B8AFA83E4165}" type="pres">
      <dgm:prSet presAssocID="{71C255A8-F080-0E4D-BDB4-6F89F77FA3C9}" presName="Name8" presStyleCnt="0"/>
      <dgm:spPr/>
    </dgm:pt>
    <dgm:pt modelId="{41D63212-28C4-9142-B663-2D18D63CC79B}" type="pres">
      <dgm:prSet presAssocID="{71C255A8-F080-0E4D-BDB4-6F89F77FA3C9}" presName="level" presStyleLbl="node1" presStyleIdx="3" presStyleCnt="4" custScaleY="100001" custLinFactNeighborX="-395" custLinFactNeighborY="7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B709A-FCAD-F942-BA87-EFAEB3CF26EC}" type="pres">
      <dgm:prSet presAssocID="{71C255A8-F080-0E4D-BDB4-6F89F77FA3C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588721-C91D-DE48-BC68-FDB02F9ED41D}" type="presOf" srcId="{62BF1129-6E99-264E-87B1-CE0F83C90052}" destId="{CF5D3BF3-E159-F54E-A3D5-3CD13AC47579}" srcOrd="1" destOrd="0" presId="urn:microsoft.com/office/officeart/2005/8/layout/pyramid1"/>
    <dgm:cxn modelId="{0C84A64A-5C59-E944-AE54-5D8F3991A12F}" type="presOf" srcId="{937D1A96-ED06-1143-9864-94C22379EAFA}" destId="{67E8D8A1-8CCA-9342-A66D-C6F130C13243}" srcOrd="0" destOrd="0" presId="urn:microsoft.com/office/officeart/2005/8/layout/pyramid1"/>
    <dgm:cxn modelId="{B3FDB810-197E-BF49-9642-7B21AE486C12}" type="presOf" srcId="{2002127D-BB86-4D44-9FBB-C7A4FF2C9152}" destId="{96BDAEF9-F449-7C40-9122-A62439778FB5}" srcOrd="0" destOrd="0" presId="urn:microsoft.com/office/officeart/2005/8/layout/pyramid1"/>
    <dgm:cxn modelId="{491BB0E9-91C0-4541-BD90-51CB0F7C030B}" type="presOf" srcId="{937D1A96-ED06-1143-9864-94C22379EAFA}" destId="{74D2E0CF-796E-E94F-9D2A-1CE6042CCC99}" srcOrd="1" destOrd="0" presId="urn:microsoft.com/office/officeart/2005/8/layout/pyramid1"/>
    <dgm:cxn modelId="{72E3515B-2857-2A4D-99CD-C530CB28A2FA}" srcId="{512B5AC1-0993-F748-BB25-3468D4B775D7}" destId="{62BF1129-6E99-264E-87B1-CE0F83C90052}" srcOrd="0" destOrd="0" parTransId="{75C991D1-16DA-0047-9F09-778A90579571}" sibTransId="{19010FD4-487E-204F-B625-74B98DFE2A7D}"/>
    <dgm:cxn modelId="{C893804C-FB8C-954A-972F-5918E22A44D3}" type="presOf" srcId="{2002127D-BB86-4D44-9FBB-C7A4FF2C9152}" destId="{20472D03-63A3-E446-92E4-617CE9EED209}" srcOrd="1" destOrd="0" presId="urn:microsoft.com/office/officeart/2005/8/layout/pyramid1"/>
    <dgm:cxn modelId="{C733831E-F4AC-6648-80B4-CBACDAC6CAC3}" type="presOf" srcId="{512B5AC1-0993-F748-BB25-3468D4B775D7}" destId="{19DD2CF7-71C1-0C4B-A254-1D60DC97D2D7}" srcOrd="0" destOrd="0" presId="urn:microsoft.com/office/officeart/2005/8/layout/pyramid1"/>
    <dgm:cxn modelId="{B34D8B5B-3F2F-254B-87AD-E20000B94000}" srcId="{512B5AC1-0993-F748-BB25-3468D4B775D7}" destId="{71C255A8-F080-0E4D-BDB4-6F89F77FA3C9}" srcOrd="3" destOrd="0" parTransId="{19A3E8DD-7340-484B-B433-99B6B645A0AC}" sibTransId="{8DF26FE3-61CF-4A41-A305-66D7BE30EA3A}"/>
    <dgm:cxn modelId="{E9AA2BE3-4412-8043-A21A-0749A5EED4C3}" srcId="{512B5AC1-0993-F748-BB25-3468D4B775D7}" destId="{937D1A96-ED06-1143-9864-94C22379EAFA}" srcOrd="1" destOrd="0" parTransId="{6CA55EC3-8B77-D04C-8093-73F53F31BD28}" sibTransId="{5C5D09A6-E3EB-E047-9C75-AA12503565CC}"/>
    <dgm:cxn modelId="{37A2929F-7774-3645-B0AC-75C93EAF0383}" type="presOf" srcId="{71C255A8-F080-0E4D-BDB4-6F89F77FA3C9}" destId="{41D63212-28C4-9142-B663-2D18D63CC79B}" srcOrd="0" destOrd="0" presId="urn:microsoft.com/office/officeart/2005/8/layout/pyramid1"/>
    <dgm:cxn modelId="{486BE3A4-C7AD-6243-88B7-0255E5E7BED9}" srcId="{512B5AC1-0993-F748-BB25-3468D4B775D7}" destId="{2002127D-BB86-4D44-9FBB-C7A4FF2C9152}" srcOrd="2" destOrd="0" parTransId="{9EEBB70A-F955-F740-B3B1-DE941792E821}" sibTransId="{07F75DA5-A8D7-054D-BF6C-A8F627804C6A}"/>
    <dgm:cxn modelId="{9DA20DC6-7E50-134D-84E3-38A765DB03BD}" type="presOf" srcId="{71C255A8-F080-0E4D-BDB4-6F89F77FA3C9}" destId="{C85B709A-FCAD-F942-BA87-EFAEB3CF26EC}" srcOrd="1" destOrd="0" presId="urn:microsoft.com/office/officeart/2005/8/layout/pyramid1"/>
    <dgm:cxn modelId="{8391EE7C-50B0-B34F-BB06-A708B2B8FB97}" type="presOf" srcId="{62BF1129-6E99-264E-87B1-CE0F83C90052}" destId="{1AA62536-12CB-204E-851C-3E87A2B5B006}" srcOrd="0" destOrd="0" presId="urn:microsoft.com/office/officeart/2005/8/layout/pyramid1"/>
    <dgm:cxn modelId="{942DFFC0-D9AD-5A4A-82E5-DE34B5C7143A}" type="presParOf" srcId="{19DD2CF7-71C1-0C4B-A254-1D60DC97D2D7}" destId="{9509021C-7939-AE46-8070-6B8255A48060}" srcOrd="0" destOrd="0" presId="urn:microsoft.com/office/officeart/2005/8/layout/pyramid1"/>
    <dgm:cxn modelId="{12494A04-2373-404E-A04A-6E1747C2FC0E}" type="presParOf" srcId="{9509021C-7939-AE46-8070-6B8255A48060}" destId="{1AA62536-12CB-204E-851C-3E87A2B5B006}" srcOrd="0" destOrd="0" presId="urn:microsoft.com/office/officeart/2005/8/layout/pyramid1"/>
    <dgm:cxn modelId="{511C77BF-99C2-1242-A5E7-D983A570CCC3}" type="presParOf" srcId="{9509021C-7939-AE46-8070-6B8255A48060}" destId="{CF5D3BF3-E159-F54E-A3D5-3CD13AC47579}" srcOrd="1" destOrd="0" presId="urn:microsoft.com/office/officeart/2005/8/layout/pyramid1"/>
    <dgm:cxn modelId="{2478F1E9-1B9B-5F4F-88C7-2B7B5935E421}" type="presParOf" srcId="{19DD2CF7-71C1-0C4B-A254-1D60DC97D2D7}" destId="{B33BC638-18F2-3641-876A-B343BFA982B5}" srcOrd="1" destOrd="0" presId="urn:microsoft.com/office/officeart/2005/8/layout/pyramid1"/>
    <dgm:cxn modelId="{09264514-A059-F241-AB3C-97F231BC509A}" type="presParOf" srcId="{B33BC638-18F2-3641-876A-B343BFA982B5}" destId="{67E8D8A1-8CCA-9342-A66D-C6F130C13243}" srcOrd="0" destOrd="0" presId="urn:microsoft.com/office/officeart/2005/8/layout/pyramid1"/>
    <dgm:cxn modelId="{4F5B2F16-80E5-AA46-8037-6881A65FFF55}" type="presParOf" srcId="{B33BC638-18F2-3641-876A-B343BFA982B5}" destId="{74D2E0CF-796E-E94F-9D2A-1CE6042CCC99}" srcOrd="1" destOrd="0" presId="urn:microsoft.com/office/officeart/2005/8/layout/pyramid1"/>
    <dgm:cxn modelId="{21793CB1-AC7D-0144-ACB7-1DAB35E256CA}" type="presParOf" srcId="{19DD2CF7-71C1-0C4B-A254-1D60DC97D2D7}" destId="{51B83DAC-76FA-084E-B295-8CFF87773404}" srcOrd="2" destOrd="0" presId="urn:microsoft.com/office/officeart/2005/8/layout/pyramid1"/>
    <dgm:cxn modelId="{345B80E0-B67B-2844-B226-545CE3B89550}" type="presParOf" srcId="{51B83DAC-76FA-084E-B295-8CFF87773404}" destId="{96BDAEF9-F449-7C40-9122-A62439778FB5}" srcOrd="0" destOrd="0" presId="urn:microsoft.com/office/officeart/2005/8/layout/pyramid1"/>
    <dgm:cxn modelId="{DF629F8A-FF55-4A42-B19E-0484A1A09A99}" type="presParOf" srcId="{51B83DAC-76FA-084E-B295-8CFF87773404}" destId="{20472D03-63A3-E446-92E4-617CE9EED209}" srcOrd="1" destOrd="0" presId="urn:microsoft.com/office/officeart/2005/8/layout/pyramid1"/>
    <dgm:cxn modelId="{D6F67468-504B-274C-9127-5AA8C0FB4B02}" type="presParOf" srcId="{19DD2CF7-71C1-0C4B-A254-1D60DC97D2D7}" destId="{13012BE3-C63E-C546-B882-B8AFA83E4165}" srcOrd="3" destOrd="0" presId="urn:microsoft.com/office/officeart/2005/8/layout/pyramid1"/>
    <dgm:cxn modelId="{6A708100-1A9C-1444-A7E1-4D8113BE5FF6}" type="presParOf" srcId="{13012BE3-C63E-C546-B882-B8AFA83E4165}" destId="{41D63212-28C4-9142-B663-2D18D63CC79B}" srcOrd="0" destOrd="0" presId="urn:microsoft.com/office/officeart/2005/8/layout/pyramid1"/>
    <dgm:cxn modelId="{AE3F8F65-7B10-6B42-A221-4E3D1BEE5D09}" type="presParOf" srcId="{13012BE3-C63E-C546-B882-B8AFA83E4165}" destId="{C85B709A-FCAD-F942-BA87-EFAEB3CF26E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62536-12CB-204E-851C-3E87A2B5B006}">
      <dsp:nvSpPr>
        <dsp:cNvPr id="0" name=""/>
        <dsp:cNvSpPr/>
      </dsp:nvSpPr>
      <dsp:spPr>
        <a:xfrm>
          <a:off x="2409827" y="0"/>
          <a:ext cx="1606545" cy="1020759"/>
        </a:xfrm>
        <a:prstGeom prst="trapezoid">
          <a:avLst>
            <a:gd name="adj" fmla="val 78694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[Go Live</a:t>
          </a:r>
          <a:r>
            <a:rPr lang="en-US" sz="1800" kern="1200" dirty="0" smtClean="0">
              <a:solidFill>
                <a:schemeClr val="tx1"/>
              </a:solidFill>
            </a:rPr>
            <a:t>]</a:t>
          </a:r>
          <a:endParaRPr lang="en-US" sz="1800" kern="1200" dirty="0" smtClean="0">
            <a:solidFill>
              <a:schemeClr val="tx1"/>
            </a:solidFill>
          </a:endParaRPr>
        </a:p>
      </dsp:txBody>
      <dsp:txXfrm>
        <a:off x="2409827" y="0"/>
        <a:ext cx="1606545" cy="1020759"/>
      </dsp:txXfrm>
    </dsp:sp>
    <dsp:sp modelId="{67E8D8A1-8CCA-9342-A66D-C6F130C13243}">
      <dsp:nvSpPr>
        <dsp:cNvPr id="0" name=""/>
        <dsp:cNvSpPr/>
      </dsp:nvSpPr>
      <dsp:spPr>
        <a:xfrm>
          <a:off x="1606554" y="1020759"/>
          <a:ext cx="3213091" cy="1020759"/>
        </a:xfrm>
        <a:prstGeom prst="trapezoid">
          <a:avLst>
            <a:gd name="adj" fmla="val 78694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[Image Build]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Courier New"/>
              <a:cs typeface="Courier New"/>
            </a:rPr>
            <a:t>vagrant </a:t>
          </a:r>
          <a:r>
            <a:rPr lang="en-US" sz="1800" b="1" kern="1200" dirty="0" smtClean="0">
              <a:solidFill>
                <a:schemeClr val="tx1"/>
              </a:solidFill>
              <a:latin typeface="Courier New"/>
              <a:cs typeface="Courier New"/>
            </a:rPr>
            <a:t>packer-build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168845" y="1020759"/>
        <a:ext cx="2088509" cy="1020759"/>
      </dsp:txXfrm>
    </dsp:sp>
    <dsp:sp modelId="{96BDAEF9-F449-7C40-9122-A62439778FB5}">
      <dsp:nvSpPr>
        <dsp:cNvPr id="0" name=""/>
        <dsp:cNvSpPr/>
      </dsp:nvSpPr>
      <dsp:spPr>
        <a:xfrm>
          <a:off x="803281" y="2041519"/>
          <a:ext cx="4819637" cy="1020759"/>
        </a:xfrm>
        <a:prstGeom prst="trapezoid">
          <a:avLst>
            <a:gd name="adj" fmla="val 78694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[Tweak and Local run]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Courier New"/>
              <a:cs typeface="Courier New"/>
            </a:rPr>
            <a:t>Vagrant up</a:t>
          </a:r>
          <a:endParaRPr lang="en-US" sz="1800" b="1" kern="1200" dirty="0">
            <a:solidFill>
              <a:schemeClr val="tx1"/>
            </a:solidFill>
            <a:latin typeface="Courier New"/>
            <a:cs typeface="Courier New"/>
          </a:endParaRPr>
        </a:p>
      </dsp:txBody>
      <dsp:txXfrm>
        <a:off x="1646717" y="2041519"/>
        <a:ext cx="3132764" cy="1020759"/>
      </dsp:txXfrm>
    </dsp:sp>
    <dsp:sp modelId="{41D63212-28C4-9142-B663-2D18D63CC79B}">
      <dsp:nvSpPr>
        <dsp:cNvPr id="0" name=""/>
        <dsp:cNvSpPr/>
      </dsp:nvSpPr>
      <dsp:spPr>
        <a:xfrm>
          <a:off x="0" y="3062279"/>
          <a:ext cx="6426200" cy="1020770"/>
        </a:xfrm>
        <a:prstGeom prst="trapezoid">
          <a:avLst>
            <a:gd name="adj" fmla="val 78694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[Configuration]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Choose an SPK stack and play with Vagrantfile and instance templates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124584" y="3062279"/>
        <a:ext cx="4177030" cy="1020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2ED65-5371-A84A-8456-C3024485631C}" type="datetimeFigureOut">
              <a:rPr lang="en-US" smtClean="0"/>
              <a:t>4/24/16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0A7B8-6D9A-E843-8C3A-468B02788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6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Haproxy</a:t>
            </a:r>
            <a:r>
              <a:rPr lang="en-US" dirty="0" smtClean="0"/>
              <a:t>,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0A7B8-6D9A-E843-8C3A-468B027881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9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Relationship Id="rId3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Relationship Id="rId3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Relationship Id="rId3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eg"/><Relationship Id="rId3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1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eg"/><Relationship Id="rId3" Type="http://schemas.openxmlformats.org/officeDocument/2006/relationships/image" Target="../media/image11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eg"/><Relationship Id="rId3" Type="http://schemas.openxmlformats.org/officeDocument/2006/relationships/image" Target="../media/image11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eg"/><Relationship Id="rId3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eg"/><Relationship Id="rId3" Type="http://schemas.openxmlformats.org/officeDocument/2006/relationships/image" Target="../media/image11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eg"/><Relationship Id="rId3" Type="http://schemas.openxmlformats.org/officeDocument/2006/relationships/image" Target="../media/image1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eg"/><Relationship Id="rId3" Type="http://schemas.openxmlformats.org/officeDocument/2006/relationships/image" Target="../media/image11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eg"/><Relationship Id="rId3" Type="http://schemas.openxmlformats.org/officeDocument/2006/relationships/image" Target="../media/image11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eg"/><Relationship Id="rId3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eg"/><Relationship Id="rId3" Type="http://schemas.openxmlformats.org/officeDocument/2006/relationships/image" Target="../media/image11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Relationship Id="rId3" Type="http://schemas.openxmlformats.org/officeDocument/2006/relationships/image" Target="../media/image11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eg"/><Relationship Id="rId3" Type="http://schemas.openxmlformats.org/officeDocument/2006/relationships/image" Target="../media/image11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eg"/><Relationship Id="rId3" Type="http://schemas.openxmlformats.org/officeDocument/2006/relationships/image" Target="../media/image11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11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11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11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11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11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11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11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11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11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11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11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1553758"/>
            <a:ext cx="5929354" cy="144662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429006"/>
            <a:ext cx="6400800" cy="11787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56328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35767"/>
            <a:ext cx="8229600" cy="64294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339445"/>
            <a:ext cx="8229600" cy="316113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9414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89346"/>
            <a:ext cx="2057400" cy="391123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89346"/>
            <a:ext cx="6019800" cy="391123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347888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peaker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329728" y="1652278"/>
            <a:ext cx="1757898" cy="175789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20000"/>
                <a:lumOff val="80000"/>
              </a:schemeClr>
            </a:solidFill>
            <a:miter lim="800000"/>
          </a:ln>
          <a:effectLst>
            <a:outerShdw blurRad="508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281" y="2061661"/>
            <a:ext cx="4394131" cy="514333"/>
          </a:xfrm>
        </p:spPr>
        <p:txBody>
          <a:bodyPr>
            <a:noAutofit/>
          </a:bodyPr>
          <a:lstStyle>
            <a:lvl1pPr algn="r">
              <a:defRPr sz="2400">
                <a:solidFill>
                  <a:schemeClr val="bg1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Speaker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281" y="2585173"/>
            <a:ext cx="4394131" cy="260056"/>
          </a:xfrm>
        </p:spPr>
        <p:txBody>
          <a:bodyPr/>
          <a:lstStyle>
            <a:lvl1pPr marL="0" indent="0" algn="r">
              <a:lnSpc>
                <a:spcPct val="80000"/>
              </a:lnSpc>
              <a:buNone/>
              <a:defRPr baseline="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Speaker Title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395076" y="1720850"/>
            <a:ext cx="1627188" cy="1624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 smtClean="0"/>
              <a:t>Drag picture of speaker or company logo to addz</a:t>
            </a:r>
            <a:endParaRPr lang="en-US" dirty="0"/>
          </a:p>
        </p:txBody>
      </p:sp>
      <p:pic>
        <p:nvPicPr>
          <p:cNvPr id="7" name="Picture 6" descr="Schermata 2015-09-23 alle 15.14.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9695" y="4442851"/>
            <a:ext cx="1676400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9695" y="4495025"/>
            <a:ext cx="1689076" cy="5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5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peaker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281" y="2061661"/>
            <a:ext cx="4394131" cy="514333"/>
          </a:xfrm>
        </p:spPr>
        <p:txBody>
          <a:bodyPr>
            <a:noAutofit/>
          </a:bodyPr>
          <a:lstStyle>
            <a:lvl1pPr algn="r">
              <a:defRPr sz="2400">
                <a:solidFill>
                  <a:schemeClr val="bg1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Speaker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281" y="2585173"/>
            <a:ext cx="4394131" cy="260056"/>
          </a:xfrm>
        </p:spPr>
        <p:txBody>
          <a:bodyPr/>
          <a:lstStyle>
            <a:lvl1pPr marL="0" indent="0" algn="r">
              <a:lnSpc>
                <a:spcPct val="80000"/>
              </a:lnSpc>
              <a:buNone/>
              <a:defRPr baseline="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Speaker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29728" y="1652278"/>
            <a:ext cx="1757898" cy="175789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20000"/>
                <a:lumOff val="80000"/>
              </a:schemeClr>
            </a:solidFill>
            <a:miter lim="800000"/>
          </a:ln>
          <a:effectLst>
            <a:outerShdw blurRad="508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395076" y="1720850"/>
            <a:ext cx="1627188" cy="1624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 smtClean="0"/>
              <a:t>Drag picture of speaker or company logo to addz</a:t>
            </a:r>
            <a:endParaRPr lang="en-US" dirty="0"/>
          </a:p>
        </p:txBody>
      </p:sp>
      <p:pic>
        <p:nvPicPr>
          <p:cNvPr id="7" name="Picture 6" descr="Schermata 2015-09-23 alle 15.11.3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7666" y="4499048"/>
            <a:ext cx="1836334" cy="644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9695" y="4495025"/>
            <a:ext cx="1689076" cy="5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6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444"/>
            <a:ext cx="8089557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80562"/>
            <a:ext cx="1168400" cy="3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50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alf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9152" y="1173924"/>
            <a:ext cx="2512540" cy="215553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Tagline or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1" y="363838"/>
            <a:ext cx="5086865" cy="4221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128010" y="4778947"/>
            <a:ext cx="1268137" cy="339084"/>
            <a:chOff x="95250" y="4776566"/>
            <a:chExt cx="1268137" cy="33908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7781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alf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1" y="363838"/>
            <a:ext cx="5086865" cy="4221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49152" y="1173924"/>
            <a:ext cx="2512540" cy="215553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Tagline or Title</a:t>
            </a:r>
            <a:endParaRPr lang="en-US" dirty="0"/>
          </a:p>
        </p:txBody>
      </p:sp>
      <p:sp>
        <p:nvSpPr>
          <p:cNvPr id="13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128010" y="4778947"/>
            <a:ext cx="1268137" cy="339084"/>
            <a:chOff x="95250" y="4776566"/>
            <a:chExt cx="1268137" cy="33908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36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alf Green Blank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9152" y="1173924"/>
            <a:ext cx="2512540" cy="215553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Tagline or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1" y="363838"/>
            <a:ext cx="5086865" cy="4221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128010" y="4778947"/>
            <a:ext cx="1268137" cy="339084"/>
            <a:chOff x="95250" y="4776566"/>
            <a:chExt cx="1268137" cy="33908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20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alf Blue Blank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1" y="363838"/>
            <a:ext cx="5086865" cy="4221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49152" y="1173924"/>
            <a:ext cx="2512540" cy="215553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Tagline or Title</a:t>
            </a:r>
            <a:endParaRPr lang="en-US" dirty="0"/>
          </a:p>
        </p:txBody>
      </p:sp>
      <p:sp>
        <p:nvSpPr>
          <p:cNvPr id="13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128010" y="4778947"/>
            <a:ext cx="1268137" cy="339084"/>
            <a:chOff x="95250" y="4776566"/>
            <a:chExt cx="1268137" cy="33908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12000" y="155221"/>
            <a:ext cx="2031999" cy="1707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6428259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Case Study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01444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Challenge: Click to edit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208323" y="549275"/>
            <a:ext cx="1476375" cy="947738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logo to placeholder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08323" y="199716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Industry…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08323" y="235550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Company Size…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208323" y="2706987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208323" y="3065333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208323" y="3423678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7200" y="2208287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Solution: Click to edit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57200" y="3423678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Result: Click to edit text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7208323" y="378352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208323" y="414186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208323" y="4500211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27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845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35767"/>
            <a:ext cx="8229600" cy="75009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93024"/>
            <a:ext cx="8229600" cy="310755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732899"/>
      </p:ext>
    </p:extLst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12000" y="155221"/>
            <a:ext cx="2031999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6428259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Case Study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01444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Challenge: Click to edit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208323" y="549275"/>
            <a:ext cx="1476375" cy="94773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logo to placeholder to add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7200" y="2208287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Solution: Click to edit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57200" y="3423678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Result: Click to edit text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08323" y="199716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Industry…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08323" y="235550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Company Size…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208323" y="2706987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208323" y="3065333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208323" y="3423678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7208323" y="378352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208323" y="414186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208323" y="4500211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31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29" name="Rectangle 28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85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nymous Case Study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12000" y="155221"/>
            <a:ext cx="2031999" cy="1707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6428259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Anonymous Case Study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01444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Challenge: Click to edit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7200" y="2208287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Solution: Click to edit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57200" y="3423678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Result: Click to edit text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208838" y="752475"/>
            <a:ext cx="1417637" cy="577850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Anonymous Title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08323" y="199716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Industry…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08323" y="235550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Company Size…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208323" y="2706987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208323" y="3065333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208323" y="3423678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208323" y="378352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208323" y="414186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7208323" y="4500211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3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30" name="Rectangle 29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509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nymous Case Study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12000" y="155221"/>
            <a:ext cx="2031999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6428259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Anonymous Case Study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01444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Challenge: Click to edit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7200" y="2208287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Solution: Click to edit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57200" y="3423678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Result: Click to edit text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208838" y="752475"/>
            <a:ext cx="1417637" cy="577850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Anonymous Title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08323" y="199716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Industry…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08323" y="235550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Company Size…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208323" y="2706987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208323" y="3065333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208323" y="3423678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208323" y="378352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208323" y="414186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7208323" y="4500211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3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30" name="Rectangle 29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36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Content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06176"/>
            <a:ext cx="8089900" cy="233829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“ Click to edit Text “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8" name="Rectangle 7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519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Content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06176"/>
            <a:ext cx="8089900" cy="233829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“ Click to edit Text “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8" name="Rectangle 7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67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Content Image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503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120149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3477086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787732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/>
          </p:nvPr>
        </p:nvSpPr>
        <p:spPr>
          <a:xfrm>
            <a:off x="6116784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427430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44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Content Image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09503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6D6F7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120149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3477086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6D6F7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787732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116784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6D6F7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427430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270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Screenshot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176" y="1242111"/>
            <a:ext cx="4010833" cy="3192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811" y="1242110"/>
            <a:ext cx="4221364" cy="301481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34337" y="1479344"/>
            <a:ext cx="3368079" cy="253039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Drag iPad screenshot or picture to add</a:t>
            </a:r>
            <a:endParaRPr lang="en-US" dirty="0"/>
          </a:p>
        </p:txBody>
      </p:sp>
      <p:sp>
        <p:nvSpPr>
          <p:cNvPr id="15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06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Screenshot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176" y="1242111"/>
            <a:ext cx="4010833" cy="3192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811" y="1242110"/>
            <a:ext cx="4221364" cy="301481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34337" y="1479344"/>
            <a:ext cx="3368079" cy="253039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Drag iPad screenshot or picture to add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17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Screenshot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07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633" y="1165759"/>
            <a:ext cx="4635062" cy="33838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Pho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8947" y="890231"/>
            <a:ext cx="2009932" cy="4038826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466728" y="1411941"/>
            <a:ext cx="1693322" cy="299196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Drag iPad screenshot or picture to add</a:t>
            </a:r>
            <a:endParaRPr lang="en-US" dirty="0"/>
          </a:p>
        </p:txBody>
      </p:sp>
      <p:sp>
        <p:nvSpPr>
          <p:cNvPr id="18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3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429467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Screenshot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07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633" y="1165759"/>
            <a:ext cx="4635062" cy="33838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 descr="iPho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8947" y="890231"/>
            <a:ext cx="2009932" cy="4038826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466728" y="1411941"/>
            <a:ext cx="1693322" cy="299196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Drag iPad screenshot or picture to add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38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creenshot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514" y="1070094"/>
            <a:ext cx="3645244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rporateDeck_scre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" y="1075892"/>
            <a:ext cx="4281102" cy="3424881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77875" y="1301750"/>
            <a:ext cx="3768725" cy="2162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Drag Screenshot or Picture to add</a:t>
            </a:r>
            <a:endParaRPr lang="en-US" dirty="0"/>
          </a:p>
        </p:txBody>
      </p:sp>
      <p:sp>
        <p:nvSpPr>
          <p:cNvPr id="15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8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creenshot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514" y="1070094"/>
            <a:ext cx="3645244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 descr="CorporateDeck_scre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" y="1075892"/>
            <a:ext cx="4281102" cy="3424881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77875" y="1301750"/>
            <a:ext cx="3768725" cy="21621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57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creenshots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0129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3647057"/>
            <a:ext cx="3963773" cy="10633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orporateDeck_scre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957" y="1063229"/>
            <a:ext cx="3390257" cy="2712206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42073" y="1241425"/>
            <a:ext cx="2994024" cy="17272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533151" y="3658629"/>
            <a:ext cx="3963773" cy="10633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7" name="Picture 16" descr="CorporateDeck_scre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909" y="1074801"/>
            <a:ext cx="3390257" cy="2712206"/>
          </a:xfrm>
          <a:prstGeom prst="rect">
            <a:avLst/>
          </a:prstGeom>
        </p:spPr>
      </p:pic>
      <p:sp>
        <p:nvSpPr>
          <p:cNvPr id="1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5018025" y="1252997"/>
            <a:ext cx="2994024" cy="17272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20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26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creenshots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0129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3647057"/>
            <a:ext cx="3963773" cy="10633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5" name="Picture 14" descr="CorporateDeck_scre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957" y="1063229"/>
            <a:ext cx="3390257" cy="2712206"/>
          </a:xfrm>
          <a:prstGeom prst="rect">
            <a:avLst/>
          </a:prstGeom>
        </p:spPr>
      </p:pic>
      <p:sp>
        <p:nvSpPr>
          <p:cNvPr id="1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42073" y="1241425"/>
            <a:ext cx="2994024" cy="17272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5"/>
          </p:nvPr>
        </p:nvSpPr>
        <p:spPr>
          <a:xfrm>
            <a:off x="4533151" y="3658629"/>
            <a:ext cx="3963773" cy="10633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8" name="Picture 17" descr="CorporateDeck_scre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909" y="1074801"/>
            <a:ext cx="3390257" cy="2712206"/>
          </a:xfrm>
          <a:prstGeom prst="rect">
            <a:avLst/>
          </a:prstGeom>
        </p:spPr>
      </p:pic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5018025" y="1252997"/>
            <a:ext cx="2994024" cy="17272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23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54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0129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3088"/>
            <a:ext cx="3963773" cy="254555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9460" y="1003088"/>
            <a:ext cx="3927870" cy="254555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402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0129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3088"/>
            <a:ext cx="3963773" cy="254555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9460" y="1003088"/>
            <a:ext cx="3927870" cy="254555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68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33492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8311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8132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8918" y="100831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8918" y="1488131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95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33492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8311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8132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8918" y="100831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8918" y="1488131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643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11015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9" name="Rectangle 8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596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5767"/>
            <a:ext cx="8229600" cy="64294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23876" y="1285866"/>
            <a:ext cx="4043362" cy="319326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6" y="1285866"/>
            <a:ext cx="4043362" cy="319326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4110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11015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0" name="Rectangle 9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63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8" name="Rectangle 7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98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9" name="Rectangle 8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9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4971707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02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4971707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519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04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9764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76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peaker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329728" y="1652278"/>
            <a:ext cx="1757898" cy="175789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20000"/>
                <a:lumOff val="80000"/>
              </a:schemeClr>
            </a:solidFill>
            <a:miter lim="800000"/>
          </a:ln>
          <a:effectLst>
            <a:outerShdw blurRad="508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281" y="2061661"/>
            <a:ext cx="4394131" cy="514333"/>
          </a:xfrm>
        </p:spPr>
        <p:txBody>
          <a:bodyPr>
            <a:noAutofit/>
          </a:bodyPr>
          <a:lstStyle>
            <a:lvl1pPr algn="r">
              <a:defRPr sz="2400">
                <a:solidFill>
                  <a:schemeClr val="bg1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Speaker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281" y="2585173"/>
            <a:ext cx="4394131" cy="260056"/>
          </a:xfrm>
        </p:spPr>
        <p:txBody>
          <a:bodyPr/>
          <a:lstStyle>
            <a:lvl1pPr marL="0" indent="0" algn="r">
              <a:lnSpc>
                <a:spcPct val="80000"/>
              </a:lnSpc>
              <a:buNone/>
              <a:defRPr baseline="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Speaker Title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395076" y="1720850"/>
            <a:ext cx="1627188" cy="1624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 smtClean="0"/>
              <a:t>Drag picture of speaker or company logo to addz</a:t>
            </a:r>
            <a:endParaRPr lang="en-US" dirty="0"/>
          </a:p>
        </p:txBody>
      </p:sp>
      <p:pic>
        <p:nvPicPr>
          <p:cNvPr id="7" name="Picture 6" descr="Schermata 2015-09-23 alle 15.14.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9695" y="4442851"/>
            <a:ext cx="1676400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9695" y="4495025"/>
            <a:ext cx="1689076" cy="5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8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peaker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281" y="2061661"/>
            <a:ext cx="4394131" cy="514333"/>
          </a:xfrm>
        </p:spPr>
        <p:txBody>
          <a:bodyPr>
            <a:noAutofit/>
          </a:bodyPr>
          <a:lstStyle>
            <a:lvl1pPr algn="r">
              <a:defRPr sz="2400">
                <a:solidFill>
                  <a:schemeClr val="bg1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Speaker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281" y="2585173"/>
            <a:ext cx="4394131" cy="260056"/>
          </a:xfrm>
        </p:spPr>
        <p:txBody>
          <a:bodyPr/>
          <a:lstStyle>
            <a:lvl1pPr marL="0" indent="0" algn="r">
              <a:lnSpc>
                <a:spcPct val="80000"/>
              </a:lnSpc>
              <a:buNone/>
              <a:defRPr baseline="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Speaker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29728" y="1652278"/>
            <a:ext cx="1757898" cy="175789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20000"/>
                <a:lumOff val="80000"/>
              </a:schemeClr>
            </a:solidFill>
            <a:miter lim="800000"/>
          </a:ln>
          <a:effectLst>
            <a:outerShdw blurRad="508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395076" y="1720850"/>
            <a:ext cx="1627188" cy="1624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 smtClean="0"/>
              <a:t>Drag picture of speaker or company logo to addz</a:t>
            </a:r>
            <a:endParaRPr lang="en-US" dirty="0"/>
          </a:p>
        </p:txBody>
      </p:sp>
      <p:pic>
        <p:nvPicPr>
          <p:cNvPr id="7" name="Picture 6" descr="Schermata 2015-09-23 alle 15.11.3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7666" y="4499048"/>
            <a:ext cx="1836334" cy="644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9695" y="4495025"/>
            <a:ext cx="1689076" cy="5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8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2189"/>
            <a:ext cx="8229600" cy="58104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3362" cy="28694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631157"/>
            <a:ext cx="4044950" cy="28694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199681"/>
      </p:ext>
    </p:extLst>
  </p:cSld>
  <p:clrMapOvr>
    <a:masterClrMapping/>
  </p:clrMapOvr>
  <p:hf sldNum="0" hdr="0" ft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444"/>
            <a:ext cx="8089557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18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444"/>
            <a:ext cx="8089557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3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Half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9152" y="1173924"/>
            <a:ext cx="2512540" cy="215553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Tagline or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1" y="363838"/>
            <a:ext cx="5086865" cy="4221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128010" y="4778947"/>
            <a:ext cx="1268137" cy="339084"/>
            <a:chOff x="95250" y="4776566"/>
            <a:chExt cx="1268137" cy="339084"/>
          </a:xfrm>
        </p:grpSpPr>
        <p:sp>
          <p:nvSpPr>
            <p:cNvPr id="10" name="Rectangle 9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0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Half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1" y="363838"/>
            <a:ext cx="5086865" cy="4221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49152" y="1173924"/>
            <a:ext cx="2512540" cy="215553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Tagline or Title</a:t>
            </a:r>
            <a:endParaRPr lang="en-US" dirty="0"/>
          </a:p>
        </p:txBody>
      </p:sp>
      <p:sp>
        <p:nvSpPr>
          <p:cNvPr id="13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128010" y="4778947"/>
            <a:ext cx="1268137" cy="339084"/>
            <a:chOff x="95250" y="4776566"/>
            <a:chExt cx="1268137" cy="33908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1896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Half Green Blank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9152" y="1173924"/>
            <a:ext cx="2512540" cy="215553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Tagline or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1" y="363838"/>
            <a:ext cx="5086865" cy="4221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128010" y="4778947"/>
            <a:ext cx="1268137" cy="339084"/>
            <a:chOff x="95250" y="4776566"/>
            <a:chExt cx="1268137" cy="33908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6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Half Blue Blank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1" y="363838"/>
            <a:ext cx="5086865" cy="4221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49152" y="1173924"/>
            <a:ext cx="2512540" cy="215553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Tagline or Title</a:t>
            </a:r>
            <a:endParaRPr lang="en-US" dirty="0"/>
          </a:p>
        </p:txBody>
      </p:sp>
      <p:sp>
        <p:nvSpPr>
          <p:cNvPr id="13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128010" y="4778947"/>
            <a:ext cx="1268137" cy="339084"/>
            <a:chOff x="95250" y="4776566"/>
            <a:chExt cx="1268137" cy="33908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08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12000" y="155221"/>
            <a:ext cx="2031999" cy="1707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6428259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Case Study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01444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Challenge: Click to edit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208323" y="549275"/>
            <a:ext cx="1476375" cy="947738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logo to placeholder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08323" y="199716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Industry…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08323" y="235550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Company Size…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208323" y="2706987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208323" y="3065333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208323" y="3423678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7200" y="2208287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Solution: Click to edit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57200" y="3423678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Result: Click to edit text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7208323" y="378352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208323" y="414186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208323" y="4500211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27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137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12000" y="155221"/>
            <a:ext cx="2031999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6428259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Case Study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01444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Challenge: Click to edit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208323" y="549275"/>
            <a:ext cx="1476375" cy="94773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logo to placeholder to add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7200" y="2208287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Solution: Click to edit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57200" y="3423678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Result: Click to edit text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08323" y="199716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Industry…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08323" y="235550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Company Size…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208323" y="2706987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208323" y="3065333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208323" y="3423678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7208323" y="378352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208323" y="414186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208323" y="4500211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31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29" name="Rectangle 28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170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onymous Case Study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12000" y="155221"/>
            <a:ext cx="2031999" cy="1707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6428259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Anonymous Case Study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01444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Challenge: Click to edit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7200" y="2208287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Solution: Click to edit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57200" y="3423678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Result: Click to edit text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208838" y="752475"/>
            <a:ext cx="1417637" cy="577850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Anonymous Title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08323" y="199716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Industry…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08323" y="235550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Company Size…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208323" y="2706987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208323" y="3065333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208323" y="3423678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208323" y="378352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208323" y="414186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7208323" y="4500211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3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30" name="Rectangle 29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7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onymous Case Study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12000" y="155221"/>
            <a:ext cx="2031999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6428259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Anonymous Case Study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01444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Challenge: Click to edit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7200" y="2208287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Solution: Click to edit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57200" y="3423678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Result: Click to edit text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208838" y="752475"/>
            <a:ext cx="1417637" cy="577850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Anonymous Title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08323" y="199716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Industry…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08323" y="235550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Company Size…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208323" y="2706987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208323" y="3065333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208323" y="3423678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208323" y="378352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208323" y="414186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7208323" y="4500211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3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30" name="Rectangle 29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72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35767"/>
            <a:ext cx="8229600" cy="75009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73455"/>
      </p:ext>
    </p:extLst>
  </p:cSld>
  <p:clrMapOvr>
    <a:masterClrMapping/>
  </p:clrMapOvr>
  <p:hf sldNum="0" hdr="0" ft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 Content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06176"/>
            <a:ext cx="8089900" cy="233829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“ Click to edit Text “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8" name="Rectangle 7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914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 Content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06176"/>
            <a:ext cx="8089900" cy="233829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“ Click to edit Text “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8" name="Rectangle 7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352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 Content Image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503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120149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3477086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787732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/>
          </p:nvPr>
        </p:nvSpPr>
        <p:spPr>
          <a:xfrm>
            <a:off x="6116784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427430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604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id Content Image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09503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6D6F7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120149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3477086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6D6F7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787732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116784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6D6F7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427430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1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ad Screenshot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176" y="1242111"/>
            <a:ext cx="4010833" cy="3192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811" y="1242110"/>
            <a:ext cx="4221364" cy="301481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34337" y="1479344"/>
            <a:ext cx="3368079" cy="253039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Drag iPad screenshot or picture to add</a:t>
            </a:r>
            <a:endParaRPr lang="en-US" dirty="0"/>
          </a:p>
        </p:txBody>
      </p:sp>
      <p:sp>
        <p:nvSpPr>
          <p:cNvPr id="15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02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ad Screenshot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176" y="1242111"/>
            <a:ext cx="4010833" cy="3192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811" y="1242110"/>
            <a:ext cx="4221364" cy="301481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34337" y="1479344"/>
            <a:ext cx="3368079" cy="253039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Drag iPad screenshot or picture to add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59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Screenshot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07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633" y="1165759"/>
            <a:ext cx="4635062" cy="33838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Picture 3" descr="iPho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8947" y="890231"/>
            <a:ext cx="2009932" cy="4038826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466728" y="1411941"/>
            <a:ext cx="1693322" cy="299196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Drag iPad screenshot or picture to add</a:t>
            </a:r>
            <a:endParaRPr lang="en-US" dirty="0"/>
          </a:p>
        </p:txBody>
      </p:sp>
      <p:sp>
        <p:nvSpPr>
          <p:cNvPr id="18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145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Screenshot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07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633" y="1165759"/>
            <a:ext cx="4635062" cy="33838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 descr="iPho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8947" y="890231"/>
            <a:ext cx="2009932" cy="4038826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466728" y="1411941"/>
            <a:ext cx="1693322" cy="299196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Drag iPad screenshot or picture to add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890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Screenshot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514" y="1070094"/>
            <a:ext cx="3645244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Picture 3" descr="CorporateDeck_scre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" y="1075892"/>
            <a:ext cx="4281102" cy="3424881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77875" y="1301750"/>
            <a:ext cx="3768725" cy="2162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Drag Screenshot or Picture to add</a:t>
            </a:r>
            <a:endParaRPr lang="en-US" dirty="0"/>
          </a:p>
        </p:txBody>
      </p:sp>
      <p:sp>
        <p:nvSpPr>
          <p:cNvPr id="15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14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Screenshot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514" y="1070094"/>
            <a:ext cx="3645244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 descr="CorporateDeck_scre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" y="1075892"/>
            <a:ext cx="4281102" cy="3424881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77875" y="1301750"/>
            <a:ext cx="3768725" cy="21621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87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585414"/>
      </p:ext>
    </p:extLst>
  </p:cSld>
  <p:clrMapOvr>
    <a:masterClrMapping/>
  </p:clrMapOvr>
  <p:hf sldNum="0" hdr="0" ftr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Screenshots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0129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3647057"/>
            <a:ext cx="3963773" cy="10633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" name="Picture 4" descr="CorporateDeck_scre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957" y="1063229"/>
            <a:ext cx="3390257" cy="2712206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42073" y="1241425"/>
            <a:ext cx="2994024" cy="17272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533151" y="3658629"/>
            <a:ext cx="3963773" cy="10633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7" name="Picture 16" descr="CorporateDeck_scre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909" y="1074801"/>
            <a:ext cx="3390257" cy="2712206"/>
          </a:xfrm>
          <a:prstGeom prst="rect">
            <a:avLst/>
          </a:prstGeom>
        </p:spPr>
      </p:pic>
      <p:sp>
        <p:nvSpPr>
          <p:cNvPr id="1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5018025" y="1252997"/>
            <a:ext cx="2994024" cy="17272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20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914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Screenshots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0129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3647057"/>
            <a:ext cx="3963773" cy="10633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5" name="Picture 14" descr="CorporateDeck_scre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957" y="1063229"/>
            <a:ext cx="3390257" cy="2712206"/>
          </a:xfrm>
          <a:prstGeom prst="rect">
            <a:avLst/>
          </a:prstGeom>
        </p:spPr>
      </p:pic>
      <p:sp>
        <p:nvSpPr>
          <p:cNvPr id="1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42073" y="1241425"/>
            <a:ext cx="2994024" cy="17272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5"/>
          </p:nvPr>
        </p:nvSpPr>
        <p:spPr>
          <a:xfrm>
            <a:off x="4533151" y="3658629"/>
            <a:ext cx="3963773" cy="10633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8" name="Picture 17" descr="CorporateDeck_screen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909" y="1074801"/>
            <a:ext cx="3390257" cy="2712206"/>
          </a:xfrm>
          <a:prstGeom prst="rect">
            <a:avLst/>
          </a:prstGeom>
        </p:spPr>
      </p:pic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5018025" y="1252997"/>
            <a:ext cx="2994024" cy="17272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23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60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0129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3088"/>
            <a:ext cx="3963773" cy="254555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9460" y="1003088"/>
            <a:ext cx="3927870" cy="254555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169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0129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3088"/>
            <a:ext cx="3963773" cy="254555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9460" y="1003088"/>
            <a:ext cx="3927870" cy="254555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328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33492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8311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8132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8918" y="100831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8918" y="1488131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36500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33492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8311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8132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8918" y="100831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8918" y="1488131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20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11015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9" name="Rectangle 8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42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11015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0" name="Rectangle 9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369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8" name="Rectangle 7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58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9" name="Rectangle 8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60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642924"/>
            <a:ext cx="3010186" cy="75264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68" y="645465"/>
            <a:ext cx="5114932" cy="37909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5328" y="1398105"/>
            <a:ext cx="3010186" cy="303832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960945"/>
      </p:ext>
    </p:extLst>
  </p:cSld>
  <p:clrMapOvr>
    <a:masterClrMapping/>
  </p:clrMapOvr>
  <p:hf sldNum="0" hdr="0" ftr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4971707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9037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4971707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983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 Green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9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5250" y="4776566"/>
            <a:ext cx="1268137" cy="339084"/>
            <a:chOff x="95250" y="4776566"/>
            <a:chExt cx="1268137" cy="33908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5250" y="4776566"/>
              <a:ext cx="1268137" cy="334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21" y="4816797"/>
              <a:ext cx="981075" cy="29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600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9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35767"/>
            <a:ext cx="5486400" cy="300991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smtClean="0"/>
              <a:t>Drag picture to placeholder or click icon to add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68220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theme" Target="../theme/theme1.xml"/><Relationship Id="rId8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6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36EE-9F9B-4645-9A05-CCFE7BAB8F24}" type="datetimeFigureOut">
              <a:rPr lang="ru-RU" noProof="0" smtClean="0"/>
              <a:t>24.04.16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E0E7-42F2-48EF-A42B-89FBE59931B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3360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677" r:id="rId12"/>
    <p:sldLayoutId id="2147483682" r:id="rId13"/>
    <p:sldLayoutId id="2147483705" r:id="rId14"/>
    <p:sldLayoutId id="2147483650" r:id="rId15"/>
    <p:sldLayoutId id="2147483661" r:id="rId16"/>
    <p:sldLayoutId id="2147483698" r:id="rId17"/>
    <p:sldLayoutId id="2147483699" r:id="rId18"/>
    <p:sldLayoutId id="2147483662" r:id="rId19"/>
    <p:sldLayoutId id="2147483674" r:id="rId20"/>
    <p:sldLayoutId id="2147483686" r:id="rId21"/>
    <p:sldLayoutId id="2147483687" r:id="rId22"/>
    <p:sldLayoutId id="2147483695" r:id="rId23"/>
    <p:sldLayoutId id="2147483694" r:id="rId24"/>
    <p:sldLayoutId id="2147483684" r:id="rId25"/>
    <p:sldLayoutId id="2147483685" r:id="rId26"/>
    <p:sldLayoutId id="2147483680" r:id="rId27"/>
    <p:sldLayoutId id="2147483702" r:id="rId28"/>
    <p:sldLayoutId id="2147483703" r:id="rId29"/>
    <p:sldLayoutId id="2147483704" r:id="rId30"/>
    <p:sldLayoutId id="2147483660" r:id="rId31"/>
    <p:sldLayoutId id="2147483663" r:id="rId32"/>
    <p:sldLayoutId id="2147483664" r:id="rId33"/>
    <p:sldLayoutId id="2147483665" r:id="rId34"/>
    <p:sldLayoutId id="2147483652" r:id="rId35"/>
    <p:sldLayoutId id="2147483667" r:id="rId36"/>
    <p:sldLayoutId id="2147483653" r:id="rId37"/>
    <p:sldLayoutId id="2147483668" r:id="rId38"/>
    <p:sldLayoutId id="2147483654" r:id="rId39"/>
    <p:sldLayoutId id="2147483669" r:id="rId40"/>
    <p:sldLayoutId id="2147483655" r:id="rId41"/>
    <p:sldLayoutId id="2147483670" r:id="rId42"/>
    <p:sldLayoutId id="2147483656" r:id="rId43"/>
    <p:sldLayoutId id="2147483671" r:id="rId44"/>
    <p:sldLayoutId id="2147483657" r:id="rId45"/>
    <p:sldLayoutId id="2147483672" r:id="rId46"/>
    <p:sldLayoutId id="2147483679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5" r:id="rId62"/>
    <p:sldLayoutId id="2147483726" r:id="rId63"/>
    <p:sldLayoutId id="2147483727" r:id="rId64"/>
    <p:sldLayoutId id="2147483728" r:id="rId65"/>
    <p:sldLayoutId id="2147483729" r:id="rId66"/>
    <p:sldLayoutId id="2147483730" r:id="rId67"/>
    <p:sldLayoutId id="2147483731" r:id="rId68"/>
    <p:sldLayoutId id="2147483732" r:id="rId69"/>
    <p:sldLayoutId id="2147483733" r:id="rId70"/>
    <p:sldLayoutId id="2147483734" r:id="rId71"/>
    <p:sldLayoutId id="2147483735" r:id="rId72"/>
    <p:sldLayoutId id="2147483736" r:id="rId73"/>
    <p:sldLayoutId id="2147483737" r:id="rId74"/>
    <p:sldLayoutId id="2147483738" r:id="rId75"/>
    <p:sldLayoutId id="2147483739" r:id="rId76"/>
    <p:sldLayoutId id="2147483740" r:id="rId77"/>
    <p:sldLayoutId id="2147483741" r:id="rId78"/>
    <p:sldLayoutId id="2147483742" r:id="rId79"/>
    <p:sldLayoutId id="2147483743" r:id="rId80"/>
    <p:sldLayoutId id="2147483744" r:id="rId81"/>
    <p:sldLayoutId id="2147483745" r:id="rId82"/>
    <p:sldLayoutId id="2147483746" r:id="rId83"/>
    <p:sldLayoutId id="2147483747" r:id="rId84"/>
  </p:sldLayoutIdLst>
  <p:hf sldNum="0" hdr="0" ftr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resco/chef-alfresco" TargetMode="External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resco/vagrant-packer-plugin" TargetMode="External"/><Relationship Id="rId4" Type="http://schemas.openxmlformats.org/officeDocument/2006/relationships/hyperlink" Target="https://www.alfresco.com/blogs/devops" TargetMode="External"/><Relationship Id="rId5" Type="http://schemas.openxmlformats.org/officeDocument/2006/relationships/hyperlink" Target="https://github.com/enzor" TargetMode="External"/><Relationship Id="rId6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fresco/alfresco-sp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fresco/alfresco-spk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5.png"/><Relationship Id="rId8" Type="http://schemas.openxmlformats.org/officeDocument/2006/relationships/image" Target="../media/image44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resco/alfresco-spk" TargetMode="External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fresco/chef-alfresco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Alfresco Software Provisioning Kit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Enzo </a:t>
            </a:r>
            <a:r>
              <a:rPr lang="en-US" b="1" dirty="0" err="1" smtClean="0"/>
              <a:t>Rivello</a:t>
            </a:r>
            <a:endParaRPr lang="en-US" b="1" dirty="0" smtClean="0"/>
          </a:p>
          <a:p>
            <a:r>
              <a:rPr lang="en-US" b="1" dirty="0" smtClean="0"/>
              <a:t>Alfresco Senior </a:t>
            </a:r>
            <a:r>
              <a:rPr lang="en-US" b="1" dirty="0" err="1" smtClean="0"/>
              <a:t>DevOps</a:t>
            </a:r>
            <a:r>
              <a:rPr lang="en-US" b="1" dirty="0" smtClean="0"/>
              <a:t> Engineer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8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Alfresco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4"/>
          <p:cNvSpPr/>
          <p:nvPr/>
        </p:nvSpPr>
        <p:spPr>
          <a:xfrm>
            <a:off x="2786245" y="800626"/>
            <a:ext cx="5980083" cy="3987274"/>
          </a:xfrm>
          <a:prstGeom prst="cloud">
            <a:avLst/>
          </a:prstGeom>
          <a:noFill/>
          <a:ln w="19050" cap="flat" cmpd="sng">
            <a:solidFill>
              <a:srgbClr val="005D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005DAB"/>
              </a:solidFill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18679"/>
            <a:ext cx="8089557" cy="85725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Instance Lifecycle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Vertical Text Placeholder 5"/>
          <p:cNvSpPr txBox="1">
            <a:spLocks/>
          </p:cNvSpPr>
          <p:nvPr/>
        </p:nvSpPr>
        <p:spPr>
          <a:xfrm>
            <a:off x="8335048" y="376586"/>
            <a:ext cx="395288" cy="1706916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FFFFF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Stack Genesis</a:t>
            </a:r>
            <a:endParaRPr lang="en-US" dirty="0"/>
          </a:p>
        </p:txBody>
      </p:sp>
      <p:sp>
        <p:nvSpPr>
          <p:cNvPr id="8" name="Shape 105"/>
          <p:cNvSpPr/>
          <p:nvPr/>
        </p:nvSpPr>
        <p:spPr>
          <a:xfrm>
            <a:off x="210132" y="23246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Root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Image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(distro)</a:t>
            </a:r>
          </a:p>
        </p:txBody>
      </p:sp>
      <p:cxnSp>
        <p:nvCxnSpPr>
          <p:cNvPr id="9" name="Shape 106"/>
          <p:cNvCxnSpPr>
            <a:stCxn id="11" idx="3"/>
          </p:cNvCxnSpPr>
          <p:nvPr/>
        </p:nvCxnSpPr>
        <p:spPr>
          <a:xfrm>
            <a:off x="1222332" y="2753387"/>
            <a:ext cx="2402100" cy="0"/>
          </a:xfrm>
          <a:prstGeom prst="straightConnector1">
            <a:avLst/>
          </a:prstGeom>
          <a:noFill/>
          <a:ln w="19050" cap="flat" cmpd="sng">
            <a:solidFill>
              <a:srgbClr val="005DAB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0" name="Shape 108"/>
          <p:cNvSpPr txBox="1"/>
          <p:nvPr/>
        </p:nvSpPr>
        <p:spPr>
          <a:xfrm>
            <a:off x="1371295" y="2705221"/>
            <a:ext cx="1414950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>
                <a:solidFill>
                  <a:schemeClr val="accent2"/>
                </a:solidFill>
              </a:rPr>
              <a:t>&lt;provision&gt;</a:t>
            </a:r>
          </a:p>
        </p:txBody>
      </p:sp>
      <p:cxnSp>
        <p:nvCxnSpPr>
          <p:cNvPr id="11" name="Shape 112"/>
          <p:cNvCxnSpPr/>
          <p:nvPr/>
        </p:nvCxnSpPr>
        <p:spPr>
          <a:xfrm>
            <a:off x="4636644" y="2753375"/>
            <a:ext cx="1371450" cy="12"/>
          </a:xfrm>
          <a:prstGeom prst="straightConnector1">
            <a:avLst/>
          </a:prstGeom>
          <a:noFill/>
          <a:ln w="19050" cap="flat" cmpd="sng">
            <a:solidFill>
              <a:srgbClr val="005DAB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" name="Shape 113"/>
          <p:cNvSpPr txBox="1"/>
          <p:nvPr/>
        </p:nvSpPr>
        <p:spPr>
          <a:xfrm>
            <a:off x="4658422" y="2743359"/>
            <a:ext cx="1413363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>
                <a:solidFill>
                  <a:schemeClr val="accent2"/>
                </a:solidFill>
              </a:rPr>
              <a:t>&lt;bootstrap&gt;</a:t>
            </a:r>
          </a:p>
        </p:txBody>
      </p:sp>
      <p:sp>
        <p:nvSpPr>
          <p:cNvPr id="13" name="Shape 114"/>
          <p:cNvSpPr txBox="1"/>
          <p:nvPr/>
        </p:nvSpPr>
        <p:spPr>
          <a:xfrm>
            <a:off x="2608495" y="4460923"/>
            <a:ext cx="2278799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 i="1" dirty="0" smtClean="0">
                <a:solidFill>
                  <a:schemeClr val="accent2"/>
                </a:solidFill>
              </a:rPr>
              <a:t>4x </a:t>
            </a:r>
            <a:r>
              <a:rPr lang="en" b="1" i="1" dirty="0" smtClean="0">
                <a:solidFill>
                  <a:schemeClr val="accent2"/>
                </a:solidFill>
              </a:rPr>
              <a:t>&lt;full provisioning&gt;</a:t>
            </a:r>
            <a:endParaRPr lang="en" b="1" i="1" dirty="0">
              <a:solidFill>
                <a:schemeClr val="accent2"/>
              </a:solidFill>
            </a:endParaRPr>
          </a:p>
        </p:txBody>
      </p:sp>
      <p:sp>
        <p:nvSpPr>
          <p:cNvPr id="14" name="Shape 115"/>
          <p:cNvSpPr txBox="1"/>
          <p:nvPr/>
        </p:nvSpPr>
        <p:spPr>
          <a:xfrm>
            <a:off x="210132" y="1971755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15" name="Shape 116"/>
          <p:cNvSpPr txBox="1"/>
          <p:nvPr/>
        </p:nvSpPr>
        <p:spPr>
          <a:xfrm>
            <a:off x="6008094" y="1557881"/>
            <a:ext cx="1872856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lang="en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" name="Shape 119"/>
          <p:cNvSpPr txBox="1"/>
          <p:nvPr/>
        </p:nvSpPr>
        <p:spPr>
          <a:xfrm>
            <a:off x="3624457" y="1937489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17" name="Shape 121"/>
          <p:cNvSpPr txBox="1"/>
          <p:nvPr/>
        </p:nvSpPr>
        <p:spPr>
          <a:xfrm>
            <a:off x="5791408" y="942251"/>
            <a:ext cx="19560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 dirty="0">
                <a:solidFill>
                  <a:schemeClr val="accent2"/>
                </a:solidFill>
              </a:rPr>
              <a:t>Stack Engine</a:t>
            </a:r>
          </a:p>
        </p:txBody>
      </p:sp>
      <p:sp>
        <p:nvSpPr>
          <p:cNvPr id="18" name="Shape 118"/>
          <p:cNvSpPr/>
          <p:nvPr/>
        </p:nvSpPr>
        <p:spPr>
          <a:xfrm>
            <a:off x="3700645" y="24008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9" name="Shape 107"/>
          <p:cNvSpPr/>
          <p:nvPr/>
        </p:nvSpPr>
        <p:spPr>
          <a:xfrm>
            <a:off x="3624445" y="23246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Alfresco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Image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(tiered)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08094" y="1911905"/>
            <a:ext cx="1872856" cy="1586631"/>
            <a:chOff x="5404733" y="1052457"/>
            <a:chExt cx="1872856" cy="1586631"/>
          </a:xfrm>
        </p:grpSpPr>
        <p:sp>
          <p:nvSpPr>
            <p:cNvPr id="21" name="Rounded Rectangle 20"/>
            <p:cNvSpPr/>
            <p:nvPr/>
          </p:nvSpPr>
          <p:spPr>
            <a:xfrm>
              <a:off x="5404733" y="1052457"/>
              <a:ext cx="1872856" cy="158663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>
                      <a:lumMod val="50000"/>
                    </a:schemeClr>
                  </a:solidFill>
                </a:ln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531523" y="1218636"/>
              <a:ext cx="1610209" cy="1306356"/>
              <a:chOff x="5531523" y="1218636"/>
              <a:chExt cx="1610209" cy="1306356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531523" y="1218636"/>
                <a:ext cx="1610209" cy="1306356"/>
                <a:chOff x="5545495" y="1256518"/>
                <a:chExt cx="1610209" cy="1306356"/>
              </a:xfrm>
            </p:grpSpPr>
            <p:sp>
              <p:nvSpPr>
                <p:cNvPr id="25" name="Shape 109"/>
                <p:cNvSpPr/>
                <p:nvPr/>
              </p:nvSpPr>
              <p:spPr>
                <a:xfrm>
                  <a:off x="6509653" y="1996565"/>
                  <a:ext cx="646051" cy="56630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FE2F3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GB" sz="1200" dirty="0" smtClean="0"/>
                    <a:t>Solr</a:t>
                  </a:r>
                </a:p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GB" sz="1200" dirty="0" smtClean="0"/>
                    <a:t> 2</a:t>
                  </a:r>
                  <a:endParaRPr lang="en" sz="1200" dirty="0"/>
                </a:p>
              </p:txBody>
            </p:sp>
            <p:sp>
              <p:nvSpPr>
                <p:cNvPr id="26" name="Shape 111"/>
                <p:cNvSpPr/>
                <p:nvPr/>
              </p:nvSpPr>
              <p:spPr>
                <a:xfrm>
                  <a:off x="5545495" y="1271564"/>
                  <a:ext cx="634524" cy="53748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D1DC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GB" sz="1200" dirty="0" smtClean="0"/>
                    <a:t>Share1</a:t>
                  </a:r>
                  <a:endParaRPr lang="en" sz="1200" dirty="0"/>
                </a:p>
              </p:txBody>
            </p:sp>
            <p:sp>
              <p:nvSpPr>
                <p:cNvPr id="27" name="Shape 111"/>
                <p:cNvSpPr/>
                <p:nvPr/>
              </p:nvSpPr>
              <p:spPr>
                <a:xfrm>
                  <a:off x="6521180" y="1256518"/>
                  <a:ext cx="634524" cy="53748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D1DC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GB" sz="1200" dirty="0" smtClean="0"/>
                    <a:t>Share 2</a:t>
                  </a:r>
                  <a:endParaRPr lang="en" sz="1200" dirty="0"/>
                </a:p>
              </p:txBody>
            </p:sp>
          </p:grpSp>
          <p:sp>
            <p:nvSpPr>
              <p:cNvPr id="24" name="Shape 109"/>
              <p:cNvSpPr/>
              <p:nvPr/>
            </p:nvSpPr>
            <p:spPr>
              <a:xfrm>
                <a:off x="5543948" y="1958465"/>
                <a:ext cx="646051" cy="566309"/>
              </a:xfrm>
              <a:prstGeom prst="roundRect">
                <a:avLst>
                  <a:gd name="adj" fmla="val 16667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GB" sz="1200" dirty="0" smtClean="0"/>
                  <a:t>Solr </a:t>
                </a:r>
              </a:p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GB" sz="1200" dirty="0" smtClean="0"/>
                  <a:t>1</a:t>
                </a:r>
                <a:endParaRPr lang="en" sz="1200" dirty="0"/>
              </a:p>
            </p:txBody>
          </p:sp>
        </p:grpSp>
      </p:grpSp>
      <p:cxnSp>
        <p:nvCxnSpPr>
          <p:cNvPr id="28" name="Shape 120"/>
          <p:cNvCxnSpPr>
            <a:stCxn id="11" idx="2"/>
          </p:cNvCxnSpPr>
          <p:nvPr/>
        </p:nvCxnSpPr>
        <p:spPr>
          <a:xfrm rot="16200000" flipH="1">
            <a:off x="3672153" y="226166"/>
            <a:ext cx="316449" cy="6228290"/>
          </a:xfrm>
          <a:prstGeom prst="curvedConnector3">
            <a:avLst>
              <a:gd name="adj1" fmla="val 42106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87000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4"/>
          <p:cNvSpPr/>
          <p:nvPr/>
        </p:nvSpPr>
        <p:spPr>
          <a:xfrm>
            <a:off x="2786245" y="749826"/>
            <a:ext cx="5980083" cy="3987274"/>
          </a:xfrm>
          <a:prstGeom prst="cloud">
            <a:avLst/>
          </a:prstGeom>
          <a:noFill/>
          <a:ln w="19050" cap="flat" cmpd="sng">
            <a:solidFill>
              <a:srgbClr val="005D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005DAB"/>
              </a:solidFill>
            </a:endParaRPr>
          </a:p>
        </p:txBody>
      </p:sp>
      <p:sp>
        <p:nvSpPr>
          <p:cNvPr id="7" name="Vertical Text Placeholder 5"/>
          <p:cNvSpPr txBox="1">
            <a:spLocks/>
          </p:cNvSpPr>
          <p:nvPr/>
        </p:nvSpPr>
        <p:spPr>
          <a:xfrm>
            <a:off x="8335048" y="389286"/>
            <a:ext cx="395288" cy="1706916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FFFFF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Stack Genesis</a:t>
            </a:r>
            <a:endParaRPr lang="en-US" dirty="0"/>
          </a:p>
        </p:txBody>
      </p:sp>
      <p:sp>
        <p:nvSpPr>
          <p:cNvPr id="8" name="Shape 105"/>
          <p:cNvSpPr/>
          <p:nvPr/>
        </p:nvSpPr>
        <p:spPr>
          <a:xfrm>
            <a:off x="210132" y="23373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Root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Image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(distro)</a:t>
            </a:r>
          </a:p>
        </p:txBody>
      </p:sp>
      <p:cxnSp>
        <p:nvCxnSpPr>
          <p:cNvPr id="9" name="Shape 106"/>
          <p:cNvCxnSpPr>
            <a:stCxn id="11" idx="3"/>
          </p:cNvCxnSpPr>
          <p:nvPr/>
        </p:nvCxnSpPr>
        <p:spPr>
          <a:xfrm>
            <a:off x="1222332" y="2766087"/>
            <a:ext cx="2402100" cy="0"/>
          </a:xfrm>
          <a:prstGeom prst="straightConnector1">
            <a:avLst/>
          </a:prstGeom>
          <a:noFill/>
          <a:ln w="19050" cap="flat" cmpd="sng">
            <a:solidFill>
              <a:srgbClr val="005DAB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0" name="Shape 108"/>
          <p:cNvSpPr txBox="1"/>
          <p:nvPr/>
        </p:nvSpPr>
        <p:spPr>
          <a:xfrm>
            <a:off x="1371295" y="2717921"/>
            <a:ext cx="1414950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>
                <a:solidFill>
                  <a:schemeClr val="accent2"/>
                </a:solidFill>
              </a:rPr>
              <a:t>&lt;provision&gt;</a:t>
            </a:r>
          </a:p>
        </p:txBody>
      </p:sp>
      <p:cxnSp>
        <p:nvCxnSpPr>
          <p:cNvPr id="11" name="Shape 112"/>
          <p:cNvCxnSpPr/>
          <p:nvPr/>
        </p:nvCxnSpPr>
        <p:spPr>
          <a:xfrm>
            <a:off x="4636644" y="2766075"/>
            <a:ext cx="1371450" cy="12"/>
          </a:xfrm>
          <a:prstGeom prst="straightConnector1">
            <a:avLst/>
          </a:prstGeom>
          <a:noFill/>
          <a:ln w="19050" cap="flat" cmpd="sng">
            <a:solidFill>
              <a:srgbClr val="005DAB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" name="Shape 113"/>
          <p:cNvSpPr txBox="1"/>
          <p:nvPr/>
        </p:nvSpPr>
        <p:spPr>
          <a:xfrm>
            <a:off x="4658422" y="2756059"/>
            <a:ext cx="1413363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>
                <a:solidFill>
                  <a:schemeClr val="accent2"/>
                </a:solidFill>
              </a:rPr>
              <a:t>&lt;bootstrap&gt;</a:t>
            </a:r>
          </a:p>
        </p:txBody>
      </p:sp>
      <p:sp>
        <p:nvSpPr>
          <p:cNvPr id="13" name="Shape 114"/>
          <p:cNvSpPr txBox="1"/>
          <p:nvPr/>
        </p:nvSpPr>
        <p:spPr>
          <a:xfrm>
            <a:off x="2608495" y="4473623"/>
            <a:ext cx="2278799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>
                <a:solidFill>
                  <a:schemeClr val="accent2"/>
                </a:solidFill>
              </a:rPr>
              <a:t>&lt;full provisioning&gt;</a:t>
            </a:r>
          </a:p>
        </p:txBody>
      </p:sp>
      <p:sp>
        <p:nvSpPr>
          <p:cNvPr id="14" name="Shape 115"/>
          <p:cNvSpPr txBox="1"/>
          <p:nvPr/>
        </p:nvSpPr>
        <p:spPr>
          <a:xfrm>
            <a:off x="210145" y="1959202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15" name="Shape 116"/>
          <p:cNvSpPr txBox="1"/>
          <p:nvPr/>
        </p:nvSpPr>
        <p:spPr>
          <a:xfrm>
            <a:off x="6008094" y="1570581"/>
            <a:ext cx="1872856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lang="en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" name="Shape 119"/>
          <p:cNvSpPr txBox="1"/>
          <p:nvPr/>
        </p:nvSpPr>
        <p:spPr>
          <a:xfrm>
            <a:off x="3624457" y="1950189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17" name="Shape 121"/>
          <p:cNvSpPr txBox="1"/>
          <p:nvPr/>
        </p:nvSpPr>
        <p:spPr>
          <a:xfrm>
            <a:off x="5790685" y="1144919"/>
            <a:ext cx="19560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 dirty="0">
                <a:solidFill>
                  <a:schemeClr val="accent2"/>
                </a:solidFill>
              </a:rPr>
              <a:t>Stack Engine</a:t>
            </a:r>
          </a:p>
        </p:txBody>
      </p:sp>
      <p:sp>
        <p:nvSpPr>
          <p:cNvPr id="18" name="Shape 118"/>
          <p:cNvSpPr/>
          <p:nvPr/>
        </p:nvSpPr>
        <p:spPr>
          <a:xfrm>
            <a:off x="3700645" y="24135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9" name="Shape 107"/>
          <p:cNvSpPr/>
          <p:nvPr/>
        </p:nvSpPr>
        <p:spPr>
          <a:xfrm>
            <a:off x="3624445" y="23373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Alfresco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Image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(tiered)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08094" y="1924605"/>
            <a:ext cx="1872856" cy="1586631"/>
            <a:chOff x="5404733" y="1052457"/>
            <a:chExt cx="1872856" cy="1586631"/>
          </a:xfrm>
        </p:grpSpPr>
        <p:sp>
          <p:nvSpPr>
            <p:cNvPr id="21" name="Rounded Rectangle 20"/>
            <p:cNvSpPr/>
            <p:nvPr/>
          </p:nvSpPr>
          <p:spPr>
            <a:xfrm>
              <a:off x="5404733" y="1052457"/>
              <a:ext cx="1872856" cy="158663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531523" y="1218636"/>
              <a:ext cx="1610209" cy="1306356"/>
              <a:chOff x="5531523" y="1218636"/>
              <a:chExt cx="1610209" cy="1306356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531523" y="1218636"/>
                <a:ext cx="1610209" cy="1306356"/>
                <a:chOff x="5545495" y="1256518"/>
                <a:chExt cx="1610209" cy="1306356"/>
              </a:xfrm>
            </p:grpSpPr>
            <p:sp>
              <p:nvSpPr>
                <p:cNvPr id="25" name="Shape 109"/>
                <p:cNvSpPr/>
                <p:nvPr/>
              </p:nvSpPr>
              <p:spPr>
                <a:xfrm>
                  <a:off x="6509653" y="1996565"/>
                  <a:ext cx="646051" cy="56630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FE2F3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GB" sz="1200" dirty="0" smtClean="0"/>
                    <a:t>Solr</a:t>
                  </a:r>
                </a:p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GB" sz="1200" dirty="0" smtClean="0"/>
                    <a:t> 2</a:t>
                  </a:r>
                  <a:endParaRPr lang="en" sz="1200" dirty="0"/>
                </a:p>
              </p:txBody>
            </p:sp>
            <p:sp>
              <p:nvSpPr>
                <p:cNvPr id="26" name="Shape 111"/>
                <p:cNvSpPr/>
                <p:nvPr/>
              </p:nvSpPr>
              <p:spPr>
                <a:xfrm>
                  <a:off x="5545495" y="1271564"/>
                  <a:ext cx="634524" cy="53748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D1DC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GB" sz="1200" dirty="0" smtClean="0"/>
                    <a:t>Share1</a:t>
                  </a:r>
                  <a:endParaRPr lang="en" sz="1200" dirty="0"/>
                </a:p>
              </p:txBody>
            </p:sp>
            <p:sp>
              <p:nvSpPr>
                <p:cNvPr id="27" name="Shape 111"/>
                <p:cNvSpPr/>
                <p:nvPr/>
              </p:nvSpPr>
              <p:spPr>
                <a:xfrm>
                  <a:off x="6521180" y="1256518"/>
                  <a:ext cx="634524" cy="53748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D1DC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GB" sz="1200" dirty="0" smtClean="0"/>
                    <a:t>Share 2</a:t>
                  </a:r>
                  <a:endParaRPr lang="en" sz="1200" dirty="0"/>
                </a:p>
              </p:txBody>
            </p:sp>
          </p:grpSp>
          <p:sp>
            <p:nvSpPr>
              <p:cNvPr id="24" name="Shape 109"/>
              <p:cNvSpPr/>
              <p:nvPr/>
            </p:nvSpPr>
            <p:spPr>
              <a:xfrm>
                <a:off x="5543948" y="1958465"/>
                <a:ext cx="646051" cy="566309"/>
              </a:xfrm>
              <a:prstGeom prst="roundRect">
                <a:avLst>
                  <a:gd name="adj" fmla="val 16667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GB" sz="1200" dirty="0" smtClean="0"/>
                  <a:t>Solr </a:t>
                </a:r>
              </a:p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GB" sz="1200" dirty="0" smtClean="0"/>
                  <a:t>1</a:t>
                </a:r>
                <a:endParaRPr lang="en" sz="1200" dirty="0"/>
              </a:p>
            </p:txBody>
          </p:sp>
        </p:grpSp>
      </p:grpSp>
      <p:cxnSp>
        <p:nvCxnSpPr>
          <p:cNvPr id="28" name="Shape 120"/>
          <p:cNvCxnSpPr>
            <a:stCxn id="11" idx="2"/>
          </p:cNvCxnSpPr>
          <p:nvPr/>
        </p:nvCxnSpPr>
        <p:spPr>
          <a:xfrm rot="16200000" flipH="1">
            <a:off x="3672153" y="238866"/>
            <a:ext cx="316449" cy="6228290"/>
          </a:xfrm>
          <a:prstGeom prst="curvedConnector3">
            <a:avLst>
              <a:gd name="adj1" fmla="val 42106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9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3939" y="2328386"/>
            <a:ext cx="347758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2966" y="4092765"/>
            <a:ext cx="347758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35034" y="2336795"/>
            <a:ext cx="347758" cy="4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457200" y="218679"/>
            <a:ext cx="8089557" cy="85725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Instance Lifecycle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5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Alfresco (beyond Chef Installer)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1266024"/>
            <a:ext cx="4889500" cy="33567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 smtClean="0"/>
              <a:t>Component-based</a:t>
            </a:r>
            <a:r>
              <a:rPr lang="en-US" dirty="0"/>
              <a:t>: repo, share, </a:t>
            </a:r>
            <a:r>
              <a:rPr lang="en-US" dirty="0" err="1"/>
              <a:t>solr</a:t>
            </a:r>
            <a:r>
              <a:rPr lang="en-US" dirty="0"/>
              <a:t>, </a:t>
            </a:r>
            <a:r>
              <a:rPr lang="en-US" dirty="0" err="1"/>
              <a:t>aos</a:t>
            </a:r>
            <a:r>
              <a:rPr lang="en-US" dirty="0"/>
              <a:t> and </a:t>
            </a:r>
            <a:r>
              <a:rPr lang="en-US" dirty="0" smtClean="0"/>
              <a:t>more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Supports </a:t>
            </a:r>
            <a:r>
              <a:rPr lang="en-US" b="1" i="1" dirty="0"/>
              <a:t>3 run modes</a:t>
            </a:r>
            <a:r>
              <a:rPr lang="en-US" dirty="0"/>
              <a:t> (full-provisioning, provisioning-only, bootstrap-only)</a:t>
            </a:r>
          </a:p>
          <a:p>
            <a:pPr>
              <a:lnSpc>
                <a:spcPct val="90000"/>
              </a:lnSpc>
            </a:pPr>
            <a:r>
              <a:rPr lang="en-US" dirty="0"/>
              <a:t>Any Alfresco configuration can be </a:t>
            </a:r>
            <a:r>
              <a:rPr lang="en-US" dirty="0" err="1"/>
              <a:t>customised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Can </a:t>
            </a:r>
            <a:r>
              <a:rPr lang="en-US" b="1" i="1" dirty="0"/>
              <a:t>run continuously</a:t>
            </a:r>
            <a:r>
              <a:rPr lang="en-US" dirty="0"/>
              <a:t> (install on top of an installation)</a:t>
            </a:r>
          </a:p>
          <a:p>
            <a:pPr>
              <a:lnSpc>
                <a:spcPct val="90000"/>
              </a:lnSpc>
            </a:pPr>
            <a:r>
              <a:rPr lang="en-US" dirty="0"/>
              <a:t>Downloads artifacts (VS Alfresco Installer monolithic installation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dirty="0" smtClean="0"/>
              <a:t>Open </a:t>
            </a:r>
            <a:r>
              <a:rPr lang="en-US" dirty="0"/>
              <a:t>Source, 68 releases, 11 contributors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github.com/Alfresco/chef-alfresco</a:t>
            </a:r>
            <a:endParaRPr lang="en-US" dirty="0"/>
          </a:p>
        </p:txBody>
      </p:sp>
      <p:pic>
        <p:nvPicPr>
          <p:cNvPr id="4" name="Picture 3" descr="chef-alfresco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34" y="1716674"/>
            <a:ext cx="1834941" cy="21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Alfresco SPK</a:t>
            </a:r>
            <a:br>
              <a:rPr lang="en-US" dirty="0" smtClean="0"/>
            </a:br>
            <a:r>
              <a:rPr lang="en-US" sz="2000" i="1" dirty="0" smtClean="0"/>
              <a:t>and the Vagrant Packer Plugin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998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Alfresco SPK Operations</a:t>
            </a:r>
            <a:endParaRPr lang="en-US" dirty="0"/>
          </a:p>
        </p:txBody>
      </p:sp>
      <p:pic>
        <p:nvPicPr>
          <p:cNvPr id="7" name="Picture 6" descr="ebook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4792"/>
            <a:ext cx="1749131" cy="1749131"/>
          </a:xfrm>
          <a:prstGeom prst="rect">
            <a:avLst/>
          </a:prstGeom>
        </p:spPr>
      </p:pic>
      <p:pic>
        <p:nvPicPr>
          <p:cNvPr id="8" name="Picture 7" descr="sprint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29" y="1173224"/>
            <a:ext cx="1680770" cy="1680770"/>
          </a:xfrm>
          <a:prstGeom prst="rect">
            <a:avLst/>
          </a:prstGeom>
        </p:spPr>
      </p:pic>
      <p:pic>
        <p:nvPicPr>
          <p:cNvPr id="9" name="Picture 8" descr="puzzle-piec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38" y="1173224"/>
            <a:ext cx="1526219" cy="1526219"/>
          </a:xfrm>
          <a:prstGeom prst="rect">
            <a:avLst/>
          </a:prstGeom>
        </p:spPr>
      </p:pic>
      <p:pic>
        <p:nvPicPr>
          <p:cNvPr id="10" name="Picture 9" descr="cardboard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04" y="1173224"/>
            <a:ext cx="1524997" cy="1524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" y="2953227"/>
            <a:ext cx="23601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BC23B"/>
                </a:solidFill>
              </a:rPr>
              <a:t>Choose</a:t>
            </a:r>
          </a:p>
          <a:p>
            <a:pPr algn="ctr"/>
            <a:r>
              <a:rPr lang="en-US" b="1" dirty="0" smtClean="0">
                <a:solidFill>
                  <a:srgbClr val="8BC23B"/>
                </a:solidFill>
              </a:rPr>
              <a:t>a stack</a:t>
            </a:r>
          </a:p>
          <a:p>
            <a:pPr algn="ctr"/>
            <a:r>
              <a:rPr lang="en-US" dirty="0" smtClean="0"/>
              <a:t>Browse </a:t>
            </a:r>
            <a:r>
              <a:rPr lang="en-US" b="1" i="1" dirty="0" smtClean="0"/>
              <a:t>stack </a:t>
            </a:r>
            <a:r>
              <a:rPr lang="en-US" dirty="0" smtClean="0"/>
              <a:t>examples provided </a:t>
            </a:r>
            <a:r>
              <a:rPr lang="en-US" dirty="0"/>
              <a:t>by </a:t>
            </a:r>
            <a:r>
              <a:rPr lang="en-US" dirty="0" smtClean="0"/>
              <a:t>the SPK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0128" y="2982426"/>
            <a:ext cx="236012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BC23B"/>
                </a:solidFill>
              </a:rPr>
              <a:t>Run/Tweak</a:t>
            </a:r>
          </a:p>
          <a:p>
            <a:pPr algn="ctr"/>
            <a:endParaRPr lang="en-US" b="1" dirty="0">
              <a:solidFill>
                <a:srgbClr val="8BC23B"/>
              </a:solidFill>
            </a:endParaRPr>
          </a:p>
          <a:p>
            <a:pPr algn="ctr"/>
            <a:r>
              <a:rPr lang="en-US" dirty="0"/>
              <a:t>Spin up a stack </a:t>
            </a:r>
            <a:r>
              <a:rPr lang="en-US" b="1" i="1" dirty="0"/>
              <a:t>locally</a:t>
            </a:r>
            <a:r>
              <a:rPr lang="en-US" dirty="0"/>
              <a:t> using Virtualbox or VmWare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0255" y="2987660"/>
            <a:ext cx="196477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BC23B"/>
                </a:solidFill>
              </a:rPr>
              <a:t>Build Images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Define Alfresco </a:t>
            </a:r>
            <a:r>
              <a:rPr lang="en-US" b="1" i="1" dirty="0"/>
              <a:t>immutable images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1548" y="2987660"/>
            <a:ext cx="196477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BC23B"/>
                </a:solidFill>
              </a:rPr>
              <a:t>Integrate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Run the </a:t>
            </a:r>
            <a:r>
              <a:rPr lang="en-US" b="1" i="1" dirty="0" smtClean="0"/>
              <a:t>CI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i="1" dirty="0"/>
              <a:t>orchestration tool</a:t>
            </a:r>
            <a:r>
              <a:rPr lang="en-US" dirty="0"/>
              <a:t>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54384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74279"/>
            <a:ext cx="8089557" cy="85725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SPK Library - components</a:t>
            </a:r>
            <a:endParaRPr lang="en-US" sz="2800" b="1" dirty="0">
              <a:solidFill>
                <a:srgbClr val="8BC23B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08100"/>
            <a:ext cx="8394359" cy="35179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Instance template(s</a:t>
            </a:r>
            <a:r>
              <a:rPr lang="en-US" sz="2000" dirty="0" smtClean="0"/>
              <a:t>) </a:t>
            </a:r>
            <a:r>
              <a:rPr lang="en-US" sz="2000" dirty="0"/>
              <a:t>(</a:t>
            </a:r>
            <a:r>
              <a:rPr lang="en-US" sz="2000" dirty="0" smtClean="0"/>
              <a:t>JSON), </a:t>
            </a:r>
            <a:r>
              <a:rPr lang="en-US" sz="2000" dirty="0"/>
              <a:t>which contain</a:t>
            </a:r>
          </a:p>
          <a:p>
            <a:pPr lvl="1"/>
            <a:r>
              <a:rPr lang="en-US" sz="2000" dirty="0"/>
              <a:t>Chef Alfresco Attributes</a:t>
            </a:r>
          </a:p>
          <a:p>
            <a:pPr lvl="1"/>
            <a:r>
              <a:rPr lang="en-US" sz="2000" dirty="0"/>
              <a:t>Image building configuration (Packer)</a:t>
            </a:r>
          </a:p>
          <a:p>
            <a:pPr lvl="1"/>
            <a:r>
              <a:rPr lang="en-US" sz="2000" dirty="0"/>
              <a:t>Local run (Vagrant)</a:t>
            </a:r>
          </a:p>
          <a:p>
            <a:r>
              <a:rPr lang="en-US" sz="2000" b="1" dirty="0" err="1" smtClean="0">
                <a:solidFill>
                  <a:schemeClr val="accent1"/>
                </a:solidFill>
              </a:rPr>
              <a:t>Vagrantfile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to </a:t>
            </a:r>
            <a:r>
              <a:rPr lang="en-US" sz="2000" dirty="0"/>
              <a:t>define the stack and reference instance template(s)</a:t>
            </a:r>
          </a:p>
          <a:p>
            <a:pPr lvl="1"/>
            <a:r>
              <a:rPr lang="en-US" sz="2000" dirty="0"/>
              <a:t>Packer Plugin common configuration</a:t>
            </a:r>
          </a:p>
          <a:p>
            <a:pPr lvl="1"/>
            <a:r>
              <a:rPr lang="en-US" sz="2000" dirty="0"/>
              <a:t>Local Vagrant run common configuration</a:t>
            </a:r>
          </a:p>
          <a:p>
            <a:endParaRPr lang="en-US" sz="2000" dirty="0"/>
          </a:p>
          <a:p>
            <a:r>
              <a:rPr lang="en-US" sz="2000" dirty="0" smtClean="0"/>
              <a:t>We already provide configuration for Alfresco </a:t>
            </a:r>
            <a:r>
              <a:rPr lang="en-US" sz="2000" dirty="0" err="1" smtClean="0"/>
              <a:t>AllInOne</a:t>
            </a:r>
            <a:r>
              <a:rPr lang="en-US" sz="2000" dirty="0" smtClean="0"/>
              <a:t> and Enterprise</a:t>
            </a:r>
            <a:endParaRPr lang="en-US" sz="1400" dirty="0" smtClean="0"/>
          </a:p>
        </p:txBody>
      </p:sp>
      <p:pic>
        <p:nvPicPr>
          <p:cNvPr id="8" name="Picture 7" descr="ebook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16" y="584200"/>
            <a:ext cx="899843" cy="8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4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47279"/>
            <a:ext cx="8089557" cy="85725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rgbClr val="FF0000"/>
                </a:solidFill>
              </a:rPr>
              <a:t>Instance template</a:t>
            </a:r>
            <a:r>
              <a:rPr lang="en-US" sz="3000" b="1" dirty="0" smtClean="0">
                <a:solidFill>
                  <a:schemeClr val="accent1"/>
                </a:solidFill>
              </a:rPr>
              <a:t> - components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26729"/>
            <a:ext cx="8309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  "name": </a:t>
            </a:r>
            <a:r>
              <a:rPr lang="en-US" sz="1400" dirty="0" smtClean="0">
                <a:latin typeface="Courier New"/>
                <a:cs typeface="Courier New"/>
              </a:rPr>
              <a:t>”...",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>
                <a:latin typeface="Courier New"/>
                <a:cs typeface="Courier New"/>
              </a:rPr>
              <a:t>"</a:t>
            </a:r>
            <a:r>
              <a:rPr lang="en-US" sz="1400" b="1" dirty="0">
                <a:latin typeface="Courier New"/>
                <a:cs typeface="Courier New"/>
              </a:rPr>
              <a:t>alfresco</a:t>
            </a:r>
            <a:r>
              <a:rPr lang="en-US" sz="1400" dirty="0">
                <a:latin typeface="Courier New"/>
                <a:cs typeface="Courier New"/>
              </a:rPr>
              <a:t>" : {</a:t>
            </a:r>
          </a:p>
          <a:p>
            <a:r>
              <a:rPr lang="en-US" sz="1400" dirty="0">
                <a:latin typeface="Courier New"/>
                <a:cs typeface="Courier New"/>
              </a:rPr>
              <a:t>    "components" : </a:t>
            </a:r>
            <a:r>
              <a:rPr lang="en-US" sz="1400" b="1" dirty="0" smtClean="0">
                <a:latin typeface="Courier New"/>
                <a:cs typeface="Courier New"/>
              </a:rPr>
              <a:t>&lt;alfresco_components&gt;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921000"/>
            <a:ext cx="8309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["haproxy","nginx","tomcat","transform","repo","share","solr","</a:t>
            </a:r>
            <a:r>
              <a:rPr lang="en-US" sz="1400" dirty="0" smtClean="0">
                <a:latin typeface="Courier New"/>
                <a:cs typeface="Courier New"/>
              </a:rPr>
              <a:t>mysql</a:t>
            </a:r>
            <a:r>
              <a:rPr lang="en-US" sz="1400" dirty="0">
                <a:latin typeface="Courier New"/>
                <a:cs typeface="Courier New"/>
              </a:rPr>
              <a:t>"</a:t>
            </a:r>
            <a:r>
              <a:rPr lang="en-US" sz="1400" dirty="0" smtClean="0">
                <a:latin typeface="Courier New"/>
                <a:cs typeface="Courier New"/>
              </a:rPr>
              <a:t>]</a:t>
            </a:r>
            <a:endParaRPr lang="en-US" sz="14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348887"/>
            <a:ext cx="8089557" cy="68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1800" dirty="0" smtClean="0">
                <a:solidFill>
                  <a:srgbClr val="8BC23B"/>
                </a:solidFill>
              </a:rPr>
              <a:t>Allinone components</a:t>
            </a:r>
            <a:endParaRPr lang="en-US" sz="1800" dirty="0">
              <a:solidFill>
                <a:srgbClr val="8BC23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764278"/>
            <a:ext cx="8309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["haproxy","nginx","tomcat","transform","repo","</a:t>
            </a:r>
            <a:r>
              <a:rPr lang="en-US" sz="1400" dirty="0" smtClean="0">
                <a:latin typeface="Courier New"/>
                <a:cs typeface="Courier New"/>
              </a:rPr>
              <a:t>share"]</a:t>
            </a:r>
            <a:endParaRPr lang="en-US" sz="14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57200" y="3231754"/>
            <a:ext cx="8089557" cy="590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1800" dirty="0" smtClean="0">
                <a:solidFill>
                  <a:srgbClr val="8BC23B"/>
                </a:solidFill>
              </a:rPr>
              <a:t>Share components</a:t>
            </a:r>
            <a:endParaRPr lang="en-US" sz="1800" dirty="0">
              <a:solidFill>
                <a:srgbClr val="8BC23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800" y="4527766"/>
            <a:ext cx="8309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["</a:t>
            </a:r>
            <a:r>
              <a:rPr lang="en-US" sz="1400" dirty="0" smtClean="0">
                <a:latin typeface="Courier New"/>
                <a:cs typeface="Courier New"/>
              </a:rPr>
              <a:t>haproxy</a:t>
            </a:r>
            <a:r>
              <a:rPr lang="en-US" sz="1400" dirty="0">
                <a:latin typeface="Courier New"/>
                <a:cs typeface="Courier New"/>
              </a:rPr>
              <a:t>"</a:t>
            </a:r>
            <a:r>
              <a:rPr lang="en-US" sz="1400" dirty="0" smtClean="0">
                <a:latin typeface="Courier New"/>
                <a:cs typeface="Courier New"/>
              </a:rPr>
              <a:t>,"tomcat”,"repo","</a:t>
            </a:r>
            <a:r>
              <a:rPr lang="en-US" sz="1400" dirty="0">
                <a:latin typeface="Courier New"/>
                <a:cs typeface="Courier New"/>
              </a:rPr>
              <a:t>transform","</a:t>
            </a:r>
            <a:r>
              <a:rPr lang="en-US" sz="1400" dirty="0" smtClean="0">
                <a:latin typeface="Courier New"/>
                <a:cs typeface="Courier New"/>
              </a:rPr>
              <a:t>solr</a:t>
            </a:r>
            <a:r>
              <a:rPr lang="en-US" sz="1400" dirty="0">
                <a:latin typeface="Courier New"/>
                <a:cs typeface="Courier New"/>
              </a:rPr>
              <a:t>"</a:t>
            </a:r>
            <a:r>
              <a:rPr lang="en-US" sz="1400" dirty="0" smtClean="0">
                <a:latin typeface="Courier New"/>
                <a:cs typeface="Courier New"/>
              </a:rPr>
              <a:t>]</a:t>
            </a:r>
            <a:endParaRPr lang="en-US" sz="1400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457200" y="4190766"/>
            <a:ext cx="8089557" cy="443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1800" dirty="0" smtClean="0">
                <a:solidFill>
                  <a:srgbClr val="8BC23B"/>
                </a:solidFill>
              </a:rPr>
              <a:t>Solr components</a:t>
            </a:r>
            <a:endParaRPr lang="en-US" sz="1800" dirty="0">
              <a:solidFill>
                <a:srgbClr val="8BC23B"/>
              </a:solidFill>
            </a:endParaRPr>
          </a:p>
        </p:txBody>
      </p:sp>
      <p:pic>
        <p:nvPicPr>
          <p:cNvPr id="13" name="Picture 12" descr="sprint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542" y="553044"/>
            <a:ext cx="840385" cy="8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548879"/>
            <a:ext cx="8089557" cy="857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Run your stack </a:t>
            </a:r>
            <a:endParaRPr lang="en-US" sz="3000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319456"/>
            <a:ext cx="83091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Vagrant.configure("2") do |config|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# Source Image configuration</a:t>
            </a:r>
          </a:p>
          <a:p>
            <a:r>
              <a:rPr lang="en-US" sz="1400" dirty="0">
                <a:latin typeface="Courier New"/>
                <a:cs typeface="Courier New"/>
              </a:rPr>
              <a:t>  config.vm.box = "</a:t>
            </a:r>
            <a:r>
              <a:rPr lang="en-US" sz="1400" b="1" dirty="0">
                <a:latin typeface="Courier New"/>
                <a:cs typeface="Courier New"/>
              </a:rPr>
              <a:t>&lt;vagrant_box_name&gt;</a:t>
            </a:r>
            <a:r>
              <a:rPr lang="en-US" sz="1400" dirty="0">
                <a:latin typeface="Courier New"/>
                <a:cs typeface="Courier New"/>
              </a:rPr>
              <a:t>"</a:t>
            </a:r>
          </a:p>
          <a:p>
            <a:r>
              <a:rPr lang="en-US" sz="1400" dirty="0">
                <a:latin typeface="Courier New"/>
                <a:cs typeface="Courier New"/>
              </a:rPr>
              <a:t>  config.vm.box_url = "</a:t>
            </a:r>
            <a:r>
              <a:rPr lang="en-US" sz="1400" b="1" dirty="0">
                <a:latin typeface="Courier New"/>
                <a:cs typeface="Courier New"/>
              </a:rPr>
              <a:t>&lt;vagrant_box_url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r>
              <a:rPr lang="en-US" sz="1400" dirty="0" smtClean="0">
                <a:latin typeface="Courier New"/>
                <a:cs typeface="Courier New"/>
              </a:rPr>
              <a:t>”</a:t>
            </a: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8BC23B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8BC23B"/>
                </a:solidFill>
                <a:latin typeface="Courier New"/>
                <a:cs typeface="Courier New"/>
              </a:rPr>
              <a:t># Vagrant up configuration</a:t>
            </a:r>
          </a:p>
          <a:p>
            <a:r>
              <a:rPr lang="en-US" sz="1400" dirty="0">
                <a:latin typeface="Courier New"/>
                <a:cs typeface="Courier New"/>
              </a:rPr>
              <a:t>  instance_template = JSON.parse("</a:t>
            </a:r>
            <a:r>
              <a:rPr lang="en-US" sz="1400" b="1" dirty="0">
                <a:latin typeface="Courier New"/>
                <a:cs typeface="Courier New"/>
              </a:rPr>
              <a:t>&lt;instance_template_json_path&gt;</a:t>
            </a:r>
            <a:r>
              <a:rPr lang="en-US" sz="1400" dirty="0">
                <a:latin typeface="Courier New"/>
                <a:cs typeface="Courier New"/>
              </a:rPr>
              <a:t>")</a:t>
            </a:r>
          </a:p>
          <a:p>
            <a:r>
              <a:rPr lang="en-US" sz="1400" dirty="0">
                <a:latin typeface="Courier New"/>
                <a:cs typeface="Courier New"/>
              </a:rPr>
              <a:t>  config.vm.provision "chef_solo" do |chef|</a:t>
            </a:r>
          </a:p>
          <a:p>
            <a:r>
              <a:rPr lang="en-US" sz="1400" dirty="0">
                <a:latin typeface="Courier New"/>
                <a:cs typeface="Courier New"/>
              </a:rPr>
              <a:t>    chef.json = </a:t>
            </a:r>
            <a:r>
              <a:rPr lang="en-US" sz="1400" dirty="0" smtClean="0">
                <a:latin typeface="Courier New"/>
                <a:cs typeface="Courier New"/>
              </a:rPr>
              <a:t>instance_template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  chef.recipe_url = "</a:t>
            </a:r>
            <a:r>
              <a:rPr lang="en-US" sz="1400" b="1" dirty="0" smtClean="0">
                <a:latin typeface="Courier New"/>
                <a:cs typeface="Courier New"/>
              </a:rPr>
              <a:t>&lt;</a:t>
            </a:r>
            <a:r>
              <a:rPr lang="en-US" sz="1400" b="1" dirty="0">
                <a:latin typeface="Courier New"/>
                <a:cs typeface="Courier New"/>
              </a:rPr>
              <a:t>chef_alfresco_tar_url</a:t>
            </a:r>
            <a:r>
              <a:rPr lang="en-US" sz="1400" b="1" dirty="0" smtClean="0">
                <a:latin typeface="Courier New"/>
                <a:cs typeface="Courier New"/>
              </a:rPr>
              <a:t>&gt;</a:t>
            </a:r>
            <a:r>
              <a:rPr lang="en-US" sz="1400" dirty="0">
                <a:latin typeface="Courier New"/>
                <a:cs typeface="Courier New"/>
              </a:rPr>
              <a:t>"</a:t>
            </a:r>
          </a:p>
          <a:p>
            <a:r>
              <a:rPr lang="en-US" sz="1400" dirty="0">
                <a:latin typeface="Courier New"/>
                <a:cs typeface="Courier New"/>
              </a:rPr>
              <a:t>    instance_template['run_list'].each do |recipe|</a:t>
            </a:r>
          </a:p>
          <a:p>
            <a:r>
              <a:rPr lang="en-US" sz="1400" dirty="0">
                <a:latin typeface="Courier New"/>
                <a:cs typeface="Courier New"/>
              </a:rPr>
              <a:t>      chef.add_recipe </a:t>
            </a:r>
            <a:r>
              <a:rPr lang="en-US" sz="1400" dirty="0" smtClean="0">
                <a:latin typeface="Courier New"/>
                <a:cs typeface="Courier New"/>
              </a:rPr>
              <a:t>recipe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end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end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End</a:t>
            </a:r>
          </a:p>
          <a:p>
            <a:endParaRPr lang="en-US" sz="1400" dirty="0" smtClean="0">
              <a:latin typeface="Courier New"/>
              <a:cs typeface="Courier New"/>
            </a:endParaRPr>
          </a:p>
        </p:txBody>
      </p:sp>
      <p:pic>
        <p:nvPicPr>
          <p:cNvPr id="7" name="Picture 6" descr="sprint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542" y="553044"/>
            <a:ext cx="840385" cy="8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548879"/>
            <a:ext cx="8089557" cy="857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Build your stack</a:t>
            </a:r>
            <a:endParaRPr lang="en-US" sz="3000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319456"/>
            <a:ext cx="8309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Vagrant.configure("2") do |</a:t>
            </a:r>
            <a:r>
              <a:rPr lang="en-US" sz="1400" dirty="0" err="1">
                <a:latin typeface="Courier New"/>
                <a:cs typeface="Courier New"/>
              </a:rPr>
              <a:t>config</a:t>
            </a:r>
            <a:r>
              <a:rPr lang="en-US" sz="1400" dirty="0" smtClean="0">
                <a:latin typeface="Courier New"/>
                <a:cs typeface="Courier New"/>
              </a:rPr>
              <a:t>|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# SPK minimal configuration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config.packer_build.cookbooks_url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b="1" dirty="0" smtClean="0">
                <a:latin typeface="Courier New"/>
                <a:cs typeface="Courier New"/>
              </a:rPr>
              <a:t>“&lt;</a:t>
            </a:r>
            <a:r>
              <a:rPr lang="en-US" sz="1400" b="1" dirty="0" err="1" smtClean="0">
                <a:latin typeface="Courier New"/>
                <a:cs typeface="Courier New"/>
              </a:rPr>
              <a:t>cookbooks_url</a:t>
            </a:r>
            <a:r>
              <a:rPr lang="en-US" sz="1400" b="1" dirty="0" smtClean="0">
                <a:latin typeface="Courier New"/>
                <a:cs typeface="Courier New"/>
              </a:rPr>
              <a:t>/path&gt;”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config.packer_build.instance_templates</a:t>
            </a:r>
            <a:r>
              <a:rPr lang="en-US" sz="1400" dirty="0" smtClean="0">
                <a:latin typeface="Courier New"/>
                <a:cs typeface="Courier New"/>
              </a:rPr>
              <a:t> = [</a:t>
            </a:r>
            <a:r>
              <a:rPr lang="en-US" sz="1400" b="1" dirty="0" smtClean="0">
                <a:latin typeface="Courier New"/>
                <a:cs typeface="Courier New"/>
              </a:rPr>
              <a:t>“&lt;</a:t>
            </a:r>
            <a:r>
              <a:rPr lang="en-US" sz="1400" b="1" dirty="0" err="1" smtClean="0">
                <a:latin typeface="Courier New"/>
                <a:cs typeface="Courier New"/>
              </a:rPr>
              <a:t>instance_template_url</a:t>
            </a:r>
            <a:r>
              <a:rPr lang="en-US" sz="1400" b="1" dirty="0" smtClean="0">
                <a:latin typeface="Courier New"/>
                <a:cs typeface="Courier New"/>
              </a:rPr>
              <a:t>/path&gt;”</a:t>
            </a:r>
            <a:r>
              <a:rPr lang="en-US" sz="1400" dirty="0" smtClean="0">
                <a:latin typeface="Courier New"/>
                <a:cs typeface="Courier New"/>
              </a:rPr>
              <a:t>]</a:t>
            </a: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End</a:t>
            </a:r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</p:txBody>
      </p:sp>
      <p:pic>
        <p:nvPicPr>
          <p:cNvPr id="7" name="Picture 6" descr="sprint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542" y="553044"/>
            <a:ext cx="840385" cy="8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6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Enzo </a:t>
            </a:r>
            <a:r>
              <a:rPr lang="en-US" dirty="0" err="1" smtClean="0"/>
              <a:t>Rivello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670301" y="1318944"/>
            <a:ext cx="5473699" cy="3062556"/>
          </a:xfrm>
        </p:spPr>
        <p:txBody>
          <a:bodyPr>
            <a:noAutofit/>
          </a:bodyPr>
          <a:lstStyle/>
          <a:p>
            <a:r>
              <a:rPr lang="en-US" sz="1800" dirty="0"/>
              <a:t>5</a:t>
            </a:r>
            <a:r>
              <a:rPr lang="en-US" sz="1800" dirty="0" smtClean="0"/>
              <a:t> months</a:t>
            </a:r>
            <a:r>
              <a:rPr lang="en-US" sz="1800" b="1" dirty="0" smtClean="0"/>
              <a:t> </a:t>
            </a:r>
            <a:r>
              <a:rPr lang="en-US" sz="1800" dirty="0"/>
              <a:t>of </a:t>
            </a:r>
            <a:r>
              <a:rPr lang="en-US" sz="1800" b="1" dirty="0"/>
              <a:t>Alfresco </a:t>
            </a:r>
            <a:r>
              <a:rPr lang="en-US" sz="1800" b="1" dirty="0" smtClean="0"/>
              <a:t>Devops</a:t>
            </a:r>
          </a:p>
          <a:p>
            <a:pPr lvl="1"/>
            <a:r>
              <a:rPr lang="en-US" sz="1800" b="1" dirty="0" err="1" smtClean="0"/>
              <a:t>Activiti</a:t>
            </a:r>
            <a:r>
              <a:rPr lang="en-US" sz="1800" b="1" dirty="0" smtClean="0"/>
              <a:t> Team, Dev-Products, TAA</a:t>
            </a:r>
          </a:p>
          <a:p>
            <a:r>
              <a:rPr lang="en-US" sz="1800" dirty="0" smtClean="0"/>
              <a:t>Before</a:t>
            </a:r>
            <a:r>
              <a:rPr lang="en-US" sz="1800" dirty="0"/>
              <a:t>, </a:t>
            </a:r>
            <a:r>
              <a:rPr lang="en-US" sz="1800" dirty="0" smtClean="0"/>
              <a:t>Playstation DevOps</a:t>
            </a:r>
          </a:p>
          <a:p>
            <a:r>
              <a:rPr lang="en-US" sz="1800" dirty="0" smtClean="0"/>
              <a:t>Lead Developer of</a:t>
            </a:r>
            <a:endParaRPr lang="en-US" sz="1800" dirty="0"/>
          </a:p>
          <a:p>
            <a:pPr lvl="1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github.com/Alfresco/alfresco-spk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3"/>
              </a:rPr>
              <a:t>https://github.com/Alfresco/vagrant-packer-plugin</a:t>
            </a:r>
            <a:endParaRPr lang="en-US" sz="1800" dirty="0" smtClean="0"/>
          </a:p>
          <a:p>
            <a:r>
              <a:rPr lang="en-US" sz="1800" dirty="0" smtClean="0"/>
              <a:t>Follow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https://www.alfresco.com/blogs/</a:t>
            </a:r>
            <a:r>
              <a:rPr lang="en-US" sz="1800" dirty="0" smtClean="0">
                <a:hlinkClick r:id="rId4"/>
              </a:rPr>
              <a:t>devops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5"/>
              </a:rPr>
              <a:t>https://github.com/enzor</a:t>
            </a:r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74429"/>
            <a:ext cx="2184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5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1" y="548879"/>
            <a:ext cx="6553200" cy="857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Try it yourself!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19456"/>
            <a:ext cx="83091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# Clone SPK repo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git clone </a:t>
            </a:r>
            <a:r>
              <a:rPr lang="en-US" sz="1400" dirty="0" smtClean="0">
                <a:latin typeface="Courier New"/>
                <a:cs typeface="Courier New"/>
                <a:hlinkClick r:id="rId2"/>
              </a:rPr>
              <a:t>https://github.com/Alfresco/alfresco-spk</a:t>
            </a:r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# Install Vagrant Packer Plugin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vagrant plugin install vagrant-packer-plugin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cd alfresco-spk/stacks/</a:t>
            </a:r>
            <a:r>
              <a:rPr lang="en-US" sz="1400" b="1" dirty="0" smtClean="0">
                <a:latin typeface="Courier New"/>
                <a:cs typeface="Courier New"/>
              </a:rPr>
              <a:t>community-allinone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# Or build your own Vagrantfile and instance template(s)</a:t>
            </a:r>
            <a:endParaRPr lang="en-US" sz="1400" dirty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# Run the stack locally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vagrant up</a:t>
            </a:r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# Build immutable images (default to Vagrantbox)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vagrant </a:t>
            </a:r>
            <a:r>
              <a:rPr lang="en-US" sz="1400" b="1" dirty="0">
                <a:latin typeface="Courier New"/>
                <a:cs typeface="Courier New"/>
              </a:rPr>
              <a:t>packer-</a:t>
            </a:r>
            <a:r>
              <a:rPr lang="en-US" sz="1400" b="1" dirty="0" smtClean="0">
                <a:latin typeface="Courier New"/>
                <a:cs typeface="Courier New"/>
              </a:rPr>
              <a:t>build</a:t>
            </a:r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7" name="Picture 6" descr="sprint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542" y="553044"/>
            <a:ext cx="840385" cy="840385"/>
          </a:xfrm>
          <a:prstGeom prst="rect">
            <a:avLst/>
          </a:prstGeom>
        </p:spPr>
      </p:pic>
      <p:pic>
        <p:nvPicPr>
          <p:cNvPr id="8" name="Picture 7" descr="cardboard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99" y="584202"/>
            <a:ext cx="809228" cy="8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87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59300" y="3568700"/>
            <a:ext cx="4207028" cy="105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59300" y="2636595"/>
            <a:ext cx="4207028" cy="982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59300" y="1574800"/>
            <a:ext cx="4207028" cy="102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59300" y="527050"/>
            <a:ext cx="4207028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934282664"/>
              </p:ext>
            </p:extLst>
          </p:nvPr>
        </p:nvGraphicFramePr>
        <p:xfrm>
          <a:off x="1193800" y="539750"/>
          <a:ext cx="6426200" cy="408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/>
              <a:t>Go Live – Zero to Hero</a:t>
            </a:r>
            <a:endParaRPr lang="en-US" sz="2400" b="1" dirty="0"/>
          </a:p>
        </p:txBody>
      </p:sp>
      <p:pic>
        <p:nvPicPr>
          <p:cNvPr id="22" name="Picture 21" descr="cardboard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9" y="1854902"/>
            <a:ext cx="469870" cy="469870"/>
          </a:xfrm>
          <a:prstGeom prst="rect">
            <a:avLst/>
          </a:prstGeom>
        </p:spPr>
      </p:pic>
      <p:pic>
        <p:nvPicPr>
          <p:cNvPr id="23" name="Picture 22" descr="puzzle-piec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9" y="749300"/>
            <a:ext cx="439495" cy="439495"/>
          </a:xfrm>
          <a:prstGeom prst="rect">
            <a:avLst/>
          </a:prstGeom>
        </p:spPr>
      </p:pic>
      <p:pic>
        <p:nvPicPr>
          <p:cNvPr id="24" name="Picture 23" descr="ebook19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21" y="4051300"/>
            <a:ext cx="438150" cy="438150"/>
          </a:xfrm>
          <a:prstGeom prst="rect">
            <a:avLst/>
          </a:prstGeom>
        </p:spPr>
      </p:pic>
      <p:pic>
        <p:nvPicPr>
          <p:cNvPr id="25" name="Picture 24" descr="sprin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84" y="2912753"/>
            <a:ext cx="445713" cy="4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4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 </a:t>
            </a:r>
            <a:r>
              <a:rPr lang="en-US" i="1" dirty="0" smtClean="0"/>
              <a:t>delivered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700" y="1393024"/>
            <a:ext cx="4864100" cy="3107553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Revamped installation experience</a:t>
            </a:r>
          </a:p>
          <a:p>
            <a:pPr lvl="1"/>
            <a:r>
              <a:rPr lang="en-US" sz="2900" dirty="0"/>
              <a:t>Component-based installation</a:t>
            </a:r>
          </a:p>
          <a:p>
            <a:pPr lvl="1"/>
            <a:r>
              <a:rPr lang="en-US" sz="2900" dirty="0"/>
              <a:t>Controls provisioning and bootstrap </a:t>
            </a:r>
            <a:r>
              <a:rPr lang="en-US" sz="2900" dirty="0" smtClean="0"/>
              <a:t>phases</a:t>
            </a:r>
            <a:endParaRPr lang="en-US" sz="2900" dirty="0"/>
          </a:p>
          <a:p>
            <a:pPr marL="57150" indent="0">
              <a:buNone/>
            </a:pPr>
            <a:r>
              <a:rPr lang="en-US" sz="2900" b="1" dirty="0">
                <a:hlinkClick r:id="rId2"/>
              </a:rPr>
              <a:t>https://github.com/Alfresco/chef-alfresco</a:t>
            </a:r>
            <a:endParaRPr lang="en-US" sz="2900" b="1" dirty="0"/>
          </a:p>
          <a:p>
            <a:pPr marL="457200" lvl="1" indent="0">
              <a:buNone/>
            </a:pPr>
            <a:endParaRPr lang="en-US" sz="2900" dirty="0" smtClean="0"/>
          </a:p>
          <a:p>
            <a:pPr marL="457200" lvl="1" indent="0">
              <a:buNone/>
            </a:pPr>
            <a:endParaRPr lang="en-US" sz="2900" dirty="0"/>
          </a:p>
          <a:p>
            <a:r>
              <a:rPr lang="en-US" sz="2900" b="1" dirty="0"/>
              <a:t>Reusable instance </a:t>
            </a:r>
            <a:r>
              <a:rPr lang="en-US" sz="2900" b="1" dirty="0" smtClean="0"/>
              <a:t>templates/images</a:t>
            </a:r>
            <a:endParaRPr lang="en-US" sz="2900" b="1" dirty="0"/>
          </a:p>
          <a:p>
            <a:r>
              <a:rPr lang="en-US" sz="2900" b="1" dirty="0"/>
              <a:t>Integration with cloud providers and orchestration tools</a:t>
            </a:r>
          </a:p>
          <a:p>
            <a:endParaRPr lang="en-US" sz="2900" dirty="0"/>
          </a:p>
          <a:p>
            <a:pPr marL="0" lvl="1" indent="0">
              <a:buNone/>
            </a:pPr>
            <a:r>
              <a:rPr lang="en-US" sz="2900" b="1" dirty="0">
                <a:hlinkClick r:id="rId3"/>
              </a:rPr>
              <a:t>https://github.com/Alfresco/alfresco-spk</a:t>
            </a:r>
            <a:endParaRPr lang="en-US" sz="2900" b="1" dirty="0"/>
          </a:p>
          <a:p>
            <a:endParaRPr lang="en-US" dirty="0"/>
          </a:p>
        </p:txBody>
      </p:sp>
      <p:pic>
        <p:nvPicPr>
          <p:cNvPr id="6" name="Picture 5" descr="chef-alfresco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48" y="1310275"/>
            <a:ext cx="1128393" cy="13014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5760" y="326805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5DAB"/>
                </a:solidFill>
                <a:latin typeface="Arial Black"/>
                <a:cs typeface="Arial Black"/>
              </a:rPr>
              <a:t>SPK</a:t>
            </a:r>
            <a:endParaRPr lang="en-US" b="1" dirty="0">
              <a:solidFill>
                <a:srgbClr val="005DAB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93865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SPK in Alfresco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024"/>
            <a:ext cx="8229600" cy="2871555"/>
          </a:xfrm>
        </p:spPr>
        <p:txBody>
          <a:bodyPr wrap="square">
            <a:normAutofit lnSpcReduction="10000"/>
          </a:bodyPr>
          <a:lstStyle/>
          <a:p>
            <a:r>
              <a:rPr lang="en-US" sz="1800" b="1" dirty="0"/>
              <a:t>AWS Marketplace AMIs</a:t>
            </a:r>
          </a:p>
          <a:p>
            <a:pPr lvl="1"/>
            <a:r>
              <a:rPr lang="en-US" sz="1800" b="1" dirty="0"/>
              <a:t>Alfresco 5.1 Enterprise </a:t>
            </a:r>
            <a:r>
              <a:rPr lang="en-US" sz="1800" b="1" dirty="0" err="1"/>
              <a:t>Allinone</a:t>
            </a:r>
            <a:endParaRPr lang="en-US" sz="1800" b="1" dirty="0"/>
          </a:p>
          <a:p>
            <a:pPr lvl="1"/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Alfresco 5.1 Enterprise </a:t>
            </a:r>
            <a:r>
              <a:rPr lang="en-US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Allinone</a:t>
            </a:r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+ Records Management</a:t>
            </a:r>
          </a:p>
          <a:p>
            <a:pPr lvl="1"/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Alfresco </a:t>
            </a:r>
            <a:r>
              <a:rPr lang="en-US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Activiti</a:t>
            </a:r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Enterprise</a:t>
            </a:r>
          </a:p>
          <a:p>
            <a:r>
              <a:rPr lang="en-US" sz="1800" b="1" dirty="0"/>
              <a:t>Online Trials</a:t>
            </a:r>
          </a:p>
          <a:p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Offline Trials / Sales Demos</a:t>
            </a:r>
          </a:p>
          <a:p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Alfresco Benchmark</a:t>
            </a:r>
          </a:p>
          <a:p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Alfresco Infrastructure</a:t>
            </a:r>
          </a:p>
          <a:p>
            <a:r>
              <a:rPr lang="en-US" sz="18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Alfresco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4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additional Linux/Unix </a:t>
            </a:r>
            <a:r>
              <a:rPr lang="en-US" dirty="0" err="1"/>
              <a:t>OSes</a:t>
            </a:r>
            <a:endParaRPr lang="en-US" dirty="0"/>
          </a:p>
          <a:p>
            <a:r>
              <a:rPr lang="en-US" dirty="0"/>
              <a:t>Publish Alfresco Vagrant boxes for existing instance templates</a:t>
            </a:r>
          </a:p>
          <a:p>
            <a:pPr lvl="1"/>
            <a:r>
              <a:rPr lang="en-US" dirty="0" err="1"/>
              <a:t>allinone</a:t>
            </a:r>
            <a:r>
              <a:rPr lang="en-US" dirty="0"/>
              <a:t>, share, </a:t>
            </a:r>
            <a:r>
              <a:rPr lang="en-US" dirty="0" err="1"/>
              <a:t>solr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/>
              <a:t>Integrate with Alfresco </a:t>
            </a:r>
            <a:r>
              <a:rPr lang="en-US" dirty="0" smtClean="0"/>
              <a:t>SDK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Integration </a:t>
            </a:r>
            <a:r>
              <a:rPr lang="en-US" dirty="0" smtClean="0"/>
              <a:t>(build only)</a:t>
            </a:r>
            <a:endParaRPr lang="en-US" b="1" dirty="0" smtClean="0"/>
          </a:p>
          <a:p>
            <a:r>
              <a:rPr lang="en-US" dirty="0" smtClean="0"/>
              <a:t>Improved </a:t>
            </a:r>
            <a:r>
              <a:rPr lang="en-US" dirty="0"/>
              <a:t>docs for advanced Chef users</a:t>
            </a:r>
          </a:p>
          <a:p>
            <a:r>
              <a:rPr lang="en-US" dirty="0"/>
              <a:t>Publish chef-alfresco into Chef </a:t>
            </a:r>
            <a:r>
              <a:rPr lang="en-US" dirty="0" smtClean="0"/>
              <a:t>Supermarket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" y="4404067"/>
            <a:ext cx="709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Product </a:t>
            </a:r>
            <a:r>
              <a:rPr lang="en-US" sz="1400" i="1" dirty="0"/>
              <a:t>capabilities, timeframes and features are subject to change </a:t>
            </a:r>
            <a:endParaRPr lang="en-US" sz="1400" i="1" dirty="0" smtClean="0"/>
          </a:p>
          <a:p>
            <a:r>
              <a:rPr lang="en-US" sz="1400" i="1" dirty="0" smtClean="0"/>
              <a:t>and </a:t>
            </a:r>
            <a:r>
              <a:rPr lang="en-US" sz="1400" i="1" dirty="0"/>
              <a:t>should not be viewed as Alfresco commitments.</a:t>
            </a:r>
          </a:p>
        </p:txBody>
      </p:sp>
    </p:spTree>
    <p:extLst>
      <p:ext uri="{BB962C8B-B14F-4D97-AF65-F5344CB8AC3E}">
        <p14:creationId xmlns:p14="http://schemas.microsoft.com/office/powerpoint/2010/main" val="105618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5600"/>
            <a:ext cx="9144000" cy="13207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 smtClean="0"/>
              <a:t>Thanks</a:t>
            </a:r>
            <a:r>
              <a:rPr lang="en-US" sz="4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677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 and Automation Team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107900" y="1420544"/>
            <a:ext cx="4769400" cy="277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Automate all the things</a:t>
            </a:r>
          </a:p>
          <a:p>
            <a:r>
              <a:rPr lang="en-US" dirty="0" smtClean="0"/>
              <a:t>Automation across the borders</a:t>
            </a:r>
          </a:p>
          <a:p>
            <a:pPr lvl="1"/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Departments</a:t>
            </a:r>
          </a:p>
          <a:p>
            <a:r>
              <a:rPr lang="en-US" dirty="0" smtClean="0"/>
              <a:t>Integration with Building systems</a:t>
            </a:r>
          </a:p>
          <a:p>
            <a:r>
              <a:rPr lang="en-US" dirty="0" smtClean="0"/>
              <a:t>Evangelization</a:t>
            </a:r>
          </a:p>
        </p:txBody>
      </p:sp>
      <p:pic>
        <p:nvPicPr>
          <p:cNvPr id="6" name="Picture 5" descr="robots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07" y="2022679"/>
            <a:ext cx="1477067" cy="14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5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Alfresco SPK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Design</a:t>
            </a:r>
            <a:r>
              <a:rPr lang="en-US" dirty="0" smtClean="0"/>
              <a:t>|</a:t>
            </a:r>
            <a:r>
              <a:rPr lang="en-US" b="1" dirty="0" smtClean="0"/>
              <a:t>Run</a:t>
            </a:r>
            <a:r>
              <a:rPr lang="en-US" dirty="0" smtClean="0"/>
              <a:t>|</a:t>
            </a:r>
            <a:r>
              <a:rPr lang="en-US" b="1" dirty="0" smtClean="0"/>
              <a:t>Integrate</a:t>
            </a:r>
            <a:r>
              <a:rPr lang="en-US" dirty="0" smtClean="0"/>
              <a:t> Alfresco </a:t>
            </a:r>
            <a:r>
              <a:rPr lang="en-US" b="1" dirty="0" smtClean="0"/>
              <a:t>stacks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95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challenges</a:t>
            </a:r>
          </a:p>
          <a:p>
            <a:r>
              <a:rPr lang="en-US" sz="2800" b="1" dirty="0" smtClean="0"/>
              <a:t>Alfresco Installation</a:t>
            </a:r>
          </a:p>
          <a:p>
            <a:r>
              <a:rPr lang="en-US" sz="2800" b="1" dirty="0" smtClean="0"/>
              <a:t>Alfresco SPK</a:t>
            </a:r>
          </a:p>
          <a:p>
            <a:r>
              <a:rPr lang="en-US" sz="2800" b="1" dirty="0" smtClean="0"/>
              <a:t>Wrapping up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113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61661"/>
            <a:ext cx="9144000" cy="859339"/>
          </a:xfrm>
        </p:spPr>
        <p:txBody>
          <a:bodyPr>
            <a:normAutofit/>
          </a:bodyPr>
          <a:lstStyle/>
          <a:p>
            <a:r>
              <a:rPr lang="en-US" dirty="0" smtClean="0"/>
              <a:t>The Challenges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6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The hosting choice</a:t>
            </a:r>
          </a:p>
          <a:p>
            <a:r>
              <a:rPr lang="en-US" dirty="0"/>
              <a:t>Myriads of Cloud </a:t>
            </a:r>
            <a:r>
              <a:rPr lang="en-US" dirty="0" smtClean="0"/>
              <a:t>Providers</a:t>
            </a:r>
          </a:p>
          <a:p>
            <a:r>
              <a:rPr lang="en-US" dirty="0" smtClean="0"/>
              <a:t>Myriads </a:t>
            </a:r>
            <a:r>
              <a:rPr lang="en-US" dirty="0"/>
              <a:t>of Orchestration </a:t>
            </a:r>
            <a:r>
              <a:rPr lang="en-US" dirty="0" smtClean="0"/>
              <a:t>Tools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BC23B"/>
                </a:solidFill>
              </a:rPr>
              <a:t>Provisioning challenges</a:t>
            </a:r>
          </a:p>
          <a:p>
            <a:r>
              <a:rPr lang="en-US" dirty="0">
                <a:solidFill>
                  <a:srgbClr val="6D6F73"/>
                </a:solidFill>
              </a:rPr>
              <a:t>Distributed architectures</a:t>
            </a:r>
          </a:p>
          <a:p>
            <a:r>
              <a:rPr lang="en-US" dirty="0">
                <a:solidFill>
                  <a:srgbClr val="6D6F73"/>
                </a:solidFill>
              </a:rPr>
              <a:t>Articulated provisioning process</a:t>
            </a:r>
          </a:p>
          <a:p>
            <a:r>
              <a:rPr lang="en-US" dirty="0">
                <a:solidFill>
                  <a:srgbClr val="6D6F73"/>
                </a:solidFill>
              </a:rPr>
              <a:t>Alfresco Installer limitations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5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Alfresco Installation</a:t>
            </a:r>
          </a:p>
          <a:p>
            <a:pPr lvl="1"/>
            <a:r>
              <a:rPr lang="en-US" sz="2400" dirty="0" smtClean="0"/>
              <a:t>Customizable/Configurable</a:t>
            </a:r>
            <a:endParaRPr lang="en-US" sz="2400" dirty="0"/>
          </a:p>
          <a:p>
            <a:pPr lvl="1"/>
            <a:r>
              <a:rPr lang="en-US" sz="2400" dirty="0"/>
              <a:t>Modular</a:t>
            </a:r>
          </a:p>
          <a:p>
            <a:pPr lvl="1"/>
            <a:r>
              <a:rPr lang="en-US" sz="2400" dirty="0" err="1"/>
              <a:t>Versionable</a:t>
            </a:r>
            <a:endParaRPr lang="en-US" sz="2400" dirty="0"/>
          </a:p>
          <a:p>
            <a:pPr lvl="1"/>
            <a:r>
              <a:rPr lang="en-US" sz="2400" dirty="0" smtClean="0"/>
              <a:t>Portable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6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Alfresco SPK</a:t>
            </a:r>
          </a:p>
          <a:p>
            <a:pPr lvl="1"/>
            <a:r>
              <a:rPr lang="en-US" dirty="0"/>
              <a:t>Define/reuse a stack</a:t>
            </a:r>
          </a:p>
          <a:p>
            <a:pPr lvl="1"/>
            <a:r>
              <a:rPr lang="en-US" dirty="0"/>
              <a:t>Test a stack locally</a:t>
            </a:r>
          </a:p>
          <a:p>
            <a:pPr lvl="1"/>
            <a:r>
              <a:rPr lang="en-US" dirty="0"/>
              <a:t>Create Official Alfresco Images (Marketplace AMIs, Vagrant Boxes, </a:t>
            </a:r>
            <a:r>
              <a:rPr lang="is-IS" dirty="0"/>
              <a:t>…)</a:t>
            </a:r>
            <a:endParaRPr lang="en-US" dirty="0"/>
          </a:p>
          <a:p>
            <a:pPr lvl="1"/>
            <a:r>
              <a:rPr lang="en-US" dirty="0"/>
              <a:t>Create Custom Images</a:t>
            </a:r>
          </a:p>
          <a:p>
            <a:pPr lvl="1"/>
            <a:r>
              <a:rPr lang="en-US" dirty="0"/>
              <a:t>Integrate CI tools with image building process (release pipeline integration)</a:t>
            </a:r>
          </a:p>
          <a:p>
            <a:pPr lvl="1"/>
            <a:r>
              <a:rPr lang="en-US" dirty="0"/>
              <a:t>Integrate orchestration tools to bootstrap immutable images (go live)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997"/>
      </p:ext>
    </p:extLst>
  </p:cSld>
  <p:clrMapOvr>
    <a:masterClrMapping/>
  </p:clrMapOvr>
</p:sld>
</file>

<file path=ppt/theme/theme1.xml><?xml version="1.0" encoding="utf-8"?>
<a:theme xmlns:a="http://schemas.openxmlformats.org/drawingml/2006/main" name="BeeCon2016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BeeCon2016_Presentation_Template</Template>
  <TotalTime>9114</TotalTime>
  <Words>802</Words>
  <Application>Microsoft Macintosh PowerPoint</Application>
  <PresentationFormat>On-screen Show (16:9)</PresentationFormat>
  <Paragraphs>222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Black</vt:lpstr>
      <vt:lpstr>Calibri</vt:lpstr>
      <vt:lpstr>Courier New</vt:lpstr>
      <vt:lpstr>Helvetica Neue</vt:lpstr>
      <vt:lpstr>Arial</vt:lpstr>
      <vt:lpstr>BeeCon2016</vt:lpstr>
      <vt:lpstr>Alfresco Software Provisioning Kit</vt:lpstr>
      <vt:lpstr>Enzo Rivello</vt:lpstr>
      <vt:lpstr>Tool and Automation Team</vt:lpstr>
      <vt:lpstr>Alfresco SPK</vt:lpstr>
      <vt:lpstr>Agenda</vt:lpstr>
      <vt:lpstr>The Challenges</vt:lpstr>
      <vt:lpstr>The Challenges</vt:lpstr>
      <vt:lpstr>Solutions</vt:lpstr>
      <vt:lpstr>Solutions</vt:lpstr>
      <vt:lpstr>Alfresco Installation</vt:lpstr>
      <vt:lpstr>Instance Lifecycle</vt:lpstr>
      <vt:lpstr>Instance Lifecycle</vt:lpstr>
      <vt:lpstr>Chef Alfresco (beyond Chef Installer)</vt:lpstr>
      <vt:lpstr>Alfresco SPK and the Vagrant Packer Plugin</vt:lpstr>
      <vt:lpstr>Alfresco SPK Operations</vt:lpstr>
      <vt:lpstr>SPK Library - components</vt:lpstr>
      <vt:lpstr>Instance template - components</vt:lpstr>
      <vt:lpstr>PowerPoint Presentation</vt:lpstr>
      <vt:lpstr>PowerPoint Presentation</vt:lpstr>
      <vt:lpstr>PowerPoint Presentation</vt:lpstr>
      <vt:lpstr>Wrapping up</vt:lpstr>
      <vt:lpstr>Go Live – Zero to Hero</vt:lpstr>
      <vt:lpstr>Infrastructure as Code delivered</vt:lpstr>
      <vt:lpstr>SPK in Alfresco</vt:lpstr>
      <vt:lpstr>Roadmap</vt:lpstr>
      <vt:lpstr>Thanks!</vt:lpstr>
    </vt:vector>
  </TitlesOfParts>
  <Manager/>
  <Company>Alfresco Software Limited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Beecon 2016</dc:title>
  <dc:subject/>
  <dc:creator>Enzo Rivello</dc:creator>
  <cp:keywords/>
  <dc:description/>
  <cp:lastModifiedBy>Enzo Rivello</cp:lastModifiedBy>
  <cp:revision>204</cp:revision>
  <dcterms:created xsi:type="dcterms:W3CDTF">2015-04-23T16:37:20Z</dcterms:created>
  <dcterms:modified xsi:type="dcterms:W3CDTF">2016-04-24T18:09:14Z</dcterms:modified>
  <cp:category/>
</cp:coreProperties>
</file>