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EB51A2-332D-467C-B540-DDA0B600E8C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BBBAB3-ED6B-4B34-8F2E-3E80E26D8661}">
      <dgm:prSet/>
      <dgm:spPr/>
      <dgm:t>
        <a:bodyPr/>
        <a:lstStyle/>
        <a:p>
          <a:r>
            <a:rPr lang="en-US" dirty="0"/>
            <a:t>Explanation of Dataset</a:t>
          </a:r>
        </a:p>
      </dgm:t>
    </dgm:pt>
    <dgm:pt modelId="{FE38511A-1C21-4C1E-8B1B-E0A099152D2C}" type="parTrans" cxnId="{59830FB0-D448-4594-848E-6CB36410B54C}">
      <dgm:prSet/>
      <dgm:spPr/>
      <dgm:t>
        <a:bodyPr/>
        <a:lstStyle/>
        <a:p>
          <a:endParaRPr lang="en-US"/>
        </a:p>
      </dgm:t>
    </dgm:pt>
    <dgm:pt modelId="{AB3D59BE-9BC1-40B9-84BF-A5389DEC85A9}" type="sibTrans" cxnId="{59830FB0-D448-4594-848E-6CB36410B54C}">
      <dgm:prSet/>
      <dgm:spPr/>
      <dgm:t>
        <a:bodyPr/>
        <a:lstStyle/>
        <a:p>
          <a:endParaRPr lang="en-US"/>
        </a:p>
      </dgm:t>
    </dgm:pt>
    <dgm:pt modelId="{BDEDFB6A-7A71-4FF9-B499-C6C7115603B0}">
      <dgm:prSet/>
      <dgm:spPr/>
      <dgm:t>
        <a:bodyPr/>
        <a:lstStyle/>
        <a:p>
          <a:r>
            <a:rPr lang="en-US" dirty="0"/>
            <a:t>Visualization of Data</a:t>
          </a:r>
        </a:p>
      </dgm:t>
    </dgm:pt>
    <dgm:pt modelId="{54C790FA-903E-4D77-9C6C-BC63DBC9A737}" type="parTrans" cxnId="{88CF3FC7-2E04-4CE5-8774-67CE02E0A867}">
      <dgm:prSet/>
      <dgm:spPr/>
      <dgm:t>
        <a:bodyPr/>
        <a:lstStyle/>
        <a:p>
          <a:endParaRPr lang="en-US"/>
        </a:p>
      </dgm:t>
    </dgm:pt>
    <dgm:pt modelId="{42D83760-024F-4ACA-A016-E7C5CE84AB4C}" type="sibTrans" cxnId="{88CF3FC7-2E04-4CE5-8774-67CE02E0A867}">
      <dgm:prSet/>
      <dgm:spPr/>
      <dgm:t>
        <a:bodyPr/>
        <a:lstStyle/>
        <a:p>
          <a:endParaRPr lang="en-US"/>
        </a:p>
      </dgm:t>
    </dgm:pt>
    <dgm:pt modelId="{D9956808-CC59-4D06-9305-B3FFB6AE0483}">
      <dgm:prSet/>
      <dgm:spPr/>
      <dgm:t>
        <a:bodyPr/>
        <a:lstStyle/>
        <a:p>
          <a:r>
            <a:rPr lang="en-US" dirty="0"/>
            <a:t>Hypothesis test:  Heroin &lt; </a:t>
          </a:r>
          <a:r>
            <a:rPr lang="en-US" dirty="0" err="1"/>
            <a:t>Pharmacutical</a:t>
          </a:r>
          <a:r>
            <a:rPr lang="en-US" dirty="0"/>
            <a:t> </a:t>
          </a:r>
          <a:r>
            <a:rPr lang="en-US" dirty="0" err="1"/>
            <a:t>Opiods</a:t>
          </a:r>
          <a:endParaRPr lang="en-US" dirty="0"/>
        </a:p>
      </dgm:t>
    </dgm:pt>
    <dgm:pt modelId="{16E318D2-6FA6-4EB2-BFF3-C4E5BA29DB37}" type="parTrans" cxnId="{A79B148F-F2D6-4136-8065-ED5F1AAD6606}">
      <dgm:prSet/>
      <dgm:spPr/>
      <dgm:t>
        <a:bodyPr/>
        <a:lstStyle/>
        <a:p>
          <a:endParaRPr lang="en-US"/>
        </a:p>
      </dgm:t>
    </dgm:pt>
    <dgm:pt modelId="{DD1435EA-08C2-4735-8598-18E5B093AAA5}" type="sibTrans" cxnId="{A79B148F-F2D6-4136-8065-ED5F1AAD6606}">
      <dgm:prSet/>
      <dgm:spPr/>
      <dgm:t>
        <a:bodyPr/>
        <a:lstStyle/>
        <a:p>
          <a:endParaRPr lang="en-US"/>
        </a:p>
      </dgm:t>
    </dgm:pt>
    <dgm:pt modelId="{B0E77B2F-5D12-4EB9-9410-FD1EA54E2106}">
      <dgm:prSet/>
      <dgm:spPr/>
      <dgm:t>
        <a:bodyPr/>
        <a:lstStyle/>
        <a:p>
          <a:r>
            <a:rPr lang="en-US" dirty="0"/>
            <a:t>Correlation Analysis</a:t>
          </a:r>
        </a:p>
      </dgm:t>
    </dgm:pt>
    <dgm:pt modelId="{BC9BAF89-C987-485A-8DCE-ADC35A753BB3}" type="sibTrans" cxnId="{69C933AB-CF6A-4856-BF09-6E2309589F5A}">
      <dgm:prSet/>
      <dgm:spPr/>
      <dgm:t>
        <a:bodyPr/>
        <a:lstStyle/>
        <a:p>
          <a:endParaRPr lang="en-US"/>
        </a:p>
      </dgm:t>
    </dgm:pt>
    <dgm:pt modelId="{822DFC8A-C142-4BE0-AD68-339DDACA323D}" type="parTrans" cxnId="{69C933AB-CF6A-4856-BF09-6E2309589F5A}">
      <dgm:prSet/>
      <dgm:spPr/>
      <dgm:t>
        <a:bodyPr/>
        <a:lstStyle/>
        <a:p>
          <a:endParaRPr lang="en-US"/>
        </a:p>
      </dgm:t>
    </dgm:pt>
    <dgm:pt modelId="{FF5C3C5C-444F-47F2-BDEC-4B1FD18EE1DE}" type="pres">
      <dgm:prSet presAssocID="{3FEB51A2-332D-467C-B540-DDA0B600E8CD}" presName="linear" presStyleCnt="0">
        <dgm:presLayoutVars>
          <dgm:dir/>
          <dgm:animLvl val="lvl"/>
          <dgm:resizeHandles val="exact"/>
        </dgm:presLayoutVars>
      </dgm:prSet>
      <dgm:spPr/>
    </dgm:pt>
    <dgm:pt modelId="{7E2D5A5B-BDD0-40B1-8E9E-F491CA8A73F8}" type="pres">
      <dgm:prSet presAssocID="{11BBBAB3-ED6B-4B34-8F2E-3E80E26D8661}" presName="parentLin" presStyleCnt="0"/>
      <dgm:spPr/>
    </dgm:pt>
    <dgm:pt modelId="{12422453-64A6-4B33-8A98-D37934C922C6}" type="pres">
      <dgm:prSet presAssocID="{11BBBAB3-ED6B-4B34-8F2E-3E80E26D8661}" presName="parentLeftMargin" presStyleLbl="node1" presStyleIdx="0" presStyleCnt="4"/>
      <dgm:spPr/>
    </dgm:pt>
    <dgm:pt modelId="{29BD7EC0-40BD-47E3-85EB-C9378C326907}" type="pres">
      <dgm:prSet presAssocID="{11BBBAB3-ED6B-4B34-8F2E-3E80E26D8661}" presName="parentText" presStyleLbl="node1" presStyleIdx="0" presStyleCnt="4" custLinFactNeighborY="147">
        <dgm:presLayoutVars>
          <dgm:chMax val="0"/>
          <dgm:bulletEnabled val="1"/>
        </dgm:presLayoutVars>
      </dgm:prSet>
      <dgm:spPr/>
    </dgm:pt>
    <dgm:pt modelId="{B8DC6029-1D79-4A6B-972B-1392DF8E28C3}" type="pres">
      <dgm:prSet presAssocID="{11BBBAB3-ED6B-4B34-8F2E-3E80E26D8661}" presName="negativeSpace" presStyleCnt="0"/>
      <dgm:spPr/>
    </dgm:pt>
    <dgm:pt modelId="{B11866A6-D8E4-4198-92C1-C2EC714292D7}" type="pres">
      <dgm:prSet presAssocID="{11BBBAB3-ED6B-4B34-8F2E-3E80E26D8661}" presName="childText" presStyleLbl="conFgAcc1" presStyleIdx="0" presStyleCnt="4">
        <dgm:presLayoutVars>
          <dgm:bulletEnabled val="1"/>
        </dgm:presLayoutVars>
      </dgm:prSet>
      <dgm:spPr/>
    </dgm:pt>
    <dgm:pt modelId="{B244E5A7-4F64-4642-B26B-DA44C8FA1D52}" type="pres">
      <dgm:prSet presAssocID="{AB3D59BE-9BC1-40B9-84BF-A5389DEC85A9}" presName="spaceBetweenRectangles" presStyleCnt="0"/>
      <dgm:spPr/>
    </dgm:pt>
    <dgm:pt modelId="{2AE0DB14-B093-41C8-8010-21CD5FA2BE60}" type="pres">
      <dgm:prSet presAssocID="{BDEDFB6A-7A71-4FF9-B499-C6C7115603B0}" presName="parentLin" presStyleCnt="0"/>
      <dgm:spPr/>
    </dgm:pt>
    <dgm:pt modelId="{77A2734A-F236-4BB1-A7E4-B204C0552089}" type="pres">
      <dgm:prSet presAssocID="{BDEDFB6A-7A71-4FF9-B499-C6C7115603B0}" presName="parentLeftMargin" presStyleLbl="node1" presStyleIdx="0" presStyleCnt="4"/>
      <dgm:spPr/>
    </dgm:pt>
    <dgm:pt modelId="{1CB1DF33-C9C0-4830-A4DA-336446489DD5}" type="pres">
      <dgm:prSet presAssocID="{BDEDFB6A-7A71-4FF9-B499-C6C7115603B0}" presName="parentText" presStyleLbl="node1" presStyleIdx="1" presStyleCnt="4" custLinFactNeighborX="-10870">
        <dgm:presLayoutVars>
          <dgm:chMax val="0"/>
          <dgm:bulletEnabled val="1"/>
        </dgm:presLayoutVars>
      </dgm:prSet>
      <dgm:spPr/>
    </dgm:pt>
    <dgm:pt modelId="{B6AF5239-6E51-41CC-BAE5-F38E1869FA1D}" type="pres">
      <dgm:prSet presAssocID="{BDEDFB6A-7A71-4FF9-B499-C6C7115603B0}" presName="negativeSpace" presStyleCnt="0"/>
      <dgm:spPr/>
    </dgm:pt>
    <dgm:pt modelId="{A0B368E9-965D-4987-89DD-B3F5601BD3F4}" type="pres">
      <dgm:prSet presAssocID="{BDEDFB6A-7A71-4FF9-B499-C6C7115603B0}" presName="childText" presStyleLbl="conFgAcc1" presStyleIdx="1" presStyleCnt="4">
        <dgm:presLayoutVars>
          <dgm:bulletEnabled val="1"/>
        </dgm:presLayoutVars>
      </dgm:prSet>
      <dgm:spPr/>
    </dgm:pt>
    <dgm:pt modelId="{A6F246B5-E3C8-4D09-BCD3-98AED825064F}" type="pres">
      <dgm:prSet presAssocID="{42D83760-024F-4ACA-A016-E7C5CE84AB4C}" presName="spaceBetweenRectangles" presStyleCnt="0"/>
      <dgm:spPr/>
    </dgm:pt>
    <dgm:pt modelId="{E91C5F02-21D3-4024-B00C-7BCEF738DCFA}" type="pres">
      <dgm:prSet presAssocID="{B0E77B2F-5D12-4EB9-9410-FD1EA54E2106}" presName="parentLin" presStyleCnt="0"/>
      <dgm:spPr/>
    </dgm:pt>
    <dgm:pt modelId="{73D5BA49-3C20-4AE7-8E25-A32544FA6E66}" type="pres">
      <dgm:prSet presAssocID="{B0E77B2F-5D12-4EB9-9410-FD1EA54E2106}" presName="parentLeftMargin" presStyleLbl="node1" presStyleIdx="1" presStyleCnt="4"/>
      <dgm:spPr/>
    </dgm:pt>
    <dgm:pt modelId="{BE10EED4-CF40-4E8A-B0E0-ABACEF1B0FF4}" type="pres">
      <dgm:prSet presAssocID="{B0E77B2F-5D12-4EB9-9410-FD1EA54E2106}" presName="parentText" presStyleLbl="node1" presStyleIdx="2" presStyleCnt="4" custScaleX="90909">
        <dgm:presLayoutVars>
          <dgm:chMax val="0"/>
          <dgm:bulletEnabled val="1"/>
        </dgm:presLayoutVars>
      </dgm:prSet>
      <dgm:spPr/>
    </dgm:pt>
    <dgm:pt modelId="{1CEAA878-E985-4D67-9E84-7FE762DAF520}" type="pres">
      <dgm:prSet presAssocID="{B0E77B2F-5D12-4EB9-9410-FD1EA54E2106}" presName="negativeSpace" presStyleCnt="0"/>
      <dgm:spPr/>
    </dgm:pt>
    <dgm:pt modelId="{80227226-2A5A-4342-9019-9564EA7A65D6}" type="pres">
      <dgm:prSet presAssocID="{B0E77B2F-5D12-4EB9-9410-FD1EA54E2106}" presName="childText" presStyleLbl="conFgAcc1" presStyleIdx="2" presStyleCnt="4">
        <dgm:presLayoutVars>
          <dgm:bulletEnabled val="1"/>
        </dgm:presLayoutVars>
      </dgm:prSet>
      <dgm:spPr/>
    </dgm:pt>
    <dgm:pt modelId="{A53992D3-9BC1-4FA5-8A1E-83FC3716E9E1}" type="pres">
      <dgm:prSet presAssocID="{BC9BAF89-C987-485A-8DCE-ADC35A753BB3}" presName="spaceBetweenRectangles" presStyleCnt="0"/>
      <dgm:spPr/>
    </dgm:pt>
    <dgm:pt modelId="{F3C7BD55-4937-4D3B-A842-DD28CE32BB46}" type="pres">
      <dgm:prSet presAssocID="{D9956808-CC59-4D06-9305-B3FFB6AE0483}" presName="parentLin" presStyleCnt="0"/>
      <dgm:spPr/>
    </dgm:pt>
    <dgm:pt modelId="{12ADEE48-0BE2-42DE-8E58-FFA2A334C502}" type="pres">
      <dgm:prSet presAssocID="{D9956808-CC59-4D06-9305-B3FFB6AE0483}" presName="parentLeftMargin" presStyleLbl="node1" presStyleIdx="2" presStyleCnt="4"/>
      <dgm:spPr/>
    </dgm:pt>
    <dgm:pt modelId="{64417D9F-1816-41BF-BA0A-4F836CC4E4BF}" type="pres">
      <dgm:prSet presAssocID="{D9956808-CC59-4D06-9305-B3FFB6AE048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4FF84F5-8806-4771-AE37-B9284040BAF5}" type="pres">
      <dgm:prSet presAssocID="{D9956808-CC59-4D06-9305-B3FFB6AE0483}" presName="negativeSpace" presStyleCnt="0"/>
      <dgm:spPr/>
    </dgm:pt>
    <dgm:pt modelId="{1E255976-0E39-4630-8D7B-D01ED981EC7A}" type="pres">
      <dgm:prSet presAssocID="{D9956808-CC59-4D06-9305-B3FFB6AE048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6F6930F-6B42-4797-8349-880456D04C92}" type="presOf" srcId="{BDEDFB6A-7A71-4FF9-B499-C6C7115603B0}" destId="{1CB1DF33-C9C0-4830-A4DA-336446489DD5}" srcOrd="1" destOrd="0" presId="urn:microsoft.com/office/officeart/2005/8/layout/list1"/>
    <dgm:cxn modelId="{2A095310-D43E-4620-847C-7C82B1B25CC9}" type="presOf" srcId="{BDEDFB6A-7A71-4FF9-B499-C6C7115603B0}" destId="{77A2734A-F236-4BB1-A7E4-B204C0552089}" srcOrd="0" destOrd="0" presId="urn:microsoft.com/office/officeart/2005/8/layout/list1"/>
    <dgm:cxn modelId="{F45E2A5D-6820-408A-A7C7-1E61590BCCD7}" type="presOf" srcId="{D9956808-CC59-4D06-9305-B3FFB6AE0483}" destId="{64417D9F-1816-41BF-BA0A-4F836CC4E4BF}" srcOrd="1" destOrd="0" presId="urn:microsoft.com/office/officeart/2005/8/layout/list1"/>
    <dgm:cxn modelId="{15BF5753-A4DE-4D61-85FE-06FCFA4BE5FF}" type="presOf" srcId="{11BBBAB3-ED6B-4B34-8F2E-3E80E26D8661}" destId="{12422453-64A6-4B33-8A98-D37934C922C6}" srcOrd="0" destOrd="0" presId="urn:microsoft.com/office/officeart/2005/8/layout/list1"/>
    <dgm:cxn modelId="{CF316177-79B0-4E99-84EB-4A7BCA3F13FC}" type="presOf" srcId="{3FEB51A2-332D-467C-B540-DDA0B600E8CD}" destId="{FF5C3C5C-444F-47F2-BDEC-4B1FD18EE1DE}" srcOrd="0" destOrd="0" presId="urn:microsoft.com/office/officeart/2005/8/layout/list1"/>
    <dgm:cxn modelId="{A79B148F-F2D6-4136-8065-ED5F1AAD6606}" srcId="{3FEB51A2-332D-467C-B540-DDA0B600E8CD}" destId="{D9956808-CC59-4D06-9305-B3FFB6AE0483}" srcOrd="3" destOrd="0" parTransId="{16E318D2-6FA6-4EB2-BFF3-C4E5BA29DB37}" sibTransId="{DD1435EA-08C2-4735-8598-18E5B093AAA5}"/>
    <dgm:cxn modelId="{EE933D9A-BC1F-4D5D-A453-163D0EA9EB0F}" type="presOf" srcId="{B0E77B2F-5D12-4EB9-9410-FD1EA54E2106}" destId="{73D5BA49-3C20-4AE7-8E25-A32544FA6E66}" srcOrd="0" destOrd="0" presId="urn:microsoft.com/office/officeart/2005/8/layout/list1"/>
    <dgm:cxn modelId="{CA1748A6-464A-4BEB-8105-7520B958BF24}" type="presOf" srcId="{D9956808-CC59-4D06-9305-B3FFB6AE0483}" destId="{12ADEE48-0BE2-42DE-8E58-FFA2A334C502}" srcOrd="0" destOrd="0" presId="urn:microsoft.com/office/officeart/2005/8/layout/list1"/>
    <dgm:cxn modelId="{69C933AB-CF6A-4856-BF09-6E2309589F5A}" srcId="{3FEB51A2-332D-467C-B540-DDA0B600E8CD}" destId="{B0E77B2F-5D12-4EB9-9410-FD1EA54E2106}" srcOrd="2" destOrd="0" parTransId="{822DFC8A-C142-4BE0-AD68-339DDACA323D}" sibTransId="{BC9BAF89-C987-485A-8DCE-ADC35A753BB3}"/>
    <dgm:cxn modelId="{59830FB0-D448-4594-848E-6CB36410B54C}" srcId="{3FEB51A2-332D-467C-B540-DDA0B600E8CD}" destId="{11BBBAB3-ED6B-4B34-8F2E-3E80E26D8661}" srcOrd="0" destOrd="0" parTransId="{FE38511A-1C21-4C1E-8B1B-E0A099152D2C}" sibTransId="{AB3D59BE-9BC1-40B9-84BF-A5389DEC85A9}"/>
    <dgm:cxn modelId="{846935B5-2EFC-4E30-9A22-F6A1E12E3D30}" type="presOf" srcId="{11BBBAB3-ED6B-4B34-8F2E-3E80E26D8661}" destId="{29BD7EC0-40BD-47E3-85EB-C9378C326907}" srcOrd="1" destOrd="0" presId="urn:microsoft.com/office/officeart/2005/8/layout/list1"/>
    <dgm:cxn modelId="{88CF3FC7-2E04-4CE5-8774-67CE02E0A867}" srcId="{3FEB51A2-332D-467C-B540-DDA0B600E8CD}" destId="{BDEDFB6A-7A71-4FF9-B499-C6C7115603B0}" srcOrd="1" destOrd="0" parTransId="{54C790FA-903E-4D77-9C6C-BC63DBC9A737}" sibTransId="{42D83760-024F-4ACA-A016-E7C5CE84AB4C}"/>
    <dgm:cxn modelId="{EE9D42EE-283D-45D0-BCFF-AD04BD52CDFE}" type="presOf" srcId="{B0E77B2F-5D12-4EB9-9410-FD1EA54E2106}" destId="{BE10EED4-CF40-4E8A-B0E0-ABACEF1B0FF4}" srcOrd="1" destOrd="0" presId="urn:microsoft.com/office/officeart/2005/8/layout/list1"/>
    <dgm:cxn modelId="{A3720778-DBD8-4388-ACF3-2CB6B4CBD76B}" type="presParOf" srcId="{FF5C3C5C-444F-47F2-BDEC-4B1FD18EE1DE}" destId="{7E2D5A5B-BDD0-40B1-8E9E-F491CA8A73F8}" srcOrd="0" destOrd="0" presId="urn:microsoft.com/office/officeart/2005/8/layout/list1"/>
    <dgm:cxn modelId="{7556F639-25CA-47FD-8CD5-EF1C79F9DC53}" type="presParOf" srcId="{7E2D5A5B-BDD0-40B1-8E9E-F491CA8A73F8}" destId="{12422453-64A6-4B33-8A98-D37934C922C6}" srcOrd="0" destOrd="0" presId="urn:microsoft.com/office/officeart/2005/8/layout/list1"/>
    <dgm:cxn modelId="{B28D24E8-A748-4188-8D76-6146E8A69802}" type="presParOf" srcId="{7E2D5A5B-BDD0-40B1-8E9E-F491CA8A73F8}" destId="{29BD7EC0-40BD-47E3-85EB-C9378C326907}" srcOrd="1" destOrd="0" presId="urn:microsoft.com/office/officeart/2005/8/layout/list1"/>
    <dgm:cxn modelId="{7293BF05-DDD0-461A-A2F4-A725457C9BFB}" type="presParOf" srcId="{FF5C3C5C-444F-47F2-BDEC-4B1FD18EE1DE}" destId="{B8DC6029-1D79-4A6B-972B-1392DF8E28C3}" srcOrd="1" destOrd="0" presId="urn:microsoft.com/office/officeart/2005/8/layout/list1"/>
    <dgm:cxn modelId="{76B8F228-EB74-48E9-AC1A-FA5F574C5DD1}" type="presParOf" srcId="{FF5C3C5C-444F-47F2-BDEC-4B1FD18EE1DE}" destId="{B11866A6-D8E4-4198-92C1-C2EC714292D7}" srcOrd="2" destOrd="0" presId="urn:microsoft.com/office/officeart/2005/8/layout/list1"/>
    <dgm:cxn modelId="{EE816896-CFA4-4EE9-AE83-5BA40D121721}" type="presParOf" srcId="{FF5C3C5C-444F-47F2-BDEC-4B1FD18EE1DE}" destId="{B244E5A7-4F64-4642-B26B-DA44C8FA1D52}" srcOrd="3" destOrd="0" presId="urn:microsoft.com/office/officeart/2005/8/layout/list1"/>
    <dgm:cxn modelId="{66BCE13E-FC34-477A-8716-6289BCABC4EC}" type="presParOf" srcId="{FF5C3C5C-444F-47F2-BDEC-4B1FD18EE1DE}" destId="{2AE0DB14-B093-41C8-8010-21CD5FA2BE60}" srcOrd="4" destOrd="0" presId="urn:microsoft.com/office/officeart/2005/8/layout/list1"/>
    <dgm:cxn modelId="{F1588B27-F9C6-429F-96F1-E8988837E0DC}" type="presParOf" srcId="{2AE0DB14-B093-41C8-8010-21CD5FA2BE60}" destId="{77A2734A-F236-4BB1-A7E4-B204C0552089}" srcOrd="0" destOrd="0" presId="urn:microsoft.com/office/officeart/2005/8/layout/list1"/>
    <dgm:cxn modelId="{121036BD-48D1-454E-8CFE-8414845CF242}" type="presParOf" srcId="{2AE0DB14-B093-41C8-8010-21CD5FA2BE60}" destId="{1CB1DF33-C9C0-4830-A4DA-336446489DD5}" srcOrd="1" destOrd="0" presId="urn:microsoft.com/office/officeart/2005/8/layout/list1"/>
    <dgm:cxn modelId="{87F313AC-3A41-4A3F-A813-BC7B1FF8AF74}" type="presParOf" srcId="{FF5C3C5C-444F-47F2-BDEC-4B1FD18EE1DE}" destId="{B6AF5239-6E51-41CC-BAE5-F38E1869FA1D}" srcOrd="5" destOrd="0" presId="urn:microsoft.com/office/officeart/2005/8/layout/list1"/>
    <dgm:cxn modelId="{A4768A09-89AA-44CE-98E6-B39A097CF08E}" type="presParOf" srcId="{FF5C3C5C-444F-47F2-BDEC-4B1FD18EE1DE}" destId="{A0B368E9-965D-4987-89DD-B3F5601BD3F4}" srcOrd="6" destOrd="0" presId="urn:microsoft.com/office/officeart/2005/8/layout/list1"/>
    <dgm:cxn modelId="{48903171-6854-417A-8F25-B8E8EBD1D5AB}" type="presParOf" srcId="{FF5C3C5C-444F-47F2-BDEC-4B1FD18EE1DE}" destId="{A6F246B5-E3C8-4D09-BCD3-98AED825064F}" srcOrd="7" destOrd="0" presId="urn:microsoft.com/office/officeart/2005/8/layout/list1"/>
    <dgm:cxn modelId="{152041F1-D5B8-4D9B-A622-509A02165F6D}" type="presParOf" srcId="{FF5C3C5C-444F-47F2-BDEC-4B1FD18EE1DE}" destId="{E91C5F02-21D3-4024-B00C-7BCEF738DCFA}" srcOrd="8" destOrd="0" presId="urn:microsoft.com/office/officeart/2005/8/layout/list1"/>
    <dgm:cxn modelId="{A1C22A76-EC12-47DE-B2D5-CBAA68CA1039}" type="presParOf" srcId="{E91C5F02-21D3-4024-B00C-7BCEF738DCFA}" destId="{73D5BA49-3C20-4AE7-8E25-A32544FA6E66}" srcOrd="0" destOrd="0" presId="urn:microsoft.com/office/officeart/2005/8/layout/list1"/>
    <dgm:cxn modelId="{E1AD1B85-BD3F-4D8A-BD71-B01EC88441F7}" type="presParOf" srcId="{E91C5F02-21D3-4024-B00C-7BCEF738DCFA}" destId="{BE10EED4-CF40-4E8A-B0E0-ABACEF1B0FF4}" srcOrd="1" destOrd="0" presId="urn:microsoft.com/office/officeart/2005/8/layout/list1"/>
    <dgm:cxn modelId="{94411178-2949-48E5-99A7-C2F4615797F2}" type="presParOf" srcId="{FF5C3C5C-444F-47F2-BDEC-4B1FD18EE1DE}" destId="{1CEAA878-E985-4D67-9E84-7FE762DAF520}" srcOrd="9" destOrd="0" presId="urn:microsoft.com/office/officeart/2005/8/layout/list1"/>
    <dgm:cxn modelId="{4E11E212-A0E7-4F13-927F-65A138736D20}" type="presParOf" srcId="{FF5C3C5C-444F-47F2-BDEC-4B1FD18EE1DE}" destId="{80227226-2A5A-4342-9019-9564EA7A65D6}" srcOrd="10" destOrd="0" presId="urn:microsoft.com/office/officeart/2005/8/layout/list1"/>
    <dgm:cxn modelId="{30C5E8DB-E8CA-4C15-A5AF-7A0D78CBD134}" type="presParOf" srcId="{FF5C3C5C-444F-47F2-BDEC-4B1FD18EE1DE}" destId="{A53992D3-9BC1-4FA5-8A1E-83FC3716E9E1}" srcOrd="11" destOrd="0" presId="urn:microsoft.com/office/officeart/2005/8/layout/list1"/>
    <dgm:cxn modelId="{07A6A725-C9E8-482C-83A4-D29063E6539D}" type="presParOf" srcId="{FF5C3C5C-444F-47F2-BDEC-4B1FD18EE1DE}" destId="{F3C7BD55-4937-4D3B-A842-DD28CE32BB46}" srcOrd="12" destOrd="0" presId="urn:microsoft.com/office/officeart/2005/8/layout/list1"/>
    <dgm:cxn modelId="{05DB7AB7-861C-4206-90BE-3478D38580AA}" type="presParOf" srcId="{F3C7BD55-4937-4D3B-A842-DD28CE32BB46}" destId="{12ADEE48-0BE2-42DE-8E58-FFA2A334C502}" srcOrd="0" destOrd="0" presId="urn:microsoft.com/office/officeart/2005/8/layout/list1"/>
    <dgm:cxn modelId="{897CD0EE-D042-463B-938F-6F239FFBBB91}" type="presParOf" srcId="{F3C7BD55-4937-4D3B-A842-DD28CE32BB46}" destId="{64417D9F-1816-41BF-BA0A-4F836CC4E4BF}" srcOrd="1" destOrd="0" presId="urn:microsoft.com/office/officeart/2005/8/layout/list1"/>
    <dgm:cxn modelId="{B04BCE80-F4BA-4DE4-8B5C-24EEF28BE2D6}" type="presParOf" srcId="{FF5C3C5C-444F-47F2-BDEC-4B1FD18EE1DE}" destId="{94FF84F5-8806-4771-AE37-B9284040BAF5}" srcOrd="13" destOrd="0" presId="urn:microsoft.com/office/officeart/2005/8/layout/list1"/>
    <dgm:cxn modelId="{2E5C1E41-451F-4E71-B38B-4994CC7760E2}" type="presParOf" srcId="{FF5C3C5C-444F-47F2-BDEC-4B1FD18EE1DE}" destId="{1E255976-0E39-4630-8D7B-D01ED981EC7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866A6-D8E4-4198-92C1-C2EC714292D7}">
      <dsp:nvSpPr>
        <dsp:cNvPr id="0" name=""/>
        <dsp:cNvSpPr/>
      </dsp:nvSpPr>
      <dsp:spPr>
        <a:xfrm>
          <a:off x="0" y="418032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D7EC0-40BD-47E3-85EB-C9378C326907}">
      <dsp:nvSpPr>
        <dsp:cNvPr id="0" name=""/>
        <dsp:cNvSpPr/>
      </dsp:nvSpPr>
      <dsp:spPr>
        <a:xfrm>
          <a:off x="525780" y="64833"/>
          <a:ext cx="736092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Explanation of Dataset</a:t>
          </a:r>
        </a:p>
      </dsp:txBody>
      <dsp:txXfrm>
        <a:off x="560365" y="99418"/>
        <a:ext cx="7291750" cy="639310"/>
      </dsp:txXfrm>
    </dsp:sp>
    <dsp:sp modelId="{A0B368E9-965D-4987-89DD-B3F5601BD3F4}">
      <dsp:nvSpPr>
        <dsp:cNvPr id="0" name=""/>
        <dsp:cNvSpPr/>
      </dsp:nvSpPr>
      <dsp:spPr>
        <a:xfrm>
          <a:off x="0" y="1506672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1DF33-C9C0-4830-A4DA-336446489DD5}">
      <dsp:nvSpPr>
        <dsp:cNvPr id="0" name=""/>
        <dsp:cNvSpPr/>
      </dsp:nvSpPr>
      <dsp:spPr>
        <a:xfrm>
          <a:off x="468627" y="1152432"/>
          <a:ext cx="7360920" cy="70848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Visualization of Data</a:t>
          </a:r>
        </a:p>
      </dsp:txBody>
      <dsp:txXfrm>
        <a:off x="503212" y="1187017"/>
        <a:ext cx="7291750" cy="639310"/>
      </dsp:txXfrm>
    </dsp:sp>
    <dsp:sp modelId="{80227226-2A5A-4342-9019-9564EA7A65D6}">
      <dsp:nvSpPr>
        <dsp:cNvPr id="0" name=""/>
        <dsp:cNvSpPr/>
      </dsp:nvSpPr>
      <dsp:spPr>
        <a:xfrm>
          <a:off x="0" y="2595312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0EED4-CF40-4E8A-B0E0-ABACEF1B0FF4}">
      <dsp:nvSpPr>
        <dsp:cNvPr id="0" name=""/>
        <dsp:cNvSpPr/>
      </dsp:nvSpPr>
      <dsp:spPr>
        <a:xfrm>
          <a:off x="525780" y="2241072"/>
          <a:ext cx="6691738" cy="70848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Correlation Analysis</a:t>
          </a:r>
        </a:p>
      </dsp:txBody>
      <dsp:txXfrm>
        <a:off x="560365" y="2275657"/>
        <a:ext cx="6622568" cy="639310"/>
      </dsp:txXfrm>
    </dsp:sp>
    <dsp:sp modelId="{1E255976-0E39-4630-8D7B-D01ED981EC7A}">
      <dsp:nvSpPr>
        <dsp:cNvPr id="0" name=""/>
        <dsp:cNvSpPr/>
      </dsp:nvSpPr>
      <dsp:spPr>
        <a:xfrm>
          <a:off x="0" y="3683952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17D9F-1816-41BF-BA0A-4F836CC4E4BF}">
      <dsp:nvSpPr>
        <dsp:cNvPr id="0" name=""/>
        <dsp:cNvSpPr/>
      </dsp:nvSpPr>
      <dsp:spPr>
        <a:xfrm>
          <a:off x="525780" y="3329711"/>
          <a:ext cx="7360920" cy="7084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Hypothesis test:  Heroin &lt; </a:t>
          </a:r>
          <a:r>
            <a:rPr lang="en-US" sz="2400" kern="1200" dirty="0" err="1"/>
            <a:t>Pharmacutical</a:t>
          </a:r>
          <a:r>
            <a:rPr lang="en-US" sz="2400" kern="1200" dirty="0"/>
            <a:t> </a:t>
          </a:r>
          <a:r>
            <a:rPr lang="en-US" sz="2400" kern="1200" dirty="0" err="1"/>
            <a:t>Opiods</a:t>
          </a:r>
          <a:endParaRPr lang="en-US" sz="2400" kern="1200" dirty="0"/>
        </a:p>
      </dsp:txBody>
      <dsp:txXfrm>
        <a:off x="560365" y="3364296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4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4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December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4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3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4,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8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4,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7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4,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0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4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December 4,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537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dc.gov/nchs/nvss/vsrr/drug-overdose-data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258F17C6-796E-067E-F06B-5207DA3A0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8" r="23244" b="362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9A3CA-A8CF-3617-B0FC-97CAFF9ED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Overdose Deaths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724C9-5786-D055-6D86-8475DB42A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10367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/>
              <a:t>Heroin vs Pharmaceutical Opioids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A8C33-45F5-C153-A5F7-32C1BD1CFBBF}"/>
              </a:ext>
            </a:extLst>
          </p:cNvPr>
          <p:cNvSpPr txBox="1"/>
          <p:nvPr/>
        </p:nvSpPr>
        <p:spPr>
          <a:xfrm>
            <a:off x="409575" y="5755341"/>
            <a:ext cx="201929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Alicia Fazzone</a:t>
            </a:r>
          </a:p>
          <a:p>
            <a:pPr>
              <a:spcAft>
                <a:spcPts val="600"/>
              </a:spcAft>
            </a:pPr>
            <a:r>
              <a:rPr lang="en-US" dirty="0"/>
              <a:t>CS 555</a:t>
            </a:r>
          </a:p>
        </p:txBody>
      </p:sp>
    </p:spTree>
    <p:extLst>
      <p:ext uri="{BB962C8B-B14F-4D97-AF65-F5344CB8AC3E}">
        <p14:creationId xmlns:p14="http://schemas.microsoft.com/office/powerpoint/2010/main" val="1989487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AB34E-C9CC-880C-94C5-FD37B52E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Project Outline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CE3E0E18-0195-A029-F758-17C3A052E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23495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17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979D2-A489-AF56-07A8-68E89176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Data Set: cdc.gov/nchs/nvss/vsrr/drug-overdose-data.htm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BAE2C-F9D2-E0FF-6684-01FB7A018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26E3FC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Products - Vital Statistics Rapid Release - Provisional Drug Overdose Data (cdc.gov)</a:t>
            </a:r>
            <a:endParaRPr lang="en-US" sz="2000" kern="1200">
              <a:solidFill>
                <a:srgbClr val="26E3FC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BE8EF12-AA4F-EFFD-B754-3EF4CF006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175" y="2427541"/>
            <a:ext cx="824255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9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975D2-CE2D-DDB6-8B2E-9820C9C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 Preprocessing</a:t>
            </a: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Original Data set: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kern="100" dirty="0">
                <a:effectLst/>
                <a:latin typeface="Liberation Serif"/>
                <a:ea typeface="AR PL SungtiL GB"/>
                <a:cs typeface="Lohit Devanagari"/>
              </a:rPr>
              <a:t>12 columns </a:t>
            </a:r>
            <a:br>
              <a:rPr lang="en-US" sz="2000" kern="100" dirty="0">
                <a:effectLst/>
                <a:latin typeface="Liberation Serif"/>
                <a:ea typeface="AR PL SungtiL GB"/>
                <a:cs typeface="Lohit Devanagari"/>
              </a:rPr>
            </a:br>
            <a:r>
              <a:rPr lang="en-US" sz="2000" kern="100" dirty="0">
                <a:effectLst/>
                <a:latin typeface="Liberation Serif"/>
                <a:ea typeface="AR PL SungtiL GB"/>
                <a:cs typeface="Lohit Devanagari"/>
              </a:rPr>
              <a:t> 53,191 rows</a:t>
            </a:r>
            <a:br>
              <a:rPr lang="en-US" sz="2000" kern="100" dirty="0">
                <a:effectLst/>
                <a:latin typeface="Liberation Serif"/>
                <a:ea typeface="AR PL SungtiL GB"/>
                <a:cs typeface="Lohit Devanagari"/>
              </a:rPr>
            </a:br>
            <a:br>
              <a:rPr lang="en-US" sz="2000" kern="100" dirty="0">
                <a:effectLst/>
                <a:latin typeface="Liberation Serif"/>
                <a:ea typeface="AR PL SungtiL GB"/>
                <a:cs typeface="Lohit Devanagari"/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Final Data set: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kern="100" dirty="0">
                <a:solidFill>
                  <a:srgbClr val="FFFFFF"/>
                </a:solidFill>
                <a:latin typeface="Liberation Serif"/>
              </a:rPr>
              <a:t>6</a:t>
            </a:r>
            <a:r>
              <a:rPr lang="en-US" sz="2000" kern="100" dirty="0">
                <a:effectLst/>
                <a:latin typeface="Liberation Serif"/>
                <a:ea typeface="AR PL SungtiL GB"/>
                <a:cs typeface="Lohit Devanagari"/>
              </a:rPr>
              <a:t> columns </a:t>
            </a:r>
            <a:br>
              <a:rPr lang="en-US" sz="2000" kern="100" dirty="0">
                <a:effectLst/>
                <a:latin typeface="Liberation Serif"/>
                <a:ea typeface="AR PL SungtiL GB"/>
                <a:cs typeface="Lohit Devanagari"/>
              </a:rPr>
            </a:br>
            <a:r>
              <a:rPr lang="en-US" sz="2000" kern="100" dirty="0">
                <a:effectLst/>
                <a:latin typeface="Liberation Serif"/>
                <a:ea typeface="AR PL SungtiL GB"/>
                <a:cs typeface="Lohit Devanagari"/>
              </a:rPr>
              <a:t> 315 rows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998F-528D-A8CC-AFF2-8635FDE9B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4929" y="1608667"/>
            <a:ext cx="3062142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Keep Columns:</a:t>
            </a:r>
          </a:p>
          <a:p>
            <a:r>
              <a:rPr lang="en-US" sz="2000" dirty="0"/>
              <a:t>State</a:t>
            </a:r>
          </a:p>
          <a:p>
            <a:r>
              <a:rPr lang="en-US" sz="2000" dirty="0"/>
              <a:t>Year  2016 – 2021</a:t>
            </a:r>
          </a:p>
          <a:p>
            <a:r>
              <a:rPr lang="en-US" sz="2000" dirty="0"/>
              <a:t>Indicator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 Columns:</a:t>
            </a:r>
          </a:p>
          <a:p>
            <a:r>
              <a:rPr lang="en-US" sz="2000" dirty="0"/>
              <a:t>Total  Deaths (Aggregate per year)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A4A26-D52E-4B2C-5345-46B561301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0240" y="1608667"/>
            <a:ext cx="3441414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Transpose Indicator Rows to Column aggregate per state:</a:t>
            </a:r>
          </a:p>
          <a:p>
            <a:r>
              <a:rPr lang="en-US" sz="2000" dirty="0"/>
              <a:t>Heroin</a:t>
            </a:r>
          </a:p>
          <a:p>
            <a:r>
              <a:rPr lang="en-US" sz="2000" dirty="0"/>
              <a:t>Other Opioids</a:t>
            </a:r>
          </a:p>
          <a:p>
            <a:r>
              <a:rPr lang="en-US" sz="2000" dirty="0"/>
              <a:t>Cocaine</a:t>
            </a:r>
          </a:p>
        </p:txBody>
      </p:sp>
    </p:spTree>
    <p:extLst>
      <p:ext uri="{BB962C8B-B14F-4D97-AF65-F5344CB8AC3E}">
        <p14:creationId xmlns:p14="http://schemas.microsoft.com/office/powerpoint/2010/main" val="2504792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0ED5F-E9CF-9991-D508-6411DC03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2016 Visualization: 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urbnmapr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Package</a:t>
            </a:r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A7A2F7B7-F56B-6E64-A7ED-5CCFB26980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6053" y="1675227"/>
            <a:ext cx="929989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0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ED5F-E9CF-9991-D508-6411DC03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2021 Visualization:  </a:t>
            </a:r>
            <a:r>
              <a:rPr lang="en-US" sz="3200" dirty="0" err="1"/>
              <a:t>urbnmapr</a:t>
            </a:r>
            <a:r>
              <a:rPr lang="en-US" sz="3200" dirty="0"/>
              <a:t>  Package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4B77A7-5158-D0BC-3A7C-E897D8326E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" b="9999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15203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3CF97-BF93-3717-2A42-F5B39AD7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US Deaths Per Year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61E020-46FC-971C-1437-D85382DD9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1034" y="467208"/>
            <a:ext cx="700853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4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96482-35A2-756B-1891-CB185C78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720" y="248038"/>
            <a:ext cx="4450080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E595B-B556-0252-E98D-020FB13C9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78" y="1966293"/>
            <a:ext cx="908604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9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0653B-DDC1-0A0C-406A-2BC28DF3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Hypothesis Conclusion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D7BD5-83AF-AFE2-21EF-0ED6DE74E10F}"/>
              </a:ext>
            </a:extLst>
          </p:cNvPr>
          <p:cNvSpPr txBox="1"/>
          <p:nvPr/>
        </p:nvSpPr>
        <p:spPr>
          <a:xfrm>
            <a:off x="640080" y="2872899"/>
            <a:ext cx="6179820" cy="36597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</a:rPr>
              <a:t>H0: </a:t>
            </a:r>
            <a:r>
              <a:rPr lang="en-US" dirty="0"/>
              <a:t>Opioids &lt;= Heroin</a:t>
            </a:r>
            <a:r>
              <a:rPr lang="en-US" dirty="0">
                <a:effectLst/>
              </a:rPr>
              <a:t> </a:t>
            </a:r>
          </a:p>
          <a:p>
            <a:pPr marL="3429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</a:rPr>
              <a:t>H1: </a:t>
            </a:r>
            <a:r>
              <a:rPr lang="en-US" dirty="0"/>
              <a:t>Opioids &gt; Heroin</a:t>
            </a:r>
            <a:endParaRPr lang="en-US" dirty="0">
              <a:effectLst/>
            </a:endParaRPr>
          </a:p>
          <a:p>
            <a:pPr marL="3429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</a:rPr>
              <a:t>α=0.05</a:t>
            </a:r>
          </a:p>
          <a:p>
            <a:pPr marL="3429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500" dirty="0"/>
          </a:p>
          <a:p>
            <a:pPr marR="0" lvl="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dirty="0">
                <a:effectLst/>
              </a:rPr>
              <a:t>Tested Using:</a:t>
            </a:r>
          </a:p>
          <a:p>
            <a:pPr marL="1143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/>
              <a:t>Linear Regression</a:t>
            </a:r>
            <a:endParaRPr lang="en-US" dirty="0"/>
          </a:p>
          <a:p>
            <a:pPr marL="1143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err="1">
                <a:effectLst/>
              </a:rPr>
              <a:t>Anova</a:t>
            </a:r>
            <a:endParaRPr lang="en-US" dirty="0">
              <a:effectLst/>
            </a:endParaRPr>
          </a:p>
          <a:p>
            <a:pPr marL="1143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/>
              <a:t>2 Sample Means</a:t>
            </a:r>
          </a:p>
          <a:p>
            <a:pPr marL="1143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500" dirty="0">
              <a:effectLst/>
            </a:endParaRPr>
          </a:p>
          <a:p>
            <a:pPr marR="0" lvl="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600" dirty="0"/>
              <a:t>Reject the null Hypothesis</a:t>
            </a:r>
            <a:endParaRPr lang="en-US" sz="3600" dirty="0">
              <a:effectLst/>
            </a:endParaRPr>
          </a:p>
          <a:p>
            <a:pPr marL="1143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5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F8BE12-3985-49FA-2FE8-C377628D4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88" r="128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518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4998</TotalTime>
  <Words>169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Liberation Serif</vt:lpstr>
      <vt:lpstr>Office Theme</vt:lpstr>
      <vt:lpstr>Overdose Deaths</vt:lpstr>
      <vt:lpstr>Project Outline</vt:lpstr>
      <vt:lpstr> Data Set: cdc.gov/nchs/nvss/vsrr/drug-overdose-data.htm</vt:lpstr>
      <vt:lpstr>Data Preprocessing   Original Data set:  12 columns   53,191 rows   Final Data set:  6 columns   315 rows</vt:lpstr>
      <vt:lpstr>2016 Visualization:  urbnmapr  Package</vt:lpstr>
      <vt:lpstr>2021 Visualization:  urbnmapr  Package</vt:lpstr>
      <vt:lpstr>Total US Deaths Per Year </vt:lpstr>
      <vt:lpstr>Correlation Analysis</vt:lpstr>
      <vt:lpstr>Hypothesis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Overdose Deaths</dc:title>
  <dc:creator>Fazzone, Alicia</dc:creator>
  <cp:lastModifiedBy>Fazzone, Alicia</cp:lastModifiedBy>
  <cp:revision>14</cp:revision>
  <dcterms:created xsi:type="dcterms:W3CDTF">2022-12-04T16:07:39Z</dcterms:created>
  <dcterms:modified xsi:type="dcterms:W3CDTF">2022-12-08T03:26:17Z</dcterms:modified>
</cp:coreProperties>
</file>