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8.jpg" ContentType="image/jpeg"/>
  <Override PartName="/ppt/media/image19.jpg" ContentType="image/jpe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70" r:id="rId7"/>
    <p:sldId id="271" r:id="rId8"/>
    <p:sldId id="272" r:id="rId9"/>
    <p:sldId id="274" r:id="rId10"/>
    <p:sldId id="276" r:id="rId11"/>
    <p:sldId id="275" r:id="rId12"/>
    <p:sldId id="268" r:id="rId13"/>
    <p:sldId id="267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99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Eficacia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s-ES" noProof="0" dirty="0"/>
        </a:p>
      </dgm:t>
    </dgm:pt>
    <dgm:pt modelId="{54738B61-B011-4B50-9367-82C01E6851CB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Valor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s-ES" noProof="0" dirty="0"/>
        </a:p>
      </dgm:t>
    </dgm:pt>
    <dgm:pt modelId="{063EC9EB-12EB-4B9E-9C9A-4C4F86773C6C}">
      <dgm:prSet phldrT="[Text]"/>
      <dgm:spPr>
        <a:ln>
          <a:noFill/>
        </a:ln>
      </dgm:spPr>
      <dgm:t>
        <a:bodyPr rtlCol="0"/>
        <a:lstStyle/>
        <a:p>
          <a:pPr rtl="0"/>
          <a:r>
            <a:rPr lang="es-ES" noProof="0" dirty="0">
              <a:solidFill>
                <a:schemeClr val="bg1"/>
              </a:solidFill>
            </a:rPr>
            <a:t>Gasto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s-ES" noProof="0" dirty="0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3"/>
      <dgm:spPr/>
      <dgm:t>
        <a:bodyPr/>
        <a:lstStyle/>
        <a:p>
          <a:endParaRPr lang="es-ES"/>
        </a:p>
      </dgm:t>
    </dgm:pt>
    <dgm:pt modelId="{6310CCC4-249B-457B-9A24-C023BA3A4DE5}" type="pres">
      <dgm:prSet presAssocID="{1500DE91-D0C9-4E6B-B296-BBE6C4E9A02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3595D3-73F9-4CBA-A4EA-F47CE428B7EA}" type="pres">
      <dgm:prSet presAssocID="{1500DE91-D0C9-4E6B-B296-BBE6C4E9A02E}" presName="wedge2" presStyleLbl="node1" presStyleIdx="1" presStyleCnt="3"/>
      <dgm:spPr/>
      <dgm:t>
        <a:bodyPr/>
        <a:lstStyle/>
        <a:p>
          <a:endParaRPr lang="es-ES"/>
        </a:p>
      </dgm:t>
    </dgm:pt>
    <dgm:pt modelId="{0BE500B1-58F6-4925-9A3A-EC12767F04D1}" type="pres">
      <dgm:prSet presAssocID="{1500DE91-D0C9-4E6B-B296-BBE6C4E9A02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020744-6ADE-4BA0-A49B-CE64F3EC1245}" type="pres">
      <dgm:prSet presAssocID="{1500DE91-D0C9-4E6B-B296-BBE6C4E9A02E}" presName="wedge3" presStyleLbl="node1" presStyleIdx="2" presStyleCnt="3"/>
      <dgm:spPr/>
      <dgm:t>
        <a:bodyPr/>
        <a:lstStyle/>
        <a:p>
          <a:endParaRPr lang="es-ES"/>
        </a:p>
      </dgm:t>
    </dgm:pt>
    <dgm:pt modelId="{F6C09398-E99A-4ECF-8BCE-D43F52D5E0CF}" type="pres">
      <dgm:prSet presAssocID="{1500DE91-D0C9-4E6B-B296-BBE6C4E9A02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529477" y="228419"/>
          <a:ext cx="2842560" cy="2842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1"/>
              </a:solidFill>
            </a:rPr>
            <a:t>Eficacia</a:t>
          </a:r>
        </a:p>
      </dsp:txBody>
      <dsp:txXfrm>
        <a:off x="2074949" y="752940"/>
        <a:ext cx="964440" cy="947520"/>
      </dsp:txXfrm>
    </dsp:sp>
    <dsp:sp modelId="{FD3595D3-73F9-4CBA-A4EA-F47CE428B7EA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160587"/>
            <a:satOff val="-3213"/>
            <a:lumOff val="1400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1"/>
              </a:solidFill>
            </a:rPr>
            <a:t>Valor</a:t>
          </a:r>
        </a:p>
      </dsp:txBody>
      <dsp:txXfrm>
        <a:off x="1161269" y="2106540"/>
        <a:ext cx="1285920" cy="879840"/>
      </dsp:txXfrm>
    </dsp:sp>
    <dsp:sp modelId="{73020744-6ADE-4BA0-A49B-CE64F3EC1245}">
      <dsp:nvSpPr>
        <dsp:cNvPr id="0" name=""/>
        <dsp:cNvSpPr/>
      </dsp:nvSpPr>
      <dsp:spPr>
        <a:xfrm>
          <a:off x="382949" y="313020"/>
          <a:ext cx="2842560" cy="2842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21174"/>
            <a:satOff val="-6427"/>
            <a:lumOff val="28019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noProof="0" dirty="0">
              <a:solidFill>
                <a:schemeClr val="bg1"/>
              </a:solidFill>
            </a:rPr>
            <a:t>Gasto</a:t>
          </a:r>
        </a:p>
      </dsp:txBody>
      <dsp:txXfrm>
        <a:off x="687509" y="871380"/>
        <a:ext cx="964440" cy="94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20/10/2023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3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20/10/2023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fortec.com/es/blog/guias/diferencias-entre-los-factores-de-forma-atx-micro-atx-y-mini-itx#:~:text=Placa%20base%20ATX,conectores%20SATA%20dependiendo%20del%20modelo.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profesionalreview.com/2018/09/30/formatos-fuente-de-alimentac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ofesionalreview.com/2021/03/14/refrigeracion-por-inmersion/" TargetMode="External"/><Relationship Id="rId11" Type="http://schemas.openxmlformats.org/officeDocument/2006/relationships/hyperlink" Target="https://www.xataka.com/" TargetMode="External"/><Relationship Id="rId5" Type="http://schemas.openxmlformats.org/officeDocument/2006/relationships/hyperlink" Target="https://hardzone.es/tutoriales/componentes/tipos-cajas-pc/" TargetMode="External"/><Relationship Id="rId10" Type="http://schemas.openxmlformats.org/officeDocument/2006/relationships/hyperlink" Target="https://www.pccomponentes.com/" TargetMode="External"/><Relationship Id="rId4" Type="http://schemas.openxmlformats.org/officeDocument/2006/relationships/image" Target="../media/image21.jpeg"/><Relationship Id="rId9" Type="http://schemas.openxmlformats.org/officeDocument/2006/relationships/hyperlink" Target="https://codegeek.es/2018/04/30/tipos-de-refrigeracion-para-p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TEMA 1.</a:t>
            </a:r>
            <a:br>
              <a:rPr lang="es-ES" dirty="0" smtClean="0"/>
            </a:br>
            <a:r>
              <a:rPr lang="es-ES" dirty="0" smtClean="0"/>
              <a:t>Ampliación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325" y="4777380"/>
            <a:ext cx="2277176" cy="345765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 smtClean="0"/>
              <a:t>Tarea 6.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/>
          <p:cNvSpPr txBox="1"/>
          <p:nvPr/>
        </p:nvSpPr>
        <p:spPr>
          <a:xfrm>
            <a:off x="1092325" y="5183143"/>
            <a:ext cx="18726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ES" sz="1400" dirty="0" smtClean="0"/>
              <a:t>Andrés Feases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01041" y="10438"/>
            <a:ext cx="9936771" cy="1132562"/>
          </a:xfrm>
        </p:spPr>
        <p:txBody>
          <a:bodyPr/>
          <a:lstStyle/>
          <a:p>
            <a:pPr algn="ctr"/>
            <a:r>
              <a:rPr lang="es-ES" sz="6000" dirty="0" smtClean="0"/>
              <a:t>Bibliografía</a:t>
            </a:r>
            <a:endParaRPr lang="es-ES" sz="6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2395" y="1377863"/>
            <a:ext cx="9285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>
                <a:hlinkClick r:id="rId5"/>
              </a:rPr>
              <a:t>https://hardzone.es/tutoriales/componentes/tipos-cajas-pc</a:t>
            </a:r>
            <a:r>
              <a:rPr lang="es-ES" sz="1000" dirty="0" smtClean="0">
                <a:hlinkClick r:id="rId5"/>
              </a:rPr>
              <a:t>/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hlinkClick r:id="rId6"/>
              </a:rPr>
              <a:t>https</a:t>
            </a:r>
            <a:r>
              <a:rPr lang="es-ES" sz="1000" dirty="0">
                <a:hlinkClick r:id="rId6"/>
              </a:rPr>
              <a:t>://www.profesionalreview.com/2021/03/14/refrigeracion-por-inmersion</a:t>
            </a:r>
            <a:r>
              <a:rPr lang="es-ES" sz="1000" dirty="0" smtClean="0">
                <a:hlinkClick r:id="rId6"/>
              </a:rPr>
              <a:t>/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>
                <a:hlinkClick r:id="rId7"/>
              </a:rPr>
              <a:t>https://www.profesionalreview.com/2018/09/30/formatos-fuente-de-alimentacion</a:t>
            </a:r>
            <a:r>
              <a:rPr lang="es-ES" sz="1000" dirty="0" smtClean="0">
                <a:hlinkClick r:id="rId7"/>
              </a:rPr>
              <a:t>/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>
                <a:hlinkClick r:id="rId8"/>
              </a:rPr>
              <a:t>Descubre las diferencias entre los factores de forma ATX, Micro ATX y Mini ITX </a:t>
            </a:r>
            <a:r>
              <a:rPr lang="es-ES" sz="1000" dirty="0" smtClean="0">
                <a:hlinkClick r:id="rId8"/>
              </a:rPr>
              <a:t>– </a:t>
            </a:r>
            <a:r>
              <a:rPr lang="es-ES" sz="1000" dirty="0" err="1" smtClean="0">
                <a:hlinkClick r:id="rId8"/>
              </a:rPr>
              <a:t>Nfortec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>
                <a:hlinkClick r:id="rId9"/>
              </a:rPr>
              <a:t>Tipos de refrigeración para PC (codegeek.es</a:t>
            </a:r>
            <a:r>
              <a:rPr lang="es-ES" sz="1000" dirty="0" smtClean="0">
                <a:hlinkClick r:id="rId9"/>
              </a:rPr>
              <a:t>)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hlinkClick r:id="rId10"/>
              </a:rPr>
              <a:t>https://www.pccomponentes.com/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>
                <a:hlinkClick r:id="rId11"/>
              </a:rPr>
              <a:t>https://</a:t>
            </a:r>
            <a:r>
              <a:rPr lang="es-ES" sz="1000" dirty="0" smtClean="0">
                <a:hlinkClick r:id="rId11"/>
              </a:rPr>
              <a:t>www.xataka.com</a:t>
            </a: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000" dirty="0" smtClean="0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000301"/>
          </a:xfrm>
        </p:spPr>
        <p:txBody>
          <a:bodyPr/>
          <a:lstStyle/>
          <a:p>
            <a:pPr algn="ctr"/>
            <a:r>
              <a:rPr lang="es-ES" sz="6000" b="1" dirty="0" smtClean="0"/>
              <a:t>Índice</a:t>
            </a:r>
            <a:endParaRPr lang="es-ES" sz="6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Cajas de Ordenador.</a:t>
            </a:r>
          </a:p>
          <a:p>
            <a:r>
              <a:rPr lang="es-ES" dirty="0" smtClean="0"/>
              <a:t>2. Fuentes de Alimentación</a:t>
            </a:r>
          </a:p>
          <a:p>
            <a:r>
              <a:rPr lang="es-ES" dirty="0"/>
              <a:t>3</a:t>
            </a:r>
            <a:r>
              <a:rPr lang="es-ES" dirty="0" smtClean="0"/>
              <a:t>. Placas Base.</a:t>
            </a:r>
          </a:p>
          <a:p>
            <a:r>
              <a:rPr lang="es-ES" dirty="0"/>
              <a:t>4</a:t>
            </a:r>
            <a:r>
              <a:rPr lang="es-ES" dirty="0" smtClean="0"/>
              <a:t>. Procesadores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5. Refrigeración</a:t>
            </a:r>
            <a:endParaRPr lang="es-ES" dirty="0" smtClean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smtClean="0"/>
              <a:t>Tarjetas de Memoria RAM.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smtClean="0"/>
              <a:t>Tarjetas de Video.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smtClean="0"/>
              <a:t>Tarjetas de Sonido.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smtClean="0"/>
              <a:t>Dispositivos de Almacenamiento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2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089" y="354083"/>
            <a:ext cx="9404723" cy="762307"/>
          </a:xfrm>
        </p:spPr>
        <p:txBody>
          <a:bodyPr/>
          <a:lstStyle/>
          <a:p>
            <a:pPr algn="ctr"/>
            <a:r>
              <a:rPr lang="es-ES" sz="6000" dirty="0" smtClean="0"/>
              <a:t>CAJAS DE ORDENADOR</a:t>
            </a:r>
            <a:endParaRPr lang="es-ES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44525" y="3942392"/>
            <a:ext cx="2940050" cy="576262"/>
          </a:xfrm>
        </p:spPr>
        <p:txBody>
          <a:bodyPr/>
          <a:lstStyle/>
          <a:p>
            <a:pPr algn="ctr"/>
            <a:r>
              <a:rPr lang="es-ES" dirty="0" smtClean="0"/>
              <a:t>Supertorre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>
          <a:xfrm>
            <a:off x="666990" y="4727246"/>
            <a:ext cx="2925523" cy="1305576"/>
          </a:xfrm>
        </p:spPr>
        <p:txBody>
          <a:bodyPr>
            <a:normAutofit/>
          </a:bodyPr>
          <a:lstStyle/>
          <a:p>
            <a:r>
              <a:rPr lang="es-ES" sz="1000" dirty="0" smtClean="0"/>
              <a:t>Esta caja de gran tamaño esta diseñada para contener placas base de formato E-ATX.</a:t>
            </a:r>
          </a:p>
          <a:p>
            <a:r>
              <a:rPr lang="es-ES" sz="1000" dirty="0" smtClean="0"/>
              <a:t>En un inicio se usaron para crear servidores personales, pero en la actualidad también son utilizadas para Gaming, Streaming y Diseño Grafico.</a:t>
            </a:r>
            <a:endParaRPr lang="es-ES" sz="1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3888021" y="3942392"/>
            <a:ext cx="2930525" cy="576262"/>
          </a:xfrm>
        </p:spPr>
        <p:txBody>
          <a:bodyPr/>
          <a:lstStyle/>
          <a:p>
            <a:pPr algn="ctr"/>
            <a:r>
              <a:rPr lang="es-ES" dirty="0" smtClean="0"/>
              <a:t>Torre Custom</a:t>
            </a:r>
            <a:endParaRPr lang="es-ES" dirty="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77" t="19762" r="-877" b="19762"/>
          <a:stretch/>
        </p:blipFill>
        <p:spPr>
          <a:xfrm>
            <a:off x="3888022" y="2209800"/>
            <a:ext cx="2930525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>
          <a:xfrm>
            <a:off x="3884140" y="4727247"/>
            <a:ext cx="2934406" cy="1405540"/>
          </a:xfrm>
        </p:spPr>
        <p:txBody>
          <a:bodyPr>
            <a:noAutofit/>
          </a:bodyPr>
          <a:lstStyle/>
          <a:p>
            <a:r>
              <a:rPr lang="es-ES" sz="1000" dirty="0" smtClean="0"/>
              <a:t>Esta caja son la ultima hora entre excéntricos.</a:t>
            </a:r>
          </a:p>
          <a:p>
            <a:r>
              <a:rPr lang="es-ES" sz="1000" dirty="0" smtClean="0"/>
              <a:t>Son cajas creadas con diseños principalmente futurísticos, ganando mucha popularidad por sus creativos diseños. Realmente no necesariamente mejoran el rendimiento, simplemente mejora la </a:t>
            </a:r>
            <a:r>
              <a:rPr lang="es-ES" sz="1000" dirty="0" smtClean="0"/>
              <a:t>estética y la creatividad </a:t>
            </a:r>
            <a:r>
              <a:rPr lang="es-ES" sz="1000" dirty="0" smtClean="0"/>
              <a:t>artística.		</a:t>
            </a:r>
            <a:endParaRPr lang="es-ES" sz="10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7124699" y="3942392"/>
            <a:ext cx="2932113" cy="576262"/>
          </a:xfrm>
        </p:spPr>
        <p:txBody>
          <a:bodyPr/>
          <a:lstStyle/>
          <a:p>
            <a:pPr algn="ctr"/>
            <a:r>
              <a:rPr lang="es-ES" dirty="0" smtClean="0"/>
              <a:t>Torre Pecera</a:t>
            </a:r>
            <a:endParaRPr lang="es-ES" dirty="0"/>
          </a:p>
        </p:txBody>
      </p:sp>
      <p:pic>
        <p:nvPicPr>
          <p:cNvPr id="18" name="Marcador de posición de imagen 17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855" b="1485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>
          <a:xfrm>
            <a:off x="7124699" y="4727246"/>
            <a:ext cx="3022583" cy="1610489"/>
          </a:xfrm>
        </p:spPr>
        <p:txBody>
          <a:bodyPr>
            <a:noAutofit/>
          </a:bodyPr>
          <a:lstStyle/>
          <a:p>
            <a:r>
              <a:rPr lang="es-ES" sz="800" dirty="0" smtClean="0"/>
              <a:t>Esta caja es realmente increíble. Simplemente se trata de llenar una pecera de agua y sumergir los componentes dentro.</a:t>
            </a:r>
          </a:p>
          <a:p>
            <a:r>
              <a:rPr lang="es-ES" sz="800" dirty="0" smtClean="0"/>
              <a:t>Importante que realmente el liquido no es agua, sino </a:t>
            </a:r>
            <a:r>
              <a:rPr lang="es-ES" sz="800" dirty="0"/>
              <a:t>normalmente aceites </a:t>
            </a:r>
            <a:r>
              <a:rPr lang="es-ES" sz="800" dirty="0" smtClean="0"/>
              <a:t>minerales. Este proceso de refrigeración es llamado como refrigeración por inmersión. Lo que lo diferencia enormemente de una Torre Custom</a:t>
            </a:r>
          </a:p>
          <a:p>
            <a:r>
              <a:rPr lang="es-ES" sz="800" dirty="0" smtClean="0"/>
              <a:t>Nunca he tenido la oportunidad de conocer a nadie que tenga este artefacto. Debe ser el mejor pc para el verano.</a:t>
            </a:r>
            <a:endParaRPr lang="es-ES" sz="800" dirty="0"/>
          </a:p>
        </p:txBody>
      </p:sp>
      <p:pic>
        <p:nvPicPr>
          <p:cNvPr id="16" name="Marcador de posición de imagen 15"/>
          <p:cNvPicPr>
            <a:picLocks noGrp="1" noChangeAspect="1"/>
          </p:cNvPicPr>
          <p:nvPr>
            <p:ph type="pic" idx="15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12" t="14722" r="-412" b="14722"/>
          <a:stretch/>
        </p:blipFill>
        <p:spPr>
          <a:xfrm>
            <a:off x="652463" y="2209800"/>
            <a:ext cx="294005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8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10702" cy="745461"/>
          </a:xfrm>
        </p:spPr>
        <p:txBody>
          <a:bodyPr/>
          <a:lstStyle/>
          <a:p>
            <a:r>
              <a:rPr lang="es-ES" dirty="0" smtClean="0"/>
              <a:t>Fuentes de </a:t>
            </a:r>
            <a:r>
              <a:rPr lang="es-ES" dirty="0" smtClean="0"/>
              <a:t>Alimentación.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ATX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266161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Es la fuente de alimentación habitual, a pesar de haber distintos tamaños.</a:t>
            </a:r>
          </a:p>
          <a:p>
            <a:r>
              <a:rPr lang="es-ES" dirty="0" smtClean="0"/>
              <a:t>La evolución fue el cambio de 20 pines a 24 pines. A pesar de que las fuentes de alimentación actuales son de 24 pines se pueden quitar 4 pines para convertirla en una de 20 pines</a:t>
            </a:r>
            <a:r>
              <a:rPr lang="es-ES" dirty="0" smtClean="0"/>
              <a:t>.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TFX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1878" cy="1266162"/>
          </a:xfrm>
        </p:spPr>
        <p:txBody>
          <a:bodyPr>
            <a:noAutofit/>
          </a:bodyPr>
          <a:lstStyle/>
          <a:p>
            <a:r>
              <a:rPr lang="es-ES" sz="900" dirty="0" smtClean="0"/>
              <a:t>Suele estar en equipos premontados, diseñado para equipos compactos y de tamaño reducido.</a:t>
            </a:r>
          </a:p>
          <a:p>
            <a:r>
              <a:rPr lang="es-ES" sz="900" dirty="0" smtClean="0"/>
              <a:t>Pero su tamaño alargado es un poco ineficiente en comparación con las SFX.</a:t>
            </a:r>
          </a:p>
          <a:p>
            <a:r>
              <a:rPr lang="es-ES" sz="900" dirty="0" smtClean="0"/>
              <a:t>Su principal uso, es en equipos muy estrechos pero alargados, en los cuales la SFX es demasiado ancha para su instalación</a:t>
            </a:r>
            <a:endParaRPr lang="es-ES" sz="900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s-ES" dirty="0"/>
              <a:t>SFX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>
          <a:xfrm>
            <a:off x="7124700" y="4827208"/>
            <a:ext cx="2932114" cy="1266164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Estas fuentes de alimentación son conocidas por su diseño compacto.</a:t>
            </a:r>
          </a:p>
          <a:p>
            <a:r>
              <a:rPr lang="es-ES" dirty="0"/>
              <a:t>Muy utilizadas en la creaciones de dispositivos compactos y de menor </a:t>
            </a:r>
            <a:r>
              <a:rPr lang="es-ES" dirty="0" smtClean="0"/>
              <a:t>tamaño</a:t>
            </a:r>
          </a:p>
          <a:p>
            <a:r>
              <a:rPr lang="es-ES" dirty="0" smtClean="0"/>
              <a:t>Actualmente ganan popularidad las SFX-L debido a un mejor diseño de los ventiladores lo que permite ventiladores de mayor diámetro</a:t>
            </a:r>
            <a:endParaRPr lang="es-ES" dirty="0"/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8" y="1323826"/>
            <a:ext cx="6424448" cy="26389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33347" y="2331197"/>
            <a:ext cx="2747867" cy="6242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60110" y="6223732"/>
            <a:ext cx="9096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Además, ahora hay fuentes modulares, lo que permite ajustar la cantidad de cables de la fuente de alimentación a lo que necesitas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0273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3672"/>
          </a:xfrm>
        </p:spPr>
        <p:txBody>
          <a:bodyPr/>
          <a:lstStyle/>
          <a:p>
            <a:r>
              <a:rPr lang="es-ES" dirty="0" smtClean="0"/>
              <a:t>Placas </a:t>
            </a:r>
            <a:r>
              <a:rPr lang="es-ES" dirty="0" smtClean="0"/>
              <a:t>Base.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ATX</a:t>
            </a:r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7" r="10427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 formato de placa base estándar del mercado del hardware. Se utiliza tanto en ordenadores destinados a trabajo, oficina o gaming.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E-ATX</a:t>
            </a:r>
            <a:endParaRPr lang="es-ES" dirty="0"/>
          </a:p>
        </p:txBody>
      </p:sp>
      <p:pic>
        <p:nvPicPr>
          <p:cNvPr id="16" name="Marcador de posición de imagen 15"/>
          <p:cNvPicPr>
            <a:picLocks noGrp="1" noChangeAspect="1"/>
          </p:cNvPicPr>
          <p:nvPr>
            <p:ph type="pic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1126" r="1240" b="3874"/>
          <a:stretch/>
        </p:blipFill>
        <p:spPr>
          <a:xfrm>
            <a:off x="4284000" y="2268000"/>
            <a:ext cx="2124000" cy="136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es el factor de forma más grande de placa base que encontramos en ordenadores </a:t>
            </a:r>
            <a:r>
              <a:rPr lang="es-ES" dirty="0" smtClean="0"/>
              <a:t>personales</a:t>
            </a:r>
          </a:p>
          <a:p>
            <a:r>
              <a:rPr lang="es-ES" dirty="0" smtClean="0"/>
              <a:t>Es un producto bastante exclusivo, pero es bastante estética.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Dual Motherboard</a:t>
            </a:r>
            <a:endParaRPr lang="es-ES" dirty="0"/>
          </a:p>
        </p:txBody>
      </p:sp>
      <p:pic>
        <p:nvPicPr>
          <p:cNvPr id="14" name="Marcador de posición de imagen 13"/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7667" r="1263" b="8334"/>
          <a:stretch/>
        </p:blipFill>
        <p:spPr>
          <a:xfrm>
            <a:off x="7704000" y="2209800"/>
            <a:ext cx="1764000" cy="151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Son utilizados para servidores o estaciones de trabajo de alta </a:t>
            </a:r>
            <a:r>
              <a:rPr lang="es-ES" dirty="0" smtClean="0"/>
              <a:t>potencia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7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63" y="452718"/>
            <a:ext cx="9398371" cy="663672"/>
          </a:xfrm>
        </p:spPr>
        <p:txBody>
          <a:bodyPr/>
          <a:lstStyle/>
          <a:p>
            <a:r>
              <a:rPr lang="es-ES" dirty="0"/>
              <a:t>Procesadores.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3720177"/>
            <a:ext cx="2940050" cy="576262"/>
          </a:xfrm>
        </p:spPr>
        <p:txBody>
          <a:bodyPr/>
          <a:lstStyle/>
          <a:p>
            <a:r>
              <a:rPr lang="es-ES" sz="2000" dirty="0"/>
              <a:t>Intel Core i9-13900KS</a:t>
            </a:r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" b="3924"/>
          <a:stretch>
            <a:fillRect/>
          </a:stretch>
        </p:blipFill>
        <p:spPr/>
      </p:pic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>
            <a:noAutofit/>
          </a:bodyPr>
          <a:lstStyle/>
          <a:p>
            <a:r>
              <a:rPr lang="es-ES" sz="1000" dirty="0" smtClean="0"/>
              <a:t>Este procesador bate un record en la industria, lo cual lo convierte en el mejor procesador del mundo de momento.</a:t>
            </a:r>
          </a:p>
          <a:p>
            <a:r>
              <a:rPr lang="es-ES" sz="1000" dirty="0" smtClean="0"/>
              <a:t>Llega a los 6GHz sin overcloking</a:t>
            </a:r>
            <a:r>
              <a:rPr lang="es-ES" sz="1000" dirty="0"/>
              <a:t>,</a:t>
            </a:r>
            <a:r>
              <a:rPr lang="es-ES" sz="1000" dirty="0" smtClean="0"/>
              <a:t> con 24 núcleos.</a:t>
            </a:r>
            <a:endParaRPr lang="es-ES" sz="10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3886385" y="3720177"/>
            <a:ext cx="2930525" cy="576262"/>
          </a:xfrm>
        </p:spPr>
        <p:txBody>
          <a:bodyPr/>
          <a:lstStyle/>
          <a:p>
            <a:r>
              <a:rPr lang="en-US" sz="1800" dirty="0"/>
              <a:t>AMD Ryzen 9 7950X</a:t>
            </a:r>
            <a:endParaRPr lang="es-ES" sz="18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Este procesador alcanza 4,5GHz y posee 16 núcleos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>
          <a:xfrm>
            <a:off x="7118721" y="3743825"/>
            <a:ext cx="2932113" cy="576262"/>
          </a:xfrm>
        </p:spPr>
        <p:txBody>
          <a:bodyPr/>
          <a:lstStyle/>
          <a:p>
            <a:r>
              <a:rPr lang="es-ES" sz="2000" dirty="0"/>
              <a:t>Apple M1 Ultra</a:t>
            </a:r>
          </a:p>
        </p:txBody>
      </p:sp>
      <p:pic>
        <p:nvPicPr>
          <p:cNvPr id="13" name="Marcador de posición de imagen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" b="3595"/>
          <a:stretch>
            <a:fillRect/>
          </a:stretch>
        </p:blipFill>
        <p:spPr>
          <a:xfrm>
            <a:off x="7128459" y="2209800"/>
            <a:ext cx="2932113" cy="1524000"/>
          </a:xfrm>
        </p:spPr>
      </p:pic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>
          <a:xfrm>
            <a:off x="7128459" y="4356722"/>
            <a:ext cx="2935997" cy="659189"/>
          </a:xfrm>
        </p:spPr>
        <p:txBody>
          <a:bodyPr>
            <a:normAutofit fontScale="25000" lnSpcReduction="20000"/>
          </a:bodyPr>
          <a:lstStyle/>
          <a:p>
            <a:r>
              <a:rPr lang="es-ES" sz="4000" dirty="0" smtClean="0"/>
              <a:t>Este procesador alcanza 3,2GHz y posee 20 núcleos. Lo cual lo deja por detrás de otros procesadores.</a:t>
            </a:r>
          </a:p>
          <a:p>
            <a:r>
              <a:rPr lang="es-ES" sz="4000" dirty="0" smtClean="0"/>
              <a:t>Su mayor virtud son sus gráficos integrados, que poseen 64 núcleos. Sin embargo no pueden competir contra las mejores graficas del mercado.</a:t>
            </a:r>
          </a:p>
          <a:p>
            <a:r>
              <a:rPr lang="es-ES" sz="4000" dirty="0" smtClean="0"/>
              <a:t>Como es habitual, Apple creado cosas no muy útiles pero cobrando a sus clientes una fortuna por su marca</a:t>
            </a:r>
            <a:r>
              <a:rPr lang="es-ES" sz="4000" dirty="0"/>
              <a:t>: +</a:t>
            </a:r>
            <a:r>
              <a:rPr lang="es-ES" sz="4800" b="1" dirty="0"/>
              <a:t>4.500</a:t>
            </a:r>
            <a:r>
              <a:rPr lang="es-ES" sz="4000" b="1" dirty="0"/>
              <a:t> </a:t>
            </a:r>
            <a:r>
              <a:rPr lang="es-ES" sz="4000" b="1" dirty="0" smtClean="0"/>
              <a:t>€</a:t>
            </a:r>
          </a:p>
          <a:p>
            <a:r>
              <a:rPr lang="es-ES" sz="2800" dirty="0" smtClean="0"/>
              <a:t>*No recomiendo a nadie la compra de este tipo de productos</a:t>
            </a:r>
            <a:endParaRPr lang="es-ES" sz="9600" dirty="0"/>
          </a:p>
          <a:p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52463" y="1213945"/>
            <a:ext cx="82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Ha habido distintas generaciones de procesadores que han ido mejorando con el paso del tiempo. </a:t>
            </a:r>
          </a:p>
          <a:p>
            <a:r>
              <a:rPr lang="es-ES" sz="1200" dirty="0" smtClean="0"/>
              <a:t>Estos son los 3 procesadores mas potentes del año 2023 ordenados de mejor a peor.</a:t>
            </a:r>
            <a:endParaRPr lang="es-ES" sz="1200" dirty="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95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Refrigeración.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52134" y="1114823"/>
            <a:ext cx="4396338" cy="576262"/>
          </a:xfrm>
        </p:spPr>
        <p:txBody>
          <a:bodyPr/>
          <a:lstStyle/>
          <a:p>
            <a:r>
              <a:rPr lang="es-ES" dirty="0" smtClean="0"/>
              <a:t>Pasiva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52134" y="1691085"/>
            <a:ext cx="4396339" cy="374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Es el método mas común para enfriar algo.</a:t>
            </a:r>
          </a:p>
          <a:p>
            <a:endParaRPr lang="es-ES" sz="1600" dirty="0"/>
          </a:p>
          <a:p>
            <a:endParaRPr lang="es-ES" sz="1600" dirty="0" smtClean="0"/>
          </a:p>
          <a:p>
            <a:pPr marL="0" indent="0">
              <a:buNone/>
            </a:pPr>
            <a:r>
              <a:rPr lang="es-ES" sz="1600" dirty="0" smtClean="0"/>
              <a:t>consiste </a:t>
            </a:r>
            <a:r>
              <a:rPr lang="es-ES" sz="1600" dirty="0"/>
              <a:t>en incrementar la superficie de contacto con el aire para maximizar el calor que éste es capaz de retirar</a:t>
            </a:r>
            <a:r>
              <a:rPr lang="es-ES" sz="1600" dirty="0" smtClean="0"/>
              <a:t>.</a:t>
            </a:r>
          </a:p>
          <a:p>
            <a:pPr marL="0" indent="0">
              <a:buNone/>
            </a:pPr>
            <a:r>
              <a:rPr lang="es-ES" sz="1600" dirty="0" smtClean="0"/>
              <a:t>Ventajas: simplicidad, durabilidad y bajo costo, poco ruido.</a:t>
            </a:r>
          </a:p>
          <a:p>
            <a:pPr marL="0" indent="0">
              <a:buNone/>
            </a:pPr>
            <a:r>
              <a:rPr lang="es-ES" sz="1600" dirty="0" smtClean="0"/>
              <a:t>Desventajas: no puede dispersar grandes cantidades de calor</a:t>
            </a:r>
            <a:endParaRPr lang="es-ES" sz="16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82825" y="1086646"/>
            <a:ext cx="3774032" cy="576262"/>
          </a:xfrm>
        </p:spPr>
        <p:txBody>
          <a:bodyPr/>
          <a:lstStyle/>
          <a:p>
            <a:r>
              <a:rPr lang="es-ES" dirty="0" smtClean="0"/>
              <a:t>Activa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2025091"/>
            <a:ext cx="1257717" cy="980523"/>
          </a:xfrm>
        </p:spPr>
      </p:pic>
      <p:sp>
        <p:nvSpPr>
          <p:cNvPr id="8" name="CuadroTexto 7"/>
          <p:cNvSpPr txBox="1"/>
          <p:nvPr/>
        </p:nvSpPr>
        <p:spPr>
          <a:xfrm>
            <a:off x="6181725" y="1691085"/>
            <a:ext cx="4175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Consiste en aumentar el flujo de aire que pasa a través de las aletas.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mtClean="0"/>
              <a:t>Ventajas: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55302" y="2232052"/>
            <a:ext cx="993592" cy="12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1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Refrigeración.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idx="15"/>
          </p:nvPr>
        </p:nvSpPr>
        <p:spPr/>
      </p:sp>
      <p:sp>
        <p:nvSpPr>
          <p:cNvPr id="5" name="Marcador de texto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idx="21"/>
          </p:nvPr>
        </p:nvSpPr>
        <p:spPr/>
      </p:sp>
      <p:sp>
        <p:nvSpPr>
          <p:cNvPr id="8" name="Marcador de texto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idx="22"/>
          </p:nvPr>
        </p:nvSpPr>
        <p:spPr/>
      </p:sp>
      <p:sp>
        <p:nvSpPr>
          <p:cNvPr id="11" name="Marcador de texto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7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4088033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900" dirty="0"/>
              <a:t>Pirámide de métricas de marketing digital</a:t>
            </a:r>
          </a:p>
        </p:txBody>
      </p:sp>
      <p:pic>
        <p:nvPicPr>
          <p:cNvPr id="16" name="Marcador de posición de contenido 7" descr="imagen abstracta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4" name="Diagrama 13" descr="Gráfico circular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029010"/>
              </p:ext>
            </p:extLst>
          </p:nvPr>
        </p:nvGraphicFramePr>
        <p:xfrm>
          <a:off x="7780694" y="2528098"/>
          <a:ext cx="3754987" cy="33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0</TotalTime>
  <Words>766</Words>
  <Application>Microsoft Office PowerPoint</Application>
  <PresentationFormat>Panorámica</PresentationFormat>
  <Paragraphs>92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TEMA 1. Ampliación</vt:lpstr>
      <vt:lpstr>Índice</vt:lpstr>
      <vt:lpstr>CAJAS DE ORDENADOR</vt:lpstr>
      <vt:lpstr>Fuentes de Alimentación.</vt:lpstr>
      <vt:lpstr>Placas Base.</vt:lpstr>
      <vt:lpstr>Procesadores.</vt:lpstr>
      <vt:lpstr>Refrigeración.</vt:lpstr>
      <vt:lpstr>Refrigeración.</vt:lpstr>
      <vt:lpstr>Pirámide de métricas de marketing digital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2023-10-11T14:51:12Z</dcterms:created>
  <dcterms:modified xsi:type="dcterms:W3CDTF">2023-10-20T16:42:12Z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