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8"/>
  </p:notesMasterIdLst>
  <p:sldIdLst>
    <p:sldId id="257" r:id="rId2"/>
    <p:sldId id="258" r:id="rId3"/>
    <p:sldId id="264" r:id="rId4"/>
    <p:sldId id="266" r:id="rId5"/>
    <p:sldId id="265" r:id="rId6"/>
    <p:sldId id="268" r:id="rId7"/>
    <p:sldId id="269" r:id="rId8"/>
    <p:sldId id="267" r:id="rId9"/>
    <p:sldId id="260" r:id="rId10"/>
    <p:sldId id="271" r:id="rId11"/>
    <p:sldId id="272" r:id="rId12"/>
    <p:sldId id="270" r:id="rId13"/>
    <p:sldId id="263" r:id="rId14"/>
    <p:sldId id="273" r:id="rId15"/>
    <p:sldId id="275" r:id="rId16"/>
    <p:sldId id="274"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oboto Thin" panose="020B0604020202020204" charset="0"/>
      <p:regular r:id="rId23"/>
      <p:bold r:id="rId24"/>
      <p:italic r:id="rId25"/>
      <p:boldItalic r:id="rId26"/>
    </p:embeddedFont>
    <p:embeddedFont>
      <p:font typeface="Roboto" panose="020B0604020202020204" charset="0"/>
      <p:regular r:id="rId27"/>
      <p:bold r:id="rId28"/>
      <p:italic r:id="rId29"/>
      <p:boldItalic r:id="rId30"/>
    </p:embeddedFont>
    <p:embeddedFont>
      <p:font typeface="Roboto Black" panose="020B0604020202020204" charset="0"/>
      <p:bold r:id="rId31"/>
      <p:boldItalic r:id="rId32"/>
    </p:embeddedFont>
    <p:embeddedFont>
      <p:font typeface="Calibri Light" panose="020F0302020204030204" pitchFamily="3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28B589-4659-4227-9C68-565DD4A46BFE}">
  <a:tblStyle styleId="{8628B589-4659-4227-9C68-565DD4A46B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8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A355C-DDAA-41C6-9942-441E2E685388}" type="doc">
      <dgm:prSet loTypeId="urn:microsoft.com/office/officeart/2005/8/layout/pyramid3" loCatId="pyramid" qsTypeId="urn:microsoft.com/office/officeart/2005/8/quickstyle/simple1" qsCatId="simple" csTypeId="urn:microsoft.com/office/officeart/2005/8/colors/colorful3" csCatId="colorful" phldr="1"/>
      <dgm:spPr/>
      <dgm:t>
        <a:bodyPr/>
        <a:lstStyle/>
        <a:p>
          <a:endParaRPr lang="en-US"/>
        </a:p>
      </dgm:t>
    </dgm:pt>
    <dgm:pt modelId="{B27137E3-9D9D-4284-B201-9518F7FCCF86}">
      <dgm:prSet phldrT="[Text]" custT="1"/>
      <dgm:spPr/>
      <dgm:t>
        <a:bodyPr/>
        <a:lstStyle/>
        <a:p>
          <a:r>
            <a:rPr lang="en-US" sz="1200" b="1" dirty="0" smtClean="0"/>
            <a:t>1 - landing_page 1,979 </a:t>
          </a:r>
          <a:endParaRPr lang="en-US" sz="1200" b="1" dirty="0"/>
        </a:p>
      </dgm:t>
    </dgm:pt>
    <dgm:pt modelId="{7FB46B2A-5533-4386-8C6E-E99BBE16791E}" type="parTrans" cxnId="{1FDF4983-99E4-4856-AF66-84439341E0C0}">
      <dgm:prSet/>
      <dgm:spPr/>
      <dgm:t>
        <a:bodyPr/>
        <a:lstStyle/>
        <a:p>
          <a:endParaRPr lang="en-US" sz="1200"/>
        </a:p>
      </dgm:t>
    </dgm:pt>
    <dgm:pt modelId="{070EC97D-58FB-453A-ADE4-70F2FC035659}" type="sibTrans" cxnId="{1FDF4983-99E4-4856-AF66-84439341E0C0}">
      <dgm:prSet/>
      <dgm:spPr/>
      <dgm:t>
        <a:bodyPr/>
        <a:lstStyle/>
        <a:p>
          <a:endParaRPr lang="en-US" sz="1200"/>
        </a:p>
      </dgm:t>
    </dgm:pt>
    <dgm:pt modelId="{C1900F25-4900-4B54-A9B5-9F6D9A91D6F6}">
      <dgm:prSet phldrT="[Text]" custT="1"/>
      <dgm:spPr/>
      <dgm:t>
        <a:bodyPr/>
        <a:lstStyle/>
        <a:p>
          <a:r>
            <a:rPr lang="en-US" sz="1200" b="1" dirty="0" smtClean="0"/>
            <a:t>2 - shopping_cart 1,881 </a:t>
          </a:r>
          <a:endParaRPr lang="en-US" sz="1200" b="1" dirty="0"/>
        </a:p>
      </dgm:t>
    </dgm:pt>
    <dgm:pt modelId="{9C29C339-214F-48D7-9390-B53047B9560D}" type="parTrans" cxnId="{4DAF595E-EEB5-4B1B-98D8-C3F93909EB05}">
      <dgm:prSet/>
      <dgm:spPr/>
      <dgm:t>
        <a:bodyPr/>
        <a:lstStyle/>
        <a:p>
          <a:endParaRPr lang="en-US" sz="1200"/>
        </a:p>
      </dgm:t>
    </dgm:pt>
    <dgm:pt modelId="{07A548CC-12A7-4BF0-9AF5-B204F17E9B99}" type="sibTrans" cxnId="{4DAF595E-EEB5-4B1B-98D8-C3F93909EB05}">
      <dgm:prSet/>
      <dgm:spPr/>
      <dgm:t>
        <a:bodyPr/>
        <a:lstStyle/>
        <a:p>
          <a:endParaRPr lang="en-US" sz="1200"/>
        </a:p>
      </dgm:t>
    </dgm:pt>
    <dgm:pt modelId="{321ED3D2-D7DA-411C-9845-B65B46201D4A}">
      <dgm:prSet phldrT="[Text]" custT="1"/>
      <dgm:spPr/>
      <dgm:t>
        <a:bodyPr anchor="ctr"/>
        <a:lstStyle/>
        <a:p>
          <a:r>
            <a:rPr lang="en-US" sz="1200" b="1" dirty="0" smtClean="0"/>
            <a:t>3 – checkout 1,431</a:t>
          </a:r>
          <a:endParaRPr lang="en-US" sz="1200" b="1" dirty="0"/>
        </a:p>
      </dgm:t>
    </dgm:pt>
    <dgm:pt modelId="{93ECE70C-E288-4352-A47E-D51E8D16A9FA}" type="parTrans" cxnId="{4326F644-947B-4DA7-A0DD-ADB3F18F7772}">
      <dgm:prSet/>
      <dgm:spPr/>
      <dgm:t>
        <a:bodyPr/>
        <a:lstStyle/>
        <a:p>
          <a:endParaRPr lang="en-US" sz="1200"/>
        </a:p>
      </dgm:t>
    </dgm:pt>
    <dgm:pt modelId="{EE7C09E6-BA68-4D9A-9346-5E669F1C6BBA}" type="sibTrans" cxnId="{4326F644-947B-4DA7-A0DD-ADB3F18F7772}">
      <dgm:prSet/>
      <dgm:spPr/>
      <dgm:t>
        <a:bodyPr/>
        <a:lstStyle/>
        <a:p>
          <a:endParaRPr lang="en-US" sz="1200"/>
        </a:p>
      </dgm:t>
    </dgm:pt>
    <dgm:pt modelId="{802CD938-CBAD-40D3-9E15-CB8E73070E4F}">
      <dgm:prSet custT="1"/>
      <dgm:spPr/>
      <dgm:t>
        <a:bodyPr anchor="ctr"/>
        <a:lstStyle/>
        <a:p>
          <a:endParaRPr lang="en-US" sz="1200" b="1" dirty="0" smtClean="0"/>
        </a:p>
        <a:p>
          <a:r>
            <a:rPr lang="en-US" sz="1200" b="1" dirty="0" smtClean="0"/>
            <a:t>4 – purchase</a:t>
          </a:r>
        </a:p>
        <a:p>
          <a:r>
            <a:rPr lang="en-US" sz="1200" b="1" dirty="0" smtClean="0"/>
            <a:t>361</a:t>
          </a:r>
        </a:p>
        <a:p>
          <a:endParaRPr lang="en-US" sz="1200" b="1" dirty="0" smtClean="0"/>
        </a:p>
        <a:p>
          <a:endParaRPr lang="en-US" sz="1200" b="1" dirty="0"/>
        </a:p>
      </dgm:t>
    </dgm:pt>
    <dgm:pt modelId="{36C1A555-4868-4E0A-86C5-2BC7DFEAC8AF}" type="parTrans" cxnId="{8810BFAF-15B5-4F7E-8634-A093355D5CA1}">
      <dgm:prSet/>
      <dgm:spPr/>
      <dgm:t>
        <a:bodyPr/>
        <a:lstStyle/>
        <a:p>
          <a:endParaRPr lang="en-US" sz="1200"/>
        </a:p>
      </dgm:t>
    </dgm:pt>
    <dgm:pt modelId="{AB4EE1AE-F8CA-45D3-AE10-0F8E452AABBF}" type="sibTrans" cxnId="{8810BFAF-15B5-4F7E-8634-A093355D5CA1}">
      <dgm:prSet/>
      <dgm:spPr/>
      <dgm:t>
        <a:bodyPr/>
        <a:lstStyle/>
        <a:p>
          <a:endParaRPr lang="en-US" sz="1200"/>
        </a:p>
      </dgm:t>
    </dgm:pt>
    <dgm:pt modelId="{D2511FFD-AE61-405D-92D2-AFEA5A7B8D24}" type="pres">
      <dgm:prSet presAssocID="{6D7A355C-DDAA-41C6-9942-441E2E685388}" presName="Name0" presStyleCnt="0">
        <dgm:presLayoutVars>
          <dgm:dir/>
          <dgm:animLvl val="lvl"/>
          <dgm:resizeHandles val="exact"/>
        </dgm:presLayoutVars>
      </dgm:prSet>
      <dgm:spPr/>
    </dgm:pt>
    <dgm:pt modelId="{39AE66D0-A6DF-4255-8477-EBC441F937A5}" type="pres">
      <dgm:prSet presAssocID="{B27137E3-9D9D-4284-B201-9518F7FCCF86}" presName="Name8" presStyleCnt="0"/>
      <dgm:spPr/>
    </dgm:pt>
    <dgm:pt modelId="{021D6CDD-B18B-4B57-9F0C-F89D0DD3E9A7}" type="pres">
      <dgm:prSet presAssocID="{B27137E3-9D9D-4284-B201-9518F7FCCF86}" presName="level" presStyleLbl="node1" presStyleIdx="0" presStyleCnt="4">
        <dgm:presLayoutVars>
          <dgm:chMax val="1"/>
          <dgm:bulletEnabled val="1"/>
        </dgm:presLayoutVars>
      </dgm:prSet>
      <dgm:spPr/>
      <dgm:t>
        <a:bodyPr/>
        <a:lstStyle/>
        <a:p>
          <a:endParaRPr lang="en-US"/>
        </a:p>
      </dgm:t>
    </dgm:pt>
    <dgm:pt modelId="{004B8DB6-7545-4F22-93F1-B21814A8C5D6}" type="pres">
      <dgm:prSet presAssocID="{B27137E3-9D9D-4284-B201-9518F7FCCF86}" presName="levelTx" presStyleLbl="revTx" presStyleIdx="0" presStyleCnt="0">
        <dgm:presLayoutVars>
          <dgm:chMax val="1"/>
          <dgm:bulletEnabled val="1"/>
        </dgm:presLayoutVars>
      </dgm:prSet>
      <dgm:spPr/>
      <dgm:t>
        <a:bodyPr/>
        <a:lstStyle/>
        <a:p>
          <a:endParaRPr lang="en-US"/>
        </a:p>
      </dgm:t>
    </dgm:pt>
    <dgm:pt modelId="{2DBEBBAD-C9FD-4A27-A047-14DDDFE80BC7}" type="pres">
      <dgm:prSet presAssocID="{C1900F25-4900-4B54-A9B5-9F6D9A91D6F6}" presName="Name8" presStyleCnt="0"/>
      <dgm:spPr/>
    </dgm:pt>
    <dgm:pt modelId="{529C8518-3CCB-452C-961D-BF66B64C6843}" type="pres">
      <dgm:prSet presAssocID="{C1900F25-4900-4B54-A9B5-9F6D9A91D6F6}" presName="level" presStyleLbl="node1" presStyleIdx="1" presStyleCnt="4">
        <dgm:presLayoutVars>
          <dgm:chMax val="1"/>
          <dgm:bulletEnabled val="1"/>
        </dgm:presLayoutVars>
      </dgm:prSet>
      <dgm:spPr/>
      <dgm:t>
        <a:bodyPr/>
        <a:lstStyle/>
        <a:p>
          <a:endParaRPr lang="en-US"/>
        </a:p>
      </dgm:t>
    </dgm:pt>
    <dgm:pt modelId="{D36A75D0-91E3-431F-A005-63619EE779CE}" type="pres">
      <dgm:prSet presAssocID="{C1900F25-4900-4B54-A9B5-9F6D9A91D6F6}" presName="levelTx" presStyleLbl="revTx" presStyleIdx="0" presStyleCnt="0">
        <dgm:presLayoutVars>
          <dgm:chMax val="1"/>
          <dgm:bulletEnabled val="1"/>
        </dgm:presLayoutVars>
      </dgm:prSet>
      <dgm:spPr/>
      <dgm:t>
        <a:bodyPr/>
        <a:lstStyle/>
        <a:p>
          <a:endParaRPr lang="en-US"/>
        </a:p>
      </dgm:t>
    </dgm:pt>
    <dgm:pt modelId="{A475E53A-69B9-46A8-A3EA-3D3C24AF2207}" type="pres">
      <dgm:prSet presAssocID="{321ED3D2-D7DA-411C-9845-B65B46201D4A}" presName="Name8" presStyleCnt="0"/>
      <dgm:spPr/>
    </dgm:pt>
    <dgm:pt modelId="{B935557F-AAB5-4CE8-90BF-CEACB704BADB}" type="pres">
      <dgm:prSet presAssocID="{321ED3D2-D7DA-411C-9845-B65B46201D4A}" presName="level" presStyleLbl="node1" presStyleIdx="2" presStyleCnt="4">
        <dgm:presLayoutVars>
          <dgm:chMax val="1"/>
          <dgm:bulletEnabled val="1"/>
        </dgm:presLayoutVars>
      </dgm:prSet>
      <dgm:spPr/>
      <dgm:t>
        <a:bodyPr/>
        <a:lstStyle/>
        <a:p>
          <a:endParaRPr lang="en-US"/>
        </a:p>
      </dgm:t>
    </dgm:pt>
    <dgm:pt modelId="{73C3DC63-097C-45B6-9708-7F86B158F173}" type="pres">
      <dgm:prSet presAssocID="{321ED3D2-D7DA-411C-9845-B65B46201D4A}" presName="levelTx" presStyleLbl="revTx" presStyleIdx="0" presStyleCnt="0">
        <dgm:presLayoutVars>
          <dgm:chMax val="1"/>
          <dgm:bulletEnabled val="1"/>
        </dgm:presLayoutVars>
      </dgm:prSet>
      <dgm:spPr/>
      <dgm:t>
        <a:bodyPr/>
        <a:lstStyle/>
        <a:p>
          <a:endParaRPr lang="en-US"/>
        </a:p>
      </dgm:t>
    </dgm:pt>
    <dgm:pt modelId="{928CB499-7A7D-4942-AAA5-48D82DDF305D}" type="pres">
      <dgm:prSet presAssocID="{802CD938-CBAD-40D3-9E15-CB8E73070E4F}" presName="Name8" presStyleCnt="0"/>
      <dgm:spPr/>
    </dgm:pt>
    <dgm:pt modelId="{3A9978F4-7959-4D71-B483-CD8247EFB1D8}" type="pres">
      <dgm:prSet presAssocID="{802CD938-CBAD-40D3-9E15-CB8E73070E4F}" presName="level" presStyleLbl="node1" presStyleIdx="3" presStyleCnt="4">
        <dgm:presLayoutVars>
          <dgm:chMax val="1"/>
          <dgm:bulletEnabled val="1"/>
        </dgm:presLayoutVars>
      </dgm:prSet>
      <dgm:spPr/>
      <dgm:t>
        <a:bodyPr/>
        <a:lstStyle/>
        <a:p>
          <a:endParaRPr lang="en-US"/>
        </a:p>
      </dgm:t>
    </dgm:pt>
    <dgm:pt modelId="{AE1FF83A-2927-472A-BBCE-D55E6A4635C9}" type="pres">
      <dgm:prSet presAssocID="{802CD938-CBAD-40D3-9E15-CB8E73070E4F}" presName="levelTx" presStyleLbl="revTx" presStyleIdx="0" presStyleCnt="0">
        <dgm:presLayoutVars>
          <dgm:chMax val="1"/>
          <dgm:bulletEnabled val="1"/>
        </dgm:presLayoutVars>
      </dgm:prSet>
      <dgm:spPr/>
      <dgm:t>
        <a:bodyPr/>
        <a:lstStyle/>
        <a:p>
          <a:endParaRPr lang="en-US"/>
        </a:p>
      </dgm:t>
    </dgm:pt>
  </dgm:ptLst>
  <dgm:cxnLst>
    <dgm:cxn modelId="{3AAAC686-3E61-4217-9B67-1A0727FEDB58}" type="presOf" srcId="{802CD938-CBAD-40D3-9E15-CB8E73070E4F}" destId="{3A9978F4-7959-4D71-B483-CD8247EFB1D8}" srcOrd="0" destOrd="0" presId="urn:microsoft.com/office/officeart/2005/8/layout/pyramid3"/>
    <dgm:cxn modelId="{6E85452D-81A3-43C0-977F-D4BC1CD19D76}" type="presOf" srcId="{802CD938-CBAD-40D3-9E15-CB8E73070E4F}" destId="{AE1FF83A-2927-472A-BBCE-D55E6A4635C9}" srcOrd="1" destOrd="0" presId="urn:microsoft.com/office/officeart/2005/8/layout/pyramid3"/>
    <dgm:cxn modelId="{255C5BB8-271B-43D2-8F8C-EA2101BBBE3C}" type="presOf" srcId="{321ED3D2-D7DA-411C-9845-B65B46201D4A}" destId="{B935557F-AAB5-4CE8-90BF-CEACB704BADB}" srcOrd="0" destOrd="0" presId="urn:microsoft.com/office/officeart/2005/8/layout/pyramid3"/>
    <dgm:cxn modelId="{65D7390A-FC41-4F56-8996-157444ABEC02}" type="presOf" srcId="{C1900F25-4900-4B54-A9B5-9F6D9A91D6F6}" destId="{529C8518-3CCB-452C-961D-BF66B64C6843}" srcOrd="0" destOrd="0" presId="urn:microsoft.com/office/officeart/2005/8/layout/pyramid3"/>
    <dgm:cxn modelId="{1FDF4983-99E4-4856-AF66-84439341E0C0}" srcId="{6D7A355C-DDAA-41C6-9942-441E2E685388}" destId="{B27137E3-9D9D-4284-B201-9518F7FCCF86}" srcOrd="0" destOrd="0" parTransId="{7FB46B2A-5533-4386-8C6E-E99BBE16791E}" sibTransId="{070EC97D-58FB-453A-ADE4-70F2FC035659}"/>
    <dgm:cxn modelId="{6F95F7D0-6A58-4C5E-B09C-CEFD49E518FC}" type="presOf" srcId="{B27137E3-9D9D-4284-B201-9518F7FCCF86}" destId="{021D6CDD-B18B-4B57-9F0C-F89D0DD3E9A7}" srcOrd="0" destOrd="0" presId="urn:microsoft.com/office/officeart/2005/8/layout/pyramid3"/>
    <dgm:cxn modelId="{8810BFAF-15B5-4F7E-8634-A093355D5CA1}" srcId="{6D7A355C-DDAA-41C6-9942-441E2E685388}" destId="{802CD938-CBAD-40D3-9E15-CB8E73070E4F}" srcOrd="3" destOrd="0" parTransId="{36C1A555-4868-4E0A-86C5-2BC7DFEAC8AF}" sibTransId="{AB4EE1AE-F8CA-45D3-AE10-0F8E452AABBF}"/>
    <dgm:cxn modelId="{2032DDA6-D619-4ABC-8B79-FF28DA0F8F60}" type="presOf" srcId="{6D7A355C-DDAA-41C6-9942-441E2E685388}" destId="{D2511FFD-AE61-405D-92D2-AFEA5A7B8D24}" srcOrd="0" destOrd="0" presId="urn:microsoft.com/office/officeart/2005/8/layout/pyramid3"/>
    <dgm:cxn modelId="{E00DFBD8-E57A-407D-B70A-058C23F9CD5D}" type="presOf" srcId="{B27137E3-9D9D-4284-B201-9518F7FCCF86}" destId="{004B8DB6-7545-4F22-93F1-B21814A8C5D6}" srcOrd="1" destOrd="0" presId="urn:microsoft.com/office/officeart/2005/8/layout/pyramid3"/>
    <dgm:cxn modelId="{4DAF595E-EEB5-4B1B-98D8-C3F93909EB05}" srcId="{6D7A355C-DDAA-41C6-9942-441E2E685388}" destId="{C1900F25-4900-4B54-A9B5-9F6D9A91D6F6}" srcOrd="1" destOrd="0" parTransId="{9C29C339-214F-48D7-9390-B53047B9560D}" sibTransId="{07A548CC-12A7-4BF0-9AF5-B204F17E9B99}"/>
    <dgm:cxn modelId="{4326F644-947B-4DA7-A0DD-ADB3F18F7772}" srcId="{6D7A355C-DDAA-41C6-9942-441E2E685388}" destId="{321ED3D2-D7DA-411C-9845-B65B46201D4A}" srcOrd="2" destOrd="0" parTransId="{93ECE70C-E288-4352-A47E-D51E8D16A9FA}" sibTransId="{EE7C09E6-BA68-4D9A-9346-5E669F1C6BBA}"/>
    <dgm:cxn modelId="{7F45ACBC-7211-40FD-A28F-BA62A4A45C99}" type="presOf" srcId="{321ED3D2-D7DA-411C-9845-B65B46201D4A}" destId="{73C3DC63-097C-45B6-9708-7F86B158F173}" srcOrd="1" destOrd="0" presId="urn:microsoft.com/office/officeart/2005/8/layout/pyramid3"/>
    <dgm:cxn modelId="{37C71ACA-227C-416F-A38A-8E1A34301398}" type="presOf" srcId="{C1900F25-4900-4B54-A9B5-9F6D9A91D6F6}" destId="{D36A75D0-91E3-431F-A005-63619EE779CE}" srcOrd="1" destOrd="0" presId="urn:microsoft.com/office/officeart/2005/8/layout/pyramid3"/>
    <dgm:cxn modelId="{B9199B5E-EC83-43E2-8011-7FF94A783F6A}" type="presParOf" srcId="{D2511FFD-AE61-405D-92D2-AFEA5A7B8D24}" destId="{39AE66D0-A6DF-4255-8477-EBC441F937A5}" srcOrd="0" destOrd="0" presId="urn:microsoft.com/office/officeart/2005/8/layout/pyramid3"/>
    <dgm:cxn modelId="{B28E108B-6C20-4D36-9696-296A1AE2F8DA}" type="presParOf" srcId="{39AE66D0-A6DF-4255-8477-EBC441F937A5}" destId="{021D6CDD-B18B-4B57-9F0C-F89D0DD3E9A7}" srcOrd="0" destOrd="0" presId="urn:microsoft.com/office/officeart/2005/8/layout/pyramid3"/>
    <dgm:cxn modelId="{BDF3CE4B-F727-4EFC-A87B-4D4F258B48F7}" type="presParOf" srcId="{39AE66D0-A6DF-4255-8477-EBC441F937A5}" destId="{004B8DB6-7545-4F22-93F1-B21814A8C5D6}" srcOrd="1" destOrd="0" presId="urn:microsoft.com/office/officeart/2005/8/layout/pyramid3"/>
    <dgm:cxn modelId="{2A3EA99C-F876-49B2-BF73-4E7DC62A3B95}" type="presParOf" srcId="{D2511FFD-AE61-405D-92D2-AFEA5A7B8D24}" destId="{2DBEBBAD-C9FD-4A27-A047-14DDDFE80BC7}" srcOrd="1" destOrd="0" presId="urn:microsoft.com/office/officeart/2005/8/layout/pyramid3"/>
    <dgm:cxn modelId="{DD899AA0-AAD5-48BB-96EE-510498D62234}" type="presParOf" srcId="{2DBEBBAD-C9FD-4A27-A047-14DDDFE80BC7}" destId="{529C8518-3CCB-452C-961D-BF66B64C6843}" srcOrd="0" destOrd="0" presId="urn:microsoft.com/office/officeart/2005/8/layout/pyramid3"/>
    <dgm:cxn modelId="{27ABE868-6C42-4FA0-9B69-4914DB7E56EA}" type="presParOf" srcId="{2DBEBBAD-C9FD-4A27-A047-14DDDFE80BC7}" destId="{D36A75D0-91E3-431F-A005-63619EE779CE}" srcOrd="1" destOrd="0" presId="urn:microsoft.com/office/officeart/2005/8/layout/pyramid3"/>
    <dgm:cxn modelId="{128B0D65-06E7-4E04-B9A7-6FC3B1958725}" type="presParOf" srcId="{D2511FFD-AE61-405D-92D2-AFEA5A7B8D24}" destId="{A475E53A-69B9-46A8-A3EA-3D3C24AF2207}" srcOrd="2" destOrd="0" presId="urn:microsoft.com/office/officeart/2005/8/layout/pyramid3"/>
    <dgm:cxn modelId="{F4833023-A9E8-4E9C-8D9F-BEEF65076B05}" type="presParOf" srcId="{A475E53A-69B9-46A8-A3EA-3D3C24AF2207}" destId="{B935557F-AAB5-4CE8-90BF-CEACB704BADB}" srcOrd="0" destOrd="0" presId="urn:microsoft.com/office/officeart/2005/8/layout/pyramid3"/>
    <dgm:cxn modelId="{69DD2C2B-9428-4850-9B51-D7EF185DBF7D}" type="presParOf" srcId="{A475E53A-69B9-46A8-A3EA-3D3C24AF2207}" destId="{73C3DC63-097C-45B6-9708-7F86B158F173}" srcOrd="1" destOrd="0" presId="urn:microsoft.com/office/officeart/2005/8/layout/pyramid3"/>
    <dgm:cxn modelId="{5D35C3D0-070F-4452-97BC-2C7BCC2C0820}" type="presParOf" srcId="{D2511FFD-AE61-405D-92D2-AFEA5A7B8D24}" destId="{928CB499-7A7D-4942-AAA5-48D82DDF305D}" srcOrd="3" destOrd="0" presId="urn:microsoft.com/office/officeart/2005/8/layout/pyramid3"/>
    <dgm:cxn modelId="{C4A59BC4-3C0D-45D8-80B5-EB4CEF14A225}" type="presParOf" srcId="{928CB499-7A7D-4942-AAA5-48D82DDF305D}" destId="{3A9978F4-7959-4D71-B483-CD8247EFB1D8}" srcOrd="0" destOrd="0" presId="urn:microsoft.com/office/officeart/2005/8/layout/pyramid3"/>
    <dgm:cxn modelId="{299A2CF1-31A1-4023-80E5-C5108F8340E9}" type="presParOf" srcId="{928CB499-7A7D-4942-AAA5-48D82DDF305D}" destId="{AE1FF83A-2927-472A-BBCE-D55E6A4635C9}"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D6CDD-B18B-4B57-9F0C-F89D0DD3E9A7}">
      <dsp:nvSpPr>
        <dsp:cNvPr id="0" name=""/>
        <dsp:cNvSpPr/>
      </dsp:nvSpPr>
      <dsp:spPr>
        <a:xfrm rot="10800000">
          <a:off x="0" y="0"/>
          <a:ext cx="4793225" cy="866457"/>
        </a:xfrm>
        <a:prstGeom prst="trapezoid">
          <a:avLst>
            <a:gd name="adj" fmla="val 6915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1 - landing_page 1,979 </a:t>
          </a:r>
          <a:endParaRPr lang="en-US" sz="1200" b="1" kern="1200" dirty="0"/>
        </a:p>
      </dsp:txBody>
      <dsp:txXfrm rot="-10800000">
        <a:off x="838814" y="0"/>
        <a:ext cx="3115596" cy="866457"/>
      </dsp:txXfrm>
    </dsp:sp>
    <dsp:sp modelId="{529C8518-3CCB-452C-961D-BF66B64C6843}">
      <dsp:nvSpPr>
        <dsp:cNvPr id="0" name=""/>
        <dsp:cNvSpPr/>
      </dsp:nvSpPr>
      <dsp:spPr>
        <a:xfrm rot="10800000">
          <a:off x="599153" y="866457"/>
          <a:ext cx="3594918" cy="866457"/>
        </a:xfrm>
        <a:prstGeom prst="trapezoid">
          <a:avLst>
            <a:gd name="adj" fmla="val 6915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2 - shopping_cart 1,881 </a:t>
          </a:r>
          <a:endParaRPr lang="en-US" sz="1200" b="1" kern="1200" dirty="0"/>
        </a:p>
      </dsp:txBody>
      <dsp:txXfrm rot="-10800000">
        <a:off x="1228263" y="866457"/>
        <a:ext cx="2336697" cy="866457"/>
      </dsp:txXfrm>
    </dsp:sp>
    <dsp:sp modelId="{B935557F-AAB5-4CE8-90BF-CEACB704BADB}">
      <dsp:nvSpPr>
        <dsp:cNvPr id="0" name=""/>
        <dsp:cNvSpPr/>
      </dsp:nvSpPr>
      <dsp:spPr>
        <a:xfrm rot="10800000">
          <a:off x="1198306" y="1732915"/>
          <a:ext cx="2396612" cy="866457"/>
        </a:xfrm>
        <a:prstGeom prst="trapezoid">
          <a:avLst>
            <a:gd name="adj" fmla="val 6915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3 – checkout 1,431</a:t>
          </a:r>
          <a:endParaRPr lang="en-US" sz="1200" b="1" kern="1200" dirty="0"/>
        </a:p>
      </dsp:txBody>
      <dsp:txXfrm rot="-10800000">
        <a:off x="1617713" y="1732915"/>
        <a:ext cx="1557798" cy="866457"/>
      </dsp:txXfrm>
    </dsp:sp>
    <dsp:sp modelId="{3A9978F4-7959-4D71-B483-CD8247EFB1D8}">
      <dsp:nvSpPr>
        <dsp:cNvPr id="0" name=""/>
        <dsp:cNvSpPr/>
      </dsp:nvSpPr>
      <dsp:spPr>
        <a:xfrm rot="10800000">
          <a:off x="1797459" y="2599372"/>
          <a:ext cx="1198306" cy="866457"/>
        </a:xfrm>
        <a:prstGeom prst="trapezoid">
          <a:avLst>
            <a:gd name="adj" fmla="val 6915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b="1" kern="1200" dirty="0" smtClean="0"/>
        </a:p>
        <a:p>
          <a:pPr lvl="0" algn="ctr" defTabSz="533400">
            <a:lnSpc>
              <a:spcPct val="90000"/>
            </a:lnSpc>
            <a:spcBef>
              <a:spcPct val="0"/>
            </a:spcBef>
            <a:spcAft>
              <a:spcPct val="35000"/>
            </a:spcAft>
          </a:pPr>
          <a:r>
            <a:rPr lang="en-US" sz="1200" b="1" kern="1200" dirty="0" smtClean="0"/>
            <a:t>4 – purchase</a:t>
          </a:r>
        </a:p>
        <a:p>
          <a:pPr lvl="0" algn="ctr" defTabSz="533400">
            <a:lnSpc>
              <a:spcPct val="90000"/>
            </a:lnSpc>
            <a:spcBef>
              <a:spcPct val="0"/>
            </a:spcBef>
            <a:spcAft>
              <a:spcPct val="35000"/>
            </a:spcAft>
          </a:pPr>
          <a:r>
            <a:rPr lang="en-US" sz="1200" b="1" kern="1200" dirty="0" smtClean="0"/>
            <a:t>361</a:t>
          </a:r>
        </a:p>
        <a:p>
          <a:pPr lvl="0" algn="ctr" defTabSz="533400">
            <a:lnSpc>
              <a:spcPct val="90000"/>
            </a:lnSpc>
            <a:spcBef>
              <a:spcPct val="0"/>
            </a:spcBef>
            <a:spcAft>
              <a:spcPct val="35000"/>
            </a:spcAft>
          </a:pPr>
          <a:endParaRPr lang="en-US" sz="1200" b="1" kern="1200" dirty="0" smtClean="0"/>
        </a:p>
        <a:p>
          <a:pPr lvl="0" algn="ctr" defTabSz="533400">
            <a:lnSpc>
              <a:spcPct val="90000"/>
            </a:lnSpc>
            <a:spcBef>
              <a:spcPct val="0"/>
            </a:spcBef>
            <a:spcAft>
              <a:spcPct val="35000"/>
            </a:spcAft>
          </a:pPr>
          <a:endParaRPr lang="en-US" sz="1200" b="1" kern="1200" dirty="0"/>
        </a:p>
      </dsp:txBody>
      <dsp:txXfrm rot="-10800000">
        <a:off x="1797459" y="2599372"/>
        <a:ext cx="1198306" cy="866457"/>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038623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122812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870589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32347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503777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88805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080687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866681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65716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43531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499954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8E23C1-B7F2-4500-BD2A-0A25C7E8542B}" type="datetimeFigureOut">
              <a:rPr lang="en-US" smtClean="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5595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E23C1-B7F2-4500-BD2A-0A25C7E8542B}" type="datetimeFigureOut">
              <a:rPr lang="en-US" smtClean="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25495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E23C1-B7F2-4500-BD2A-0A25C7E8542B}" type="datetimeFigureOut">
              <a:rPr lang="en-US" smtClean="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56645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Font typeface="Roboto"/>
              <a:buNone/>
              <a:defRPr>
                <a:latin typeface="Roboto"/>
                <a:ea typeface="Roboto"/>
                <a:cs typeface="Roboto"/>
                <a:sym typeface="Roboto"/>
              </a:defRPr>
            </a:lvl1pPr>
            <a:lvl2pPr lvl="1" rtl="0">
              <a:spcBef>
                <a:spcPts val="0"/>
              </a:spcBef>
              <a:spcAft>
                <a:spcPts val="0"/>
              </a:spcAft>
              <a:buSzPts val="2800"/>
              <a:buFont typeface="Roboto"/>
              <a:buNone/>
              <a:defRPr>
                <a:latin typeface="Roboto"/>
                <a:ea typeface="Roboto"/>
                <a:cs typeface="Roboto"/>
                <a:sym typeface="Roboto"/>
              </a:defRPr>
            </a:lvl2pPr>
            <a:lvl3pPr lvl="2" rtl="0">
              <a:spcBef>
                <a:spcPts val="0"/>
              </a:spcBef>
              <a:spcAft>
                <a:spcPts val="0"/>
              </a:spcAft>
              <a:buSzPts val="2800"/>
              <a:buFont typeface="Roboto"/>
              <a:buNone/>
              <a:defRPr>
                <a:latin typeface="Roboto"/>
                <a:ea typeface="Roboto"/>
                <a:cs typeface="Roboto"/>
                <a:sym typeface="Roboto"/>
              </a:defRPr>
            </a:lvl3pPr>
            <a:lvl4pPr lvl="3" rtl="0">
              <a:spcBef>
                <a:spcPts val="0"/>
              </a:spcBef>
              <a:spcAft>
                <a:spcPts val="0"/>
              </a:spcAft>
              <a:buSzPts val="2800"/>
              <a:buFont typeface="Roboto"/>
              <a:buNone/>
              <a:defRPr>
                <a:latin typeface="Roboto"/>
                <a:ea typeface="Roboto"/>
                <a:cs typeface="Roboto"/>
                <a:sym typeface="Roboto"/>
              </a:defRPr>
            </a:lvl4pPr>
            <a:lvl5pPr lvl="4" rtl="0">
              <a:spcBef>
                <a:spcPts val="0"/>
              </a:spcBef>
              <a:spcAft>
                <a:spcPts val="0"/>
              </a:spcAft>
              <a:buSzPts val="2800"/>
              <a:buFont typeface="Roboto"/>
              <a:buNone/>
              <a:defRPr>
                <a:latin typeface="Roboto"/>
                <a:ea typeface="Roboto"/>
                <a:cs typeface="Roboto"/>
                <a:sym typeface="Roboto"/>
              </a:defRPr>
            </a:lvl5pPr>
            <a:lvl6pPr lvl="5" rtl="0">
              <a:spcBef>
                <a:spcPts val="0"/>
              </a:spcBef>
              <a:spcAft>
                <a:spcPts val="0"/>
              </a:spcAft>
              <a:buSzPts val="2800"/>
              <a:buFont typeface="Roboto"/>
              <a:buNone/>
              <a:defRPr>
                <a:latin typeface="Roboto"/>
                <a:ea typeface="Roboto"/>
                <a:cs typeface="Roboto"/>
                <a:sym typeface="Roboto"/>
              </a:defRPr>
            </a:lvl6pPr>
            <a:lvl7pPr lvl="6" rtl="0">
              <a:spcBef>
                <a:spcPts val="0"/>
              </a:spcBef>
              <a:spcAft>
                <a:spcPts val="0"/>
              </a:spcAft>
              <a:buSzPts val="2800"/>
              <a:buFont typeface="Roboto"/>
              <a:buNone/>
              <a:defRPr>
                <a:latin typeface="Roboto"/>
                <a:ea typeface="Roboto"/>
                <a:cs typeface="Roboto"/>
                <a:sym typeface="Roboto"/>
              </a:defRPr>
            </a:lvl7pPr>
            <a:lvl8pPr lvl="7" rtl="0">
              <a:spcBef>
                <a:spcPts val="0"/>
              </a:spcBef>
              <a:spcAft>
                <a:spcPts val="0"/>
              </a:spcAft>
              <a:buSzPts val="2800"/>
              <a:buFont typeface="Roboto"/>
              <a:buNone/>
              <a:defRPr>
                <a:latin typeface="Roboto"/>
                <a:ea typeface="Roboto"/>
                <a:cs typeface="Roboto"/>
                <a:sym typeface="Roboto"/>
              </a:defRPr>
            </a:lvl8pPr>
            <a:lvl9pPr lvl="8" rtl="0">
              <a:spcBef>
                <a:spcPts val="0"/>
              </a:spcBef>
              <a:spcAft>
                <a:spcPts val="0"/>
              </a:spcAft>
              <a:buSzPts val="2800"/>
              <a:buFont typeface="Roboto"/>
              <a:buNone/>
              <a:defRPr>
                <a:latin typeface="Roboto"/>
                <a:ea typeface="Roboto"/>
                <a:cs typeface="Roboto"/>
                <a:sym typeface="Roboto"/>
              </a:defRPr>
            </a:lvl9pPr>
          </a:lstStyle>
          <a:p>
            <a:endParaRPr/>
          </a:p>
        </p:txBody>
      </p:sp>
      <p:sp>
        <p:nvSpPr>
          <p:cNvPr id="256" name="Shape 2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1600"/>
              </a:spcBef>
              <a:spcAft>
                <a:spcPts val="0"/>
              </a:spcAft>
              <a:buSzPts val="1400"/>
              <a:buFont typeface="Roboto"/>
              <a:buChar char="○"/>
              <a:defRPr>
                <a:latin typeface="Roboto"/>
                <a:ea typeface="Roboto"/>
                <a:cs typeface="Roboto"/>
                <a:sym typeface="Roboto"/>
              </a:defRPr>
            </a:lvl2pPr>
            <a:lvl3pPr marL="1371600" lvl="2" indent="-317500" rtl="0">
              <a:spcBef>
                <a:spcPts val="1600"/>
              </a:spcBef>
              <a:spcAft>
                <a:spcPts val="0"/>
              </a:spcAft>
              <a:buSzPts val="1400"/>
              <a:buFont typeface="Roboto"/>
              <a:buChar char="■"/>
              <a:defRPr>
                <a:latin typeface="Roboto"/>
                <a:ea typeface="Roboto"/>
                <a:cs typeface="Roboto"/>
                <a:sym typeface="Roboto"/>
              </a:defRPr>
            </a:lvl3pPr>
            <a:lvl4pPr marL="1828800" lvl="3" indent="-317500" rtl="0">
              <a:spcBef>
                <a:spcPts val="1600"/>
              </a:spcBef>
              <a:spcAft>
                <a:spcPts val="0"/>
              </a:spcAft>
              <a:buSzPts val="1400"/>
              <a:buFont typeface="Roboto"/>
              <a:buChar char="●"/>
              <a:defRPr>
                <a:latin typeface="Roboto"/>
                <a:ea typeface="Roboto"/>
                <a:cs typeface="Roboto"/>
                <a:sym typeface="Roboto"/>
              </a:defRPr>
            </a:lvl4pPr>
            <a:lvl5pPr marL="2286000" lvl="4" indent="-317500" rtl="0">
              <a:spcBef>
                <a:spcPts val="1600"/>
              </a:spcBef>
              <a:spcAft>
                <a:spcPts val="0"/>
              </a:spcAft>
              <a:buSzPts val="1400"/>
              <a:buFont typeface="Roboto"/>
              <a:buChar char="○"/>
              <a:defRPr>
                <a:latin typeface="Roboto"/>
                <a:ea typeface="Roboto"/>
                <a:cs typeface="Roboto"/>
                <a:sym typeface="Roboto"/>
              </a:defRPr>
            </a:lvl5pPr>
            <a:lvl6pPr marL="2743200" lvl="5" indent="-317500" rtl="0">
              <a:spcBef>
                <a:spcPts val="1600"/>
              </a:spcBef>
              <a:spcAft>
                <a:spcPts val="0"/>
              </a:spcAft>
              <a:buSzPts val="1400"/>
              <a:buFont typeface="Roboto"/>
              <a:buChar char="■"/>
              <a:defRPr>
                <a:latin typeface="Roboto"/>
                <a:ea typeface="Roboto"/>
                <a:cs typeface="Roboto"/>
                <a:sym typeface="Roboto"/>
              </a:defRPr>
            </a:lvl6pPr>
            <a:lvl7pPr marL="3200400" lvl="6" indent="-317500" rtl="0">
              <a:spcBef>
                <a:spcPts val="1600"/>
              </a:spcBef>
              <a:spcAft>
                <a:spcPts val="0"/>
              </a:spcAft>
              <a:buSzPts val="1400"/>
              <a:buFont typeface="Roboto"/>
              <a:buChar char="●"/>
              <a:defRPr>
                <a:latin typeface="Roboto"/>
                <a:ea typeface="Roboto"/>
                <a:cs typeface="Roboto"/>
                <a:sym typeface="Roboto"/>
              </a:defRPr>
            </a:lvl7pPr>
            <a:lvl8pPr marL="3657600" lvl="7" indent="-317500" rtl="0">
              <a:spcBef>
                <a:spcPts val="1600"/>
              </a:spcBef>
              <a:spcAft>
                <a:spcPts val="0"/>
              </a:spcAft>
              <a:buSzPts val="1400"/>
              <a:buFont typeface="Roboto"/>
              <a:buChar char="○"/>
              <a:defRPr>
                <a:latin typeface="Roboto"/>
                <a:ea typeface="Roboto"/>
                <a:cs typeface="Roboto"/>
                <a:sym typeface="Roboto"/>
              </a:defRPr>
            </a:lvl8pPr>
            <a:lvl9pPr marL="4114800" lvl="8" indent="-317500" rtl="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257" name="Shape 2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319341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E23C1-B7F2-4500-BD2A-0A25C7E8542B}" type="datetimeFigureOut">
              <a:rPr lang="en-US" smtClean="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54657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8E23C1-B7F2-4500-BD2A-0A25C7E8542B}" type="datetimeFigureOut">
              <a:rPr lang="en-US" smtClean="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67381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8E23C1-B7F2-4500-BD2A-0A25C7E8542B}" type="datetimeFigureOut">
              <a:rPr lang="en-US" smtClean="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02786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8E23C1-B7F2-4500-BD2A-0A25C7E8542B}" type="datetimeFigureOut">
              <a:rPr lang="en-US" smtClean="0"/>
              <a:t>7/30/2018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82210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8E23C1-B7F2-4500-BD2A-0A25C7E8542B}" type="datetimeFigureOut">
              <a:rPr lang="en-US" smtClean="0"/>
              <a:t>7/30/2018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06476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E23C1-B7F2-4500-BD2A-0A25C7E8542B}" type="datetimeFigureOut">
              <a:rPr lang="en-US" smtClean="0"/>
              <a:t>7/30/2018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575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8E23C1-B7F2-4500-BD2A-0A25C7E8542B}" type="datetimeFigureOut">
              <a:rPr lang="en-US" smtClean="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91275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8E23C1-B7F2-4500-BD2A-0A25C7E8542B}" type="datetimeFigureOut">
              <a:rPr lang="en-US" smtClean="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57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8E23C1-B7F2-4500-BD2A-0A25C7E8542B}" type="datetimeFigureOut">
              <a:rPr lang="en-US" smtClean="0"/>
              <a:t>7/30/2018</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6011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sp>
        <p:nvSpPr>
          <p:cNvPr id="298" name="Shape 298"/>
          <p:cNvSpPr/>
          <p:nvPr/>
        </p:nvSpPr>
        <p:spPr>
          <a:xfrm>
            <a:off x="466813" y="2994050"/>
            <a:ext cx="8210374"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Font typeface="Arial"/>
              <a:buNone/>
            </a:pPr>
            <a:r>
              <a:rPr lang="en" sz="4400" dirty="0" smtClean="0">
                <a:solidFill>
                  <a:schemeClr val="lt1"/>
                </a:solidFill>
                <a:latin typeface="Roboto Black"/>
                <a:ea typeface="Roboto Black"/>
                <a:sym typeface="Roboto Black"/>
              </a:rPr>
              <a:t>CoolTouchShirts</a:t>
            </a:r>
            <a:endParaRPr sz="1000" dirty="0">
              <a:solidFill>
                <a:schemeClr val="lt1"/>
              </a:solidFill>
            </a:endParaRPr>
          </a:p>
          <a:p>
            <a:pPr marL="0" lvl="0" indent="0" algn="l" rtl="0">
              <a:spcBef>
                <a:spcPts val="0"/>
              </a:spcBef>
              <a:spcAft>
                <a:spcPts val="0"/>
              </a:spcAft>
              <a:buClr>
                <a:schemeClr val="dk1"/>
              </a:buClr>
              <a:buSzPts val="1100"/>
              <a:buFont typeface="Arial"/>
              <a:buNone/>
            </a:pPr>
            <a:r>
              <a:rPr lang="en" sz="2000" dirty="0">
                <a:solidFill>
                  <a:srgbClr val="EFEFEF"/>
                </a:solidFill>
                <a:latin typeface="Roboto Thin"/>
                <a:ea typeface="Roboto Thin"/>
                <a:cs typeface="Roboto Thin"/>
                <a:sym typeface="Roboto Thin"/>
              </a:rPr>
              <a:t>Learn SQL from Scratch</a:t>
            </a:r>
            <a:endParaRPr sz="2000" dirty="0">
              <a:solidFill>
                <a:srgbClr val="EFEFEF"/>
              </a:solidFill>
              <a:latin typeface="Roboto Thin"/>
              <a:ea typeface="Roboto Thin"/>
              <a:cs typeface="Roboto Thin"/>
              <a:sym typeface="Roboto Thin"/>
            </a:endParaRPr>
          </a:p>
          <a:p>
            <a:pPr marL="0" lvl="0" indent="0" algn="l" rtl="0">
              <a:spcBef>
                <a:spcPts val="0"/>
              </a:spcBef>
              <a:spcAft>
                <a:spcPts val="0"/>
              </a:spcAft>
              <a:buClr>
                <a:schemeClr val="dk1"/>
              </a:buClr>
              <a:buSzPts val="1100"/>
              <a:buFont typeface="Arial"/>
              <a:buNone/>
            </a:pPr>
            <a:r>
              <a:rPr lang="en" sz="2000" dirty="0" smtClean="0">
                <a:solidFill>
                  <a:srgbClr val="EFEFEF"/>
                </a:solidFill>
                <a:latin typeface="Roboto Thin"/>
                <a:ea typeface="Roboto Thin"/>
                <a:cs typeface="Roboto Thin"/>
                <a:sym typeface="Roboto Thin"/>
              </a:rPr>
              <a:t>Anita McSwane-Williams</a:t>
            </a:r>
            <a:endParaRPr sz="2000" dirty="0">
              <a:solidFill>
                <a:srgbClr val="EFEFEF"/>
              </a:solidFill>
              <a:latin typeface="Roboto Thin"/>
              <a:ea typeface="Roboto Thin"/>
              <a:cs typeface="Roboto Thin"/>
              <a:sym typeface="Roboto Thin"/>
            </a:endParaRPr>
          </a:p>
          <a:p>
            <a:pPr marL="0" lvl="0" indent="0" algn="l" rtl="0">
              <a:spcBef>
                <a:spcPts val="0"/>
              </a:spcBef>
              <a:spcAft>
                <a:spcPts val="0"/>
              </a:spcAft>
              <a:buClr>
                <a:schemeClr val="dk1"/>
              </a:buClr>
              <a:buSzPts val="1100"/>
              <a:buFont typeface="Arial"/>
              <a:buNone/>
            </a:pPr>
            <a:r>
              <a:rPr lang="en" sz="2000" dirty="0" smtClean="0">
                <a:solidFill>
                  <a:srgbClr val="EFEFEF"/>
                </a:solidFill>
                <a:latin typeface="Roboto Thin"/>
                <a:ea typeface="Roboto Thin"/>
                <a:cs typeface="Roboto Thin"/>
                <a:sym typeface="Roboto Thin"/>
              </a:rPr>
              <a:t>July 29, 2018</a:t>
            </a:r>
            <a:endParaRPr sz="2000" dirty="0">
              <a:solidFill>
                <a:srgbClr val="EFEFEF"/>
              </a:solidFill>
              <a:latin typeface="Roboto Thin"/>
              <a:ea typeface="Roboto Thin"/>
              <a:cs typeface="Roboto Thin"/>
              <a:sym typeface="Roboto Thin"/>
            </a:endParaRPr>
          </a:p>
        </p:txBody>
      </p:sp>
      <p:pic>
        <p:nvPicPr>
          <p:cNvPr id="299" name="Shape 299"/>
          <p:cNvPicPr preferRelativeResize="0"/>
          <p:nvPr/>
        </p:nvPicPr>
        <p:blipFill>
          <a:blip r:embed="rId3">
            <a:alphaModFix/>
          </a:blip>
          <a:stretch>
            <a:fillRect/>
          </a:stretch>
        </p:blipFill>
        <p:spPr>
          <a:xfrm>
            <a:off x="6874767" y="4476463"/>
            <a:ext cx="2024775" cy="42582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557525"/>
            <a:ext cx="8520600" cy="572700"/>
          </a:xfrm>
        </p:spPr>
        <p:txBody>
          <a:bodyPr>
            <a:noAutofit/>
          </a:bodyPr>
          <a:lstStyle/>
          <a:p>
            <a:pPr marL="76200" lvl="0">
              <a:lnSpc>
                <a:spcPct val="115000"/>
              </a:lnSpc>
            </a:pPr>
            <a:r>
              <a:rPr lang="en" sz="2400" b="1" dirty="0" smtClean="0">
                <a:solidFill>
                  <a:srgbClr val="295269"/>
                </a:solidFill>
              </a:rPr>
              <a:t>3.2 </a:t>
            </a:r>
            <a:r>
              <a:rPr lang="en" sz="2400" dirty="0">
                <a:solidFill>
                  <a:srgbClr val="222222"/>
                </a:solidFill>
                <a:highlight>
                  <a:srgbClr val="FFFFFF"/>
                </a:highlight>
              </a:rPr>
              <a:t>Optimize the campaign budget</a:t>
            </a:r>
            <a:endParaRPr lang="en" sz="2400" dirty="0">
              <a:solidFill>
                <a:srgbClr val="222222"/>
              </a:solidFill>
              <a:highlight>
                <a:srgbClr val="FFFFFF"/>
              </a:highlight>
            </a:endParaRPr>
          </a:p>
        </p:txBody>
      </p:sp>
      <p:sp>
        <p:nvSpPr>
          <p:cNvPr id="6" name="Shape 316"/>
          <p:cNvSpPr txBox="1"/>
          <p:nvPr/>
        </p:nvSpPr>
        <p:spPr>
          <a:xfrm>
            <a:off x="311700" y="1130225"/>
            <a:ext cx="8508450" cy="1155776"/>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171450" lvl="0" indent="-171450" rtl="0">
              <a:lnSpc>
                <a:spcPct val="115000"/>
              </a:lnSpc>
              <a:spcBef>
                <a:spcPts val="0"/>
              </a:spcBef>
              <a:spcAft>
                <a:spcPts val="0"/>
              </a:spcAft>
              <a:buClr>
                <a:schemeClr val="dk1"/>
              </a:buClr>
              <a:buSzPts val="1100"/>
              <a:buFont typeface="Wingdings" panose="05000000000000000000" pitchFamily="2" charset="2"/>
              <a:buChar char="q"/>
            </a:pPr>
            <a:r>
              <a:rPr lang="en-US" sz="1200" dirty="0" smtClean="0">
                <a:latin typeface="Roboto"/>
                <a:ea typeface="Roboto"/>
                <a:cs typeface="Roboto"/>
                <a:sym typeface="Roboto"/>
              </a:rPr>
              <a:t>We have already chosen 3 of our 5 campaigns bolded below</a:t>
            </a: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endParaRPr lang="en-US" sz="1200" dirty="0">
              <a:latin typeface="Roboto"/>
              <a:ea typeface="Roboto"/>
              <a:cs typeface="Roboto"/>
              <a:sym typeface="Roboto"/>
            </a:endParaRP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r>
              <a:rPr lang="en-US" sz="1200" dirty="0" smtClean="0">
                <a:latin typeface="Roboto"/>
                <a:ea typeface="Roboto"/>
                <a:cs typeface="Roboto"/>
                <a:sym typeface="Roboto"/>
              </a:rPr>
              <a:t>For the fourth campaign CoolTShirts will choose retargeting-campaign. Although this campaign is not the highest in touch, the overall % of purchases is 3</a:t>
            </a:r>
            <a:r>
              <a:rPr lang="en-US" sz="1200" baseline="30000" dirty="0" smtClean="0">
                <a:latin typeface="Roboto"/>
                <a:ea typeface="Roboto"/>
                <a:cs typeface="Roboto"/>
                <a:sym typeface="Roboto"/>
              </a:rPr>
              <a:t>rd</a:t>
            </a:r>
            <a:r>
              <a:rPr lang="en-US" sz="1200" dirty="0" smtClean="0">
                <a:latin typeface="Roboto"/>
                <a:ea typeface="Roboto"/>
                <a:cs typeface="Roboto"/>
                <a:sym typeface="Roboto"/>
              </a:rPr>
              <a:t> highest and conversion is strong.</a:t>
            </a:r>
          </a:p>
        </p:txBody>
      </p:sp>
      <p:graphicFrame>
        <p:nvGraphicFramePr>
          <p:cNvPr id="7" name="Table 6"/>
          <p:cNvGraphicFramePr>
            <a:graphicFrameLocks noGrp="1"/>
          </p:cNvGraphicFramePr>
          <p:nvPr>
            <p:extLst>
              <p:ext uri="{D42A27DB-BD31-4B8C-83A1-F6EECF244321}">
                <p14:modId xmlns:p14="http://schemas.microsoft.com/office/powerpoint/2010/main" val="4286612980"/>
              </p:ext>
            </p:extLst>
          </p:nvPr>
        </p:nvGraphicFramePr>
        <p:xfrm>
          <a:off x="323851" y="3125591"/>
          <a:ext cx="8508449" cy="1753590"/>
        </p:xfrm>
        <a:graphic>
          <a:graphicData uri="http://schemas.openxmlformats.org/drawingml/2006/table">
            <a:tbl>
              <a:tblPr/>
              <a:tblGrid>
                <a:gridCol w="1302630"/>
                <a:gridCol w="1778194"/>
                <a:gridCol w="599623"/>
                <a:gridCol w="599623"/>
                <a:gridCol w="661654"/>
                <a:gridCol w="599623"/>
                <a:gridCol w="599623"/>
                <a:gridCol w="1674811"/>
                <a:gridCol w="692668"/>
              </a:tblGrid>
              <a:tr h="175359">
                <a:tc>
                  <a:txBody>
                    <a:bodyPr/>
                    <a:lstStyle/>
                    <a:p>
                      <a:pPr algn="l" rtl="0" fontAlgn="ctr"/>
                      <a:r>
                        <a:rPr lang="en-US" sz="800" b="1" i="0" u="none" strike="noStrike" dirty="0">
                          <a:solidFill>
                            <a:srgbClr val="FFFFFF"/>
                          </a:solidFill>
                          <a:effectLst/>
                          <a:latin typeface="Arial" panose="020B0604020202020204" pitchFamily="34" charset="0"/>
                        </a:rPr>
                        <a:t>Source</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Campaign</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FirstTouch</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 of Total</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LastTouch</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 of Total</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Purchases</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 of Purchases</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Conversion</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r>
              <a:tr h="175359">
                <a:tc>
                  <a:txBody>
                    <a:bodyPr/>
                    <a:lstStyle/>
                    <a:p>
                      <a:pPr algn="l" rtl="0" fontAlgn="ctr"/>
                      <a:r>
                        <a:rPr lang="en-US" sz="800" b="0" i="0" u="none" strike="noStrike" dirty="0">
                          <a:solidFill>
                            <a:srgbClr val="000000"/>
                          </a:solidFill>
                          <a:effectLst/>
                          <a:latin typeface="Arial" panose="020B0604020202020204" pitchFamily="34" charset="0"/>
                        </a:rPr>
                        <a:t> medium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interview-with-cool-tshirts-founder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622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31%</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184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9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2.5%</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4.9%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nytimes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a:t>
                      </a:r>
                      <a:r>
                        <a:rPr lang="en-US" sz="800" b="1" i="0" u="none" strike="noStrike" dirty="0">
                          <a:solidFill>
                            <a:srgbClr val="000000"/>
                          </a:solidFill>
                          <a:effectLst/>
                          <a:latin typeface="Arial" panose="020B0604020202020204" pitchFamily="34" charset="0"/>
                        </a:rPr>
                        <a:t>getting – to know-cool-tshirts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612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31%</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232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52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14%</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buzzfeed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ten-crazy-cool-tshirts-facts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576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190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10%</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9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2.5%</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4.7%</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google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cool-tshirts-search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169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60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2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email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a:t>
                      </a:r>
                      <a:r>
                        <a:rPr lang="en-US" sz="800" b="1" i="0" u="none" strike="noStrike" dirty="0">
                          <a:solidFill>
                            <a:srgbClr val="000000"/>
                          </a:solidFill>
                          <a:effectLst/>
                          <a:latin typeface="Arial" panose="020B0604020202020204" pitchFamily="34" charset="0"/>
                        </a:rPr>
                        <a:t>weekly-newsletter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447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23%</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115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26%</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facebook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a:t>
                      </a:r>
                      <a:r>
                        <a:rPr lang="en-US" sz="800" b="1" i="0" u="none" strike="noStrike" dirty="0">
                          <a:solidFill>
                            <a:srgbClr val="000000"/>
                          </a:solidFill>
                          <a:effectLst/>
                          <a:latin typeface="Arial" panose="020B0604020202020204" pitchFamily="34" charset="0"/>
                        </a:rPr>
                        <a:t>retargeting-ad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443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113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31%</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26%</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email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a:t>
                      </a:r>
                      <a:r>
                        <a:rPr lang="en-US" sz="800" b="1" i="0" u="none" strike="noStrike" dirty="0">
                          <a:solidFill>
                            <a:srgbClr val="00B050"/>
                          </a:solidFill>
                          <a:effectLst/>
                          <a:latin typeface="Arial" panose="020B0604020202020204" pitchFamily="34" charset="0"/>
                        </a:rPr>
                        <a:t>retargeting-campaign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245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54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15%</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google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paid-search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178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7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FFFFFF"/>
                          </a:solidFill>
                          <a:effectLst/>
                          <a:latin typeface="Arial" panose="020B0604020202020204" pitchFamily="34" charset="0"/>
                        </a:rPr>
                        <a:t>Total</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0" i="0" u="none" strike="noStrike" dirty="0">
                          <a:solidFill>
                            <a:srgbClr val="FFFFFF"/>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r" rtl="0" fontAlgn="ctr"/>
                      <a:r>
                        <a:rPr lang="en-US" sz="800" b="0" i="0" u="none" strike="noStrike" dirty="0">
                          <a:solidFill>
                            <a:srgbClr val="FFFFFF"/>
                          </a:solidFill>
                          <a:effectLst/>
                          <a:latin typeface="Arial" panose="020B0604020202020204" pitchFamily="34" charset="0"/>
                        </a:rPr>
                        <a:t>1979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r" rtl="0" fontAlgn="ctr"/>
                      <a:r>
                        <a:rPr lang="en-US" sz="800" b="0" i="0" u="none" strike="noStrike" dirty="0">
                          <a:solidFill>
                            <a:srgbClr val="FFFFFF"/>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a:noFill/>
                    </a:lnB>
                    <a:solidFill>
                      <a:srgbClr val="788089"/>
                    </a:solidFill>
                  </a:tcPr>
                </a:tc>
                <a:tc>
                  <a:txBody>
                    <a:bodyPr/>
                    <a:lstStyle/>
                    <a:p>
                      <a:pPr algn="r" rtl="0" fontAlgn="ctr"/>
                      <a:r>
                        <a:rPr lang="en-US" sz="800" b="0" i="0" u="none" strike="noStrike" dirty="0">
                          <a:solidFill>
                            <a:srgbClr val="FFFFFF"/>
                          </a:solidFill>
                          <a:effectLst/>
                          <a:latin typeface="Arial" panose="020B0604020202020204" pitchFamily="34" charset="0"/>
                        </a:rPr>
                        <a:t>1979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r" rtl="0" fontAlgn="ctr"/>
                      <a:r>
                        <a:rPr lang="en-US" sz="800" b="0" i="0" u="none" strike="noStrike" dirty="0">
                          <a:solidFill>
                            <a:srgbClr val="FFFFFF"/>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r" rtl="0" fontAlgn="ctr"/>
                      <a:r>
                        <a:rPr lang="en-US" sz="800" b="0" i="0" u="none" strike="noStrike" dirty="0">
                          <a:solidFill>
                            <a:srgbClr val="FFFFFF"/>
                          </a:solidFill>
                          <a:effectLst/>
                          <a:latin typeface="Arial" panose="020B0604020202020204" pitchFamily="34" charset="0"/>
                        </a:rPr>
                        <a:t>361</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a:noFill/>
                    </a:lnB>
                    <a:solidFill>
                      <a:srgbClr val="788089"/>
                    </a:solidFill>
                  </a:tcPr>
                </a:tc>
                <a:tc>
                  <a:txBody>
                    <a:bodyPr/>
                    <a:lstStyle/>
                    <a:p>
                      <a:pPr algn="l" rtl="0" fontAlgn="ctr"/>
                      <a:r>
                        <a:rPr lang="en-US" sz="800" b="0" i="0" u="none" strike="noStrike" dirty="0">
                          <a:solidFill>
                            <a:srgbClr val="FFFFFF"/>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0" i="0" u="none" strike="noStrike" dirty="0">
                          <a:solidFill>
                            <a:srgbClr val="FFFFFF"/>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r>
            </a:tbl>
          </a:graphicData>
        </a:graphic>
      </p:graphicFrame>
    </p:spTree>
    <p:extLst>
      <p:ext uri="{BB962C8B-B14F-4D97-AF65-F5344CB8AC3E}">
        <p14:creationId xmlns:p14="http://schemas.microsoft.com/office/powerpoint/2010/main" val="3599833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557525"/>
            <a:ext cx="8520600" cy="572700"/>
          </a:xfrm>
        </p:spPr>
        <p:txBody>
          <a:bodyPr>
            <a:noAutofit/>
          </a:bodyPr>
          <a:lstStyle/>
          <a:p>
            <a:pPr marL="76200" lvl="0">
              <a:lnSpc>
                <a:spcPct val="115000"/>
              </a:lnSpc>
            </a:pPr>
            <a:r>
              <a:rPr lang="en" sz="2400" b="1" dirty="0" smtClean="0">
                <a:solidFill>
                  <a:srgbClr val="295269"/>
                </a:solidFill>
              </a:rPr>
              <a:t>3.2 </a:t>
            </a:r>
            <a:r>
              <a:rPr lang="en" sz="2400" dirty="0">
                <a:solidFill>
                  <a:srgbClr val="222222"/>
                </a:solidFill>
                <a:highlight>
                  <a:srgbClr val="FFFFFF"/>
                </a:highlight>
              </a:rPr>
              <a:t>Optimize the campaign budget</a:t>
            </a:r>
            <a:endParaRPr lang="en" sz="2400" dirty="0">
              <a:solidFill>
                <a:srgbClr val="222222"/>
              </a:solidFill>
              <a:highlight>
                <a:srgbClr val="FFFFFF"/>
              </a:highlight>
            </a:endParaRPr>
          </a:p>
        </p:txBody>
      </p:sp>
      <p:sp>
        <p:nvSpPr>
          <p:cNvPr id="6" name="Shape 316"/>
          <p:cNvSpPr txBox="1"/>
          <p:nvPr/>
        </p:nvSpPr>
        <p:spPr>
          <a:xfrm>
            <a:off x="311700" y="1130224"/>
            <a:ext cx="8508450" cy="2005882"/>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171450" lvl="0" indent="-171450" rtl="0">
              <a:lnSpc>
                <a:spcPct val="115000"/>
              </a:lnSpc>
              <a:spcBef>
                <a:spcPts val="0"/>
              </a:spcBef>
              <a:spcAft>
                <a:spcPts val="0"/>
              </a:spcAft>
              <a:buClr>
                <a:schemeClr val="dk1"/>
              </a:buClr>
              <a:buSzPts val="1100"/>
              <a:buFont typeface="Wingdings" panose="05000000000000000000" pitchFamily="2" charset="2"/>
              <a:buChar char="q"/>
            </a:pPr>
            <a:r>
              <a:rPr lang="en-US" sz="1200" dirty="0" smtClean="0">
                <a:latin typeface="Roboto"/>
                <a:ea typeface="Roboto"/>
                <a:cs typeface="Roboto"/>
                <a:sym typeface="Roboto"/>
              </a:rPr>
              <a:t>For the 5</a:t>
            </a:r>
            <a:r>
              <a:rPr lang="en-US" sz="1200" baseline="30000" dirty="0" smtClean="0">
                <a:latin typeface="Roboto"/>
                <a:ea typeface="Roboto"/>
                <a:cs typeface="Roboto"/>
                <a:sym typeface="Roboto"/>
              </a:rPr>
              <a:t>th</a:t>
            </a:r>
            <a:r>
              <a:rPr lang="en-US" sz="1200" dirty="0" smtClean="0">
                <a:latin typeface="Roboto"/>
                <a:ea typeface="Roboto"/>
                <a:cs typeface="Roboto"/>
                <a:sym typeface="Roboto"/>
              </a:rPr>
              <a:t> campaign we should take a step back and do a bit more digging into the data. </a:t>
            </a: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r>
              <a:rPr lang="en-US" sz="1200" dirty="0" smtClean="0">
                <a:latin typeface="Roboto"/>
                <a:ea typeface="Roboto"/>
                <a:cs typeface="Roboto"/>
                <a:sym typeface="Roboto"/>
              </a:rPr>
              <a:t>Between Interview-with-cool-tshirts-founder (ICTF) and ten-crazy-cool-tshirts-facts (10) we have high first touch with low purchase volume. </a:t>
            </a:r>
            <a:endParaRPr lang="en-US" sz="1200" dirty="0">
              <a:latin typeface="Roboto"/>
              <a:ea typeface="Roboto"/>
              <a:cs typeface="Roboto"/>
              <a:sym typeface="Roboto"/>
            </a:endParaRPr>
          </a:p>
          <a:p>
            <a:pPr marL="171450" lvl="1" indent="-171450">
              <a:lnSpc>
                <a:spcPct val="115000"/>
              </a:lnSpc>
              <a:buClr>
                <a:schemeClr val="dk1"/>
              </a:buClr>
              <a:buSzPts val="1100"/>
              <a:buFont typeface="Wingdings" panose="05000000000000000000" pitchFamily="2" charset="2"/>
              <a:buChar char="q"/>
            </a:pPr>
            <a:r>
              <a:rPr lang="en-US" sz="1200" dirty="0" smtClean="0">
                <a:latin typeface="Roboto"/>
                <a:ea typeface="Roboto"/>
                <a:cs typeface="Roboto"/>
                <a:sym typeface="Roboto"/>
              </a:rPr>
              <a:t>10 campaign had more user impressions at 648 versus ICTFs 625</a:t>
            </a:r>
            <a:endParaRPr lang="en-US" sz="1200" dirty="0">
              <a:latin typeface="Roboto"/>
              <a:ea typeface="Roboto"/>
              <a:cs typeface="Roboto"/>
              <a:sym typeface="Roboto"/>
            </a:endParaRP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r>
              <a:rPr lang="en-US" sz="1200" dirty="0" smtClean="0">
                <a:latin typeface="Roboto"/>
                <a:ea typeface="Roboto"/>
                <a:cs typeface="Roboto"/>
                <a:sym typeface="Roboto"/>
              </a:rPr>
              <a:t>In this case I would suggest looking at the following. What does the first touch attribution calculation look like? Who wins overall conversion with that metric?</a:t>
            </a: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r>
              <a:rPr lang="en-US" sz="1200" dirty="0" smtClean="0">
                <a:latin typeface="Roboto"/>
                <a:ea typeface="Roboto"/>
                <a:cs typeface="Roboto"/>
                <a:sym typeface="Roboto"/>
              </a:rPr>
              <a:t>In the end I would not leave money on the table by dropping either campaign, I would invest in retargeting for these two high touch campaigns.</a:t>
            </a: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endParaRPr lang="en-US" sz="1100" dirty="0">
              <a:latin typeface="Roboto"/>
              <a:ea typeface="Roboto"/>
              <a:cs typeface="Roboto"/>
              <a:sym typeface="Roboto"/>
            </a:endParaRPr>
          </a:p>
        </p:txBody>
      </p:sp>
      <p:graphicFrame>
        <p:nvGraphicFramePr>
          <p:cNvPr id="7" name="Table 6"/>
          <p:cNvGraphicFramePr>
            <a:graphicFrameLocks noGrp="1"/>
          </p:cNvGraphicFramePr>
          <p:nvPr>
            <p:extLst>
              <p:ext uri="{D42A27DB-BD31-4B8C-83A1-F6EECF244321}">
                <p14:modId xmlns:p14="http://schemas.microsoft.com/office/powerpoint/2010/main" val="2658930664"/>
              </p:ext>
            </p:extLst>
          </p:nvPr>
        </p:nvGraphicFramePr>
        <p:xfrm>
          <a:off x="323851" y="3239891"/>
          <a:ext cx="8508449" cy="1753590"/>
        </p:xfrm>
        <a:graphic>
          <a:graphicData uri="http://schemas.openxmlformats.org/drawingml/2006/table">
            <a:tbl>
              <a:tblPr/>
              <a:tblGrid>
                <a:gridCol w="1302630"/>
                <a:gridCol w="1778194"/>
                <a:gridCol w="599623"/>
                <a:gridCol w="599623"/>
                <a:gridCol w="661654"/>
                <a:gridCol w="599623"/>
                <a:gridCol w="599623"/>
                <a:gridCol w="1674811"/>
                <a:gridCol w="692668"/>
              </a:tblGrid>
              <a:tr h="175359">
                <a:tc>
                  <a:txBody>
                    <a:bodyPr/>
                    <a:lstStyle/>
                    <a:p>
                      <a:pPr algn="l" rtl="0" fontAlgn="ctr"/>
                      <a:r>
                        <a:rPr lang="en-US" sz="800" b="1" i="0" u="none" strike="noStrike" dirty="0">
                          <a:solidFill>
                            <a:srgbClr val="FFFFFF"/>
                          </a:solidFill>
                          <a:effectLst/>
                          <a:latin typeface="Arial" panose="020B0604020202020204" pitchFamily="34" charset="0"/>
                        </a:rPr>
                        <a:t>Source</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Campaign</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FirstTouch</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 of Total</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LastTouch</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 of Total</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Purchases</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 of Purchases</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a:noFill/>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1" i="0" u="none" strike="noStrike" dirty="0">
                          <a:solidFill>
                            <a:srgbClr val="FFFFFF"/>
                          </a:solidFill>
                          <a:effectLst/>
                          <a:latin typeface="Arial" panose="020B0604020202020204" pitchFamily="34" charset="0"/>
                        </a:rPr>
                        <a:t>Conversion</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r>
              <a:tr h="175359">
                <a:tc>
                  <a:txBody>
                    <a:bodyPr/>
                    <a:lstStyle/>
                    <a:p>
                      <a:pPr algn="l" rtl="0" fontAlgn="ctr"/>
                      <a:r>
                        <a:rPr lang="en-US" sz="800" b="0" i="0" u="none" strike="noStrike" dirty="0">
                          <a:solidFill>
                            <a:srgbClr val="000000"/>
                          </a:solidFill>
                          <a:effectLst/>
                          <a:latin typeface="Arial" panose="020B0604020202020204" pitchFamily="34" charset="0"/>
                        </a:rPr>
                        <a:t> medium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a:t>
                      </a:r>
                      <a:r>
                        <a:rPr lang="en-US" sz="800" b="1" i="0" u="none" strike="noStrike" dirty="0">
                          <a:solidFill>
                            <a:srgbClr val="00B050"/>
                          </a:solidFill>
                          <a:effectLst/>
                          <a:latin typeface="Arial" panose="020B0604020202020204" pitchFamily="34" charset="0"/>
                        </a:rPr>
                        <a:t>interview-with-cool-tshirts-founder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622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31%</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184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9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2.5%</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4.9%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nytimes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a:t>
                      </a:r>
                      <a:r>
                        <a:rPr lang="en-US" sz="800" b="1" i="0" u="none" strike="noStrike" dirty="0">
                          <a:solidFill>
                            <a:srgbClr val="000000"/>
                          </a:solidFill>
                          <a:effectLst/>
                          <a:latin typeface="Arial" panose="020B0604020202020204" pitchFamily="34" charset="0"/>
                        </a:rPr>
                        <a:t>getting – to know-cool-tshirts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612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31%</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232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52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14%</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buzzfeed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a:t>
                      </a:r>
                      <a:r>
                        <a:rPr lang="en-US" sz="800" b="1" i="0" u="none" strike="noStrike" dirty="0">
                          <a:solidFill>
                            <a:srgbClr val="00B050"/>
                          </a:solidFill>
                          <a:effectLst/>
                          <a:latin typeface="Arial" panose="020B0604020202020204" pitchFamily="34" charset="0"/>
                        </a:rPr>
                        <a:t>ten-crazy-cool-tshirts-facts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576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190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10%</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9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2.5%</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4.7%</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google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cool-tshirts-search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169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60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2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email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a:t>
                      </a:r>
                      <a:r>
                        <a:rPr lang="en-US" sz="800" b="1" i="0" u="none" strike="noStrike" dirty="0">
                          <a:solidFill>
                            <a:srgbClr val="000000"/>
                          </a:solidFill>
                          <a:effectLst/>
                          <a:latin typeface="Arial" panose="020B0604020202020204" pitchFamily="34" charset="0"/>
                        </a:rPr>
                        <a:t>weekly-newsletter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447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23%</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115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26%</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facebook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a:t>
                      </a:r>
                      <a:r>
                        <a:rPr lang="en-US" sz="800" b="1" i="0" u="none" strike="noStrike" dirty="0">
                          <a:solidFill>
                            <a:srgbClr val="000000"/>
                          </a:solidFill>
                          <a:effectLst/>
                          <a:latin typeface="Arial" panose="020B0604020202020204" pitchFamily="34" charset="0"/>
                        </a:rPr>
                        <a:t>retargeting-ad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443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113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31%</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26%</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email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a:t>
                      </a:r>
                      <a:r>
                        <a:rPr lang="en-US" sz="800" b="1" i="0" u="none" strike="noStrike" dirty="0">
                          <a:solidFill>
                            <a:schemeClr val="tx1"/>
                          </a:solidFill>
                          <a:effectLst/>
                          <a:latin typeface="Arial" panose="020B0604020202020204" pitchFamily="34" charset="0"/>
                        </a:rPr>
                        <a:t>retargeting-campaign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245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54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15%</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000000"/>
                          </a:solidFill>
                          <a:effectLst/>
                          <a:latin typeface="Arial" panose="020B0604020202020204" pitchFamily="34" charset="0"/>
                        </a:rPr>
                        <a:t> google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l" rtl="0" fontAlgn="ctr"/>
                      <a:r>
                        <a:rPr lang="en-US" sz="800" b="0" i="0" u="none" strike="noStrike" dirty="0">
                          <a:solidFill>
                            <a:srgbClr val="000000"/>
                          </a:solidFill>
                          <a:effectLst/>
                          <a:latin typeface="Arial" panose="020B0604020202020204" pitchFamily="34" charset="0"/>
                        </a:rPr>
                        <a:t> paid-search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178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               7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2%</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algn="ctr" rtl="0" fontAlgn="ctr"/>
                      <a:r>
                        <a:rPr lang="en-US" sz="800" b="0" i="0" u="none" strike="noStrike" dirty="0">
                          <a:solidFill>
                            <a:srgbClr val="000000"/>
                          </a:solidFill>
                          <a:effectLst/>
                          <a:latin typeface="Arial" panose="020B0604020202020204" pitchFamily="34" charset="0"/>
                        </a:rPr>
                        <a:t>3.9%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r>
              <a:tr h="175359">
                <a:tc>
                  <a:txBody>
                    <a:bodyPr/>
                    <a:lstStyle/>
                    <a:p>
                      <a:pPr algn="l" rtl="0" fontAlgn="ctr"/>
                      <a:r>
                        <a:rPr lang="en-US" sz="800" b="0" i="0" u="none" strike="noStrike" dirty="0">
                          <a:solidFill>
                            <a:srgbClr val="FFFFFF"/>
                          </a:solidFill>
                          <a:effectLst/>
                          <a:latin typeface="Arial" panose="020B0604020202020204" pitchFamily="34" charset="0"/>
                        </a:rPr>
                        <a:t>Total</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0" i="0" u="none" strike="noStrike" dirty="0">
                          <a:solidFill>
                            <a:srgbClr val="FFFFFF"/>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r" rtl="0" fontAlgn="ctr"/>
                      <a:r>
                        <a:rPr lang="en-US" sz="800" b="0" i="0" u="none" strike="noStrike" dirty="0">
                          <a:solidFill>
                            <a:srgbClr val="FFFFFF"/>
                          </a:solidFill>
                          <a:effectLst/>
                          <a:latin typeface="Arial" panose="020B0604020202020204" pitchFamily="34" charset="0"/>
                        </a:rPr>
                        <a:t>1979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r" rtl="0" fontAlgn="ctr"/>
                      <a:r>
                        <a:rPr lang="en-US" sz="800" b="0" i="0" u="none" strike="noStrike" dirty="0">
                          <a:solidFill>
                            <a:srgbClr val="FFFFFF"/>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a:noFill/>
                    </a:lnB>
                    <a:solidFill>
                      <a:srgbClr val="788089"/>
                    </a:solidFill>
                  </a:tcPr>
                </a:tc>
                <a:tc>
                  <a:txBody>
                    <a:bodyPr/>
                    <a:lstStyle/>
                    <a:p>
                      <a:pPr algn="r" rtl="0" fontAlgn="ctr"/>
                      <a:r>
                        <a:rPr lang="en-US" sz="800" b="0" i="0" u="none" strike="noStrike" dirty="0">
                          <a:solidFill>
                            <a:srgbClr val="FFFFFF"/>
                          </a:solidFill>
                          <a:effectLst/>
                          <a:latin typeface="Arial" panose="020B0604020202020204" pitchFamily="34" charset="0"/>
                        </a:rPr>
                        <a:t>1979</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r" rtl="0" fontAlgn="ctr"/>
                      <a:r>
                        <a:rPr lang="en-US" sz="800" b="0" i="0" u="none" strike="noStrike" dirty="0">
                          <a:solidFill>
                            <a:srgbClr val="FFFFFF"/>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r" rtl="0" fontAlgn="ctr"/>
                      <a:r>
                        <a:rPr lang="en-US" sz="800" b="0" i="0" u="none" strike="noStrike" dirty="0">
                          <a:solidFill>
                            <a:srgbClr val="FFFFFF"/>
                          </a:solidFill>
                          <a:effectLst/>
                          <a:latin typeface="Arial" panose="020B0604020202020204" pitchFamily="34" charset="0"/>
                        </a:rPr>
                        <a:t>361</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a:noFill/>
                    </a:lnB>
                    <a:solidFill>
                      <a:srgbClr val="788089"/>
                    </a:solidFill>
                  </a:tcPr>
                </a:tc>
                <a:tc>
                  <a:txBody>
                    <a:bodyPr/>
                    <a:lstStyle/>
                    <a:p>
                      <a:pPr algn="l" rtl="0" fontAlgn="ctr"/>
                      <a:r>
                        <a:rPr lang="en-US" sz="800" b="0" i="0" u="none" strike="noStrike" dirty="0">
                          <a:solidFill>
                            <a:srgbClr val="FFFFFF"/>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c>
                  <a:txBody>
                    <a:bodyPr/>
                    <a:lstStyle/>
                    <a:p>
                      <a:pPr algn="l" rtl="0" fontAlgn="ctr"/>
                      <a:r>
                        <a:rPr lang="en-US" sz="800" b="0" i="0" u="none" strike="noStrike" dirty="0">
                          <a:solidFill>
                            <a:srgbClr val="FFFFFF"/>
                          </a:solidFill>
                          <a:effectLst/>
                          <a:latin typeface="Arial" panose="020B0604020202020204" pitchFamily="34" charset="0"/>
                        </a:rPr>
                        <a:t> </a:t>
                      </a:r>
                    </a:p>
                  </a:txBody>
                  <a:tcPr marL="5750" marR="5750" marT="5750" marB="0"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solidFill>
                      <a:srgbClr val="788089"/>
                    </a:solidFill>
                  </a:tcPr>
                </a:tc>
              </a:tr>
            </a:tbl>
          </a:graphicData>
        </a:graphic>
      </p:graphicFrame>
    </p:spTree>
    <p:extLst>
      <p:ext uri="{BB962C8B-B14F-4D97-AF65-F5344CB8AC3E}">
        <p14:creationId xmlns:p14="http://schemas.microsoft.com/office/powerpoint/2010/main" val="1863909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smtClean="0">
                <a:solidFill>
                  <a:srgbClr val="295269"/>
                </a:solidFill>
              </a:rPr>
              <a:t>Extras</a:t>
            </a:r>
            <a:endParaRPr b="1" dirty="0">
              <a:solidFill>
                <a:srgbClr val="295269"/>
              </a:solidFill>
              <a:latin typeface="Roboto"/>
              <a:ea typeface="Roboto"/>
              <a:cs typeface="Roboto"/>
              <a:sym typeface="Roboto"/>
            </a:endParaRPr>
          </a:p>
        </p:txBody>
      </p:sp>
      <p:sp>
        <p:nvSpPr>
          <p:cNvPr id="305" name="Shape 305"/>
          <p:cNvSpPr txBox="1"/>
          <p:nvPr/>
        </p:nvSpPr>
        <p:spPr>
          <a:xfrm>
            <a:off x="311700" y="1265275"/>
            <a:ext cx="8061300" cy="3256500"/>
          </a:xfrm>
          <a:prstGeom prst="rect">
            <a:avLst/>
          </a:prstGeom>
          <a:noFill/>
          <a:ln>
            <a:noFill/>
          </a:ln>
        </p:spPr>
        <p:txBody>
          <a:bodyPr spcFirstLastPara="1" wrap="square" lIns="91425" tIns="91425" rIns="91425" bIns="91425" anchor="ctr" anchorCtr="0">
            <a:noAutofit/>
          </a:bodyPr>
          <a:lstStyle/>
          <a:p>
            <a:pPr marL="457200" marR="0" lvl="0" indent="-381000" algn="l" rtl="0">
              <a:lnSpc>
                <a:spcPct val="115000"/>
              </a:lnSpc>
              <a:spcBef>
                <a:spcPts val="1100"/>
              </a:spcBef>
              <a:spcAft>
                <a:spcPts val="0"/>
              </a:spcAft>
              <a:buClr>
                <a:srgbClr val="222222"/>
              </a:buClr>
              <a:buSzPts val="2400"/>
              <a:buFont typeface="Roboto"/>
              <a:buAutoNum type="arabicPeriod"/>
            </a:pPr>
            <a:r>
              <a:rPr lang="en" sz="2400" dirty="0" smtClean="0">
                <a:solidFill>
                  <a:srgbClr val="222222"/>
                </a:solidFill>
                <a:highlight>
                  <a:srgbClr val="FFFFFF"/>
                </a:highlight>
                <a:latin typeface="Roboto"/>
                <a:ea typeface="Roboto"/>
                <a:cs typeface="Roboto"/>
                <a:sym typeface="Roboto"/>
              </a:rPr>
              <a:t>CoolTshirts database schema</a:t>
            </a:r>
          </a:p>
          <a:p>
            <a:pPr marL="457200" marR="0" lvl="0" indent="-381000" algn="l" rtl="0">
              <a:lnSpc>
                <a:spcPct val="115000"/>
              </a:lnSpc>
              <a:spcBef>
                <a:spcPts val="0"/>
              </a:spcBef>
              <a:spcAft>
                <a:spcPts val="0"/>
              </a:spcAft>
              <a:buClr>
                <a:srgbClr val="222222"/>
              </a:buClr>
              <a:buSzPts val="2400"/>
              <a:buFont typeface="Roboto"/>
              <a:buAutoNum type="arabicPeriod"/>
            </a:pPr>
            <a:r>
              <a:rPr lang="en" sz="2400" dirty="0" smtClean="0">
                <a:solidFill>
                  <a:srgbClr val="222222"/>
                </a:solidFill>
                <a:highlight>
                  <a:srgbClr val="FFFFFF"/>
                </a:highlight>
                <a:latin typeface="Roboto"/>
                <a:ea typeface="Roboto"/>
                <a:cs typeface="Roboto"/>
                <a:sym typeface="Roboto"/>
              </a:rPr>
              <a:t>SQL Code</a:t>
            </a:r>
            <a:endParaRPr sz="2400" dirty="0">
              <a:solidFill>
                <a:srgbClr val="222222"/>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53899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Schema</a:t>
            </a:r>
            <a:endParaRPr lang="en-US" dirty="0"/>
          </a:p>
        </p:txBody>
      </p:sp>
      <p:pic>
        <p:nvPicPr>
          <p:cNvPr id="4" name="Picture 3"/>
          <p:cNvPicPr>
            <a:picLocks noChangeAspect="1"/>
          </p:cNvPicPr>
          <p:nvPr/>
        </p:nvPicPr>
        <p:blipFill>
          <a:blip r:embed="rId2"/>
          <a:stretch>
            <a:fillRect/>
          </a:stretch>
        </p:blipFill>
        <p:spPr>
          <a:xfrm>
            <a:off x="894082" y="1208850"/>
            <a:ext cx="7105226" cy="3613699"/>
          </a:xfrm>
          <a:prstGeom prst="rect">
            <a:avLst/>
          </a:prstGeom>
        </p:spPr>
      </p:pic>
    </p:spTree>
    <p:extLst>
      <p:ext uri="{BB962C8B-B14F-4D97-AF65-F5344CB8AC3E}">
        <p14:creationId xmlns:p14="http://schemas.microsoft.com/office/powerpoint/2010/main" val="450866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SQL Code</a:t>
            </a:r>
            <a:endParaRPr lang="en-US" dirty="0"/>
          </a:p>
        </p:txBody>
      </p:sp>
      <p:sp>
        <p:nvSpPr>
          <p:cNvPr id="3" name="Text Placeholder 2"/>
          <p:cNvSpPr>
            <a:spLocks noGrp="1"/>
          </p:cNvSpPr>
          <p:nvPr>
            <p:ph type="body" idx="1"/>
          </p:nvPr>
        </p:nvSpPr>
        <p:spPr>
          <a:xfrm>
            <a:off x="311700" y="1152475"/>
            <a:ext cx="3538781" cy="3683844"/>
          </a:xfrm>
        </p:spPr>
        <p:txBody>
          <a:bodyPr>
            <a:normAutofit/>
          </a:bodyPr>
          <a:lstStyle/>
          <a:p>
            <a:pPr marL="114300" indent="0">
              <a:buNone/>
            </a:pPr>
            <a:r>
              <a:rPr lang="en-US" sz="1200" dirty="0" smtClean="0"/>
              <a:t>1. Get </a:t>
            </a:r>
            <a:r>
              <a:rPr lang="en-US" sz="1200" dirty="0"/>
              <a:t>familiar with the company.</a:t>
            </a:r>
          </a:p>
          <a:p>
            <a:pPr marL="114300" indent="0">
              <a:buNone/>
            </a:pPr>
            <a:endParaRPr lang="en-US" sz="1200" dirty="0"/>
          </a:p>
          <a:p>
            <a:pPr>
              <a:buSzPct val="100000"/>
              <a:buFont typeface="Wingdings" panose="05000000000000000000" pitchFamily="2" charset="2"/>
              <a:buChar char="q"/>
            </a:pPr>
            <a:r>
              <a:rPr lang="en-US" sz="1200" dirty="0"/>
              <a:t>How many campaigns and sources does CoolTShirts use and how are they related? Be sure to explain the difference between utm_campaign and </a:t>
            </a:r>
            <a:r>
              <a:rPr lang="en-US" sz="1200" dirty="0" smtClean="0"/>
              <a:t>utm_source.</a:t>
            </a:r>
          </a:p>
          <a:p>
            <a:pPr>
              <a:buSzPct val="100000"/>
              <a:buFont typeface="Wingdings" panose="05000000000000000000" pitchFamily="2" charset="2"/>
              <a:buChar char="q"/>
            </a:pPr>
            <a:endParaRPr lang="en-US" sz="1200" dirty="0"/>
          </a:p>
          <a:p>
            <a:pPr>
              <a:buSzPct val="100000"/>
              <a:buFont typeface="Wingdings" panose="05000000000000000000" pitchFamily="2" charset="2"/>
              <a:buChar char="q"/>
            </a:pPr>
            <a:r>
              <a:rPr lang="en-US" sz="1200" dirty="0" smtClean="0"/>
              <a:t>What </a:t>
            </a:r>
            <a:r>
              <a:rPr lang="en-US" sz="1200" dirty="0"/>
              <a:t>pages are on their website?</a:t>
            </a:r>
          </a:p>
        </p:txBody>
      </p:sp>
      <p:sp>
        <p:nvSpPr>
          <p:cNvPr id="5" name="Shape 323"/>
          <p:cNvSpPr txBox="1"/>
          <p:nvPr/>
        </p:nvSpPr>
        <p:spPr>
          <a:xfrm>
            <a:off x="4793338" y="1017725"/>
            <a:ext cx="3870900" cy="393000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endParaRPr lang="en-US" sz="900" dirty="0" smtClean="0">
              <a:latin typeface="Courier New"/>
              <a:ea typeface="Courier New"/>
              <a:cs typeface="Courier New"/>
              <a:sym typeface="Courier New"/>
            </a:endParaRPr>
          </a:p>
          <a:p>
            <a:pPr lvl="0">
              <a:buClr>
                <a:schemeClr val="dk1"/>
              </a:buClr>
              <a:buSzPts val="1100"/>
            </a:pPr>
            <a:r>
              <a:rPr lang="en-US" sz="900" dirty="0" smtClean="0">
                <a:latin typeface="Courier New"/>
                <a:ea typeface="Courier New"/>
                <a:cs typeface="Courier New"/>
                <a:sym typeface="Courier New"/>
              </a:rPr>
              <a:t>SELECT </a:t>
            </a:r>
            <a:r>
              <a:rPr lang="en-US" sz="900" dirty="0">
                <a:latin typeface="Courier New"/>
                <a:ea typeface="Courier New"/>
                <a:cs typeface="Courier New"/>
                <a:sym typeface="Courier New"/>
              </a:rPr>
              <a:t>COUNT(DISTINCT utm_campaign)</a:t>
            </a:r>
          </a:p>
          <a:p>
            <a:pPr lvl="0">
              <a:buClr>
                <a:schemeClr val="dk1"/>
              </a:buClr>
              <a:buSzPts val="1100"/>
            </a:pPr>
            <a:r>
              <a:rPr lang="en-US" sz="900" dirty="0">
                <a:latin typeface="Courier New"/>
                <a:ea typeface="Courier New"/>
                <a:cs typeface="Courier New"/>
                <a:sym typeface="Courier New"/>
              </a:rPr>
              <a:t>FROM page_visits;</a:t>
            </a:r>
          </a:p>
          <a:p>
            <a:pPr lvl="0">
              <a:buClr>
                <a:schemeClr val="dk1"/>
              </a:buClr>
              <a:buSzPts val="1100"/>
            </a:pPr>
            <a:endParaRPr lang="en-US" sz="900" dirty="0">
              <a:latin typeface="Courier New"/>
              <a:ea typeface="Courier New"/>
              <a:cs typeface="Courier New"/>
              <a:sym typeface="Courier New"/>
            </a:endParaRPr>
          </a:p>
          <a:p>
            <a:pPr lvl="0">
              <a:buClr>
                <a:schemeClr val="dk1"/>
              </a:buClr>
              <a:buSzPts val="1100"/>
            </a:pPr>
            <a:r>
              <a:rPr lang="en-US" sz="900" dirty="0">
                <a:latin typeface="Courier New"/>
                <a:ea typeface="Courier New"/>
                <a:cs typeface="Courier New"/>
                <a:sym typeface="Courier New"/>
              </a:rPr>
              <a:t>SELECT COUNT(DISTINCT utm_source)</a:t>
            </a:r>
          </a:p>
          <a:p>
            <a:pPr lvl="0">
              <a:buClr>
                <a:schemeClr val="dk1"/>
              </a:buClr>
              <a:buSzPts val="1100"/>
            </a:pPr>
            <a:r>
              <a:rPr lang="en-US" sz="900" dirty="0">
                <a:latin typeface="Courier New"/>
                <a:ea typeface="Courier New"/>
                <a:cs typeface="Courier New"/>
                <a:sym typeface="Courier New"/>
              </a:rPr>
              <a:t>FROM page_visits;</a:t>
            </a:r>
          </a:p>
          <a:p>
            <a:pPr lvl="0">
              <a:buClr>
                <a:schemeClr val="dk1"/>
              </a:buClr>
              <a:buSzPts val="1100"/>
            </a:pPr>
            <a:endParaRPr lang="en-US" sz="900" dirty="0">
              <a:latin typeface="Courier New"/>
              <a:ea typeface="Courier New"/>
              <a:cs typeface="Courier New"/>
              <a:sym typeface="Courier New"/>
            </a:endParaRPr>
          </a:p>
          <a:p>
            <a:pPr lvl="0">
              <a:buClr>
                <a:schemeClr val="dk1"/>
              </a:buClr>
              <a:buSzPts val="1100"/>
            </a:pPr>
            <a:r>
              <a:rPr lang="en-US" sz="900" dirty="0">
                <a:latin typeface="Courier New"/>
                <a:ea typeface="Courier New"/>
                <a:cs typeface="Courier New"/>
                <a:sym typeface="Courier New"/>
              </a:rPr>
              <a:t>SELECT DISTINCT utm_campaign, </a:t>
            </a:r>
          </a:p>
          <a:p>
            <a:pPr lvl="0">
              <a:buClr>
                <a:schemeClr val="dk1"/>
              </a:buClr>
              <a:buSzPts val="1100"/>
            </a:pPr>
            <a:r>
              <a:rPr lang="en-US" sz="900" dirty="0">
                <a:latin typeface="Courier New"/>
                <a:ea typeface="Courier New"/>
                <a:cs typeface="Courier New"/>
                <a:sym typeface="Courier New"/>
              </a:rPr>
              <a:t>      utm_source</a:t>
            </a:r>
          </a:p>
          <a:p>
            <a:pPr lvl="0">
              <a:buClr>
                <a:schemeClr val="dk1"/>
              </a:buClr>
              <a:buSzPts val="1100"/>
            </a:pPr>
            <a:r>
              <a:rPr lang="en-US" sz="900" dirty="0">
                <a:latin typeface="Courier New"/>
                <a:ea typeface="Courier New"/>
                <a:cs typeface="Courier New"/>
                <a:sym typeface="Courier New"/>
              </a:rPr>
              <a:t>FROM page_visits;</a:t>
            </a:r>
          </a:p>
          <a:p>
            <a:pPr lvl="0">
              <a:buClr>
                <a:schemeClr val="dk1"/>
              </a:buClr>
              <a:buSzPts val="1100"/>
            </a:pPr>
            <a:endParaRPr lang="en-US" sz="900" dirty="0">
              <a:latin typeface="Courier New"/>
              <a:ea typeface="Courier New"/>
              <a:cs typeface="Courier New"/>
              <a:sym typeface="Courier New"/>
            </a:endParaRPr>
          </a:p>
          <a:p>
            <a:pPr lvl="0">
              <a:buClr>
                <a:schemeClr val="dk1"/>
              </a:buClr>
              <a:buSzPts val="1100"/>
            </a:pPr>
            <a:r>
              <a:rPr lang="en-US" sz="900" dirty="0">
                <a:latin typeface="Courier New"/>
                <a:ea typeface="Courier New"/>
                <a:cs typeface="Courier New"/>
                <a:sym typeface="Courier New"/>
              </a:rPr>
              <a:t>SELECT DISTINCT page_name</a:t>
            </a:r>
          </a:p>
          <a:p>
            <a:pPr lvl="0">
              <a:buClr>
                <a:schemeClr val="dk1"/>
              </a:buClr>
              <a:buSzPts val="1100"/>
            </a:pPr>
            <a:r>
              <a:rPr lang="en-US" sz="900" dirty="0">
                <a:latin typeface="Courier New"/>
                <a:ea typeface="Courier New"/>
                <a:cs typeface="Courier New"/>
                <a:sym typeface="Courier New"/>
              </a:rPr>
              <a:t>FROM page_visits;</a:t>
            </a:r>
          </a:p>
          <a:p>
            <a:pPr marL="0" lvl="0" indent="0" rtl="0">
              <a:spcBef>
                <a:spcPts val="0"/>
              </a:spcBef>
              <a:spcAft>
                <a:spcPts val="0"/>
              </a:spcAft>
              <a:buNone/>
            </a:pPr>
            <a:endParaRPr sz="900" dirty="0">
              <a:latin typeface="Courier New"/>
              <a:ea typeface="Courier New"/>
              <a:cs typeface="Courier New"/>
              <a:sym typeface="Courier New"/>
            </a:endParaRPr>
          </a:p>
        </p:txBody>
      </p:sp>
    </p:spTree>
    <p:extLst>
      <p:ext uri="{BB962C8B-B14F-4D97-AF65-F5344CB8AC3E}">
        <p14:creationId xmlns:p14="http://schemas.microsoft.com/office/powerpoint/2010/main" val="1008723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Code</a:t>
            </a:r>
          </a:p>
        </p:txBody>
      </p:sp>
      <p:sp>
        <p:nvSpPr>
          <p:cNvPr id="3" name="Text Placeholder 2"/>
          <p:cNvSpPr>
            <a:spLocks noGrp="1"/>
          </p:cNvSpPr>
          <p:nvPr>
            <p:ph type="body" idx="1"/>
          </p:nvPr>
        </p:nvSpPr>
        <p:spPr>
          <a:xfrm>
            <a:off x="311700" y="1152475"/>
            <a:ext cx="3467344" cy="3633838"/>
          </a:xfrm>
        </p:spPr>
        <p:txBody>
          <a:bodyPr>
            <a:normAutofit/>
          </a:bodyPr>
          <a:lstStyle/>
          <a:p>
            <a:pPr marL="114300" indent="0" fontAlgn="base">
              <a:buNone/>
            </a:pPr>
            <a:r>
              <a:rPr lang="en-US" sz="1200" dirty="0"/>
              <a:t>2. What is the user journey</a:t>
            </a:r>
            <a:r>
              <a:rPr lang="en-US" sz="1200" dirty="0" smtClean="0"/>
              <a:t>?</a:t>
            </a:r>
          </a:p>
          <a:p>
            <a:pPr marL="114300" indent="0" fontAlgn="base">
              <a:buNone/>
            </a:pPr>
            <a:endParaRPr lang="en-US" sz="1200" dirty="0"/>
          </a:p>
          <a:p>
            <a:pPr fontAlgn="base">
              <a:buSzPct val="100000"/>
              <a:buFont typeface="Wingdings" panose="05000000000000000000" pitchFamily="2" charset="2"/>
              <a:buChar char="q"/>
            </a:pPr>
            <a:r>
              <a:rPr lang="en-US" sz="1200" dirty="0"/>
              <a:t>How many first touches is each campaign responsible </a:t>
            </a:r>
            <a:r>
              <a:rPr lang="en-US" sz="1200" dirty="0" smtClean="0"/>
              <a:t>for?</a:t>
            </a:r>
          </a:p>
          <a:p>
            <a:pPr fontAlgn="base">
              <a:buSzPct val="100000"/>
              <a:buFont typeface="Wingdings" panose="05000000000000000000" pitchFamily="2" charset="2"/>
              <a:buChar char="q"/>
            </a:pPr>
            <a:endParaRPr lang="en-US" sz="1200" dirty="0"/>
          </a:p>
          <a:p>
            <a:pPr fontAlgn="base">
              <a:buSzPct val="100000"/>
              <a:buFont typeface="Wingdings" panose="05000000000000000000" pitchFamily="2" charset="2"/>
              <a:buChar char="q"/>
            </a:pPr>
            <a:r>
              <a:rPr lang="en-US" sz="1200" dirty="0" smtClean="0"/>
              <a:t>How </a:t>
            </a:r>
            <a:r>
              <a:rPr lang="en-US" sz="1200" dirty="0"/>
              <a:t>many last touches is each campaign responsible for?</a:t>
            </a:r>
          </a:p>
          <a:p>
            <a:pPr marL="114300" indent="0">
              <a:buNone/>
            </a:pPr>
            <a:endParaRPr lang="en-US" dirty="0"/>
          </a:p>
        </p:txBody>
      </p:sp>
      <p:sp>
        <p:nvSpPr>
          <p:cNvPr id="4" name="Shape 323"/>
          <p:cNvSpPr txBox="1"/>
          <p:nvPr/>
        </p:nvSpPr>
        <p:spPr>
          <a:xfrm>
            <a:off x="4793338" y="1017725"/>
            <a:ext cx="3870900" cy="393000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900" dirty="0">
                <a:latin typeface="Courier New"/>
                <a:ea typeface="Courier New"/>
                <a:cs typeface="Courier New"/>
                <a:sym typeface="Courier New"/>
              </a:rPr>
              <a:t>WITH first_touch AS (</a:t>
            </a:r>
          </a:p>
          <a:p>
            <a:pPr lvl="0">
              <a:buClr>
                <a:schemeClr val="dk1"/>
              </a:buClr>
              <a:buSzPts val="1100"/>
            </a:pPr>
            <a:r>
              <a:rPr lang="en-US" sz="900" dirty="0">
                <a:latin typeface="Courier New"/>
                <a:ea typeface="Courier New"/>
                <a:cs typeface="Courier New"/>
                <a:sym typeface="Courier New"/>
              </a:rPr>
              <a:t>    SELECT user_id,</a:t>
            </a:r>
          </a:p>
          <a:p>
            <a:pPr lvl="0">
              <a:buClr>
                <a:schemeClr val="dk1"/>
              </a:buClr>
              <a:buSzPts val="1100"/>
            </a:pPr>
            <a:r>
              <a:rPr lang="en-US" sz="900" dirty="0">
                <a:latin typeface="Courier New"/>
                <a:ea typeface="Courier New"/>
                <a:cs typeface="Courier New"/>
                <a:sym typeface="Courier New"/>
              </a:rPr>
              <a:t>        MIN(timestamp) AS first_touch_at</a:t>
            </a:r>
          </a:p>
          <a:p>
            <a:pPr lvl="0">
              <a:buClr>
                <a:schemeClr val="dk1"/>
              </a:buClr>
              <a:buSzPts val="1100"/>
            </a:pPr>
            <a:r>
              <a:rPr lang="en-US" sz="900" dirty="0">
                <a:latin typeface="Courier New"/>
                <a:ea typeface="Courier New"/>
                <a:cs typeface="Courier New"/>
                <a:sym typeface="Courier New"/>
              </a:rPr>
              <a:t>    FROM page_visits</a:t>
            </a:r>
          </a:p>
          <a:p>
            <a:pPr lvl="0">
              <a:buClr>
                <a:schemeClr val="dk1"/>
              </a:buClr>
              <a:buSzPts val="1100"/>
            </a:pPr>
            <a:r>
              <a:rPr lang="en-US" sz="900" dirty="0">
                <a:latin typeface="Courier New"/>
                <a:ea typeface="Courier New"/>
                <a:cs typeface="Courier New"/>
                <a:sym typeface="Courier New"/>
              </a:rPr>
              <a:t>    GROUP BY user_id)</a:t>
            </a:r>
          </a:p>
          <a:p>
            <a:pPr lvl="0">
              <a:buClr>
                <a:schemeClr val="dk1"/>
              </a:buClr>
              <a:buSzPts val="1100"/>
            </a:pPr>
            <a:r>
              <a:rPr lang="en-US" sz="900" dirty="0">
                <a:latin typeface="Courier New"/>
                <a:ea typeface="Courier New"/>
                <a:cs typeface="Courier New"/>
                <a:sym typeface="Courier New"/>
              </a:rPr>
              <a:t>SELECT pv.utm_campaign,</a:t>
            </a:r>
          </a:p>
          <a:p>
            <a:pPr lvl="0">
              <a:buClr>
                <a:schemeClr val="dk1"/>
              </a:buClr>
              <a:buSzPts val="1100"/>
            </a:pPr>
            <a:r>
              <a:rPr lang="en-US" sz="900" dirty="0">
                <a:latin typeface="Courier New"/>
                <a:ea typeface="Courier New"/>
                <a:cs typeface="Courier New"/>
                <a:sym typeface="Courier New"/>
              </a:rPr>
              <a:t>   COUNT(ft.first_touch_at) AS FirstTouch</a:t>
            </a:r>
          </a:p>
          <a:p>
            <a:pPr lvl="0">
              <a:buClr>
                <a:schemeClr val="dk1"/>
              </a:buClr>
              <a:buSzPts val="1100"/>
            </a:pPr>
            <a:r>
              <a:rPr lang="en-US" sz="900" dirty="0">
                <a:latin typeface="Courier New"/>
                <a:ea typeface="Courier New"/>
                <a:cs typeface="Courier New"/>
                <a:sym typeface="Courier New"/>
              </a:rPr>
              <a:t>FROM first_touch ft</a:t>
            </a:r>
          </a:p>
          <a:p>
            <a:pPr lvl="0">
              <a:buClr>
                <a:schemeClr val="dk1"/>
              </a:buClr>
              <a:buSzPts val="1100"/>
            </a:pPr>
            <a:r>
              <a:rPr lang="en-US" sz="900" dirty="0">
                <a:latin typeface="Courier New"/>
                <a:ea typeface="Courier New"/>
                <a:cs typeface="Courier New"/>
                <a:sym typeface="Courier New"/>
              </a:rPr>
              <a:t>JOIN page_visits pv</a:t>
            </a:r>
          </a:p>
          <a:p>
            <a:pPr lvl="0">
              <a:buClr>
                <a:schemeClr val="dk1"/>
              </a:buClr>
              <a:buSzPts val="1100"/>
            </a:pPr>
            <a:r>
              <a:rPr lang="en-US" sz="900" dirty="0">
                <a:latin typeface="Courier New"/>
                <a:ea typeface="Courier New"/>
                <a:cs typeface="Courier New"/>
                <a:sym typeface="Courier New"/>
              </a:rPr>
              <a:t>    ON ft.user_id = pv.user_id</a:t>
            </a:r>
          </a:p>
          <a:p>
            <a:pPr lvl="0">
              <a:buClr>
                <a:schemeClr val="dk1"/>
              </a:buClr>
              <a:buSzPts val="1100"/>
            </a:pPr>
            <a:r>
              <a:rPr lang="en-US" sz="900" dirty="0">
                <a:latin typeface="Courier New"/>
                <a:ea typeface="Courier New"/>
                <a:cs typeface="Courier New"/>
                <a:sym typeface="Courier New"/>
              </a:rPr>
              <a:t>    AND ft.first_touch_at = pv.timestamp</a:t>
            </a:r>
          </a:p>
          <a:p>
            <a:pPr lvl="0">
              <a:buClr>
                <a:schemeClr val="dk1"/>
              </a:buClr>
              <a:buSzPts val="1100"/>
            </a:pPr>
            <a:r>
              <a:rPr lang="en-US" sz="900" dirty="0">
                <a:latin typeface="Courier New"/>
                <a:ea typeface="Courier New"/>
                <a:cs typeface="Courier New"/>
                <a:sym typeface="Courier New"/>
              </a:rPr>
              <a:t>    GROUP BY </a:t>
            </a:r>
            <a:r>
              <a:rPr lang="en-US" sz="900" dirty="0" smtClean="0">
                <a:latin typeface="Courier New"/>
                <a:ea typeface="Courier New"/>
                <a:cs typeface="Courier New"/>
                <a:sym typeface="Courier New"/>
              </a:rPr>
              <a:t>1</a:t>
            </a:r>
          </a:p>
          <a:p>
            <a:pPr lvl="0">
              <a:buClr>
                <a:schemeClr val="dk1"/>
              </a:buClr>
              <a:buSzPts val="1100"/>
            </a:pPr>
            <a:r>
              <a:rPr lang="en-US" sz="900" dirty="0" smtClean="0">
                <a:latin typeface="Courier New"/>
                <a:ea typeface="Courier New"/>
                <a:cs typeface="Courier New"/>
                <a:sym typeface="Courier New"/>
              </a:rPr>
              <a:t>    ORDER BY 2;</a:t>
            </a:r>
            <a:endParaRPr lang="en-US" sz="900" dirty="0">
              <a:latin typeface="Courier New"/>
              <a:ea typeface="Courier New"/>
              <a:cs typeface="Courier New"/>
              <a:sym typeface="Courier New"/>
            </a:endParaRPr>
          </a:p>
          <a:p>
            <a:pPr lvl="0">
              <a:buClr>
                <a:schemeClr val="dk1"/>
              </a:buClr>
              <a:buSzPts val="1100"/>
            </a:pPr>
            <a:endParaRPr lang="en-US" sz="900" dirty="0">
              <a:latin typeface="Courier New"/>
              <a:ea typeface="Courier New"/>
              <a:cs typeface="Courier New"/>
              <a:sym typeface="Courier New"/>
            </a:endParaRPr>
          </a:p>
          <a:p>
            <a:pPr lvl="0">
              <a:buClr>
                <a:schemeClr val="dk1"/>
              </a:buClr>
              <a:buSzPts val="1100"/>
            </a:pPr>
            <a:r>
              <a:rPr lang="en-US" sz="900" dirty="0">
                <a:latin typeface="Courier New"/>
                <a:ea typeface="Courier New"/>
                <a:cs typeface="Courier New"/>
                <a:sym typeface="Courier New"/>
              </a:rPr>
              <a:t>WITH last_touch AS (</a:t>
            </a:r>
          </a:p>
          <a:p>
            <a:pPr lvl="0">
              <a:buClr>
                <a:schemeClr val="dk1"/>
              </a:buClr>
              <a:buSzPts val="1100"/>
            </a:pPr>
            <a:r>
              <a:rPr lang="en-US" sz="900" dirty="0">
                <a:latin typeface="Courier New"/>
                <a:ea typeface="Courier New"/>
                <a:cs typeface="Courier New"/>
                <a:sym typeface="Courier New"/>
              </a:rPr>
              <a:t>    SELECT user_id,</a:t>
            </a:r>
          </a:p>
          <a:p>
            <a:pPr lvl="0">
              <a:buClr>
                <a:schemeClr val="dk1"/>
              </a:buClr>
              <a:buSzPts val="1100"/>
            </a:pPr>
            <a:r>
              <a:rPr lang="en-US" sz="900" dirty="0">
                <a:latin typeface="Courier New"/>
                <a:ea typeface="Courier New"/>
                <a:cs typeface="Courier New"/>
                <a:sym typeface="Courier New"/>
              </a:rPr>
              <a:t>        MAX(timestamp) AS last_touch_at</a:t>
            </a:r>
          </a:p>
          <a:p>
            <a:pPr lvl="0">
              <a:buClr>
                <a:schemeClr val="dk1"/>
              </a:buClr>
              <a:buSzPts val="1100"/>
            </a:pPr>
            <a:r>
              <a:rPr lang="en-US" sz="900" dirty="0">
                <a:latin typeface="Courier New"/>
                <a:ea typeface="Courier New"/>
                <a:cs typeface="Courier New"/>
                <a:sym typeface="Courier New"/>
              </a:rPr>
              <a:t>    FROM page_visits</a:t>
            </a:r>
          </a:p>
          <a:p>
            <a:pPr lvl="0">
              <a:buClr>
                <a:schemeClr val="dk1"/>
              </a:buClr>
              <a:buSzPts val="1100"/>
            </a:pPr>
            <a:r>
              <a:rPr lang="en-US" sz="900" dirty="0">
                <a:latin typeface="Courier New"/>
                <a:ea typeface="Courier New"/>
                <a:cs typeface="Courier New"/>
                <a:sym typeface="Courier New"/>
              </a:rPr>
              <a:t>    GROUP BY user_id)</a:t>
            </a:r>
          </a:p>
          <a:p>
            <a:pPr lvl="0">
              <a:buClr>
                <a:schemeClr val="dk1"/>
              </a:buClr>
              <a:buSzPts val="1100"/>
            </a:pPr>
            <a:r>
              <a:rPr lang="en-US" sz="900" dirty="0">
                <a:latin typeface="Courier New"/>
                <a:ea typeface="Courier New"/>
                <a:cs typeface="Courier New"/>
                <a:sym typeface="Courier New"/>
              </a:rPr>
              <a:t>SELECT pv.utm_campaign,</a:t>
            </a:r>
          </a:p>
          <a:p>
            <a:pPr lvl="0">
              <a:buClr>
                <a:schemeClr val="dk1"/>
              </a:buClr>
              <a:buSzPts val="1100"/>
            </a:pPr>
            <a:r>
              <a:rPr lang="en-US" sz="900" dirty="0">
                <a:latin typeface="Courier New"/>
                <a:ea typeface="Courier New"/>
                <a:cs typeface="Courier New"/>
                <a:sym typeface="Courier New"/>
              </a:rPr>
              <a:t>   COUNT(lt.last_touch_at) AS lastTouch</a:t>
            </a:r>
          </a:p>
          <a:p>
            <a:pPr lvl="0">
              <a:buClr>
                <a:schemeClr val="dk1"/>
              </a:buClr>
              <a:buSzPts val="1100"/>
            </a:pPr>
            <a:r>
              <a:rPr lang="en-US" sz="900" dirty="0">
                <a:latin typeface="Courier New"/>
                <a:ea typeface="Courier New"/>
                <a:cs typeface="Courier New"/>
                <a:sym typeface="Courier New"/>
              </a:rPr>
              <a:t>FROM last_touch lt</a:t>
            </a:r>
          </a:p>
          <a:p>
            <a:pPr lvl="0">
              <a:buClr>
                <a:schemeClr val="dk1"/>
              </a:buClr>
              <a:buSzPts val="1100"/>
            </a:pPr>
            <a:r>
              <a:rPr lang="en-US" sz="900" dirty="0">
                <a:latin typeface="Courier New"/>
                <a:ea typeface="Courier New"/>
                <a:cs typeface="Courier New"/>
                <a:sym typeface="Courier New"/>
              </a:rPr>
              <a:t>JOIN page_visits pv</a:t>
            </a:r>
          </a:p>
          <a:p>
            <a:pPr lvl="0">
              <a:buClr>
                <a:schemeClr val="dk1"/>
              </a:buClr>
              <a:buSzPts val="1100"/>
            </a:pPr>
            <a:r>
              <a:rPr lang="en-US" sz="900" dirty="0">
                <a:latin typeface="Courier New"/>
                <a:ea typeface="Courier New"/>
                <a:cs typeface="Courier New"/>
                <a:sym typeface="Courier New"/>
              </a:rPr>
              <a:t>    ON lt.user_id = pv.user_id</a:t>
            </a:r>
          </a:p>
          <a:p>
            <a:pPr lvl="0">
              <a:buClr>
                <a:schemeClr val="dk1"/>
              </a:buClr>
              <a:buSzPts val="1100"/>
            </a:pPr>
            <a:r>
              <a:rPr lang="en-US" sz="900" dirty="0">
                <a:latin typeface="Courier New"/>
                <a:ea typeface="Courier New"/>
                <a:cs typeface="Courier New"/>
                <a:sym typeface="Courier New"/>
              </a:rPr>
              <a:t>    AND lt.last_touch_at = pv.timestamp</a:t>
            </a:r>
          </a:p>
          <a:p>
            <a:pPr lvl="0">
              <a:buClr>
                <a:schemeClr val="dk1"/>
              </a:buClr>
              <a:buSzPts val="1100"/>
            </a:pPr>
            <a:r>
              <a:rPr lang="en-US" sz="900" dirty="0">
                <a:latin typeface="Courier New"/>
                <a:ea typeface="Courier New"/>
                <a:cs typeface="Courier New"/>
                <a:sym typeface="Courier New"/>
              </a:rPr>
              <a:t>    GROUP BY 1</a:t>
            </a:r>
          </a:p>
          <a:p>
            <a:pPr lvl="0">
              <a:buClr>
                <a:schemeClr val="dk1"/>
              </a:buClr>
              <a:buSzPts val="1100"/>
            </a:pPr>
            <a:r>
              <a:rPr lang="en-US" sz="900" dirty="0">
                <a:latin typeface="Courier New"/>
                <a:ea typeface="Courier New"/>
                <a:cs typeface="Courier New"/>
                <a:sym typeface="Courier New"/>
              </a:rPr>
              <a:t>    ORDER BY 2;</a:t>
            </a:r>
          </a:p>
          <a:p>
            <a:pPr lvl="0">
              <a:buClr>
                <a:schemeClr val="dk1"/>
              </a:buClr>
              <a:buSzPts val="1100"/>
            </a:pPr>
            <a:endParaRPr lang="en-US" sz="900" dirty="0">
              <a:latin typeface="Courier New"/>
              <a:ea typeface="Courier New"/>
              <a:cs typeface="Courier New"/>
              <a:sym typeface="Courier New"/>
            </a:endParaRPr>
          </a:p>
          <a:p>
            <a:pPr lvl="0">
              <a:buClr>
                <a:schemeClr val="dk1"/>
              </a:buClr>
              <a:buSzPts val="1100"/>
            </a:pPr>
            <a:endParaRPr sz="900" dirty="0">
              <a:latin typeface="Courier New"/>
              <a:ea typeface="Courier New"/>
              <a:cs typeface="Courier New"/>
              <a:sym typeface="Courier New"/>
            </a:endParaRPr>
          </a:p>
        </p:txBody>
      </p:sp>
    </p:spTree>
    <p:extLst>
      <p:ext uri="{BB962C8B-B14F-4D97-AF65-F5344CB8AC3E}">
        <p14:creationId xmlns:p14="http://schemas.microsoft.com/office/powerpoint/2010/main" val="538343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Code</a:t>
            </a:r>
          </a:p>
        </p:txBody>
      </p:sp>
      <p:sp>
        <p:nvSpPr>
          <p:cNvPr id="3" name="Text Placeholder 2"/>
          <p:cNvSpPr>
            <a:spLocks noGrp="1"/>
          </p:cNvSpPr>
          <p:nvPr>
            <p:ph type="body" idx="1"/>
          </p:nvPr>
        </p:nvSpPr>
        <p:spPr>
          <a:xfrm>
            <a:off x="311700" y="1152475"/>
            <a:ext cx="3467344" cy="3633838"/>
          </a:xfrm>
        </p:spPr>
        <p:txBody>
          <a:bodyPr>
            <a:normAutofit/>
          </a:bodyPr>
          <a:lstStyle/>
          <a:p>
            <a:pPr marL="114300" indent="0" fontAlgn="base">
              <a:buNone/>
            </a:pPr>
            <a:r>
              <a:rPr lang="en-US" sz="1200" dirty="0"/>
              <a:t>2. What is the user journey</a:t>
            </a:r>
            <a:r>
              <a:rPr lang="en-US" sz="1200" dirty="0" smtClean="0"/>
              <a:t>?</a:t>
            </a:r>
          </a:p>
          <a:p>
            <a:pPr marL="114300" indent="0" fontAlgn="base">
              <a:buNone/>
            </a:pPr>
            <a:endParaRPr lang="en-US" sz="1200" dirty="0"/>
          </a:p>
          <a:p>
            <a:pPr fontAlgn="base">
              <a:buSzPct val="100000"/>
              <a:buFont typeface="Wingdings" panose="05000000000000000000" pitchFamily="2" charset="2"/>
              <a:buChar char="q"/>
            </a:pPr>
            <a:r>
              <a:rPr lang="en-US" sz="1200" dirty="0" smtClean="0"/>
              <a:t>How </a:t>
            </a:r>
            <a:r>
              <a:rPr lang="en-US" sz="1200" dirty="0"/>
              <a:t>many visitors make a </a:t>
            </a:r>
            <a:r>
              <a:rPr lang="en-US" sz="1200" dirty="0" smtClean="0"/>
              <a:t>purchase?</a:t>
            </a:r>
          </a:p>
          <a:p>
            <a:pPr fontAlgn="base">
              <a:buSzPct val="100000"/>
              <a:buFont typeface="Wingdings" panose="05000000000000000000" pitchFamily="2" charset="2"/>
              <a:buChar char="q"/>
            </a:pPr>
            <a:endParaRPr lang="en-US" sz="1200" dirty="0"/>
          </a:p>
          <a:p>
            <a:pPr fontAlgn="base">
              <a:buSzPct val="100000"/>
              <a:buFont typeface="Wingdings" panose="05000000000000000000" pitchFamily="2" charset="2"/>
              <a:buChar char="q"/>
            </a:pPr>
            <a:r>
              <a:rPr lang="en-US" sz="1200" dirty="0" smtClean="0"/>
              <a:t>How </a:t>
            </a:r>
            <a:r>
              <a:rPr lang="en-US" sz="1200" dirty="0"/>
              <a:t>many last touches </a:t>
            </a:r>
            <a:r>
              <a:rPr lang="en-US" sz="1200" i="1" dirty="0"/>
              <a:t>on the purchase page</a:t>
            </a:r>
            <a:r>
              <a:rPr lang="en-US" sz="1200" dirty="0"/>
              <a:t> is each campaign responsible </a:t>
            </a:r>
            <a:r>
              <a:rPr lang="en-US" sz="1200" dirty="0" smtClean="0"/>
              <a:t>for?</a:t>
            </a:r>
          </a:p>
          <a:p>
            <a:pPr fontAlgn="base">
              <a:buSzPct val="100000"/>
              <a:buFont typeface="Wingdings" panose="05000000000000000000" pitchFamily="2" charset="2"/>
              <a:buChar char="q"/>
            </a:pPr>
            <a:endParaRPr lang="en-US" sz="1200" dirty="0"/>
          </a:p>
          <a:p>
            <a:pPr fontAlgn="base">
              <a:buSzPct val="100000"/>
              <a:buFont typeface="Wingdings" panose="05000000000000000000" pitchFamily="2" charset="2"/>
              <a:buChar char="q"/>
            </a:pPr>
            <a:r>
              <a:rPr lang="en-US" sz="1200" dirty="0" smtClean="0"/>
              <a:t>What </a:t>
            </a:r>
            <a:r>
              <a:rPr lang="en-US" sz="1200" dirty="0"/>
              <a:t>is the typical user journey?</a:t>
            </a:r>
          </a:p>
          <a:p>
            <a:pPr marL="114300" indent="0">
              <a:buNone/>
            </a:pPr>
            <a:endParaRPr lang="en-US" dirty="0"/>
          </a:p>
        </p:txBody>
      </p:sp>
      <p:sp>
        <p:nvSpPr>
          <p:cNvPr id="4" name="Shape 323"/>
          <p:cNvSpPr txBox="1"/>
          <p:nvPr/>
        </p:nvSpPr>
        <p:spPr>
          <a:xfrm>
            <a:off x="4793338" y="1017725"/>
            <a:ext cx="3870900" cy="393000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endParaRPr lang="en-US" sz="900" dirty="0">
              <a:latin typeface="Courier New"/>
              <a:ea typeface="Courier New"/>
              <a:cs typeface="Courier New"/>
              <a:sym typeface="Courier New"/>
            </a:endParaRPr>
          </a:p>
          <a:p>
            <a:pPr lvl="0">
              <a:buClr>
                <a:schemeClr val="dk1"/>
              </a:buClr>
              <a:buSzPts val="1100"/>
            </a:pPr>
            <a:r>
              <a:rPr lang="en-US" sz="900" dirty="0">
                <a:latin typeface="Courier New"/>
                <a:ea typeface="Courier New"/>
                <a:cs typeface="Courier New"/>
                <a:sym typeface="Courier New"/>
              </a:rPr>
              <a:t>SELECT COUNT(DISTINCT user_id)</a:t>
            </a:r>
          </a:p>
          <a:p>
            <a:pPr lvl="0">
              <a:buClr>
                <a:schemeClr val="dk1"/>
              </a:buClr>
              <a:buSzPts val="1100"/>
            </a:pPr>
            <a:r>
              <a:rPr lang="en-US" sz="900" dirty="0">
                <a:latin typeface="Courier New"/>
                <a:ea typeface="Courier New"/>
                <a:cs typeface="Courier New"/>
                <a:sym typeface="Courier New"/>
              </a:rPr>
              <a:t>FROM page_visits</a:t>
            </a:r>
          </a:p>
          <a:p>
            <a:pPr lvl="0">
              <a:buClr>
                <a:schemeClr val="dk1"/>
              </a:buClr>
              <a:buSzPts val="1100"/>
            </a:pPr>
            <a:r>
              <a:rPr lang="en-US" sz="900" dirty="0">
                <a:latin typeface="Courier New"/>
                <a:ea typeface="Courier New"/>
                <a:cs typeface="Courier New"/>
                <a:sym typeface="Courier New"/>
              </a:rPr>
              <a:t>WHERE page_name = '4 - purchase';</a:t>
            </a:r>
          </a:p>
          <a:p>
            <a:pPr lvl="0">
              <a:buClr>
                <a:schemeClr val="dk1"/>
              </a:buClr>
              <a:buSzPts val="1100"/>
            </a:pPr>
            <a:endParaRPr lang="en-US" sz="900" dirty="0">
              <a:latin typeface="Courier New"/>
              <a:ea typeface="Courier New"/>
              <a:cs typeface="Courier New"/>
              <a:sym typeface="Courier New"/>
            </a:endParaRPr>
          </a:p>
          <a:p>
            <a:pPr lvl="0">
              <a:buClr>
                <a:schemeClr val="dk1"/>
              </a:buClr>
              <a:buSzPts val="1100"/>
            </a:pPr>
            <a:endParaRPr lang="en-US" sz="900" dirty="0">
              <a:latin typeface="Courier New"/>
              <a:ea typeface="Courier New"/>
              <a:cs typeface="Courier New"/>
              <a:sym typeface="Courier New"/>
            </a:endParaRPr>
          </a:p>
          <a:p>
            <a:pPr lvl="0">
              <a:buClr>
                <a:schemeClr val="dk1"/>
              </a:buClr>
              <a:buSzPts val="1100"/>
            </a:pPr>
            <a:r>
              <a:rPr lang="en-US" sz="900" dirty="0">
                <a:latin typeface="Courier New"/>
                <a:ea typeface="Courier New"/>
                <a:cs typeface="Courier New"/>
                <a:sym typeface="Courier New"/>
              </a:rPr>
              <a:t>WITH last_touch AS (</a:t>
            </a:r>
          </a:p>
          <a:p>
            <a:pPr lvl="0">
              <a:buClr>
                <a:schemeClr val="dk1"/>
              </a:buClr>
              <a:buSzPts val="1100"/>
            </a:pPr>
            <a:r>
              <a:rPr lang="en-US" sz="900" dirty="0">
                <a:latin typeface="Courier New"/>
                <a:ea typeface="Courier New"/>
                <a:cs typeface="Courier New"/>
                <a:sym typeface="Courier New"/>
              </a:rPr>
              <a:t>    SELECT user_id,</a:t>
            </a:r>
          </a:p>
          <a:p>
            <a:pPr lvl="0">
              <a:buClr>
                <a:schemeClr val="dk1"/>
              </a:buClr>
              <a:buSzPts val="1100"/>
            </a:pPr>
            <a:r>
              <a:rPr lang="en-US" sz="900" dirty="0">
                <a:latin typeface="Courier New"/>
                <a:ea typeface="Courier New"/>
                <a:cs typeface="Courier New"/>
                <a:sym typeface="Courier New"/>
              </a:rPr>
              <a:t>        MAX(timestamp) </a:t>
            </a:r>
            <a:r>
              <a:rPr lang="en-US" sz="900" dirty="0" smtClean="0">
                <a:latin typeface="Courier New"/>
                <a:ea typeface="Courier New"/>
                <a:cs typeface="Courier New"/>
                <a:sym typeface="Courier New"/>
              </a:rPr>
              <a:t>AS </a:t>
            </a:r>
            <a:r>
              <a:rPr lang="en-US" sz="900" dirty="0">
                <a:latin typeface="Courier New"/>
                <a:ea typeface="Courier New"/>
                <a:cs typeface="Courier New"/>
                <a:sym typeface="Courier New"/>
              </a:rPr>
              <a:t>last_touch_at</a:t>
            </a:r>
          </a:p>
          <a:p>
            <a:pPr lvl="0">
              <a:buClr>
                <a:schemeClr val="dk1"/>
              </a:buClr>
              <a:buSzPts val="1100"/>
            </a:pPr>
            <a:r>
              <a:rPr lang="en-US" sz="900" dirty="0">
                <a:latin typeface="Courier New"/>
                <a:ea typeface="Courier New"/>
                <a:cs typeface="Courier New"/>
                <a:sym typeface="Courier New"/>
              </a:rPr>
              <a:t>    FROM page_visits</a:t>
            </a:r>
          </a:p>
          <a:p>
            <a:pPr lvl="0">
              <a:buClr>
                <a:schemeClr val="dk1"/>
              </a:buClr>
              <a:buSzPts val="1100"/>
            </a:pPr>
            <a:r>
              <a:rPr lang="en-US" sz="900" dirty="0">
                <a:latin typeface="Courier New"/>
                <a:ea typeface="Courier New"/>
                <a:cs typeface="Courier New"/>
                <a:sym typeface="Courier New"/>
              </a:rPr>
              <a:t>  WHERE page_name = '4 - purchase'</a:t>
            </a:r>
          </a:p>
          <a:p>
            <a:pPr lvl="0">
              <a:buClr>
                <a:schemeClr val="dk1"/>
              </a:buClr>
              <a:buSzPts val="1100"/>
            </a:pPr>
            <a:r>
              <a:rPr lang="en-US" sz="900" dirty="0">
                <a:latin typeface="Courier New"/>
                <a:ea typeface="Courier New"/>
                <a:cs typeface="Courier New"/>
                <a:sym typeface="Courier New"/>
              </a:rPr>
              <a:t>    GROUP BY user_id)</a:t>
            </a:r>
          </a:p>
          <a:p>
            <a:pPr lvl="0">
              <a:buClr>
                <a:schemeClr val="dk1"/>
              </a:buClr>
              <a:buSzPts val="1100"/>
            </a:pPr>
            <a:r>
              <a:rPr lang="en-US" sz="900" dirty="0">
                <a:latin typeface="Courier New"/>
                <a:ea typeface="Courier New"/>
                <a:cs typeface="Courier New"/>
                <a:sym typeface="Courier New"/>
              </a:rPr>
              <a:t>SELECT pv.utm_campaign,</a:t>
            </a:r>
          </a:p>
          <a:p>
            <a:pPr lvl="0">
              <a:buClr>
                <a:schemeClr val="dk1"/>
              </a:buClr>
              <a:buSzPts val="1100"/>
            </a:pPr>
            <a:r>
              <a:rPr lang="en-US" sz="900" dirty="0">
                <a:latin typeface="Courier New"/>
                <a:ea typeface="Courier New"/>
                <a:cs typeface="Courier New"/>
                <a:sym typeface="Courier New"/>
              </a:rPr>
              <a:t>   COUNT(lt.last_touch_at) AS lastTouch</a:t>
            </a:r>
          </a:p>
          <a:p>
            <a:pPr lvl="0">
              <a:buClr>
                <a:schemeClr val="dk1"/>
              </a:buClr>
              <a:buSzPts val="1100"/>
            </a:pPr>
            <a:r>
              <a:rPr lang="en-US" sz="900" dirty="0">
                <a:latin typeface="Courier New"/>
                <a:ea typeface="Courier New"/>
                <a:cs typeface="Courier New"/>
                <a:sym typeface="Courier New"/>
              </a:rPr>
              <a:t>FROM last_touch lt</a:t>
            </a:r>
          </a:p>
          <a:p>
            <a:pPr lvl="0">
              <a:buClr>
                <a:schemeClr val="dk1"/>
              </a:buClr>
              <a:buSzPts val="1100"/>
            </a:pPr>
            <a:r>
              <a:rPr lang="en-US" sz="900" dirty="0">
                <a:latin typeface="Courier New"/>
                <a:ea typeface="Courier New"/>
                <a:cs typeface="Courier New"/>
                <a:sym typeface="Courier New"/>
              </a:rPr>
              <a:t>JOIN page_visits pv</a:t>
            </a:r>
          </a:p>
          <a:p>
            <a:pPr lvl="0">
              <a:buClr>
                <a:schemeClr val="dk1"/>
              </a:buClr>
              <a:buSzPts val="1100"/>
            </a:pPr>
            <a:r>
              <a:rPr lang="en-US" sz="900" dirty="0">
                <a:latin typeface="Courier New"/>
                <a:ea typeface="Courier New"/>
                <a:cs typeface="Courier New"/>
                <a:sym typeface="Courier New"/>
              </a:rPr>
              <a:t>    ON lt.user_id = pv.user_id</a:t>
            </a:r>
          </a:p>
          <a:p>
            <a:pPr lvl="0">
              <a:buClr>
                <a:schemeClr val="dk1"/>
              </a:buClr>
              <a:buSzPts val="1100"/>
            </a:pPr>
            <a:r>
              <a:rPr lang="en-US" sz="900" dirty="0">
                <a:latin typeface="Courier New"/>
                <a:ea typeface="Courier New"/>
                <a:cs typeface="Courier New"/>
                <a:sym typeface="Courier New"/>
              </a:rPr>
              <a:t>    AND lt.last_touch_at = pv.timestamp</a:t>
            </a:r>
          </a:p>
          <a:p>
            <a:pPr lvl="0">
              <a:buClr>
                <a:schemeClr val="dk1"/>
              </a:buClr>
              <a:buSzPts val="1100"/>
            </a:pPr>
            <a:r>
              <a:rPr lang="en-US" sz="900" dirty="0">
                <a:latin typeface="Courier New"/>
                <a:ea typeface="Courier New"/>
                <a:cs typeface="Courier New"/>
                <a:sym typeface="Courier New"/>
              </a:rPr>
              <a:t>    GROUP BY 1</a:t>
            </a:r>
          </a:p>
          <a:p>
            <a:pPr lvl="0">
              <a:buClr>
                <a:schemeClr val="dk1"/>
              </a:buClr>
              <a:buSzPts val="1100"/>
            </a:pPr>
            <a:r>
              <a:rPr lang="en-US" sz="900" dirty="0">
                <a:latin typeface="Courier New"/>
                <a:ea typeface="Courier New"/>
                <a:cs typeface="Courier New"/>
                <a:sym typeface="Courier New"/>
              </a:rPr>
              <a:t>    ORDER BY 2 DESC;</a:t>
            </a:r>
            <a:endParaRPr sz="900" dirty="0">
              <a:latin typeface="Courier New"/>
              <a:ea typeface="Courier New"/>
              <a:cs typeface="Courier New"/>
              <a:sym typeface="Courier New"/>
            </a:endParaRPr>
          </a:p>
        </p:txBody>
      </p:sp>
    </p:spTree>
    <p:extLst>
      <p:ext uri="{BB962C8B-B14F-4D97-AF65-F5344CB8AC3E}">
        <p14:creationId xmlns:p14="http://schemas.microsoft.com/office/powerpoint/2010/main" val="2143651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smtClean="0">
                <a:solidFill>
                  <a:srgbClr val="295269"/>
                </a:solidFill>
              </a:rPr>
              <a:t>Table </a:t>
            </a:r>
            <a:r>
              <a:rPr lang="en" b="1" dirty="0">
                <a:solidFill>
                  <a:srgbClr val="295269"/>
                </a:solidFill>
              </a:rPr>
              <a:t>of Contents</a:t>
            </a:r>
            <a:endParaRPr b="1" dirty="0">
              <a:solidFill>
                <a:srgbClr val="295269"/>
              </a:solidFill>
              <a:latin typeface="Roboto"/>
              <a:ea typeface="Roboto"/>
              <a:cs typeface="Roboto"/>
              <a:sym typeface="Roboto"/>
            </a:endParaRPr>
          </a:p>
        </p:txBody>
      </p:sp>
      <p:sp>
        <p:nvSpPr>
          <p:cNvPr id="305" name="Shape 305"/>
          <p:cNvSpPr txBox="1"/>
          <p:nvPr/>
        </p:nvSpPr>
        <p:spPr>
          <a:xfrm>
            <a:off x="311700" y="1265275"/>
            <a:ext cx="8061300" cy="3256500"/>
          </a:xfrm>
          <a:prstGeom prst="rect">
            <a:avLst/>
          </a:prstGeom>
          <a:noFill/>
          <a:ln>
            <a:noFill/>
          </a:ln>
        </p:spPr>
        <p:txBody>
          <a:bodyPr spcFirstLastPara="1" wrap="square" lIns="91425" tIns="91425" rIns="91425" bIns="91425" anchor="ctr" anchorCtr="0">
            <a:noAutofit/>
          </a:bodyPr>
          <a:lstStyle/>
          <a:p>
            <a:pPr marL="457200" marR="0" lvl="0" indent="-381000" algn="l" rtl="0">
              <a:lnSpc>
                <a:spcPct val="115000"/>
              </a:lnSpc>
              <a:spcBef>
                <a:spcPts val="1100"/>
              </a:spcBef>
              <a:spcAft>
                <a:spcPts val="0"/>
              </a:spcAft>
              <a:buClr>
                <a:srgbClr val="222222"/>
              </a:buClr>
              <a:buSzPts val="2400"/>
              <a:buFont typeface="Roboto"/>
              <a:buAutoNum type="arabicPeriod"/>
            </a:pPr>
            <a:r>
              <a:rPr lang="en" sz="2400" dirty="0">
                <a:solidFill>
                  <a:srgbClr val="222222"/>
                </a:solidFill>
                <a:highlight>
                  <a:srgbClr val="FFFFFF"/>
                </a:highlight>
                <a:latin typeface="Roboto"/>
                <a:ea typeface="Roboto"/>
                <a:cs typeface="Roboto"/>
                <a:sym typeface="Roboto"/>
              </a:rPr>
              <a:t>Get familiar with CoolTShirts</a:t>
            </a:r>
            <a:endParaRPr sz="2400" dirty="0">
              <a:solidFill>
                <a:srgbClr val="222222"/>
              </a:solidFill>
              <a:highlight>
                <a:srgbClr val="FFFFFF"/>
              </a:highlight>
              <a:latin typeface="Roboto"/>
              <a:ea typeface="Roboto"/>
              <a:cs typeface="Roboto"/>
              <a:sym typeface="Roboto"/>
            </a:endParaRPr>
          </a:p>
          <a:p>
            <a:pPr marL="457200" marR="0" lvl="0" indent="-381000" algn="l" rtl="0">
              <a:lnSpc>
                <a:spcPct val="115000"/>
              </a:lnSpc>
              <a:spcBef>
                <a:spcPts val="0"/>
              </a:spcBef>
              <a:spcAft>
                <a:spcPts val="0"/>
              </a:spcAft>
              <a:buClr>
                <a:srgbClr val="222222"/>
              </a:buClr>
              <a:buSzPts val="2400"/>
              <a:buFont typeface="Roboto"/>
              <a:buAutoNum type="arabicPeriod"/>
            </a:pPr>
            <a:r>
              <a:rPr lang="en" sz="2400" dirty="0">
                <a:solidFill>
                  <a:srgbClr val="222222"/>
                </a:solidFill>
                <a:highlight>
                  <a:srgbClr val="FFFFFF"/>
                </a:highlight>
                <a:latin typeface="Roboto"/>
                <a:ea typeface="Roboto"/>
                <a:cs typeface="Roboto"/>
                <a:sym typeface="Roboto"/>
              </a:rPr>
              <a:t>What is the user journey?</a:t>
            </a:r>
            <a:endParaRPr sz="2400" dirty="0">
              <a:solidFill>
                <a:srgbClr val="222222"/>
              </a:solidFill>
              <a:highlight>
                <a:srgbClr val="FFFFFF"/>
              </a:highlight>
              <a:latin typeface="Roboto"/>
              <a:ea typeface="Roboto"/>
              <a:cs typeface="Roboto"/>
              <a:sym typeface="Roboto"/>
            </a:endParaRPr>
          </a:p>
          <a:p>
            <a:pPr marL="457200" marR="0" lvl="0" indent="-381000" algn="l" rtl="0">
              <a:lnSpc>
                <a:spcPct val="115000"/>
              </a:lnSpc>
              <a:spcBef>
                <a:spcPts val="0"/>
              </a:spcBef>
              <a:spcAft>
                <a:spcPts val="0"/>
              </a:spcAft>
              <a:buClr>
                <a:srgbClr val="222222"/>
              </a:buClr>
              <a:buSzPts val="2400"/>
              <a:buFont typeface="Roboto"/>
              <a:buAutoNum type="arabicPeriod"/>
            </a:pPr>
            <a:r>
              <a:rPr lang="en" sz="2400" dirty="0">
                <a:solidFill>
                  <a:srgbClr val="222222"/>
                </a:solidFill>
                <a:highlight>
                  <a:srgbClr val="FFFFFF"/>
                </a:highlight>
                <a:latin typeface="Roboto"/>
                <a:ea typeface="Roboto"/>
                <a:cs typeface="Roboto"/>
                <a:sym typeface="Roboto"/>
              </a:rPr>
              <a:t>Optimize the campaign </a:t>
            </a:r>
            <a:r>
              <a:rPr lang="en" sz="2400" dirty="0" smtClean="0">
                <a:solidFill>
                  <a:srgbClr val="222222"/>
                </a:solidFill>
                <a:highlight>
                  <a:srgbClr val="FFFFFF"/>
                </a:highlight>
                <a:latin typeface="Roboto"/>
                <a:ea typeface="Roboto"/>
                <a:cs typeface="Roboto"/>
                <a:sym typeface="Roboto"/>
              </a:rPr>
              <a:t>budget</a:t>
            </a:r>
          </a:p>
          <a:p>
            <a:pPr marL="457200" marR="0" lvl="0" indent="-381000" algn="l" rtl="0">
              <a:lnSpc>
                <a:spcPct val="115000"/>
              </a:lnSpc>
              <a:spcBef>
                <a:spcPts val="0"/>
              </a:spcBef>
              <a:spcAft>
                <a:spcPts val="0"/>
              </a:spcAft>
              <a:buClr>
                <a:srgbClr val="222222"/>
              </a:buClr>
              <a:buSzPts val="2400"/>
              <a:buFont typeface="Roboto"/>
              <a:buAutoNum type="arabicPeriod"/>
            </a:pPr>
            <a:r>
              <a:rPr lang="en" sz="2400" dirty="0" smtClean="0">
                <a:solidFill>
                  <a:srgbClr val="222222"/>
                </a:solidFill>
                <a:highlight>
                  <a:srgbClr val="FFFFFF"/>
                </a:highlight>
                <a:latin typeface="Roboto"/>
                <a:ea typeface="Roboto"/>
                <a:cs typeface="Roboto"/>
                <a:sym typeface="Roboto"/>
              </a:rPr>
              <a:t>Extras</a:t>
            </a:r>
            <a:endParaRPr sz="2400" dirty="0">
              <a:solidFill>
                <a:srgbClr val="222222"/>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76200" lvl="0">
              <a:lnSpc>
                <a:spcPct val="115000"/>
              </a:lnSpc>
              <a:spcBef>
                <a:spcPts val="1100"/>
              </a:spcBef>
              <a:buClr>
                <a:srgbClr val="222222"/>
              </a:buClr>
              <a:buSzPts val="2400"/>
            </a:pPr>
            <a:r>
              <a:rPr lang="en" sz="2400" b="1" dirty="0" smtClean="0">
                <a:solidFill>
                  <a:srgbClr val="295269"/>
                </a:solidFill>
                <a:highlight>
                  <a:srgbClr val="FFFFFF"/>
                </a:highlight>
                <a:latin typeface="Roboto"/>
                <a:ea typeface="Roboto"/>
                <a:cs typeface="Roboto"/>
                <a:sym typeface="Roboto"/>
              </a:rPr>
              <a:t>1.0 </a:t>
            </a:r>
            <a:r>
              <a:rPr lang="en-US" sz="2400" dirty="0" smtClean="0">
                <a:solidFill>
                  <a:srgbClr val="222222"/>
                </a:solidFill>
                <a:highlight>
                  <a:srgbClr val="FFFFFF"/>
                </a:highlight>
                <a:latin typeface="Roboto"/>
                <a:ea typeface="Roboto"/>
                <a:cs typeface="Roboto"/>
                <a:sym typeface="Roboto"/>
              </a:rPr>
              <a:t>Get </a:t>
            </a:r>
            <a:r>
              <a:rPr lang="en-US" sz="2400" dirty="0">
                <a:solidFill>
                  <a:srgbClr val="222222"/>
                </a:solidFill>
                <a:highlight>
                  <a:srgbClr val="FFFFFF"/>
                </a:highlight>
                <a:latin typeface="Roboto"/>
                <a:ea typeface="Roboto"/>
                <a:cs typeface="Roboto"/>
                <a:sym typeface="Roboto"/>
              </a:rPr>
              <a:t>familiar with </a:t>
            </a:r>
            <a:r>
              <a:rPr lang="en-US" sz="2400" dirty="0" smtClean="0">
                <a:solidFill>
                  <a:srgbClr val="222222"/>
                </a:solidFill>
                <a:highlight>
                  <a:srgbClr val="FFFFFF"/>
                </a:highlight>
                <a:latin typeface="Roboto"/>
                <a:ea typeface="Roboto"/>
                <a:cs typeface="Roboto"/>
                <a:sym typeface="Roboto"/>
              </a:rPr>
              <a:t>CoolTouchShirts</a:t>
            </a:r>
            <a:endParaRPr lang="en-US" sz="2400" dirty="0">
              <a:solidFill>
                <a:srgbClr val="222222"/>
              </a:solidFill>
              <a:highlight>
                <a:srgbClr val="FFFFFF"/>
              </a:highlight>
              <a:latin typeface="Roboto"/>
              <a:ea typeface="Roboto"/>
              <a:cs typeface="Roboto"/>
              <a:sym typeface="Roboto"/>
            </a:endParaRPr>
          </a:p>
        </p:txBody>
      </p:sp>
      <p:sp>
        <p:nvSpPr>
          <p:cNvPr id="331" name="Shape 331"/>
          <p:cNvSpPr txBox="1"/>
          <p:nvPr/>
        </p:nvSpPr>
        <p:spPr>
          <a:xfrm>
            <a:off x="406965" y="1130225"/>
            <a:ext cx="4899847" cy="3847800"/>
          </a:xfrm>
          <a:prstGeom prst="rect">
            <a:avLst/>
          </a:prstGeom>
          <a:noFill/>
          <a:ln w="9525" cap="flat" cmpd="sng">
            <a:solidFill>
              <a:srgbClr val="B7B7B7"/>
            </a:solidFill>
            <a:prstDash val="solid"/>
            <a:round/>
            <a:headEnd type="none" w="sm" len="sm"/>
            <a:tailEnd type="none" w="sm" len="sm"/>
          </a:ln>
        </p:spPr>
        <p:txBody>
          <a:bodyPr spcFirstLastPara="1" wrap="square" lIns="171450" tIns="91425" rIns="91425" bIns="91425" anchor="t" anchorCtr="0">
            <a:noAutofit/>
          </a:bodyPr>
          <a:lstStyle/>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CoolTouchShirts is a B to C company supplying novelty clothing through online sales</a:t>
            </a:r>
          </a:p>
          <a:p>
            <a:pPr lvl="0" rtl="0">
              <a:lnSpc>
                <a:spcPct val="115000"/>
              </a:lnSpc>
              <a:spcBef>
                <a:spcPts val="0"/>
              </a:spcBef>
              <a:spcAft>
                <a:spcPts val="0"/>
              </a:spcAft>
              <a:buSzPts val="1200"/>
            </a:pPr>
            <a:endParaRPr lang="en-US" sz="1200" dirty="0" smtClean="0">
              <a:latin typeface="Roboto"/>
              <a:ea typeface="Roboto"/>
              <a:cs typeface="Roboto"/>
              <a:sym typeface="Roboto"/>
            </a:endParaRPr>
          </a:p>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Sales opportunities are generated through online marketing campaigns (utm_campaign) including;</a:t>
            </a:r>
          </a:p>
          <a:p>
            <a:pPr marL="914400" lvl="7" indent="230188">
              <a:lnSpc>
                <a:spcPct val="115000"/>
              </a:lnSpc>
              <a:buSzPts val="1200"/>
              <a:buFont typeface="Wingdings" panose="05000000000000000000" pitchFamily="2" charset="2"/>
              <a:buChar char="q"/>
            </a:pPr>
            <a:r>
              <a:rPr lang="en-US" sz="1200" dirty="0" smtClean="0">
                <a:latin typeface="Roboto"/>
                <a:ea typeface="Roboto"/>
                <a:cs typeface="Roboto"/>
                <a:sym typeface="Roboto"/>
              </a:rPr>
              <a:t>Search Engine Optimization</a:t>
            </a:r>
          </a:p>
          <a:p>
            <a:pPr marL="914400" lvl="7" indent="230188">
              <a:lnSpc>
                <a:spcPct val="115000"/>
              </a:lnSpc>
              <a:buSzPts val="1200"/>
              <a:buFont typeface="Wingdings" panose="05000000000000000000" pitchFamily="2" charset="2"/>
              <a:buChar char="q"/>
            </a:pPr>
            <a:r>
              <a:rPr lang="en-US" sz="1200" dirty="0" smtClean="0">
                <a:latin typeface="Roboto"/>
                <a:ea typeface="Roboto"/>
                <a:cs typeface="Roboto"/>
                <a:sym typeface="Roboto"/>
              </a:rPr>
              <a:t>Pay Per Click </a:t>
            </a:r>
          </a:p>
          <a:p>
            <a:pPr marL="914400" lvl="7" indent="230188">
              <a:lnSpc>
                <a:spcPct val="115000"/>
              </a:lnSpc>
              <a:buSzPts val="1200"/>
              <a:buFont typeface="Wingdings" panose="05000000000000000000" pitchFamily="2" charset="2"/>
              <a:buChar char="q"/>
            </a:pPr>
            <a:r>
              <a:rPr lang="en-US" sz="1200" dirty="0" smtClean="0">
                <a:latin typeface="Roboto"/>
                <a:ea typeface="Roboto"/>
                <a:cs typeface="Roboto"/>
                <a:sym typeface="Roboto"/>
              </a:rPr>
              <a:t>E-mail</a:t>
            </a:r>
          </a:p>
          <a:p>
            <a:pPr marL="914400" lvl="7" indent="230188">
              <a:lnSpc>
                <a:spcPct val="115000"/>
              </a:lnSpc>
              <a:buSzPts val="1200"/>
              <a:buFont typeface="Wingdings" panose="05000000000000000000" pitchFamily="2" charset="2"/>
              <a:buChar char="q"/>
            </a:pPr>
            <a:r>
              <a:rPr lang="en-US" sz="1200" dirty="0" smtClean="0">
                <a:latin typeface="Roboto"/>
                <a:ea typeface="Roboto"/>
                <a:cs typeface="Roboto"/>
                <a:sym typeface="Roboto"/>
              </a:rPr>
              <a:t>Content Marketing etc.</a:t>
            </a:r>
          </a:p>
          <a:p>
            <a:pPr marL="914400" lvl="7">
              <a:lnSpc>
                <a:spcPct val="115000"/>
              </a:lnSpc>
              <a:buSzPts val="1200"/>
            </a:pPr>
            <a:endParaRPr lang="en-US" sz="1200" dirty="0" smtClean="0">
              <a:latin typeface="Roboto"/>
              <a:ea typeface="Roboto"/>
              <a:cs typeface="Roboto"/>
              <a:sym typeface="Roboto"/>
            </a:endParaRPr>
          </a:p>
          <a:p>
            <a:pPr marL="171450" lvl="4" indent="-190500">
              <a:lnSpc>
                <a:spcPct val="115000"/>
              </a:lnSpc>
              <a:buSzPts val="1200"/>
              <a:buFont typeface="Wingdings" panose="05000000000000000000" pitchFamily="2" charset="2"/>
              <a:buChar char="q"/>
            </a:pPr>
            <a:r>
              <a:rPr lang="en-US" sz="1200" dirty="0" smtClean="0">
                <a:latin typeface="Roboto"/>
                <a:ea typeface="Roboto"/>
                <a:cs typeface="Roboto"/>
                <a:sym typeface="Roboto"/>
              </a:rPr>
              <a:t>Clients interact with marketing campaigns through sources (utm_sources) i.e.,</a:t>
            </a:r>
          </a:p>
          <a:p>
            <a:pPr marL="914400" lvl="4" indent="230188">
              <a:lnSpc>
                <a:spcPct val="115000"/>
              </a:lnSpc>
              <a:buSzPts val="1200"/>
              <a:buFont typeface="Wingdings" panose="05000000000000000000" pitchFamily="2" charset="2"/>
              <a:buChar char="q"/>
            </a:pPr>
            <a:r>
              <a:rPr lang="en-US" sz="1200" dirty="0" smtClean="0">
                <a:latin typeface="Roboto"/>
                <a:ea typeface="Roboto"/>
                <a:cs typeface="Roboto"/>
                <a:sym typeface="Roboto"/>
              </a:rPr>
              <a:t>Google</a:t>
            </a:r>
          </a:p>
          <a:p>
            <a:pPr marL="914400" lvl="4" indent="230188">
              <a:lnSpc>
                <a:spcPct val="115000"/>
              </a:lnSpc>
              <a:buSzPts val="1200"/>
              <a:buFont typeface="Wingdings" panose="05000000000000000000" pitchFamily="2" charset="2"/>
              <a:buChar char="q"/>
            </a:pPr>
            <a:r>
              <a:rPr lang="en-US" sz="1200" dirty="0" smtClean="0">
                <a:latin typeface="Roboto"/>
                <a:ea typeface="Roboto"/>
                <a:cs typeface="Roboto"/>
                <a:sym typeface="Roboto"/>
              </a:rPr>
              <a:t>Newsletter</a:t>
            </a:r>
          </a:p>
          <a:p>
            <a:pPr marL="914400" lvl="4" indent="230188">
              <a:lnSpc>
                <a:spcPct val="115000"/>
              </a:lnSpc>
              <a:buSzPts val="1200"/>
              <a:buFont typeface="Wingdings" panose="05000000000000000000" pitchFamily="2" charset="2"/>
              <a:buChar char="q"/>
            </a:pPr>
            <a:r>
              <a:rPr lang="en-US" sz="1200" dirty="0" smtClean="0">
                <a:latin typeface="Roboto"/>
                <a:ea typeface="Roboto"/>
                <a:cs typeface="Roboto"/>
                <a:sym typeface="Roboto"/>
              </a:rPr>
              <a:t>Facebook ads etc. </a:t>
            </a:r>
          </a:p>
          <a:p>
            <a:pPr marL="914400" lvl="4">
              <a:lnSpc>
                <a:spcPct val="115000"/>
              </a:lnSpc>
              <a:buSzPts val="1200"/>
            </a:pPr>
            <a:endParaRPr lang="en-US" sz="1200" dirty="0" smtClean="0">
              <a:latin typeface="Roboto"/>
              <a:ea typeface="Roboto"/>
              <a:cs typeface="Roboto"/>
              <a:sym typeface="Roboto"/>
            </a:endParaRPr>
          </a:p>
          <a:p>
            <a:pPr lvl="4" indent="169863">
              <a:lnSpc>
                <a:spcPct val="115000"/>
              </a:lnSpc>
              <a:buSzPts val="1200"/>
              <a:buFont typeface="Wingdings" panose="05000000000000000000" pitchFamily="2" charset="2"/>
              <a:buChar char="q"/>
            </a:pPr>
            <a:r>
              <a:rPr lang="en-US" sz="1200" dirty="0" smtClean="0">
                <a:latin typeface="Roboto"/>
                <a:ea typeface="Roboto"/>
                <a:cs typeface="Roboto"/>
                <a:sym typeface="Roboto"/>
              </a:rPr>
              <a:t>CoolTouchShirts currently has eight marketing campaigns, attributed to six sources outlined in the table on the right</a:t>
            </a:r>
          </a:p>
          <a:p>
            <a:pPr marL="171450" lvl="8" indent="-171450">
              <a:lnSpc>
                <a:spcPct val="115000"/>
              </a:lnSpc>
              <a:buSzPts val="1200"/>
              <a:buFont typeface="Wingdings" panose="05000000000000000000" pitchFamily="2" charset="2"/>
              <a:buChar char="q"/>
            </a:pPr>
            <a:endParaRPr lang="en-US" sz="1200" dirty="0" smtClean="0">
              <a:latin typeface="Roboto"/>
              <a:ea typeface="Roboto"/>
              <a:cs typeface="Roboto"/>
              <a:sym typeface="Roboto"/>
            </a:endParaRPr>
          </a:p>
        </p:txBody>
      </p:sp>
      <p:graphicFrame>
        <p:nvGraphicFramePr>
          <p:cNvPr id="332" name="Shape 332"/>
          <p:cNvGraphicFramePr/>
          <p:nvPr/>
        </p:nvGraphicFramePr>
        <p:xfrm>
          <a:off x="5423130" y="1914686"/>
          <a:ext cx="3292852" cy="3060201"/>
        </p:xfrm>
        <a:graphic>
          <a:graphicData uri="http://schemas.openxmlformats.org/drawingml/2006/table">
            <a:tbl>
              <a:tblPr>
                <a:noFill/>
                <a:tableStyleId>{8628B589-4659-4227-9C68-565DD4A46BFE}</a:tableStyleId>
              </a:tblPr>
              <a:tblGrid>
                <a:gridCol w="2132019"/>
                <a:gridCol w="1160833"/>
              </a:tblGrid>
              <a:tr h="326239">
                <a:tc>
                  <a:txBody>
                    <a:bodyPr/>
                    <a:lstStyle/>
                    <a:p>
                      <a:pPr marL="0" lvl="0" indent="0" rtl="0">
                        <a:spcBef>
                          <a:spcPts val="0"/>
                        </a:spcBef>
                        <a:spcAft>
                          <a:spcPts val="0"/>
                        </a:spcAft>
                        <a:buNone/>
                      </a:pPr>
                      <a:r>
                        <a:rPr lang="en" sz="1000" b="1" dirty="0" smtClean="0">
                          <a:solidFill>
                            <a:srgbClr val="FFFFFF"/>
                          </a:solidFill>
                        </a:rPr>
                        <a:t>Campaign</a:t>
                      </a:r>
                      <a:endParaRPr sz="1000" b="1" dirty="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c>
                  <a:txBody>
                    <a:bodyPr/>
                    <a:lstStyle/>
                    <a:p>
                      <a:pPr marL="0" lvl="0" indent="0" rtl="0">
                        <a:spcBef>
                          <a:spcPts val="0"/>
                        </a:spcBef>
                        <a:spcAft>
                          <a:spcPts val="0"/>
                        </a:spcAft>
                        <a:buNone/>
                      </a:pPr>
                      <a:r>
                        <a:rPr lang="en" sz="1000" b="1" dirty="0" smtClean="0">
                          <a:solidFill>
                            <a:srgbClr val="FFFFFF"/>
                          </a:solidFill>
                        </a:rPr>
                        <a:t>Source</a:t>
                      </a:r>
                      <a:endParaRPr sz="1000" b="1" dirty="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r>
              <a:tr h="326239">
                <a:tc>
                  <a:txBody>
                    <a:bodyPr/>
                    <a:lstStyle/>
                    <a:p>
                      <a:pPr marL="0" lvl="0" indent="0" rtl="0">
                        <a:spcBef>
                          <a:spcPts val="0"/>
                        </a:spcBef>
                        <a:spcAft>
                          <a:spcPts val="0"/>
                        </a:spcAft>
                        <a:buNone/>
                      </a:pPr>
                      <a:r>
                        <a:rPr lang="en-US" sz="1000" dirty="0" smtClean="0"/>
                        <a:t>getting – to know-cool-tshirts</a:t>
                      </a:r>
                      <a:endParaRPr sz="1000"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en-US" sz="1000" dirty="0" smtClean="0"/>
                        <a:t>nytimes</a:t>
                      </a:r>
                      <a:endParaRPr sz="1000" dirty="0"/>
                    </a:p>
                  </a:txBody>
                  <a:tcPr marL="91425" marR="91425" marT="91425" marB="91425">
                    <a:lnT w="9525" cap="flat" cmpd="sng">
                      <a:solidFill>
                        <a:srgbClr val="9E9E9E"/>
                      </a:solidFill>
                      <a:prstDash val="solid"/>
                      <a:round/>
                      <a:headEnd type="none" w="sm" len="sm"/>
                      <a:tailEnd type="none" w="sm" len="sm"/>
                    </a:lnT>
                  </a:tcPr>
                </a:tc>
              </a:tr>
              <a:tr h="326239">
                <a:tc>
                  <a:txBody>
                    <a:bodyPr/>
                    <a:lstStyle/>
                    <a:p>
                      <a:pPr marL="0" lvl="0" indent="0" rtl="0">
                        <a:spcBef>
                          <a:spcPts val="0"/>
                        </a:spcBef>
                        <a:spcAft>
                          <a:spcPts val="0"/>
                        </a:spcAft>
                        <a:buNone/>
                      </a:pPr>
                      <a:r>
                        <a:rPr lang="en-US" sz="1000" dirty="0" smtClean="0"/>
                        <a:t>weekly-newsletter</a:t>
                      </a:r>
                      <a:endParaRPr sz="1000" dirty="0"/>
                    </a:p>
                  </a:txBody>
                  <a:tcPr marL="91425" marR="91425" marT="91425" marB="91425"/>
                </a:tc>
                <a:tc>
                  <a:txBody>
                    <a:bodyPr/>
                    <a:lstStyle/>
                    <a:p>
                      <a:pPr marL="0" lvl="0" indent="0" rtl="0">
                        <a:spcBef>
                          <a:spcPts val="0"/>
                        </a:spcBef>
                        <a:spcAft>
                          <a:spcPts val="0"/>
                        </a:spcAft>
                        <a:buNone/>
                      </a:pPr>
                      <a:r>
                        <a:rPr lang="en-US" sz="1000" dirty="0" smtClean="0"/>
                        <a:t>email</a:t>
                      </a:r>
                      <a:endParaRPr sz="1000" dirty="0"/>
                    </a:p>
                  </a:txBody>
                  <a:tcPr marL="91425" marR="91425" marT="91425" marB="91425"/>
                </a:tc>
              </a:tr>
              <a:tr h="326239">
                <a:tc>
                  <a:txBody>
                    <a:bodyPr/>
                    <a:lstStyle/>
                    <a:p>
                      <a:pPr marL="0" lvl="0" indent="0" rtl="0">
                        <a:spcBef>
                          <a:spcPts val="0"/>
                        </a:spcBef>
                        <a:spcAft>
                          <a:spcPts val="0"/>
                        </a:spcAft>
                        <a:buNone/>
                      </a:pPr>
                      <a:r>
                        <a:rPr lang="en-US" sz="1000" dirty="0" smtClean="0"/>
                        <a:t>ten-crazy-cool-tshirts-facts</a:t>
                      </a:r>
                      <a:endParaRPr sz="1000" dirty="0"/>
                    </a:p>
                  </a:txBody>
                  <a:tcPr marL="91425" marR="91425" marT="91425" marB="91425"/>
                </a:tc>
                <a:tc>
                  <a:txBody>
                    <a:bodyPr/>
                    <a:lstStyle/>
                    <a:p>
                      <a:pPr marL="0" lvl="0" indent="0" rtl="0">
                        <a:spcBef>
                          <a:spcPts val="0"/>
                        </a:spcBef>
                        <a:spcAft>
                          <a:spcPts val="0"/>
                        </a:spcAft>
                        <a:buNone/>
                      </a:pPr>
                      <a:r>
                        <a:rPr lang="en-US" sz="1000" dirty="0" smtClean="0"/>
                        <a:t>buzzfeed</a:t>
                      </a:r>
                      <a:endParaRPr sz="1000" dirty="0"/>
                    </a:p>
                  </a:txBody>
                  <a:tcPr marL="91425" marR="91425" marT="91425" marB="91425"/>
                </a:tc>
              </a:tr>
              <a:tr h="326239">
                <a:tc>
                  <a:txBody>
                    <a:bodyPr/>
                    <a:lstStyle/>
                    <a:p>
                      <a:pPr marL="0" lvl="0" indent="0" rtl="0">
                        <a:spcBef>
                          <a:spcPts val="0"/>
                        </a:spcBef>
                        <a:spcAft>
                          <a:spcPts val="0"/>
                        </a:spcAft>
                        <a:buNone/>
                      </a:pPr>
                      <a:r>
                        <a:rPr lang="en-US" sz="1000" dirty="0" smtClean="0"/>
                        <a:t>retargeting-campaign</a:t>
                      </a:r>
                      <a:endParaRPr sz="1000" dirty="0"/>
                    </a:p>
                  </a:txBody>
                  <a:tcPr marL="91425" marR="91425" marT="91425" marB="91425"/>
                </a:tc>
                <a:tc>
                  <a:txBody>
                    <a:bodyPr/>
                    <a:lstStyle/>
                    <a:p>
                      <a:pPr marL="0" lvl="0" indent="0" rtl="0">
                        <a:spcBef>
                          <a:spcPts val="0"/>
                        </a:spcBef>
                        <a:spcAft>
                          <a:spcPts val="0"/>
                        </a:spcAft>
                        <a:buNone/>
                      </a:pPr>
                      <a:r>
                        <a:rPr lang="en-US" sz="1000" dirty="0" smtClean="0"/>
                        <a:t>email</a:t>
                      </a:r>
                      <a:endParaRPr sz="1000" dirty="0"/>
                    </a:p>
                  </a:txBody>
                  <a:tcPr marL="91425" marR="91425" marT="91425" marB="91425"/>
                </a:tc>
              </a:tr>
              <a:tr h="326239">
                <a:tc>
                  <a:txBody>
                    <a:bodyPr/>
                    <a:lstStyle/>
                    <a:p>
                      <a:pPr marL="0" lvl="0" indent="0" rtl="0">
                        <a:spcBef>
                          <a:spcPts val="0"/>
                        </a:spcBef>
                        <a:spcAft>
                          <a:spcPts val="0"/>
                        </a:spcAft>
                        <a:buNone/>
                      </a:pPr>
                      <a:r>
                        <a:rPr lang="en-US" sz="1000" dirty="0" smtClean="0"/>
                        <a:t>retargeting-ad</a:t>
                      </a:r>
                      <a:endParaRPr sz="1000" dirty="0"/>
                    </a:p>
                  </a:txBody>
                  <a:tcPr marL="91425" marR="91425" marT="91425" marB="91425"/>
                </a:tc>
                <a:tc>
                  <a:txBody>
                    <a:bodyPr/>
                    <a:lstStyle/>
                    <a:p>
                      <a:pPr marL="0" lvl="0" indent="0" rtl="0">
                        <a:spcBef>
                          <a:spcPts val="0"/>
                        </a:spcBef>
                        <a:spcAft>
                          <a:spcPts val="0"/>
                        </a:spcAft>
                        <a:buNone/>
                      </a:pPr>
                      <a:r>
                        <a:rPr lang="en-US" sz="1000" dirty="0" smtClean="0"/>
                        <a:t>facebook</a:t>
                      </a:r>
                      <a:endParaRPr sz="1000" dirty="0"/>
                    </a:p>
                  </a:txBody>
                  <a:tcPr marL="91425" marR="91425" marT="91425" marB="91425"/>
                </a:tc>
              </a:tr>
              <a:tr h="378201">
                <a:tc>
                  <a:txBody>
                    <a:bodyPr/>
                    <a:lstStyle/>
                    <a:p>
                      <a:pPr marL="0" lvl="0" indent="0" rtl="0">
                        <a:spcBef>
                          <a:spcPts val="0"/>
                        </a:spcBef>
                        <a:spcAft>
                          <a:spcPts val="0"/>
                        </a:spcAft>
                        <a:buNone/>
                      </a:pPr>
                      <a:r>
                        <a:rPr lang="en-US" sz="1000" dirty="0" smtClean="0"/>
                        <a:t>interview-with-cool-tshirts-founder</a:t>
                      </a:r>
                      <a:endParaRPr sz="1000" dirty="0"/>
                    </a:p>
                  </a:txBody>
                  <a:tcPr marL="91425" marR="91425" marT="91425" marB="91425"/>
                </a:tc>
                <a:tc>
                  <a:txBody>
                    <a:bodyPr/>
                    <a:lstStyle/>
                    <a:p>
                      <a:pPr marL="0" lvl="0" indent="0" rtl="0">
                        <a:spcBef>
                          <a:spcPts val="0"/>
                        </a:spcBef>
                        <a:spcAft>
                          <a:spcPts val="0"/>
                        </a:spcAft>
                        <a:buNone/>
                      </a:pPr>
                      <a:r>
                        <a:rPr lang="en-US" sz="1000" dirty="0" smtClean="0"/>
                        <a:t>medium</a:t>
                      </a:r>
                      <a:endParaRPr sz="1000" dirty="0"/>
                    </a:p>
                  </a:txBody>
                  <a:tcPr marL="91425" marR="91425" marT="91425" marB="91425"/>
                </a:tc>
              </a:tr>
              <a:tr h="326239">
                <a:tc>
                  <a:txBody>
                    <a:bodyPr/>
                    <a:lstStyle/>
                    <a:p>
                      <a:pPr marL="0" lvl="0" indent="0" rtl="0">
                        <a:spcBef>
                          <a:spcPts val="0"/>
                        </a:spcBef>
                        <a:spcAft>
                          <a:spcPts val="0"/>
                        </a:spcAft>
                        <a:buNone/>
                      </a:pPr>
                      <a:r>
                        <a:rPr lang="en-US" sz="1000" dirty="0" smtClean="0"/>
                        <a:t>paid-search</a:t>
                      </a:r>
                      <a:endParaRPr sz="1000" dirty="0"/>
                    </a:p>
                  </a:txBody>
                  <a:tcPr marL="91425" marR="91425" marT="91425" marB="91425"/>
                </a:tc>
                <a:tc>
                  <a:txBody>
                    <a:bodyPr/>
                    <a:lstStyle/>
                    <a:p>
                      <a:pPr marL="0" lvl="0" indent="0" rtl="0">
                        <a:spcBef>
                          <a:spcPts val="0"/>
                        </a:spcBef>
                        <a:spcAft>
                          <a:spcPts val="0"/>
                        </a:spcAft>
                        <a:buNone/>
                      </a:pPr>
                      <a:r>
                        <a:rPr lang="en-US" sz="1000" dirty="0" smtClean="0"/>
                        <a:t>google</a:t>
                      </a:r>
                      <a:endParaRPr sz="1000" dirty="0"/>
                    </a:p>
                  </a:txBody>
                  <a:tcPr marL="91425" marR="91425" marT="91425" marB="91425"/>
                </a:tc>
              </a:tr>
              <a:tr h="326239">
                <a:tc>
                  <a:txBody>
                    <a:bodyPr/>
                    <a:lstStyle/>
                    <a:p>
                      <a:pPr marL="0" lvl="0" indent="0" rtl="0">
                        <a:spcBef>
                          <a:spcPts val="0"/>
                        </a:spcBef>
                        <a:spcAft>
                          <a:spcPts val="0"/>
                        </a:spcAft>
                        <a:buNone/>
                      </a:pPr>
                      <a:r>
                        <a:rPr lang="en-US" sz="1000" dirty="0" smtClean="0"/>
                        <a:t>cool-tshirts-search</a:t>
                      </a:r>
                      <a:endParaRPr sz="1000" dirty="0"/>
                    </a:p>
                  </a:txBody>
                  <a:tcPr marL="91425" marR="91425" marT="91425" marB="91425"/>
                </a:tc>
                <a:tc>
                  <a:txBody>
                    <a:bodyPr/>
                    <a:lstStyle/>
                    <a:p>
                      <a:pPr marL="0" lvl="0" indent="0" rtl="0">
                        <a:spcBef>
                          <a:spcPts val="0"/>
                        </a:spcBef>
                        <a:spcAft>
                          <a:spcPts val="0"/>
                        </a:spcAft>
                        <a:buNone/>
                      </a:pPr>
                      <a:r>
                        <a:rPr lang="en-US" sz="1000" dirty="0" smtClean="0"/>
                        <a:t>google</a:t>
                      </a:r>
                      <a:endParaRPr sz="1000" dirty="0"/>
                    </a:p>
                  </a:txBody>
                  <a:tcPr marL="91425" marR="91425" marT="91425" marB="91425"/>
                </a:tc>
              </a:tr>
            </a:tbl>
          </a:graphicData>
        </a:graphic>
      </p:graphicFrame>
      <p:graphicFrame>
        <p:nvGraphicFramePr>
          <p:cNvPr id="5" name="Shape 332"/>
          <p:cNvGraphicFramePr/>
          <p:nvPr/>
        </p:nvGraphicFramePr>
        <p:xfrm>
          <a:off x="5423130" y="1130225"/>
          <a:ext cx="3292852" cy="670500"/>
        </p:xfrm>
        <a:graphic>
          <a:graphicData uri="http://schemas.openxmlformats.org/drawingml/2006/table">
            <a:tbl>
              <a:tblPr>
                <a:noFill/>
                <a:tableStyleId>{8628B589-4659-4227-9C68-565DD4A46BFE}</a:tableStyleId>
              </a:tblPr>
              <a:tblGrid>
                <a:gridCol w="1652536"/>
                <a:gridCol w="1640316"/>
              </a:tblGrid>
              <a:tr h="326239">
                <a:tc>
                  <a:txBody>
                    <a:bodyPr/>
                    <a:lstStyle/>
                    <a:p>
                      <a:pPr marL="0" lvl="0" indent="0" algn="ctr" rtl="0">
                        <a:spcBef>
                          <a:spcPts val="0"/>
                        </a:spcBef>
                        <a:spcAft>
                          <a:spcPts val="0"/>
                        </a:spcAft>
                        <a:buNone/>
                      </a:pPr>
                      <a:r>
                        <a:rPr lang="en" sz="1000" b="1" dirty="0" smtClean="0">
                          <a:solidFill>
                            <a:srgbClr val="FFFFFF"/>
                          </a:solidFill>
                        </a:rPr>
                        <a:t>Campaigns</a:t>
                      </a:r>
                      <a:endParaRPr sz="1000" b="1" dirty="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c>
                  <a:txBody>
                    <a:bodyPr/>
                    <a:lstStyle/>
                    <a:p>
                      <a:pPr marL="0" lvl="0" indent="0" algn="ctr" rtl="0">
                        <a:spcBef>
                          <a:spcPts val="0"/>
                        </a:spcBef>
                        <a:spcAft>
                          <a:spcPts val="0"/>
                        </a:spcAft>
                        <a:buNone/>
                      </a:pPr>
                      <a:r>
                        <a:rPr lang="en" sz="1000" b="1" dirty="0" smtClean="0">
                          <a:solidFill>
                            <a:srgbClr val="FFFFFF"/>
                          </a:solidFill>
                        </a:rPr>
                        <a:t>Sources</a:t>
                      </a:r>
                      <a:endParaRPr sz="1000" b="1" dirty="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r>
              <a:tr h="326239">
                <a:tc>
                  <a:txBody>
                    <a:bodyPr/>
                    <a:lstStyle/>
                    <a:p>
                      <a:pPr marL="0" lvl="0" indent="0" algn="ctr" rtl="0">
                        <a:spcBef>
                          <a:spcPts val="0"/>
                        </a:spcBef>
                        <a:spcAft>
                          <a:spcPts val="0"/>
                        </a:spcAft>
                        <a:buNone/>
                      </a:pPr>
                      <a:r>
                        <a:rPr lang="en-US" sz="1000" dirty="0" smtClean="0"/>
                        <a:t>8</a:t>
                      </a:r>
                      <a:endParaRPr sz="1000"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000" dirty="0" smtClean="0"/>
                        <a:t>6</a:t>
                      </a:r>
                      <a:endParaRPr sz="1000" dirty="0"/>
                    </a:p>
                  </a:txBody>
                  <a:tcPr marL="91425" marR="91425" marT="91425" marB="91425">
                    <a:lnT w="9525" cap="flat" cmpd="sng">
                      <a:solidFill>
                        <a:srgbClr val="9E9E9E"/>
                      </a:solidFill>
                      <a:prstDash val="solid"/>
                      <a:round/>
                      <a:headEnd type="none" w="sm" len="sm"/>
                      <a:tailEnd type="none" w="sm" len="sm"/>
                    </a:lnT>
                  </a:tcPr>
                </a:tc>
              </a:tr>
            </a:tbl>
          </a:graphicData>
        </a:graphic>
      </p:graphicFrame>
    </p:spTree>
    <p:extLst>
      <p:ext uri="{BB962C8B-B14F-4D97-AF65-F5344CB8AC3E}">
        <p14:creationId xmlns:p14="http://schemas.microsoft.com/office/powerpoint/2010/main" val="9390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76200" lvl="0">
              <a:lnSpc>
                <a:spcPct val="115000"/>
              </a:lnSpc>
              <a:spcBef>
                <a:spcPts val="1100"/>
              </a:spcBef>
              <a:buClr>
                <a:srgbClr val="222222"/>
              </a:buClr>
              <a:buSzPts val="2400"/>
            </a:pPr>
            <a:r>
              <a:rPr lang="en" sz="2400" b="1" dirty="0" smtClean="0">
                <a:solidFill>
                  <a:srgbClr val="295269"/>
                </a:solidFill>
                <a:highlight>
                  <a:srgbClr val="FFFFFF"/>
                </a:highlight>
                <a:latin typeface="Roboto"/>
                <a:ea typeface="Roboto"/>
                <a:cs typeface="Roboto"/>
                <a:sym typeface="Roboto"/>
              </a:rPr>
              <a:t>1.1 </a:t>
            </a:r>
            <a:r>
              <a:rPr lang="en-US" sz="2400" dirty="0" smtClean="0">
                <a:solidFill>
                  <a:srgbClr val="222222"/>
                </a:solidFill>
                <a:highlight>
                  <a:srgbClr val="FFFFFF"/>
                </a:highlight>
                <a:latin typeface="Roboto"/>
                <a:ea typeface="Roboto"/>
                <a:cs typeface="Roboto"/>
                <a:sym typeface="Roboto"/>
              </a:rPr>
              <a:t>Get </a:t>
            </a:r>
            <a:r>
              <a:rPr lang="en-US" sz="2400" dirty="0">
                <a:solidFill>
                  <a:srgbClr val="222222"/>
                </a:solidFill>
                <a:highlight>
                  <a:srgbClr val="FFFFFF"/>
                </a:highlight>
                <a:latin typeface="Roboto"/>
                <a:ea typeface="Roboto"/>
                <a:cs typeface="Roboto"/>
                <a:sym typeface="Roboto"/>
              </a:rPr>
              <a:t>familiar with </a:t>
            </a:r>
            <a:r>
              <a:rPr lang="en-US" sz="2400" dirty="0" smtClean="0">
                <a:solidFill>
                  <a:srgbClr val="222222"/>
                </a:solidFill>
                <a:highlight>
                  <a:srgbClr val="FFFFFF"/>
                </a:highlight>
                <a:latin typeface="Roboto"/>
                <a:ea typeface="Roboto"/>
                <a:cs typeface="Roboto"/>
                <a:sym typeface="Roboto"/>
              </a:rPr>
              <a:t>CoolTouchShirts - Funnel</a:t>
            </a:r>
            <a:endParaRPr lang="en-US" sz="2400" dirty="0">
              <a:solidFill>
                <a:srgbClr val="222222"/>
              </a:solidFill>
              <a:highlight>
                <a:srgbClr val="FFFFFF"/>
              </a:highlight>
              <a:latin typeface="Roboto"/>
              <a:ea typeface="Roboto"/>
              <a:cs typeface="Roboto"/>
              <a:sym typeface="Roboto"/>
            </a:endParaRPr>
          </a:p>
        </p:txBody>
      </p:sp>
      <p:sp>
        <p:nvSpPr>
          <p:cNvPr id="331" name="Shape 331"/>
          <p:cNvSpPr txBox="1"/>
          <p:nvPr/>
        </p:nvSpPr>
        <p:spPr>
          <a:xfrm>
            <a:off x="406965" y="1130225"/>
            <a:ext cx="3727063" cy="3847800"/>
          </a:xfrm>
          <a:prstGeom prst="rect">
            <a:avLst/>
          </a:prstGeom>
          <a:noFill/>
          <a:ln w="9525" cap="flat" cmpd="sng">
            <a:solidFill>
              <a:srgbClr val="B7B7B7"/>
            </a:solidFill>
            <a:prstDash val="solid"/>
            <a:round/>
            <a:headEnd type="none" w="sm" len="sm"/>
            <a:tailEnd type="none" w="sm" len="sm"/>
          </a:ln>
        </p:spPr>
        <p:txBody>
          <a:bodyPr spcFirstLastPara="1" wrap="square" lIns="171450" tIns="91425" rIns="91425" bIns="91425" anchor="t" anchorCtr="0">
            <a:noAutofit/>
          </a:bodyPr>
          <a:lstStyle/>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The graphic on the right represents the typical CoolTshirts customer journey towards a purchase with a count of visits to each page by distinct user_id.</a:t>
            </a:r>
          </a:p>
          <a:p>
            <a:pPr marL="171450" lvl="0" indent="-190500" rtl="0">
              <a:lnSpc>
                <a:spcPct val="115000"/>
              </a:lnSpc>
              <a:spcBef>
                <a:spcPts val="0"/>
              </a:spcBef>
              <a:spcAft>
                <a:spcPts val="0"/>
              </a:spcAft>
              <a:buSzPts val="1200"/>
              <a:buFont typeface="Wingdings" panose="05000000000000000000" pitchFamily="2" charset="2"/>
              <a:buChar char="q"/>
            </a:pPr>
            <a:endParaRPr lang="en-US" sz="1200" dirty="0">
              <a:latin typeface="Roboto"/>
              <a:ea typeface="Roboto"/>
              <a:cs typeface="Roboto"/>
              <a:sym typeface="Roboto"/>
            </a:endParaRPr>
          </a:p>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CoolTouchShirts funnel starts with a landing page, which is the first page a customer would interact with coming from a marketing campaign</a:t>
            </a:r>
          </a:p>
          <a:p>
            <a:pPr marL="171450" lvl="0" indent="-190500" rtl="0">
              <a:lnSpc>
                <a:spcPct val="115000"/>
              </a:lnSpc>
              <a:spcBef>
                <a:spcPts val="0"/>
              </a:spcBef>
              <a:spcAft>
                <a:spcPts val="0"/>
              </a:spcAft>
              <a:buSzPts val="1200"/>
              <a:buFont typeface="Wingdings" panose="05000000000000000000" pitchFamily="2" charset="2"/>
              <a:buChar char="q"/>
            </a:pPr>
            <a:endParaRPr lang="en-US" sz="1200" dirty="0">
              <a:latin typeface="Roboto"/>
              <a:ea typeface="Roboto"/>
              <a:cs typeface="Roboto"/>
              <a:sym typeface="Roboto"/>
            </a:endParaRPr>
          </a:p>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Customers who move through the funnel and make it to </a:t>
            </a:r>
            <a:r>
              <a:rPr lang="en-US" sz="1200" b="1" dirty="0" smtClean="0">
                <a:latin typeface="Roboto"/>
                <a:ea typeface="Roboto"/>
                <a:cs typeface="Roboto"/>
                <a:sym typeface="Roboto"/>
              </a:rPr>
              <a:t>purchase</a:t>
            </a:r>
            <a:r>
              <a:rPr lang="en-US" sz="1200" dirty="0" smtClean="0">
                <a:latin typeface="Roboto"/>
                <a:ea typeface="Roboto"/>
                <a:cs typeface="Roboto"/>
                <a:sym typeface="Roboto"/>
              </a:rPr>
              <a:t> are considered converted from an opportunity to a </a:t>
            </a:r>
            <a:r>
              <a:rPr lang="en-US" sz="1200" b="1" dirty="0" smtClean="0">
                <a:latin typeface="Roboto"/>
                <a:ea typeface="Roboto"/>
                <a:cs typeface="Roboto"/>
                <a:sym typeface="Roboto"/>
              </a:rPr>
              <a:t>sale</a:t>
            </a:r>
          </a:p>
          <a:p>
            <a:pPr marL="171450" lvl="0" indent="-190500" rtl="0">
              <a:lnSpc>
                <a:spcPct val="115000"/>
              </a:lnSpc>
              <a:spcBef>
                <a:spcPts val="0"/>
              </a:spcBef>
              <a:spcAft>
                <a:spcPts val="0"/>
              </a:spcAft>
              <a:buSzPts val="1200"/>
              <a:buFont typeface="Wingdings" panose="05000000000000000000" pitchFamily="2" charset="2"/>
              <a:buChar char="q"/>
            </a:pPr>
            <a:endParaRPr lang="en-US" sz="1200" b="1" dirty="0">
              <a:latin typeface="Roboto"/>
              <a:ea typeface="Roboto"/>
              <a:cs typeface="Roboto"/>
              <a:sym typeface="Roboto"/>
            </a:endParaRPr>
          </a:p>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Here we can see that 361 out of 1,979 unique visits converted into a sale</a:t>
            </a:r>
          </a:p>
          <a:p>
            <a:pPr marL="171450" lvl="8" indent="-171450">
              <a:lnSpc>
                <a:spcPct val="115000"/>
              </a:lnSpc>
              <a:buSzPts val="1200"/>
              <a:buFont typeface="Wingdings" panose="05000000000000000000" pitchFamily="2" charset="2"/>
              <a:buChar char="q"/>
            </a:pPr>
            <a:endParaRPr lang="en-US" sz="1200" dirty="0" smtClean="0">
              <a:latin typeface="Roboto"/>
              <a:ea typeface="Roboto"/>
              <a:cs typeface="Roboto"/>
              <a:sym typeface="Roboto"/>
            </a:endParaRPr>
          </a:p>
          <a:p>
            <a:pPr lvl="8">
              <a:lnSpc>
                <a:spcPct val="115000"/>
              </a:lnSpc>
              <a:buSzPts val="1200"/>
            </a:pPr>
            <a:endParaRPr lang="en-US" sz="1200" dirty="0" smtClean="0">
              <a:latin typeface="Roboto"/>
              <a:ea typeface="Roboto"/>
              <a:cs typeface="Roboto"/>
              <a:sym typeface="Roboto"/>
            </a:endParaRPr>
          </a:p>
        </p:txBody>
      </p:sp>
      <p:graphicFrame>
        <p:nvGraphicFramePr>
          <p:cNvPr id="2" name="Diagram 1"/>
          <p:cNvGraphicFramePr/>
          <p:nvPr>
            <p:extLst>
              <p:ext uri="{D42A27DB-BD31-4B8C-83A1-F6EECF244321}">
                <p14:modId xmlns:p14="http://schemas.microsoft.com/office/powerpoint/2010/main" val="2339952526"/>
              </p:ext>
            </p:extLst>
          </p:nvPr>
        </p:nvGraphicFramePr>
        <p:xfrm>
          <a:off x="4134028" y="1246294"/>
          <a:ext cx="4793225" cy="3465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8577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76200" lvl="0">
              <a:lnSpc>
                <a:spcPct val="115000"/>
              </a:lnSpc>
              <a:spcBef>
                <a:spcPts val="1100"/>
              </a:spcBef>
              <a:buClr>
                <a:srgbClr val="222222"/>
              </a:buClr>
              <a:buSzPts val="2400"/>
            </a:pPr>
            <a:r>
              <a:rPr lang="en" sz="2400" b="1" dirty="0" smtClean="0">
                <a:solidFill>
                  <a:srgbClr val="295269"/>
                </a:solidFill>
                <a:highlight>
                  <a:srgbClr val="FFFFFF"/>
                </a:highlight>
                <a:latin typeface="Roboto"/>
                <a:ea typeface="Roboto"/>
                <a:cs typeface="Roboto"/>
                <a:sym typeface="Roboto"/>
              </a:rPr>
              <a:t>2.0 </a:t>
            </a:r>
            <a:r>
              <a:rPr lang="en" sz="2400" dirty="0" smtClean="0">
                <a:solidFill>
                  <a:schemeClr val="tx1"/>
                </a:solidFill>
                <a:highlight>
                  <a:srgbClr val="FFFFFF"/>
                </a:highlight>
                <a:latin typeface="Roboto"/>
                <a:ea typeface="Roboto"/>
                <a:cs typeface="Roboto"/>
                <a:sym typeface="Roboto"/>
              </a:rPr>
              <a:t>What is the user Journey – First Touch</a:t>
            </a:r>
            <a:endParaRPr lang="en-US" sz="2400" dirty="0">
              <a:solidFill>
                <a:schemeClr val="tx1"/>
              </a:solidFill>
              <a:highlight>
                <a:srgbClr val="FFFFFF"/>
              </a:highlight>
              <a:latin typeface="Roboto"/>
              <a:ea typeface="Roboto"/>
              <a:cs typeface="Roboto"/>
              <a:sym typeface="Roboto"/>
            </a:endParaRPr>
          </a:p>
        </p:txBody>
      </p:sp>
      <p:sp>
        <p:nvSpPr>
          <p:cNvPr id="331" name="Shape 331"/>
          <p:cNvSpPr txBox="1"/>
          <p:nvPr/>
        </p:nvSpPr>
        <p:spPr>
          <a:xfrm>
            <a:off x="406964" y="1130225"/>
            <a:ext cx="4907985" cy="3891832"/>
          </a:xfrm>
          <a:prstGeom prst="rect">
            <a:avLst/>
          </a:prstGeom>
          <a:noFill/>
          <a:ln w="9525" cap="flat" cmpd="sng">
            <a:solidFill>
              <a:srgbClr val="B7B7B7"/>
            </a:solidFill>
            <a:prstDash val="solid"/>
            <a:round/>
            <a:headEnd type="none" w="sm" len="sm"/>
            <a:tailEnd type="none" w="sm" len="sm"/>
          </a:ln>
        </p:spPr>
        <p:txBody>
          <a:bodyPr spcFirstLastPara="1" wrap="square" lIns="171450" tIns="91425" rIns="91425" bIns="91425" anchor="t" anchorCtr="0">
            <a:noAutofit/>
          </a:bodyPr>
          <a:lstStyle/>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We can understand how the different campaigns drive conversion by tying them to the customers journey through the funnel</a:t>
            </a:r>
          </a:p>
          <a:p>
            <a:pPr marL="171450" lvl="0" indent="-190500" rtl="0">
              <a:lnSpc>
                <a:spcPct val="115000"/>
              </a:lnSpc>
              <a:spcBef>
                <a:spcPts val="0"/>
              </a:spcBef>
              <a:spcAft>
                <a:spcPts val="0"/>
              </a:spcAft>
              <a:buSzPts val="1200"/>
              <a:buFont typeface="Wingdings" panose="05000000000000000000" pitchFamily="2" charset="2"/>
              <a:buChar char="q"/>
            </a:pPr>
            <a:endParaRPr lang="en-US" sz="1200" dirty="0">
              <a:latin typeface="Roboto"/>
              <a:ea typeface="Roboto"/>
              <a:cs typeface="Roboto"/>
              <a:sym typeface="Roboto"/>
            </a:endParaRPr>
          </a:p>
          <a:p>
            <a:pPr marL="171450" lvl="0" indent="-190500" rtl="0">
              <a:lnSpc>
                <a:spcPct val="115000"/>
              </a:lnSpc>
              <a:spcBef>
                <a:spcPts val="0"/>
              </a:spcBef>
              <a:spcAft>
                <a:spcPts val="0"/>
              </a:spcAft>
              <a:buSzPts val="1200"/>
              <a:buFont typeface="Wingdings" panose="05000000000000000000" pitchFamily="2" charset="2"/>
              <a:buChar char="q"/>
            </a:pPr>
            <a:r>
              <a:rPr lang="en-US" sz="1200" dirty="0">
                <a:latin typeface="Roboto"/>
                <a:ea typeface="Roboto"/>
                <a:cs typeface="Roboto"/>
                <a:sym typeface="Roboto"/>
              </a:rPr>
              <a:t>F</a:t>
            </a:r>
            <a:r>
              <a:rPr lang="en-US" sz="1200" dirty="0" smtClean="0">
                <a:latin typeface="Roboto"/>
                <a:ea typeface="Roboto"/>
                <a:cs typeface="Roboto"/>
                <a:sym typeface="Roboto"/>
              </a:rPr>
              <a:t>irst touch attribution helps us know how visitors are initially discovering the website, and assigns all credit to the first source the customer engaged with</a:t>
            </a:r>
          </a:p>
          <a:p>
            <a:pPr marL="171450" lvl="0" indent="-190500" rtl="0">
              <a:lnSpc>
                <a:spcPct val="115000"/>
              </a:lnSpc>
              <a:spcBef>
                <a:spcPts val="0"/>
              </a:spcBef>
              <a:spcAft>
                <a:spcPts val="0"/>
              </a:spcAft>
              <a:buSzPts val="1200"/>
              <a:buFont typeface="Wingdings" panose="05000000000000000000" pitchFamily="2" charset="2"/>
              <a:buChar char="q"/>
            </a:pPr>
            <a:endParaRPr lang="en-US" sz="1200" dirty="0">
              <a:latin typeface="Roboto"/>
              <a:ea typeface="Roboto"/>
              <a:cs typeface="Roboto"/>
              <a:sym typeface="Roboto"/>
            </a:endParaRPr>
          </a:p>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The table on the right shows us which campaigns are a first touch for CoolTShirt customers, and how many first touches can be attributed to the campaign</a:t>
            </a:r>
          </a:p>
          <a:p>
            <a:pPr marL="171450" lvl="0" indent="-190500" rtl="0">
              <a:lnSpc>
                <a:spcPct val="115000"/>
              </a:lnSpc>
              <a:spcBef>
                <a:spcPts val="0"/>
              </a:spcBef>
              <a:spcAft>
                <a:spcPts val="0"/>
              </a:spcAft>
              <a:buSzPts val="1200"/>
              <a:buFont typeface="Wingdings" panose="05000000000000000000" pitchFamily="2" charset="2"/>
              <a:buChar char="q"/>
            </a:pPr>
            <a:endParaRPr lang="en-US" sz="1200" dirty="0">
              <a:latin typeface="Roboto"/>
              <a:ea typeface="Roboto"/>
              <a:cs typeface="Roboto"/>
              <a:sym typeface="Roboto"/>
            </a:endParaRPr>
          </a:p>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Only four of the eight campaigns are a first touch for CoolTshirt customers</a:t>
            </a:r>
          </a:p>
          <a:p>
            <a:pPr marL="171450" lvl="0" indent="-190500" rtl="0">
              <a:lnSpc>
                <a:spcPct val="115000"/>
              </a:lnSpc>
              <a:spcBef>
                <a:spcPts val="0"/>
              </a:spcBef>
              <a:spcAft>
                <a:spcPts val="0"/>
              </a:spcAft>
              <a:buSzPts val="1200"/>
              <a:buFont typeface="Wingdings" panose="05000000000000000000" pitchFamily="2" charset="2"/>
              <a:buChar char="q"/>
            </a:pPr>
            <a:endParaRPr lang="en-US" sz="1200" dirty="0">
              <a:latin typeface="Roboto"/>
              <a:ea typeface="Roboto"/>
              <a:cs typeface="Roboto"/>
              <a:sym typeface="Roboto"/>
            </a:endParaRPr>
          </a:p>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Stories introducing the company provide more opportunities than search, this could mean brand awareness needs to be built up in the segment and/or additional search terms should be explored</a:t>
            </a:r>
          </a:p>
        </p:txBody>
      </p:sp>
      <p:graphicFrame>
        <p:nvGraphicFramePr>
          <p:cNvPr id="5" name="Shape 332"/>
          <p:cNvGraphicFramePr/>
          <p:nvPr>
            <p:extLst>
              <p:ext uri="{D42A27DB-BD31-4B8C-83A1-F6EECF244321}">
                <p14:modId xmlns:p14="http://schemas.microsoft.com/office/powerpoint/2010/main" val="3725738061"/>
              </p:ext>
            </p:extLst>
          </p:nvPr>
        </p:nvGraphicFramePr>
        <p:xfrm>
          <a:off x="5371253" y="1130224"/>
          <a:ext cx="3298486" cy="2277284"/>
        </p:xfrm>
        <a:graphic>
          <a:graphicData uri="http://schemas.openxmlformats.org/drawingml/2006/table">
            <a:tbl>
              <a:tblPr>
                <a:noFill/>
                <a:tableStyleId>{8628B589-4659-4227-9C68-565DD4A46BFE}</a:tableStyleId>
              </a:tblPr>
              <a:tblGrid>
                <a:gridCol w="2370667"/>
                <a:gridCol w="927819"/>
              </a:tblGrid>
              <a:tr h="373453">
                <a:tc>
                  <a:txBody>
                    <a:bodyPr/>
                    <a:lstStyle/>
                    <a:p>
                      <a:pPr marL="0" lvl="0" indent="0" algn="l" rtl="0">
                        <a:spcBef>
                          <a:spcPts val="0"/>
                        </a:spcBef>
                        <a:spcAft>
                          <a:spcPts val="0"/>
                        </a:spcAft>
                        <a:buNone/>
                      </a:pPr>
                      <a:r>
                        <a:rPr lang="en" sz="1000" b="1" dirty="0" smtClean="0">
                          <a:solidFill>
                            <a:srgbClr val="FFFFFF"/>
                          </a:solidFill>
                        </a:rPr>
                        <a:t>Campaign</a:t>
                      </a:r>
                      <a:endParaRPr sz="1000" b="1" dirty="0">
                        <a:solidFill>
                          <a:srgbClr val="FFFFFF"/>
                        </a:solidFill>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tc>
                  <a:txBody>
                    <a:bodyPr/>
                    <a:lstStyle/>
                    <a:p>
                      <a:pPr marL="0" lvl="0" indent="0" algn="l" rtl="0">
                        <a:spcBef>
                          <a:spcPts val="0"/>
                        </a:spcBef>
                        <a:spcAft>
                          <a:spcPts val="0"/>
                        </a:spcAft>
                        <a:buNone/>
                      </a:pPr>
                      <a:r>
                        <a:rPr lang="en" sz="1000" b="1" dirty="0" smtClean="0">
                          <a:solidFill>
                            <a:srgbClr val="FFFFFF"/>
                          </a:solidFill>
                        </a:rPr>
                        <a:t>First Touch</a:t>
                      </a:r>
                      <a:endParaRPr sz="1000" b="1" dirty="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r>
              <a:tr h="514519">
                <a:tc>
                  <a:txBody>
                    <a:bodyPr/>
                    <a:lstStyle/>
                    <a:p>
                      <a:pPr marL="0" lvl="0" indent="0" algn="l" rtl="0">
                        <a:spcBef>
                          <a:spcPts val="0"/>
                        </a:spcBef>
                        <a:spcAft>
                          <a:spcPts val="0"/>
                        </a:spcAft>
                        <a:buNone/>
                      </a:pPr>
                      <a:r>
                        <a:rPr lang="en-US" sz="1000" b="1" dirty="0" smtClean="0"/>
                        <a:t>interview-with-cool-tshirts-founder</a:t>
                      </a:r>
                      <a:endParaRPr sz="1000" b="1" dirty="0"/>
                    </a:p>
                  </a:txBody>
                  <a:tcPr marL="91425" marR="91425" marT="91425" marB="91425">
                    <a:lnT w="9525" cap="flat" cmpd="sng" algn="ctr">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000" dirty="0" smtClean="0"/>
                        <a:t>622</a:t>
                      </a:r>
                      <a:endParaRPr sz="1000" dirty="0"/>
                    </a:p>
                  </a:txBody>
                  <a:tcPr marL="91425" marR="91425" marT="91425" marB="91425">
                    <a:lnT w="9525" cap="flat" cmpd="sng">
                      <a:solidFill>
                        <a:srgbClr val="9E9E9E"/>
                      </a:solidFill>
                      <a:prstDash val="solid"/>
                      <a:round/>
                      <a:headEnd type="none" w="sm" len="sm"/>
                      <a:tailEnd type="none" w="sm" len="sm"/>
                    </a:lnT>
                  </a:tcPr>
                </a:tc>
              </a:tr>
              <a:tr h="5145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smtClean="0"/>
                        <a:t>getting – to know-cool-tshirts</a:t>
                      </a:r>
                    </a:p>
                  </a:txBody>
                  <a:tcPr marL="91425" marR="91425" marT="91425" marB="91425"/>
                </a:tc>
                <a:tc>
                  <a:txBody>
                    <a:bodyPr/>
                    <a:lstStyle/>
                    <a:p>
                      <a:pPr marL="0" lvl="0" indent="0" algn="l" rtl="0">
                        <a:spcBef>
                          <a:spcPts val="0"/>
                        </a:spcBef>
                        <a:spcAft>
                          <a:spcPts val="0"/>
                        </a:spcAft>
                        <a:buNone/>
                      </a:pPr>
                      <a:r>
                        <a:rPr lang="en-US" sz="1000" dirty="0" smtClean="0"/>
                        <a:t>612</a:t>
                      </a:r>
                      <a:endParaRPr sz="1000" dirty="0"/>
                    </a:p>
                  </a:txBody>
                  <a:tcPr marL="91425" marR="91425" marT="91425" marB="91425"/>
                </a:tc>
              </a:tr>
              <a:tr h="51840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smtClean="0"/>
                        <a:t>ten-crazy-cool-tshirts-facts</a:t>
                      </a:r>
                    </a:p>
                  </a:txBody>
                  <a:tcPr marL="91425" marR="91425" marT="91425" marB="91425"/>
                </a:tc>
                <a:tc>
                  <a:txBody>
                    <a:bodyPr/>
                    <a:lstStyle/>
                    <a:p>
                      <a:pPr marL="0" lvl="0" indent="0" algn="l" rtl="0">
                        <a:spcBef>
                          <a:spcPts val="0"/>
                        </a:spcBef>
                        <a:spcAft>
                          <a:spcPts val="0"/>
                        </a:spcAft>
                        <a:buNone/>
                      </a:pPr>
                      <a:r>
                        <a:rPr lang="en-US" sz="1000" dirty="0" smtClean="0"/>
                        <a:t>576</a:t>
                      </a:r>
                      <a:endParaRPr sz="1000" dirty="0"/>
                    </a:p>
                  </a:txBody>
                  <a:tcPr marL="91425" marR="91425" marT="91425" marB="91425"/>
                </a:tc>
              </a:tr>
              <a:tr h="356391">
                <a:tc>
                  <a:txBody>
                    <a:bodyPr/>
                    <a:lstStyle/>
                    <a:p>
                      <a:pPr marL="0" lvl="0" indent="0" algn="l" rtl="0">
                        <a:spcBef>
                          <a:spcPts val="0"/>
                        </a:spcBef>
                        <a:spcAft>
                          <a:spcPts val="0"/>
                        </a:spcAft>
                        <a:buNone/>
                      </a:pPr>
                      <a:r>
                        <a:rPr lang="en-US" sz="1000" b="1" dirty="0" smtClean="0"/>
                        <a:t>cool-tshirts-search</a:t>
                      </a:r>
                      <a:endParaRPr sz="1000" b="1" dirty="0"/>
                    </a:p>
                  </a:txBody>
                  <a:tcPr marL="91425" marR="91425" marT="91425" marB="91425"/>
                </a:tc>
                <a:tc>
                  <a:txBody>
                    <a:bodyPr/>
                    <a:lstStyle/>
                    <a:p>
                      <a:pPr marL="0" lvl="0" indent="0" algn="l" rtl="0">
                        <a:spcBef>
                          <a:spcPts val="0"/>
                        </a:spcBef>
                        <a:spcAft>
                          <a:spcPts val="0"/>
                        </a:spcAft>
                        <a:buNone/>
                      </a:pPr>
                      <a:r>
                        <a:rPr lang="en-US" sz="1000" dirty="0" smtClean="0"/>
                        <a:t>169</a:t>
                      </a:r>
                      <a:endParaRPr sz="1000" dirty="0"/>
                    </a:p>
                  </a:txBody>
                  <a:tcPr marL="91425" marR="91425" marT="91425" marB="91425"/>
                </a:tc>
              </a:tr>
            </a:tbl>
          </a:graphicData>
        </a:graphic>
      </p:graphicFrame>
    </p:spTree>
    <p:extLst>
      <p:ext uri="{BB962C8B-B14F-4D97-AF65-F5344CB8AC3E}">
        <p14:creationId xmlns:p14="http://schemas.microsoft.com/office/powerpoint/2010/main" val="32650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76200" lvl="0">
              <a:lnSpc>
                <a:spcPct val="115000"/>
              </a:lnSpc>
              <a:spcBef>
                <a:spcPts val="1100"/>
              </a:spcBef>
              <a:buClr>
                <a:srgbClr val="222222"/>
              </a:buClr>
              <a:buSzPts val="2400"/>
            </a:pPr>
            <a:r>
              <a:rPr lang="en" sz="2400" b="1" dirty="0" smtClean="0">
                <a:solidFill>
                  <a:srgbClr val="295269"/>
                </a:solidFill>
                <a:highlight>
                  <a:srgbClr val="FFFFFF"/>
                </a:highlight>
                <a:latin typeface="Roboto"/>
                <a:ea typeface="Roboto"/>
                <a:cs typeface="Roboto"/>
                <a:sym typeface="Roboto"/>
              </a:rPr>
              <a:t>2.1 </a:t>
            </a:r>
            <a:r>
              <a:rPr lang="en" sz="2400" dirty="0" smtClean="0">
                <a:solidFill>
                  <a:schemeClr val="tx1"/>
                </a:solidFill>
                <a:highlight>
                  <a:srgbClr val="FFFFFF"/>
                </a:highlight>
                <a:latin typeface="Roboto"/>
                <a:ea typeface="Roboto"/>
                <a:cs typeface="Roboto"/>
                <a:sym typeface="Roboto"/>
              </a:rPr>
              <a:t>What is the user Journey – Last Touch</a:t>
            </a:r>
            <a:endParaRPr lang="en-US" sz="2400" dirty="0">
              <a:solidFill>
                <a:schemeClr val="tx1"/>
              </a:solidFill>
              <a:highlight>
                <a:srgbClr val="FFFFFF"/>
              </a:highlight>
              <a:latin typeface="Roboto"/>
              <a:ea typeface="Roboto"/>
              <a:cs typeface="Roboto"/>
              <a:sym typeface="Roboto"/>
            </a:endParaRPr>
          </a:p>
        </p:txBody>
      </p:sp>
      <p:sp>
        <p:nvSpPr>
          <p:cNvPr id="331" name="Shape 331"/>
          <p:cNvSpPr txBox="1"/>
          <p:nvPr/>
        </p:nvSpPr>
        <p:spPr>
          <a:xfrm>
            <a:off x="406965" y="1130225"/>
            <a:ext cx="4801728" cy="3847800"/>
          </a:xfrm>
          <a:prstGeom prst="rect">
            <a:avLst/>
          </a:prstGeom>
          <a:noFill/>
          <a:ln w="9525" cap="flat" cmpd="sng">
            <a:solidFill>
              <a:srgbClr val="B7B7B7"/>
            </a:solidFill>
            <a:prstDash val="solid"/>
            <a:round/>
            <a:headEnd type="none" w="sm" len="sm"/>
            <a:tailEnd type="none" w="sm" len="sm"/>
          </a:ln>
        </p:spPr>
        <p:txBody>
          <a:bodyPr spcFirstLastPara="1" wrap="square" lIns="171450" tIns="91425" rIns="91425" bIns="91425" anchor="t" anchorCtr="0">
            <a:noAutofit/>
          </a:bodyPr>
          <a:lstStyle/>
          <a:p>
            <a:pPr marL="171450" lvl="0" indent="-17145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Last touch attribution assigns all credit to the last source the customer engaged with</a:t>
            </a:r>
          </a:p>
          <a:p>
            <a:pPr marL="171450" lvl="0" indent="-190500" rtl="0">
              <a:lnSpc>
                <a:spcPct val="115000"/>
              </a:lnSpc>
              <a:spcBef>
                <a:spcPts val="0"/>
              </a:spcBef>
              <a:spcAft>
                <a:spcPts val="0"/>
              </a:spcAft>
              <a:buSzPts val="1200"/>
              <a:buFont typeface="Wingdings" panose="05000000000000000000" pitchFamily="2" charset="2"/>
              <a:buChar char="q"/>
            </a:pPr>
            <a:endParaRPr lang="en-US" sz="1200" dirty="0">
              <a:latin typeface="Roboto"/>
              <a:ea typeface="Roboto"/>
              <a:cs typeface="Roboto"/>
              <a:sym typeface="Roboto"/>
            </a:endParaRPr>
          </a:p>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The table on the right shows us which campaigns are a last touch for CoolTShirt customers, and how many last touches can be attributed to the campaign</a:t>
            </a:r>
          </a:p>
          <a:p>
            <a:pPr marL="171450" lvl="0" indent="-190500" rtl="0">
              <a:lnSpc>
                <a:spcPct val="115000"/>
              </a:lnSpc>
              <a:spcBef>
                <a:spcPts val="0"/>
              </a:spcBef>
              <a:spcAft>
                <a:spcPts val="0"/>
              </a:spcAft>
              <a:buSzPts val="1200"/>
              <a:buFont typeface="Wingdings" panose="05000000000000000000" pitchFamily="2" charset="2"/>
              <a:buChar char="q"/>
            </a:pPr>
            <a:endParaRPr lang="en-US" sz="1200" dirty="0">
              <a:latin typeface="Roboto"/>
              <a:ea typeface="Roboto"/>
              <a:cs typeface="Roboto"/>
              <a:sym typeface="Roboto"/>
            </a:endParaRPr>
          </a:p>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All eight of the campaigns are a last touch for CoolTshirt customers, this makes logical sense as a first touch can also be a last touch if a customer never left the funnel  and interacted with a different source before making a purchase</a:t>
            </a:r>
          </a:p>
          <a:p>
            <a:pPr marL="171450" lvl="0" indent="-190500" rtl="0">
              <a:lnSpc>
                <a:spcPct val="115000"/>
              </a:lnSpc>
              <a:spcBef>
                <a:spcPts val="0"/>
              </a:spcBef>
              <a:spcAft>
                <a:spcPts val="0"/>
              </a:spcAft>
              <a:buSzPts val="1200"/>
              <a:buFont typeface="Wingdings" panose="05000000000000000000" pitchFamily="2" charset="2"/>
              <a:buChar char="q"/>
            </a:pPr>
            <a:endParaRPr lang="en-US" sz="1200" dirty="0">
              <a:latin typeface="Roboto"/>
              <a:ea typeface="Roboto"/>
              <a:cs typeface="Roboto"/>
              <a:sym typeface="Roboto"/>
            </a:endParaRPr>
          </a:p>
          <a:p>
            <a:pPr marL="171450" lvl="0" indent="-19050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Once again search</a:t>
            </a:r>
            <a:r>
              <a:rPr lang="en-US" sz="1200" dirty="0">
                <a:latin typeface="Roboto"/>
                <a:ea typeface="Roboto"/>
                <a:cs typeface="Roboto"/>
                <a:sym typeface="Roboto"/>
              </a:rPr>
              <a:t> </a:t>
            </a:r>
            <a:r>
              <a:rPr lang="en-US" sz="1200" dirty="0" smtClean="0">
                <a:latin typeface="Roboto"/>
                <a:ea typeface="Roboto"/>
                <a:cs typeface="Roboto"/>
                <a:sym typeface="Roboto"/>
              </a:rPr>
              <a:t>campaigns bring the fewest opportunities</a:t>
            </a:r>
          </a:p>
        </p:txBody>
      </p:sp>
      <p:graphicFrame>
        <p:nvGraphicFramePr>
          <p:cNvPr id="6" name="Shape 332"/>
          <p:cNvGraphicFramePr/>
          <p:nvPr>
            <p:extLst>
              <p:ext uri="{D42A27DB-BD31-4B8C-83A1-F6EECF244321}">
                <p14:modId xmlns:p14="http://schemas.microsoft.com/office/powerpoint/2010/main" val="1084712765"/>
              </p:ext>
            </p:extLst>
          </p:nvPr>
        </p:nvGraphicFramePr>
        <p:xfrm>
          <a:off x="5364956" y="1138881"/>
          <a:ext cx="3249330" cy="3847797"/>
        </p:xfrm>
        <a:graphic>
          <a:graphicData uri="http://schemas.openxmlformats.org/drawingml/2006/table">
            <a:tbl>
              <a:tblPr>
                <a:noFill/>
                <a:tableStyleId>{8628B589-4659-4227-9C68-565DD4A46BFE}</a:tableStyleId>
              </a:tblPr>
              <a:tblGrid>
                <a:gridCol w="2350294"/>
                <a:gridCol w="899036"/>
              </a:tblGrid>
              <a:tr h="355673">
                <a:tc>
                  <a:txBody>
                    <a:bodyPr/>
                    <a:lstStyle/>
                    <a:p>
                      <a:pPr marL="0" lvl="0" indent="0" rtl="0">
                        <a:spcBef>
                          <a:spcPts val="0"/>
                        </a:spcBef>
                        <a:spcAft>
                          <a:spcPts val="0"/>
                        </a:spcAft>
                        <a:buNone/>
                      </a:pPr>
                      <a:r>
                        <a:rPr lang="en" sz="1000" b="1" dirty="0" smtClean="0">
                          <a:solidFill>
                            <a:srgbClr val="FFFFFF"/>
                          </a:solidFill>
                        </a:rPr>
                        <a:t>Campaign</a:t>
                      </a:r>
                      <a:endParaRPr sz="1000" b="1" dirty="0">
                        <a:solidFill>
                          <a:srgbClr val="FFFFFF"/>
                        </a:solidFill>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tc>
                  <a:txBody>
                    <a:bodyPr/>
                    <a:lstStyle/>
                    <a:p>
                      <a:pPr marL="0" lvl="0" indent="0" rtl="0">
                        <a:spcBef>
                          <a:spcPts val="0"/>
                        </a:spcBef>
                        <a:spcAft>
                          <a:spcPts val="0"/>
                        </a:spcAft>
                        <a:buNone/>
                      </a:pPr>
                      <a:r>
                        <a:rPr lang="en" sz="1000" b="1" dirty="0" smtClean="0">
                          <a:solidFill>
                            <a:srgbClr val="FFFFFF"/>
                          </a:solidFill>
                        </a:rPr>
                        <a:t>LastTouch</a:t>
                      </a:r>
                      <a:endParaRPr sz="1000" b="1" dirty="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r>
              <a:tr h="51735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smtClean="0"/>
                        <a:t>weekly-newsletter</a:t>
                      </a:r>
                    </a:p>
                  </a:txBody>
                  <a:tcPr marL="91425" marR="91425" marT="91425" marB="91425">
                    <a:lnT w="9525" cap="flat" cmpd="sng" algn="ctr">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en-US" sz="1000" dirty="0" smtClean="0"/>
                        <a:t>447</a:t>
                      </a:r>
                      <a:endParaRPr sz="1000" dirty="0"/>
                    </a:p>
                  </a:txBody>
                  <a:tcPr marL="91425" marR="91425" marT="91425" marB="91425">
                    <a:lnT w="9525" cap="flat" cmpd="sng">
                      <a:solidFill>
                        <a:srgbClr val="9E9E9E"/>
                      </a:solidFill>
                      <a:prstDash val="solid"/>
                      <a:round/>
                      <a:headEnd type="none" w="sm" len="sm"/>
                      <a:tailEnd type="none" w="sm" len="sm"/>
                    </a:lnT>
                  </a:tcPr>
                </a:tc>
              </a:tr>
              <a:tr h="355673">
                <a:tc>
                  <a:txBody>
                    <a:bodyPr/>
                    <a:lstStyle/>
                    <a:p>
                      <a:pPr marL="0" lvl="0" indent="0" rtl="0">
                        <a:spcBef>
                          <a:spcPts val="0"/>
                        </a:spcBef>
                        <a:spcAft>
                          <a:spcPts val="0"/>
                        </a:spcAft>
                        <a:buNone/>
                      </a:pPr>
                      <a:r>
                        <a:rPr lang="en-US" sz="1000" b="1" dirty="0" smtClean="0"/>
                        <a:t>retargeting-ad</a:t>
                      </a:r>
                      <a:endParaRPr lang="en-US" sz="1000" b="1" dirty="0"/>
                    </a:p>
                  </a:txBody>
                  <a:tcPr marL="91425" marR="91425" marT="91425" marB="91425"/>
                </a:tc>
                <a:tc>
                  <a:txBody>
                    <a:bodyPr/>
                    <a:lstStyle/>
                    <a:p>
                      <a:pPr marL="0" lvl="0" indent="0" rtl="0">
                        <a:spcBef>
                          <a:spcPts val="0"/>
                        </a:spcBef>
                        <a:spcAft>
                          <a:spcPts val="0"/>
                        </a:spcAft>
                        <a:buNone/>
                      </a:pPr>
                      <a:r>
                        <a:rPr lang="en-US" sz="1000" dirty="0" smtClean="0"/>
                        <a:t>443</a:t>
                      </a:r>
                      <a:endParaRPr sz="1000" dirty="0"/>
                    </a:p>
                  </a:txBody>
                  <a:tcPr marL="91425" marR="91425" marT="91425" marB="91425"/>
                </a:tc>
              </a:tr>
              <a:tr h="517358">
                <a:tc>
                  <a:txBody>
                    <a:bodyPr/>
                    <a:lstStyle/>
                    <a:p>
                      <a:pPr marL="0" lvl="0" indent="0" rtl="0">
                        <a:spcBef>
                          <a:spcPts val="0"/>
                        </a:spcBef>
                        <a:spcAft>
                          <a:spcPts val="0"/>
                        </a:spcAft>
                        <a:buNone/>
                      </a:pPr>
                      <a:r>
                        <a:rPr lang="en-US" sz="1000" b="1" dirty="0" smtClean="0"/>
                        <a:t>retargeting-campaign</a:t>
                      </a:r>
                      <a:endParaRPr lang="en-US" sz="1000" b="1" dirty="0"/>
                    </a:p>
                  </a:txBody>
                  <a:tcPr marL="91425" marR="91425" marT="91425" marB="91425"/>
                </a:tc>
                <a:tc>
                  <a:txBody>
                    <a:bodyPr/>
                    <a:lstStyle/>
                    <a:p>
                      <a:pPr marL="0" lvl="0" indent="0" rtl="0">
                        <a:spcBef>
                          <a:spcPts val="0"/>
                        </a:spcBef>
                        <a:spcAft>
                          <a:spcPts val="0"/>
                        </a:spcAft>
                        <a:buNone/>
                      </a:pPr>
                      <a:r>
                        <a:rPr lang="en-US" sz="1000" dirty="0" smtClean="0"/>
                        <a:t>245</a:t>
                      </a:r>
                      <a:endParaRPr sz="1000" dirty="0"/>
                    </a:p>
                  </a:txBody>
                  <a:tcPr marL="91425" marR="91425" marT="91425" marB="91425"/>
                </a:tc>
              </a:tr>
              <a:tr h="51735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smtClean="0"/>
                        <a:t>getting – to know-cool-tshirts</a:t>
                      </a:r>
                    </a:p>
                    <a:p>
                      <a:pPr marL="0" lvl="0" indent="0" rtl="0">
                        <a:spcBef>
                          <a:spcPts val="0"/>
                        </a:spcBef>
                        <a:spcAft>
                          <a:spcPts val="0"/>
                        </a:spcAft>
                        <a:buNone/>
                      </a:pPr>
                      <a:endParaRPr sz="1000" b="1" dirty="0"/>
                    </a:p>
                  </a:txBody>
                  <a:tcPr marL="91425" marR="91425" marT="91425" marB="91425"/>
                </a:tc>
                <a:tc>
                  <a:txBody>
                    <a:bodyPr/>
                    <a:lstStyle/>
                    <a:p>
                      <a:pPr marL="0" lvl="0" indent="0" rtl="0">
                        <a:spcBef>
                          <a:spcPts val="0"/>
                        </a:spcBef>
                        <a:spcAft>
                          <a:spcPts val="0"/>
                        </a:spcAft>
                        <a:buNone/>
                      </a:pPr>
                      <a:r>
                        <a:rPr lang="en-US" sz="1000" dirty="0" smtClean="0"/>
                        <a:t>232</a:t>
                      </a:r>
                      <a:endParaRPr sz="1000" dirty="0"/>
                    </a:p>
                  </a:txBody>
                  <a:tcPr marL="91425" marR="91425" marT="91425" marB="91425"/>
                </a:tc>
              </a:tr>
              <a:tr h="35567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smtClean="0"/>
                        <a:t>ten-crazy-cool-tshirts-facts</a:t>
                      </a:r>
                      <a:endParaRPr lang="en-US" sz="1000" b="1" dirty="0" smtClean="0"/>
                    </a:p>
                  </a:txBody>
                  <a:tcPr marL="91425" marR="91425" marT="91425" marB="91425"/>
                </a:tc>
                <a:tc>
                  <a:txBody>
                    <a:bodyPr/>
                    <a:lstStyle/>
                    <a:p>
                      <a:pPr marL="0" lvl="0" indent="0" rtl="0">
                        <a:spcBef>
                          <a:spcPts val="0"/>
                        </a:spcBef>
                        <a:spcAft>
                          <a:spcPts val="0"/>
                        </a:spcAft>
                        <a:buNone/>
                      </a:pPr>
                      <a:r>
                        <a:rPr lang="en-US" sz="1000" dirty="0" smtClean="0"/>
                        <a:t>190</a:t>
                      </a:r>
                      <a:endParaRPr sz="1000" dirty="0"/>
                    </a:p>
                  </a:txBody>
                  <a:tcPr marL="91425" marR="91425" marT="91425" marB="91425"/>
                </a:tc>
              </a:tr>
              <a:tr h="517358">
                <a:tc>
                  <a:txBody>
                    <a:bodyPr/>
                    <a:lstStyle/>
                    <a:p>
                      <a:pPr marL="0" lvl="0" indent="0" rtl="0">
                        <a:spcBef>
                          <a:spcPts val="0"/>
                        </a:spcBef>
                        <a:spcAft>
                          <a:spcPts val="0"/>
                        </a:spcAft>
                        <a:buNone/>
                      </a:pPr>
                      <a:r>
                        <a:rPr lang="en-US" sz="1000" b="1" dirty="0" smtClean="0"/>
                        <a:t>interview-with-cool-tshirts-founder</a:t>
                      </a:r>
                      <a:endParaRPr sz="1000" b="1" dirty="0"/>
                    </a:p>
                  </a:txBody>
                  <a:tcPr marL="91425" marR="91425" marT="91425" marB="91425"/>
                </a:tc>
                <a:tc>
                  <a:txBody>
                    <a:bodyPr/>
                    <a:lstStyle/>
                    <a:p>
                      <a:pPr marL="0" lvl="0" indent="0" rtl="0">
                        <a:spcBef>
                          <a:spcPts val="0"/>
                        </a:spcBef>
                        <a:spcAft>
                          <a:spcPts val="0"/>
                        </a:spcAft>
                        <a:buNone/>
                      </a:pPr>
                      <a:r>
                        <a:rPr lang="en-US" sz="1000" dirty="0" smtClean="0"/>
                        <a:t>184</a:t>
                      </a:r>
                      <a:endParaRPr sz="1000" dirty="0"/>
                    </a:p>
                  </a:txBody>
                  <a:tcPr marL="91425" marR="91425" marT="91425" marB="91425"/>
                </a:tc>
              </a:tr>
              <a:tr h="355673">
                <a:tc>
                  <a:txBody>
                    <a:bodyPr/>
                    <a:lstStyle/>
                    <a:p>
                      <a:pPr marL="0" lvl="0" indent="0" rtl="0">
                        <a:spcBef>
                          <a:spcPts val="0"/>
                        </a:spcBef>
                        <a:spcAft>
                          <a:spcPts val="0"/>
                        </a:spcAft>
                        <a:buNone/>
                      </a:pPr>
                      <a:r>
                        <a:rPr lang="en-US" sz="1000" b="1" dirty="0" smtClean="0"/>
                        <a:t>paid-search</a:t>
                      </a:r>
                      <a:endParaRPr sz="1000" b="1" dirty="0"/>
                    </a:p>
                  </a:txBody>
                  <a:tcPr marL="91425" marR="91425" marT="91425" marB="91425"/>
                </a:tc>
                <a:tc>
                  <a:txBody>
                    <a:bodyPr/>
                    <a:lstStyle/>
                    <a:p>
                      <a:pPr marL="0" lvl="0" indent="0" rtl="0">
                        <a:spcBef>
                          <a:spcPts val="0"/>
                        </a:spcBef>
                        <a:spcAft>
                          <a:spcPts val="0"/>
                        </a:spcAft>
                        <a:buNone/>
                      </a:pPr>
                      <a:r>
                        <a:rPr lang="en-US" sz="1000" dirty="0" smtClean="0"/>
                        <a:t>178</a:t>
                      </a:r>
                      <a:endParaRPr sz="1000" dirty="0"/>
                    </a:p>
                  </a:txBody>
                  <a:tcPr marL="91425" marR="91425" marT="91425" marB="91425"/>
                </a:tc>
              </a:tr>
              <a:tr h="355673">
                <a:tc>
                  <a:txBody>
                    <a:bodyPr/>
                    <a:lstStyle/>
                    <a:p>
                      <a:pPr marL="0" lvl="0" indent="0" rtl="0">
                        <a:spcBef>
                          <a:spcPts val="0"/>
                        </a:spcBef>
                        <a:spcAft>
                          <a:spcPts val="0"/>
                        </a:spcAft>
                        <a:buNone/>
                      </a:pPr>
                      <a:r>
                        <a:rPr lang="en-US" sz="1000" b="1" dirty="0" smtClean="0"/>
                        <a:t>cool-tshirts-search</a:t>
                      </a:r>
                      <a:endParaRPr sz="1000" b="1" dirty="0"/>
                    </a:p>
                  </a:txBody>
                  <a:tcPr marL="91425" marR="91425" marT="91425" marB="91425"/>
                </a:tc>
                <a:tc>
                  <a:txBody>
                    <a:bodyPr/>
                    <a:lstStyle/>
                    <a:p>
                      <a:pPr marL="0" lvl="0" indent="0" rtl="0">
                        <a:spcBef>
                          <a:spcPts val="0"/>
                        </a:spcBef>
                        <a:spcAft>
                          <a:spcPts val="0"/>
                        </a:spcAft>
                        <a:buNone/>
                      </a:pPr>
                      <a:r>
                        <a:rPr lang="en-US" sz="1000" dirty="0" smtClean="0"/>
                        <a:t>60</a:t>
                      </a:r>
                      <a:endParaRPr sz="1000" dirty="0"/>
                    </a:p>
                  </a:txBody>
                  <a:tcPr marL="91425" marR="91425" marT="91425" marB="91425"/>
                </a:tc>
              </a:tr>
            </a:tbl>
          </a:graphicData>
        </a:graphic>
      </p:graphicFrame>
    </p:spTree>
    <p:extLst>
      <p:ext uri="{BB962C8B-B14F-4D97-AF65-F5344CB8AC3E}">
        <p14:creationId xmlns:p14="http://schemas.microsoft.com/office/powerpoint/2010/main" val="773927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76200" lvl="0">
              <a:lnSpc>
                <a:spcPct val="115000"/>
              </a:lnSpc>
              <a:spcBef>
                <a:spcPts val="1100"/>
              </a:spcBef>
              <a:buClr>
                <a:srgbClr val="222222"/>
              </a:buClr>
              <a:buSzPts val="2400"/>
            </a:pPr>
            <a:r>
              <a:rPr lang="en" sz="2400" b="1" dirty="0" smtClean="0">
                <a:solidFill>
                  <a:srgbClr val="295269"/>
                </a:solidFill>
                <a:highlight>
                  <a:srgbClr val="FFFFFF"/>
                </a:highlight>
                <a:latin typeface="Roboto"/>
                <a:ea typeface="Roboto"/>
                <a:cs typeface="Roboto"/>
                <a:sym typeface="Roboto"/>
              </a:rPr>
              <a:t>2.1 </a:t>
            </a:r>
            <a:r>
              <a:rPr lang="en" sz="2400" dirty="0" smtClean="0">
                <a:solidFill>
                  <a:schemeClr val="tx1"/>
                </a:solidFill>
                <a:highlight>
                  <a:srgbClr val="FFFFFF"/>
                </a:highlight>
                <a:latin typeface="Roboto"/>
                <a:ea typeface="Roboto"/>
                <a:cs typeface="Roboto"/>
                <a:sym typeface="Roboto"/>
              </a:rPr>
              <a:t>What is the user Journey - Purchase</a:t>
            </a:r>
            <a:endParaRPr lang="en-US" sz="2400" dirty="0">
              <a:solidFill>
                <a:schemeClr val="tx1"/>
              </a:solidFill>
              <a:highlight>
                <a:srgbClr val="FFFFFF"/>
              </a:highlight>
              <a:latin typeface="Roboto"/>
              <a:ea typeface="Roboto"/>
              <a:cs typeface="Roboto"/>
              <a:sym typeface="Roboto"/>
            </a:endParaRPr>
          </a:p>
        </p:txBody>
      </p:sp>
      <p:sp>
        <p:nvSpPr>
          <p:cNvPr id="331" name="Shape 331"/>
          <p:cNvSpPr txBox="1"/>
          <p:nvPr/>
        </p:nvSpPr>
        <p:spPr>
          <a:xfrm>
            <a:off x="406965" y="1130225"/>
            <a:ext cx="4801728" cy="3847800"/>
          </a:xfrm>
          <a:prstGeom prst="rect">
            <a:avLst/>
          </a:prstGeom>
          <a:noFill/>
          <a:ln w="9525" cap="flat" cmpd="sng">
            <a:solidFill>
              <a:srgbClr val="B7B7B7"/>
            </a:solidFill>
            <a:prstDash val="solid"/>
            <a:round/>
            <a:headEnd type="none" w="sm" len="sm"/>
            <a:tailEnd type="none" w="sm" len="sm"/>
          </a:ln>
        </p:spPr>
        <p:txBody>
          <a:bodyPr spcFirstLastPara="1" wrap="square" lIns="171450" tIns="91425" rIns="91425" bIns="91425" anchor="t" anchorCtr="0">
            <a:noAutofit/>
          </a:bodyPr>
          <a:lstStyle/>
          <a:p>
            <a:pPr marL="171450" lvl="0" indent="-17145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Finally out of a total of 1979 opportunities 361 purchases were made</a:t>
            </a:r>
          </a:p>
          <a:p>
            <a:pPr lvl="0" rtl="0">
              <a:lnSpc>
                <a:spcPct val="115000"/>
              </a:lnSpc>
              <a:spcBef>
                <a:spcPts val="0"/>
              </a:spcBef>
              <a:spcAft>
                <a:spcPts val="0"/>
              </a:spcAft>
              <a:buSzPts val="1200"/>
            </a:pPr>
            <a:endParaRPr lang="en-US" sz="1200" dirty="0">
              <a:latin typeface="Roboto"/>
              <a:ea typeface="Roboto"/>
              <a:cs typeface="Roboto"/>
              <a:sym typeface="Roboto"/>
            </a:endParaRPr>
          </a:p>
          <a:p>
            <a:pPr marL="171450" lvl="0" indent="-17145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We can use the information from the purchase page in the funnel combined with the last touch information, to understand how many purchases can be attributed to the campaigns </a:t>
            </a:r>
          </a:p>
          <a:p>
            <a:pPr marL="171450" lvl="0" indent="-171450" rtl="0">
              <a:lnSpc>
                <a:spcPct val="115000"/>
              </a:lnSpc>
              <a:spcBef>
                <a:spcPts val="0"/>
              </a:spcBef>
              <a:spcAft>
                <a:spcPts val="0"/>
              </a:spcAft>
              <a:buSzPts val="1200"/>
              <a:buFont typeface="Wingdings" panose="05000000000000000000" pitchFamily="2" charset="2"/>
              <a:buChar char="q"/>
            </a:pPr>
            <a:endParaRPr lang="en-US" sz="1200" dirty="0">
              <a:latin typeface="Roboto"/>
              <a:ea typeface="Roboto"/>
              <a:cs typeface="Roboto"/>
              <a:sym typeface="Roboto"/>
            </a:endParaRPr>
          </a:p>
          <a:p>
            <a:pPr marL="171450" lvl="0" indent="-171450" rtl="0">
              <a:lnSpc>
                <a:spcPct val="115000"/>
              </a:lnSpc>
              <a:spcBef>
                <a:spcPts val="0"/>
              </a:spcBef>
              <a:spcAft>
                <a:spcPts val="0"/>
              </a:spcAft>
              <a:buSzPts val="1200"/>
              <a:buFont typeface="Wingdings" panose="05000000000000000000" pitchFamily="2" charset="2"/>
              <a:buChar char="q"/>
            </a:pPr>
            <a:r>
              <a:rPr lang="en-US" sz="1200" dirty="0" smtClean="0">
                <a:latin typeface="Roboto"/>
                <a:ea typeface="Roboto"/>
                <a:cs typeface="Roboto"/>
                <a:sym typeface="Roboto"/>
              </a:rPr>
              <a:t>This data confirms what we saw in the first and last touch analyses, customers seem to have an affinity to the company story which drives their decision to engage and as we see here purchase</a:t>
            </a:r>
          </a:p>
        </p:txBody>
      </p:sp>
      <p:graphicFrame>
        <p:nvGraphicFramePr>
          <p:cNvPr id="6" name="Shape 332"/>
          <p:cNvGraphicFramePr/>
          <p:nvPr>
            <p:extLst>
              <p:ext uri="{D42A27DB-BD31-4B8C-83A1-F6EECF244321}">
                <p14:modId xmlns:p14="http://schemas.microsoft.com/office/powerpoint/2010/main" val="2988859953"/>
              </p:ext>
            </p:extLst>
          </p:nvPr>
        </p:nvGraphicFramePr>
        <p:xfrm>
          <a:off x="5364956" y="1138881"/>
          <a:ext cx="3249330" cy="3037673"/>
        </p:xfrm>
        <a:graphic>
          <a:graphicData uri="http://schemas.openxmlformats.org/drawingml/2006/table">
            <a:tbl>
              <a:tblPr>
                <a:noFill/>
                <a:tableStyleId>{8628B589-4659-4227-9C68-565DD4A46BFE}</a:tableStyleId>
              </a:tblPr>
              <a:tblGrid>
                <a:gridCol w="2350294"/>
                <a:gridCol w="899036"/>
              </a:tblGrid>
              <a:tr h="261294">
                <a:tc>
                  <a:txBody>
                    <a:bodyPr/>
                    <a:lstStyle/>
                    <a:p>
                      <a:pPr marL="0" lvl="0" indent="0" rtl="0">
                        <a:spcBef>
                          <a:spcPts val="0"/>
                        </a:spcBef>
                        <a:spcAft>
                          <a:spcPts val="0"/>
                        </a:spcAft>
                        <a:buNone/>
                      </a:pPr>
                      <a:r>
                        <a:rPr lang="en" sz="1000" b="1" dirty="0" smtClean="0">
                          <a:solidFill>
                            <a:srgbClr val="FFFFFF"/>
                          </a:solidFill>
                        </a:rPr>
                        <a:t>Campaign</a:t>
                      </a:r>
                      <a:endParaRPr sz="1000" b="1" dirty="0">
                        <a:solidFill>
                          <a:srgbClr val="FFFFFF"/>
                        </a:solidFill>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tc>
                  <a:txBody>
                    <a:bodyPr/>
                    <a:lstStyle/>
                    <a:p>
                      <a:pPr marL="0" lvl="0" indent="0" rtl="0">
                        <a:spcBef>
                          <a:spcPts val="0"/>
                        </a:spcBef>
                        <a:spcAft>
                          <a:spcPts val="0"/>
                        </a:spcAft>
                        <a:buNone/>
                      </a:pPr>
                      <a:r>
                        <a:rPr lang="en" sz="1000" b="1" dirty="0" smtClean="0">
                          <a:solidFill>
                            <a:srgbClr val="FFFFFF"/>
                          </a:solidFill>
                        </a:rPr>
                        <a:t>LastTouch</a:t>
                      </a:r>
                      <a:endParaRPr sz="1000" b="1" dirty="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r>
              <a:tr h="26995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smtClean="0"/>
                        <a:t>weekly-newsletter</a:t>
                      </a:r>
                    </a:p>
                  </a:txBody>
                  <a:tcPr marL="91425" marR="91425" marT="91425" marB="91425">
                    <a:lnT w="9525" cap="flat" cmpd="sng" algn="ctr">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en-US" sz="1000" dirty="0" smtClean="0"/>
                        <a:t>114</a:t>
                      </a:r>
                      <a:endParaRPr sz="1000" dirty="0"/>
                    </a:p>
                  </a:txBody>
                  <a:tcPr marL="91425" marR="91425" marT="91425" marB="91425">
                    <a:lnT w="9525" cap="flat" cmpd="sng">
                      <a:solidFill>
                        <a:srgbClr val="9E9E9E"/>
                      </a:solidFill>
                      <a:prstDash val="solid"/>
                      <a:round/>
                      <a:headEnd type="none" w="sm" len="sm"/>
                      <a:tailEnd type="none" w="sm" len="sm"/>
                    </a:lnT>
                  </a:tcPr>
                </a:tc>
              </a:tr>
              <a:tr h="242888">
                <a:tc>
                  <a:txBody>
                    <a:bodyPr/>
                    <a:lstStyle/>
                    <a:p>
                      <a:pPr marL="0" lvl="0" indent="0" rtl="0">
                        <a:spcBef>
                          <a:spcPts val="0"/>
                        </a:spcBef>
                        <a:spcAft>
                          <a:spcPts val="0"/>
                        </a:spcAft>
                        <a:buNone/>
                      </a:pPr>
                      <a:r>
                        <a:rPr lang="en-US" sz="1000" b="1" dirty="0" smtClean="0"/>
                        <a:t>retargeting-ad</a:t>
                      </a:r>
                      <a:endParaRPr lang="en-US" sz="1000" b="1" dirty="0"/>
                    </a:p>
                  </a:txBody>
                  <a:tcPr marL="91425" marR="91425" marT="91425" marB="91425"/>
                </a:tc>
                <a:tc>
                  <a:txBody>
                    <a:bodyPr/>
                    <a:lstStyle/>
                    <a:p>
                      <a:pPr marL="0" lvl="0" indent="0" rtl="0">
                        <a:spcBef>
                          <a:spcPts val="0"/>
                        </a:spcBef>
                        <a:spcAft>
                          <a:spcPts val="0"/>
                        </a:spcAft>
                        <a:buNone/>
                      </a:pPr>
                      <a:r>
                        <a:rPr lang="en-US" sz="1000" dirty="0" smtClean="0"/>
                        <a:t>112</a:t>
                      </a:r>
                      <a:endParaRPr sz="1000" dirty="0"/>
                    </a:p>
                  </a:txBody>
                  <a:tcPr marL="91425" marR="91425" marT="91425" marB="91425"/>
                </a:tc>
              </a:tr>
              <a:tr h="315840">
                <a:tc>
                  <a:txBody>
                    <a:bodyPr/>
                    <a:lstStyle/>
                    <a:p>
                      <a:pPr marL="0" lvl="0" indent="0" rtl="0">
                        <a:spcBef>
                          <a:spcPts val="0"/>
                        </a:spcBef>
                        <a:spcAft>
                          <a:spcPts val="0"/>
                        </a:spcAft>
                        <a:buNone/>
                      </a:pPr>
                      <a:r>
                        <a:rPr lang="en-US" sz="1000" b="1" dirty="0" smtClean="0"/>
                        <a:t>retargeting-campaign</a:t>
                      </a:r>
                      <a:endParaRPr lang="en-US" sz="1000" b="1" dirty="0"/>
                    </a:p>
                  </a:txBody>
                  <a:tcPr marL="91425" marR="91425" marT="91425" marB="91425"/>
                </a:tc>
                <a:tc>
                  <a:txBody>
                    <a:bodyPr/>
                    <a:lstStyle/>
                    <a:p>
                      <a:pPr marL="0" lvl="0" indent="0" rtl="0">
                        <a:spcBef>
                          <a:spcPts val="0"/>
                        </a:spcBef>
                        <a:spcAft>
                          <a:spcPts val="0"/>
                        </a:spcAft>
                        <a:buNone/>
                      </a:pPr>
                      <a:r>
                        <a:rPr lang="en-US" sz="1000" dirty="0" smtClean="0"/>
                        <a:t>53</a:t>
                      </a:r>
                      <a:endParaRPr sz="1000" dirty="0"/>
                    </a:p>
                  </a:txBody>
                  <a:tcPr marL="91425" marR="91425" marT="91425" marB="91425"/>
                </a:tc>
              </a:tr>
              <a:tr h="277113">
                <a:tc>
                  <a:txBody>
                    <a:bodyPr/>
                    <a:lstStyle/>
                    <a:p>
                      <a:pPr marL="0" lvl="0" indent="0" rtl="0">
                        <a:spcBef>
                          <a:spcPts val="0"/>
                        </a:spcBef>
                        <a:spcAft>
                          <a:spcPts val="0"/>
                        </a:spcAft>
                        <a:buNone/>
                      </a:pPr>
                      <a:r>
                        <a:rPr lang="en-US" sz="1000" b="1" dirty="0" smtClean="0"/>
                        <a:t>paid-search</a:t>
                      </a:r>
                      <a:endParaRPr sz="1000" b="1" dirty="0"/>
                    </a:p>
                  </a:txBody>
                  <a:tcPr marL="91425" marR="91425" marT="91425" marB="91425"/>
                </a:tc>
                <a:tc>
                  <a:txBody>
                    <a:bodyPr/>
                    <a:lstStyle/>
                    <a:p>
                      <a:pPr marL="0" lvl="0" indent="0" rtl="0">
                        <a:spcBef>
                          <a:spcPts val="0"/>
                        </a:spcBef>
                        <a:spcAft>
                          <a:spcPts val="0"/>
                        </a:spcAft>
                        <a:buNone/>
                      </a:pPr>
                      <a:r>
                        <a:rPr lang="en-US" sz="1000" dirty="0" smtClean="0"/>
                        <a:t>52</a:t>
                      </a:r>
                      <a:endParaRPr sz="1000" dirty="0"/>
                    </a:p>
                  </a:txBody>
                  <a:tcPr marL="91425" marR="91425" marT="91425" marB="91425"/>
                </a:tc>
              </a:tr>
              <a:tr h="241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smtClean="0"/>
                        <a:t>getting – to know-cool-tshirts</a:t>
                      </a:r>
                    </a:p>
                  </a:txBody>
                  <a:tcPr marL="91425" marR="91425" marT="91425" marB="91425"/>
                </a:tc>
                <a:tc>
                  <a:txBody>
                    <a:bodyPr/>
                    <a:lstStyle/>
                    <a:p>
                      <a:pPr marL="0" lvl="0" indent="0" rtl="0">
                        <a:spcBef>
                          <a:spcPts val="0"/>
                        </a:spcBef>
                        <a:spcAft>
                          <a:spcPts val="0"/>
                        </a:spcAft>
                        <a:buNone/>
                      </a:pPr>
                      <a:r>
                        <a:rPr lang="en-US" sz="1000" dirty="0" smtClean="0"/>
                        <a:t>9</a:t>
                      </a:r>
                      <a:endParaRPr sz="1000" dirty="0"/>
                    </a:p>
                  </a:txBody>
                  <a:tcPr marL="91425" marR="91425" marT="91425" marB="91425"/>
                </a:tc>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smtClean="0"/>
                        <a:t>ten-crazy-cool-tshirts-facts</a:t>
                      </a:r>
                      <a:endParaRPr lang="en-US" sz="1000" b="1" dirty="0" smtClean="0"/>
                    </a:p>
                  </a:txBody>
                  <a:tcPr marL="91425" marR="91425" marT="91425" marB="91425"/>
                </a:tc>
                <a:tc>
                  <a:txBody>
                    <a:bodyPr/>
                    <a:lstStyle/>
                    <a:p>
                      <a:pPr marL="0" lvl="0" indent="0" rtl="0">
                        <a:spcBef>
                          <a:spcPts val="0"/>
                        </a:spcBef>
                        <a:spcAft>
                          <a:spcPts val="0"/>
                        </a:spcAft>
                        <a:buNone/>
                      </a:pPr>
                      <a:r>
                        <a:rPr lang="en-US" sz="1000" dirty="0" smtClean="0"/>
                        <a:t>9</a:t>
                      </a:r>
                      <a:endParaRPr sz="1000" dirty="0"/>
                    </a:p>
                  </a:txBody>
                  <a:tcPr marL="91425" marR="91425" marT="91425" marB="91425"/>
                </a:tc>
              </a:tr>
              <a:tr h="219101">
                <a:tc>
                  <a:txBody>
                    <a:bodyPr/>
                    <a:lstStyle/>
                    <a:p>
                      <a:pPr marL="0" lvl="0" indent="0" rtl="0">
                        <a:spcBef>
                          <a:spcPts val="0"/>
                        </a:spcBef>
                        <a:spcAft>
                          <a:spcPts val="0"/>
                        </a:spcAft>
                        <a:buNone/>
                      </a:pPr>
                      <a:r>
                        <a:rPr lang="en-US" sz="1000" b="1" dirty="0" smtClean="0"/>
                        <a:t>interview-with-cool-tshirts-founder</a:t>
                      </a:r>
                      <a:endParaRPr sz="1000" b="1" dirty="0"/>
                    </a:p>
                  </a:txBody>
                  <a:tcPr marL="91425" marR="91425" marT="91425" marB="91425"/>
                </a:tc>
                <a:tc>
                  <a:txBody>
                    <a:bodyPr/>
                    <a:lstStyle/>
                    <a:p>
                      <a:pPr marL="0" lvl="0" indent="0" rtl="0">
                        <a:spcBef>
                          <a:spcPts val="0"/>
                        </a:spcBef>
                        <a:spcAft>
                          <a:spcPts val="0"/>
                        </a:spcAft>
                        <a:buNone/>
                      </a:pPr>
                      <a:r>
                        <a:rPr lang="en-US" sz="1000" dirty="0" smtClean="0"/>
                        <a:t>7</a:t>
                      </a:r>
                      <a:endParaRPr sz="1000" dirty="0"/>
                    </a:p>
                  </a:txBody>
                  <a:tcPr marL="91425" marR="91425" marT="91425" marB="91425"/>
                </a:tc>
              </a:tr>
              <a:tr h="355673">
                <a:tc>
                  <a:txBody>
                    <a:bodyPr/>
                    <a:lstStyle/>
                    <a:p>
                      <a:pPr marL="0" lvl="0" indent="0" rtl="0">
                        <a:spcBef>
                          <a:spcPts val="0"/>
                        </a:spcBef>
                        <a:spcAft>
                          <a:spcPts val="0"/>
                        </a:spcAft>
                        <a:buNone/>
                      </a:pPr>
                      <a:r>
                        <a:rPr lang="en-US" sz="1000" b="1" dirty="0" smtClean="0"/>
                        <a:t>cool-tshirts-search</a:t>
                      </a:r>
                      <a:endParaRPr sz="1000" b="1" dirty="0"/>
                    </a:p>
                  </a:txBody>
                  <a:tcPr marL="91425" marR="91425" marT="91425" marB="91425"/>
                </a:tc>
                <a:tc>
                  <a:txBody>
                    <a:bodyPr/>
                    <a:lstStyle/>
                    <a:p>
                      <a:pPr marL="0" lvl="0" indent="0" rtl="0">
                        <a:spcBef>
                          <a:spcPts val="0"/>
                        </a:spcBef>
                        <a:spcAft>
                          <a:spcPts val="0"/>
                        </a:spcAft>
                        <a:buNone/>
                      </a:pPr>
                      <a:r>
                        <a:rPr lang="en-US" sz="1000" dirty="0" smtClean="0"/>
                        <a:t>2</a:t>
                      </a:r>
                      <a:endParaRPr sz="1000" dirty="0"/>
                    </a:p>
                  </a:txBody>
                  <a:tcPr marL="91425" marR="91425" marT="91425" marB="91425"/>
                </a:tc>
              </a:tr>
            </a:tbl>
          </a:graphicData>
        </a:graphic>
      </p:graphicFrame>
    </p:spTree>
    <p:extLst>
      <p:ext uri="{BB962C8B-B14F-4D97-AF65-F5344CB8AC3E}">
        <p14:creationId xmlns:p14="http://schemas.microsoft.com/office/powerpoint/2010/main" val="301368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76200" lvl="0">
              <a:lnSpc>
                <a:spcPct val="115000"/>
              </a:lnSpc>
              <a:buClr>
                <a:srgbClr val="222222"/>
              </a:buClr>
              <a:buSzPts val="2400"/>
            </a:pPr>
            <a:r>
              <a:rPr lang="en" sz="2400" b="1" dirty="0" smtClean="0">
                <a:solidFill>
                  <a:srgbClr val="295269"/>
                </a:solidFill>
                <a:highlight>
                  <a:srgbClr val="FFFFFF"/>
                </a:highlight>
                <a:latin typeface="Roboto"/>
                <a:ea typeface="Roboto"/>
                <a:cs typeface="Roboto"/>
                <a:sym typeface="Roboto"/>
              </a:rPr>
              <a:t>3.0 </a:t>
            </a:r>
            <a:r>
              <a:rPr lang="en" sz="2400" dirty="0">
                <a:solidFill>
                  <a:srgbClr val="222222"/>
                </a:solidFill>
                <a:highlight>
                  <a:srgbClr val="FFFFFF"/>
                </a:highlight>
                <a:latin typeface="Roboto"/>
                <a:ea typeface="Roboto"/>
                <a:cs typeface="Roboto"/>
                <a:sym typeface="Roboto"/>
              </a:rPr>
              <a:t>Optimize the campaign budget</a:t>
            </a:r>
          </a:p>
        </p:txBody>
      </p:sp>
      <p:sp>
        <p:nvSpPr>
          <p:cNvPr id="331" name="Shape 331"/>
          <p:cNvSpPr txBox="1"/>
          <p:nvPr/>
        </p:nvSpPr>
        <p:spPr>
          <a:xfrm>
            <a:off x="406966" y="1130224"/>
            <a:ext cx="3900716" cy="2705969"/>
          </a:xfrm>
          <a:prstGeom prst="rect">
            <a:avLst/>
          </a:prstGeom>
          <a:noFill/>
          <a:ln w="9525" cap="flat" cmpd="sng">
            <a:noFill/>
            <a:prstDash val="solid"/>
            <a:round/>
            <a:headEnd type="none" w="sm" len="sm"/>
            <a:tailEnd type="none" w="sm" len="sm"/>
          </a:ln>
        </p:spPr>
        <p:txBody>
          <a:bodyPr spcFirstLastPara="1" wrap="square" lIns="171450" tIns="91425" rIns="91425" bIns="91425" anchor="t" anchorCtr="0">
            <a:noAutofit/>
          </a:bodyPr>
          <a:lstStyle/>
          <a:p>
            <a:pPr lvl="0" rtl="0">
              <a:lnSpc>
                <a:spcPct val="115000"/>
              </a:lnSpc>
              <a:spcBef>
                <a:spcPts val="0"/>
              </a:spcBef>
              <a:spcAft>
                <a:spcPts val="0"/>
              </a:spcAft>
              <a:buSzPts val="1200"/>
            </a:pPr>
            <a:endParaRPr lang="en-US" sz="1200" dirty="0" smtClean="0">
              <a:latin typeface="Roboto"/>
              <a:ea typeface="Roboto"/>
              <a:cs typeface="Roboto"/>
              <a:sym typeface="Roboto"/>
            </a:endParaRPr>
          </a:p>
          <a:p>
            <a:pPr marL="171450" lvl="8" indent="-171450">
              <a:lnSpc>
                <a:spcPct val="115000"/>
              </a:lnSpc>
              <a:buSzPts val="1200"/>
              <a:buFont typeface="Wingdings" panose="05000000000000000000" pitchFamily="2" charset="2"/>
              <a:buChar char="q"/>
            </a:pPr>
            <a:r>
              <a:rPr lang="en-US" sz="1200" dirty="0" smtClean="0">
                <a:latin typeface="Roboto"/>
                <a:ea typeface="Roboto"/>
                <a:cs typeface="Roboto"/>
                <a:sym typeface="Roboto"/>
              </a:rPr>
              <a:t>18% of all opportunities converted into a purchase</a:t>
            </a:r>
          </a:p>
          <a:p>
            <a:pPr marL="171450" lvl="8" indent="-171450">
              <a:lnSpc>
                <a:spcPct val="115000"/>
              </a:lnSpc>
              <a:buSzPts val="1200"/>
              <a:buFont typeface="Wingdings" panose="05000000000000000000" pitchFamily="2" charset="2"/>
              <a:buChar char="q"/>
            </a:pPr>
            <a:endParaRPr lang="en-US" sz="1200" dirty="0">
              <a:latin typeface="Roboto"/>
              <a:ea typeface="Roboto"/>
              <a:cs typeface="Roboto"/>
              <a:sym typeface="Roboto"/>
            </a:endParaRPr>
          </a:p>
          <a:p>
            <a:pPr marL="171450" lvl="8" indent="-171450">
              <a:lnSpc>
                <a:spcPct val="115000"/>
              </a:lnSpc>
              <a:buSzPts val="1200"/>
              <a:buFont typeface="Wingdings" panose="05000000000000000000" pitchFamily="2" charset="2"/>
              <a:buChar char="q"/>
            </a:pPr>
            <a:r>
              <a:rPr lang="en-US" sz="1200" dirty="0" smtClean="0">
                <a:latin typeface="Roboto"/>
                <a:ea typeface="Roboto"/>
                <a:cs typeface="Roboto"/>
                <a:sym typeface="Roboto"/>
              </a:rPr>
              <a:t>32% of purchases are attributed to the weekly newsletter campaign whose source is e-mail</a:t>
            </a:r>
          </a:p>
          <a:p>
            <a:pPr marL="171450" lvl="8" indent="-171450">
              <a:lnSpc>
                <a:spcPct val="115000"/>
              </a:lnSpc>
              <a:buSzPts val="1200"/>
              <a:buFont typeface="Wingdings" panose="05000000000000000000" pitchFamily="2" charset="2"/>
              <a:buChar char="q"/>
            </a:pPr>
            <a:endParaRPr lang="en-US" sz="1200" dirty="0">
              <a:latin typeface="Roboto"/>
              <a:ea typeface="Roboto"/>
              <a:cs typeface="Roboto"/>
              <a:sym typeface="Roboto"/>
            </a:endParaRPr>
          </a:p>
          <a:p>
            <a:pPr marL="171450" lvl="8" indent="-171450">
              <a:lnSpc>
                <a:spcPct val="115000"/>
              </a:lnSpc>
              <a:buSzPts val="1200"/>
              <a:buFont typeface="Wingdings" panose="05000000000000000000" pitchFamily="2" charset="2"/>
              <a:buChar char="q"/>
            </a:pPr>
            <a:r>
              <a:rPr lang="en-US" sz="1200" dirty="0" smtClean="0">
                <a:latin typeface="Roboto"/>
                <a:ea typeface="Roboto"/>
                <a:cs typeface="Roboto"/>
                <a:sym typeface="Roboto"/>
              </a:rPr>
              <a:t>The next best campaign is retargeting-ad, which 31% of purchases can be attributed to. The source of this campaign is facebook</a:t>
            </a:r>
          </a:p>
        </p:txBody>
      </p:sp>
      <p:pic>
        <p:nvPicPr>
          <p:cNvPr id="2" name="Picture 1"/>
          <p:cNvPicPr>
            <a:picLocks noChangeAspect="1"/>
          </p:cNvPicPr>
          <p:nvPr/>
        </p:nvPicPr>
        <p:blipFill>
          <a:blip r:embed="rId3"/>
          <a:stretch>
            <a:fillRect/>
          </a:stretch>
        </p:blipFill>
        <p:spPr>
          <a:xfrm>
            <a:off x="4186238" y="1130223"/>
            <a:ext cx="4594431" cy="3030046"/>
          </a:xfrm>
          <a:prstGeom prst="rect">
            <a:avLst/>
          </a:prstGeom>
        </p:spPr>
      </p:pic>
    </p:spTree>
    <p:extLst>
      <p:ext uri="{BB962C8B-B14F-4D97-AF65-F5344CB8AC3E}">
        <p14:creationId xmlns:p14="http://schemas.microsoft.com/office/powerpoint/2010/main" val="3535548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76200" lvl="0">
              <a:lnSpc>
                <a:spcPct val="115000"/>
              </a:lnSpc>
              <a:buClr>
                <a:srgbClr val="222222"/>
              </a:buClr>
              <a:buSzPts val="2400"/>
            </a:pPr>
            <a:r>
              <a:rPr lang="en" sz="2400" b="1" dirty="0">
                <a:solidFill>
                  <a:srgbClr val="295269"/>
                </a:solidFill>
                <a:latin typeface="Roboto"/>
                <a:ea typeface="Roboto"/>
                <a:cs typeface="Roboto"/>
                <a:sym typeface="Roboto"/>
              </a:rPr>
              <a:t>3</a:t>
            </a:r>
            <a:r>
              <a:rPr lang="en" sz="2400" b="1" dirty="0" smtClean="0">
                <a:solidFill>
                  <a:srgbClr val="295269"/>
                </a:solidFill>
                <a:latin typeface="Roboto"/>
                <a:ea typeface="Roboto"/>
                <a:cs typeface="Roboto"/>
                <a:sym typeface="Roboto"/>
              </a:rPr>
              <a:t>.1 </a:t>
            </a:r>
            <a:r>
              <a:rPr lang="en" sz="2400" dirty="0">
                <a:solidFill>
                  <a:srgbClr val="222222"/>
                </a:solidFill>
                <a:highlight>
                  <a:srgbClr val="FFFFFF"/>
                </a:highlight>
                <a:latin typeface="Roboto"/>
                <a:ea typeface="Roboto"/>
                <a:cs typeface="Roboto"/>
                <a:sym typeface="Roboto"/>
              </a:rPr>
              <a:t>Optimize the campaign budget</a:t>
            </a:r>
            <a:endParaRPr lang="en" sz="2400" dirty="0">
              <a:solidFill>
                <a:srgbClr val="222222"/>
              </a:solidFill>
              <a:highlight>
                <a:srgbClr val="FFFFFF"/>
              </a:highlight>
              <a:latin typeface="Roboto"/>
              <a:ea typeface="Roboto"/>
              <a:cs typeface="Roboto"/>
              <a:sym typeface="Roboto"/>
            </a:endParaRPr>
          </a:p>
        </p:txBody>
      </p:sp>
      <p:sp>
        <p:nvSpPr>
          <p:cNvPr id="316" name="Shape 316"/>
          <p:cNvSpPr txBox="1"/>
          <p:nvPr/>
        </p:nvSpPr>
        <p:spPr>
          <a:xfrm>
            <a:off x="311700" y="1130225"/>
            <a:ext cx="8508450" cy="938212"/>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171450" lvl="0" indent="-171450" rtl="0">
              <a:lnSpc>
                <a:spcPct val="115000"/>
              </a:lnSpc>
              <a:spcBef>
                <a:spcPts val="0"/>
              </a:spcBef>
              <a:spcAft>
                <a:spcPts val="0"/>
              </a:spcAft>
              <a:buClr>
                <a:schemeClr val="dk1"/>
              </a:buClr>
              <a:buSzPts val="1100"/>
              <a:buFont typeface="Wingdings" panose="05000000000000000000" pitchFamily="2" charset="2"/>
              <a:buChar char="q"/>
            </a:pPr>
            <a:r>
              <a:rPr lang="en-US" sz="1200" dirty="0" smtClean="0">
                <a:latin typeface="Roboto"/>
                <a:ea typeface="Roboto"/>
                <a:cs typeface="Roboto"/>
                <a:sym typeface="Roboto"/>
              </a:rPr>
              <a:t>CoolTshirts can re-invest in 5 campaigns</a:t>
            </a: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endParaRPr lang="en-US" sz="1200" dirty="0">
              <a:latin typeface="Roboto"/>
              <a:ea typeface="Roboto"/>
              <a:cs typeface="Roboto"/>
              <a:sym typeface="Roboto"/>
            </a:endParaRP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r>
              <a:rPr lang="en-US" sz="1200" dirty="0" smtClean="0">
                <a:latin typeface="Roboto"/>
                <a:ea typeface="Roboto"/>
                <a:cs typeface="Roboto"/>
                <a:sym typeface="Roboto"/>
              </a:rPr>
              <a:t>The top 5 performing campaigns by opportunities, purchases, and conversion are below. Conversion is calculated based on last touch attribution.</a:t>
            </a:r>
          </a:p>
          <a:p>
            <a:pPr lvl="0" rtl="0">
              <a:lnSpc>
                <a:spcPct val="115000"/>
              </a:lnSpc>
              <a:spcBef>
                <a:spcPts val="0"/>
              </a:spcBef>
              <a:spcAft>
                <a:spcPts val="0"/>
              </a:spcAft>
              <a:buClr>
                <a:schemeClr val="dk1"/>
              </a:buClr>
              <a:buSzPts val="1100"/>
            </a:pPr>
            <a:endParaRPr lang="en-US" sz="1200" dirty="0">
              <a:latin typeface="Roboto"/>
              <a:ea typeface="Roboto"/>
              <a:cs typeface="Roboto"/>
              <a:sym typeface="Roboto"/>
            </a:endParaRP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endParaRPr lang="en-US" sz="1200" dirty="0" smtClean="0">
              <a:latin typeface="Roboto"/>
              <a:ea typeface="Roboto"/>
              <a:cs typeface="Roboto"/>
              <a:sym typeface="Roboto"/>
            </a:endParaRP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endParaRPr sz="1200" dirty="0">
              <a:latin typeface="Roboto"/>
              <a:ea typeface="Roboto"/>
              <a:cs typeface="Roboto"/>
              <a:sym typeface="Roboto"/>
            </a:endParaRPr>
          </a:p>
        </p:txBody>
      </p:sp>
      <p:graphicFrame>
        <p:nvGraphicFramePr>
          <p:cNvPr id="8" name="Table 7"/>
          <p:cNvGraphicFramePr>
            <a:graphicFrameLocks noGrp="1"/>
          </p:cNvGraphicFramePr>
          <p:nvPr>
            <p:extLst>
              <p:ext uri="{D42A27DB-BD31-4B8C-83A1-F6EECF244321}">
                <p14:modId xmlns:p14="http://schemas.microsoft.com/office/powerpoint/2010/main" val="845815799"/>
              </p:ext>
            </p:extLst>
          </p:nvPr>
        </p:nvGraphicFramePr>
        <p:xfrm>
          <a:off x="211684" y="2357397"/>
          <a:ext cx="2921000" cy="1097280"/>
        </p:xfrm>
        <a:graphic>
          <a:graphicData uri="http://schemas.openxmlformats.org/drawingml/2006/table">
            <a:tbl>
              <a:tblPr>
                <a:tableStyleId>{3C2FFA5D-87B4-456A-9821-1D502468CF0F}</a:tableStyleId>
              </a:tblPr>
              <a:tblGrid>
                <a:gridCol w="2184400"/>
                <a:gridCol w="736600"/>
              </a:tblGrid>
              <a:tr h="182880">
                <a:tc>
                  <a:txBody>
                    <a:bodyPr/>
                    <a:lstStyle/>
                    <a:p>
                      <a:pPr algn="l" rtl="0" fontAlgn="ctr"/>
                      <a:r>
                        <a:rPr lang="en-US" sz="1000" u="none" strike="noStrike" dirty="0">
                          <a:effectLst/>
                        </a:rPr>
                        <a:t>Campaign</a:t>
                      </a:r>
                      <a:endParaRPr lang="en-US" sz="1000" b="1" i="0" u="none" strike="noStrike" dirty="0">
                        <a:solidFill>
                          <a:srgbClr val="FFFFFF"/>
                        </a:solidFill>
                        <a:effectLst/>
                        <a:latin typeface="Arial" panose="020B0604020202020204" pitchFamily="34" charset="0"/>
                      </a:endParaRPr>
                    </a:p>
                  </a:txBody>
                  <a:tcPr marL="7620" marR="7620" marT="7620" marB="0" anchor="ctr"/>
                </a:tc>
                <a:tc>
                  <a:txBody>
                    <a:bodyPr/>
                    <a:lstStyle/>
                    <a:p>
                      <a:pPr algn="l" rtl="0" fontAlgn="ctr"/>
                      <a:r>
                        <a:rPr lang="en-US" sz="1000" u="none" strike="noStrike" dirty="0">
                          <a:effectLst/>
                        </a:rPr>
                        <a:t>Touches</a:t>
                      </a:r>
                      <a:endParaRPr lang="en-US" sz="1000" b="1" i="0" u="none" strike="noStrike" dirty="0">
                        <a:solidFill>
                          <a:srgbClr val="FFFFFF"/>
                        </a:solidFill>
                        <a:effectLst/>
                        <a:latin typeface="Arial" panose="020B0604020202020204" pitchFamily="34" charset="0"/>
                      </a:endParaRPr>
                    </a:p>
                  </a:txBody>
                  <a:tcPr marL="7620" marR="7620" marT="7620" marB="0" anchor="ctr"/>
                </a:tc>
              </a:tr>
              <a:tr h="182880">
                <a:tc>
                  <a:txBody>
                    <a:bodyPr/>
                    <a:lstStyle/>
                    <a:p>
                      <a:pPr algn="l" rtl="0" fontAlgn="ctr"/>
                      <a:r>
                        <a:rPr lang="en-US" sz="1000" u="none" strike="noStrike" dirty="0">
                          <a:effectLst/>
                        </a:rPr>
                        <a:t> interview-with-cool-tshirts-founder </a:t>
                      </a:r>
                      <a:endParaRPr lang="en-US"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000" u="none" strike="noStrike" dirty="0">
                          <a:effectLst/>
                        </a:rPr>
                        <a:t>           622 </a:t>
                      </a:r>
                      <a:endParaRPr lang="en-US" sz="1000" b="0"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b="1" u="none" strike="noStrike" dirty="0">
                          <a:effectLst/>
                        </a:rPr>
                        <a:t> getting – to know-cool-tshirts </a:t>
                      </a:r>
                      <a:endParaRPr lang="en-US" sz="10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000" b="1" u="none" strike="noStrike" dirty="0">
                          <a:effectLst/>
                        </a:rPr>
                        <a:t>           612 </a:t>
                      </a:r>
                      <a:endParaRPr lang="en-US" sz="1000" b="1"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u="none" strike="noStrike" dirty="0">
                          <a:effectLst/>
                        </a:rPr>
                        <a:t> ten-crazy-cool-tshirts-facts </a:t>
                      </a:r>
                      <a:endParaRPr lang="en-US"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000" u="none" strike="noStrike" dirty="0">
                          <a:effectLst/>
                        </a:rPr>
                        <a:t>           576 </a:t>
                      </a:r>
                      <a:endParaRPr lang="en-US" sz="1000" b="0"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b="1" u="none" strike="noStrike" dirty="0">
                          <a:effectLst/>
                        </a:rPr>
                        <a:t> weekly-newsletter </a:t>
                      </a:r>
                      <a:endParaRPr lang="en-US" sz="10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000" b="1" u="none" strike="noStrike" dirty="0">
                          <a:effectLst/>
                        </a:rPr>
                        <a:t>           447 </a:t>
                      </a:r>
                      <a:endParaRPr lang="en-US" sz="1000" b="1"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b="1" u="none" strike="noStrike" dirty="0">
                          <a:effectLst/>
                        </a:rPr>
                        <a:t> retargeting-ad </a:t>
                      </a:r>
                      <a:endParaRPr lang="en-US" sz="1000" b="1"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000" b="1" u="none" strike="noStrike" dirty="0">
                          <a:effectLst/>
                        </a:rPr>
                        <a:t>           443 </a:t>
                      </a:r>
                      <a:endParaRPr lang="en-US" sz="1000" b="1" i="0" u="none" strike="noStrike" dirty="0">
                        <a:solidFill>
                          <a:srgbClr val="000000"/>
                        </a:solidFill>
                        <a:effectLst/>
                        <a:latin typeface="Arial" panose="020B0604020202020204" pitchFamily="34" charset="0"/>
                      </a:endParaRPr>
                    </a:p>
                  </a:txBody>
                  <a:tcPr marL="7620" marR="7620" marT="762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03068403"/>
              </p:ext>
            </p:extLst>
          </p:nvPr>
        </p:nvGraphicFramePr>
        <p:xfrm>
          <a:off x="3235717" y="2357397"/>
          <a:ext cx="2794000" cy="1097280"/>
        </p:xfrm>
        <a:graphic>
          <a:graphicData uri="http://schemas.openxmlformats.org/drawingml/2006/table">
            <a:tbl>
              <a:tblPr>
                <a:tableStyleId>{284E427A-3D55-4303-BF80-6455036E1DE7}</a:tableStyleId>
              </a:tblPr>
              <a:tblGrid>
                <a:gridCol w="2057400"/>
                <a:gridCol w="736600"/>
              </a:tblGrid>
              <a:tr h="182880">
                <a:tc>
                  <a:txBody>
                    <a:bodyPr/>
                    <a:lstStyle/>
                    <a:p>
                      <a:pPr algn="l" rtl="0" fontAlgn="ctr"/>
                      <a:r>
                        <a:rPr lang="en-US" sz="1000" u="none" strike="noStrike" dirty="0">
                          <a:effectLst/>
                        </a:rPr>
                        <a:t>Campaign</a:t>
                      </a:r>
                      <a:endParaRPr lang="en-US" sz="1000" b="1" i="0" u="none" strike="noStrike" dirty="0">
                        <a:solidFill>
                          <a:srgbClr val="FFFFFF"/>
                        </a:solidFill>
                        <a:effectLst/>
                        <a:latin typeface="Arial" panose="020B0604020202020204" pitchFamily="34" charset="0"/>
                      </a:endParaRPr>
                    </a:p>
                  </a:txBody>
                  <a:tcPr marL="7620" marR="7620" marT="7620" marB="0" anchor="ctr"/>
                </a:tc>
                <a:tc>
                  <a:txBody>
                    <a:bodyPr/>
                    <a:lstStyle/>
                    <a:p>
                      <a:pPr algn="l" rtl="0" fontAlgn="ctr"/>
                      <a:r>
                        <a:rPr lang="en-US" sz="1000" u="none" strike="noStrike" dirty="0">
                          <a:effectLst/>
                        </a:rPr>
                        <a:t>Purchases</a:t>
                      </a:r>
                      <a:endParaRPr lang="en-US" sz="1000" b="1" i="0" u="none" strike="noStrike" dirty="0">
                        <a:solidFill>
                          <a:srgbClr val="FFFFFF"/>
                        </a:solidFill>
                        <a:effectLst/>
                        <a:latin typeface="Arial" panose="020B0604020202020204" pitchFamily="34" charset="0"/>
                      </a:endParaRPr>
                    </a:p>
                  </a:txBody>
                  <a:tcPr marL="7620" marR="7620" marT="7620" marB="0" anchor="ctr"/>
                </a:tc>
              </a:tr>
              <a:tr h="182880">
                <a:tc>
                  <a:txBody>
                    <a:bodyPr/>
                    <a:lstStyle/>
                    <a:p>
                      <a:pPr algn="l" rtl="0" fontAlgn="ctr"/>
                      <a:r>
                        <a:rPr lang="en-US" sz="1000" b="1" u="none" strike="noStrike" dirty="0">
                          <a:effectLst/>
                        </a:rPr>
                        <a:t> weekly-newsletter </a:t>
                      </a:r>
                      <a:endParaRPr lang="en-US" sz="10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000" b="1" u="none" strike="noStrike" dirty="0">
                          <a:effectLst/>
                        </a:rPr>
                        <a:t>           115 </a:t>
                      </a:r>
                      <a:endParaRPr lang="en-US" sz="1000" b="1"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b="1" u="none" strike="noStrike" dirty="0">
                          <a:effectLst/>
                        </a:rPr>
                        <a:t> retargeting-ad </a:t>
                      </a:r>
                      <a:endParaRPr lang="en-US" sz="10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000" b="1" u="none" strike="noStrike" dirty="0">
                          <a:effectLst/>
                        </a:rPr>
                        <a:t>           113 </a:t>
                      </a:r>
                      <a:endParaRPr lang="en-US" sz="1000" b="1"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u="none" strike="noStrike" dirty="0">
                          <a:effectLst/>
                        </a:rPr>
                        <a:t> retargeting-campaign </a:t>
                      </a:r>
                      <a:endParaRPr lang="en-US"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000" u="none" strike="noStrike" dirty="0">
                          <a:effectLst/>
                        </a:rPr>
                        <a:t>             54 </a:t>
                      </a:r>
                      <a:endParaRPr lang="en-US" sz="1000" b="0"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b="1" u="none" strike="noStrike" dirty="0">
                          <a:effectLst/>
                        </a:rPr>
                        <a:t> getting – to know-cool-tshirts </a:t>
                      </a:r>
                      <a:endParaRPr lang="en-US" sz="10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000" b="1" u="none" strike="noStrike" dirty="0">
                          <a:effectLst/>
                        </a:rPr>
                        <a:t>             52 </a:t>
                      </a:r>
                      <a:endParaRPr lang="en-US" sz="1000" b="1"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u="none" strike="noStrike" dirty="0">
                          <a:effectLst/>
                        </a:rPr>
                        <a:t> interview-with-cool-tshirts-founder </a:t>
                      </a:r>
                      <a:endParaRPr lang="en-US"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000" u="none" strike="noStrike" dirty="0">
                          <a:effectLst/>
                        </a:rPr>
                        <a:t>               9 </a:t>
                      </a:r>
                      <a:endParaRPr lang="en-US" sz="1000" b="0" i="0" u="none" strike="noStrike" dirty="0">
                        <a:solidFill>
                          <a:srgbClr val="000000"/>
                        </a:solidFill>
                        <a:effectLst/>
                        <a:latin typeface="Arial" panose="020B0604020202020204" pitchFamily="34" charset="0"/>
                      </a:endParaRPr>
                    </a:p>
                  </a:txBody>
                  <a:tcPr marL="7620" marR="7620" marT="7620" marB="0" anchor="ctr"/>
                </a:tc>
              </a:tr>
            </a:tbl>
          </a:graphicData>
        </a:graphic>
      </p:graphicFrame>
      <p:sp>
        <p:nvSpPr>
          <p:cNvPr id="14" name="Shape 316"/>
          <p:cNvSpPr txBox="1"/>
          <p:nvPr/>
        </p:nvSpPr>
        <p:spPr>
          <a:xfrm>
            <a:off x="311700" y="3743637"/>
            <a:ext cx="8508450" cy="664057"/>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171450" lvl="0" indent="-171450" rtl="0">
              <a:lnSpc>
                <a:spcPct val="115000"/>
              </a:lnSpc>
              <a:spcBef>
                <a:spcPts val="0"/>
              </a:spcBef>
              <a:spcAft>
                <a:spcPts val="0"/>
              </a:spcAft>
              <a:buClr>
                <a:schemeClr val="dk1"/>
              </a:buClr>
              <a:buSzPts val="1100"/>
              <a:buFont typeface="Wingdings" panose="05000000000000000000" pitchFamily="2" charset="2"/>
              <a:buChar char="q"/>
            </a:pPr>
            <a:r>
              <a:rPr lang="en-US" sz="1200" dirty="0" smtClean="0">
                <a:latin typeface="Roboto"/>
                <a:ea typeface="Roboto"/>
                <a:cs typeface="Roboto"/>
                <a:sym typeface="Roboto"/>
              </a:rPr>
              <a:t>Based on these data points it is easy to identify weekly-newsletter, retargeting-ad, and getting-to know-cool-tshirts for re-investment. All three drive high touch, and customers who interact with these campaigns convert at high rates. </a:t>
            </a:r>
            <a:endParaRPr lang="en-US" sz="1200" dirty="0">
              <a:latin typeface="Roboto"/>
              <a:ea typeface="Roboto"/>
              <a:cs typeface="Roboto"/>
              <a:sym typeface="Roboto"/>
            </a:endParaRP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endParaRPr lang="en-US" sz="1200" dirty="0" smtClean="0">
              <a:latin typeface="Roboto"/>
              <a:ea typeface="Roboto"/>
              <a:cs typeface="Roboto"/>
              <a:sym typeface="Roboto"/>
            </a:endParaRPr>
          </a:p>
          <a:p>
            <a:pPr marL="171450" lvl="0" indent="-171450" rtl="0">
              <a:lnSpc>
                <a:spcPct val="115000"/>
              </a:lnSpc>
              <a:spcBef>
                <a:spcPts val="0"/>
              </a:spcBef>
              <a:spcAft>
                <a:spcPts val="0"/>
              </a:spcAft>
              <a:buClr>
                <a:schemeClr val="dk1"/>
              </a:buClr>
              <a:buSzPts val="1100"/>
              <a:buFont typeface="Wingdings" panose="05000000000000000000" pitchFamily="2" charset="2"/>
              <a:buChar char="q"/>
            </a:pPr>
            <a:endParaRPr sz="1200" dirty="0">
              <a:latin typeface="Roboto"/>
              <a:ea typeface="Roboto"/>
              <a:cs typeface="Roboto"/>
              <a:sym typeface="Roboto"/>
            </a:endParaRPr>
          </a:p>
        </p:txBody>
      </p:sp>
      <p:graphicFrame>
        <p:nvGraphicFramePr>
          <p:cNvPr id="11" name="Table 10"/>
          <p:cNvGraphicFramePr>
            <a:graphicFrameLocks noGrp="1"/>
          </p:cNvGraphicFramePr>
          <p:nvPr>
            <p:extLst>
              <p:ext uri="{D42A27DB-BD31-4B8C-83A1-F6EECF244321}">
                <p14:modId xmlns:p14="http://schemas.microsoft.com/office/powerpoint/2010/main" val="4058858410"/>
              </p:ext>
            </p:extLst>
          </p:nvPr>
        </p:nvGraphicFramePr>
        <p:xfrm>
          <a:off x="6132751" y="2357397"/>
          <a:ext cx="2818364" cy="1097280"/>
        </p:xfrm>
        <a:graphic>
          <a:graphicData uri="http://schemas.openxmlformats.org/drawingml/2006/table">
            <a:tbl>
              <a:tblPr>
                <a:tableStyleId>{775DCB02-9BB8-47FD-8907-85C794F793BA}</a:tableStyleId>
              </a:tblPr>
              <a:tblGrid>
                <a:gridCol w="1993777"/>
                <a:gridCol w="824587"/>
              </a:tblGrid>
              <a:tr h="182880">
                <a:tc>
                  <a:txBody>
                    <a:bodyPr/>
                    <a:lstStyle/>
                    <a:p>
                      <a:pPr algn="l" rtl="0" fontAlgn="ctr"/>
                      <a:r>
                        <a:rPr lang="en-US" sz="1000" u="none" strike="noStrike" dirty="0">
                          <a:effectLst/>
                        </a:rPr>
                        <a:t>Campaign</a:t>
                      </a:r>
                      <a:endParaRPr lang="en-US" sz="1000" b="1" i="0" u="none" strike="noStrike" dirty="0">
                        <a:solidFill>
                          <a:srgbClr val="FFFFFF"/>
                        </a:solidFill>
                        <a:effectLst/>
                        <a:latin typeface="Arial" panose="020B0604020202020204" pitchFamily="34" charset="0"/>
                      </a:endParaRPr>
                    </a:p>
                  </a:txBody>
                  <a:tcPr marL="7620" marR="7620" marT="7620" marB="0" anchor="ctr"/>
                </a:tc>
                <a:tc>
                  <a:txBody>
                    <a:bodyPr/>
                    <a:lstStyle/>
                    <a:p>
                      <a:pPr algn="l" rtl="0" fontAlgn="ctr"/>
                      <a:r>
                        <a:rPr lang="en-US" sz="1000" u="none" strike="noStrike" dirty="0">
                          <a:effectLst/>
                        </a:rPr>
                        <a:t>Conversion</a:t>
                      </a:r>
                      <a:endParaRPr lang="en-US" sz="1000" b="1" i="0" u="none" strike="noStrike" dirty="0">
                        <a:solidFill>
                          <a:srgbClr val="FFFFFF"/>
                        </a:solidFill>
                        <a:effectLst/>
                        <a:latin typeface="Arial" panose="020B0604020202020204" pitchFamily="34" charset="0"/>
                      </a:endParaRPr>
                    </a:p>
                  </a:txBody>
                  <a:tcPr marL="7620" marR="7620" marT="7620" marB="0" anchor="ctr"/>
                </a:tc>
              </a:tr>
              <a:tr h="182880">
                <a:tc>
                  <a:txBody>
                    <a:bodyPr/>
                    <a:lstStyle/>
                    <a:p>
                      <a:pPr algn="l" rtl="0" fontAlgn="ctr"/>
                      <a:r>
                        <a:rPr lang="en-US" sz="1000" b="1" u="none" strike="noStrike" dirty="0">
                          <a:effectLst/>
                        </a:rPr>
                        <a:t> weekly-newsletter </a:t>
                      </a:r>
                      <a:endParaRPr lang="en-US" sz="1000" b="1" i="0" u="none" strike="noStrike" dirty="0">
                        <a:solidFill>
                          <a:srgbClr val="000000"/>
                        </a:solidFill>
                        <a:effectLst/>
                        <a:latin typeface="Arial" panose="020B0604020202020204" pitchFamily="34" charset="0"/>
                      </a:endParaRPr>
                    </a:p>
                  </a:txBody>
                  <a:tcPr marL="7620" marR="7620" marT="7620" marB="0" anchor="ctr"/>
                </a:tc>
                <a:tc>
                  <a:txBody>
                    <a:bodyPr/>
                    <a:lstStyle/>
                    <a:p>
                      <a:pPr algn="r" rtl="0" fontAlgn="ctr"/>
                      <a:r>
                        <a:rPr lang="en-US" sz="1000" b="1" u="none" strike="noStrike" dirty="0">
                          <a:effectLst/>
                        </a:rPr>
                        <a:t>26%</a:t>
                      </a:r>
                      <a:endParaRPr lang="en-US" sz="1000" b="1"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b="1" u="none" strike="noStrike" dirty="0">
                          <a:effectLst/>
                        </a:rPr>
                        <a:t> retargeting-ad </a:t>
                      </a:r>
                      <a:endParaRPr lang="en-US" sz="1000" b="1" i="0" u="none" strike="noStrike" dirty="0">
                        <a:solidFill>
                          <a:srgbClr val="000000"/>
                        </a:solidFill>
                        <a:effectLst/>
                        <a:latin typeface="Arial" panose="020B0604020202020204" pitchFamily="34" charset="0"/>
                      </a:endParaRPr>
                    </a:p>
                  </a:txBody>
                  <a:tcPr marL="7620" marR="7620" marT="7620" marB="0" anchor="ctr"/>
                </a:tc>
                <a:tc>
                  <a:txBody>
                    <a:bodyPr/>
                    <a:lstStyle/>
                    <a:p>
                      <a:pPr algn="r" rtl="0" fontAlgn="ctr"/>
                      <a:r>
                        <a:rPr lang="en-US" sz="1000" b="1" u="none" strike="noStrike" dirty="0">
                          <a:effectLst/>
                        </a:rPr>
                        <a:t>26%</a:t>
                      </a:r>
                      <a:endParaRPr lang="en-US" sz="1000" b="1"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u="none" strike="noStrike" dirty="0">
                          <a:effectLst/>
                        </a:rPr>
                        <a:t> retargeting-campaign </a:t>
                      </a:r>
                      <a:endParaRPr lang="en-US"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rtl="0" fontAlgn="ctr"/>
                      <a:r>
                        <a:rPr lang="en-US" sz="1000" u="none" strike="noStrike" dirty="0">
                          <a:effectLst/>
                        </a:rPr>
                        <a:t>22%</a:t>
                      </a:r>
                      <a:endParaRPr lang="en-US" sz="1000" b="0"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b="1" u="none" strike="noStrike" dirty="0">
                          <a:effectLst/>
                        </a:rPr>
                        <a:t> getting – to know-cool-tshirts </a:t>
                      </a:r>
                      <a:endParaRPr lang="en-US" sz="1000" b="1" i="0" u="none" strike="noStrike" dirty="0">
                        <a:solidFill>
                          <a:srgbClr val="000000"/>
                        </a:solidFill>
                        <a:effectLst/>
                        <a:latin typeface="Arial" panose="020B0604020202020204" pitchFamily="34" charset="0"/>
                      </a:endParaRPr>
                    </a:p>
                  </a:txBody>
                  <a:tcPr marL="7620" marR="7620" marT="7620" marB="0" anchor="ctr"/>
                </a:tc>
                <a:tc>
                  <a:txBody>
                    <a:bodyPr/>
                    <a:lstStyle/>
                    <a:p>
                      <a:pPr algn="r" rtl="0" fontAlgn="ctr"/>
                      <a:r>
                        <a:rPr lang="en-US" sz="1000" b="1" u="none" strike="noStrike" dirty="0">
                          <a:effectLst/>
                        </a:rPr>
                        <a:t>22%</a:t>
                      </a:r>
                      <a:endParaRPr lang="en-US" sz="1000" b="1" i="0" u="none" strike="noStrike" dirty="0">
                        <a:solidFill>
                          <a:srgbClr val="000000"/>
                        </a:solidFill>
                        <a:effectLst/>
                        <a:latin typeface="Arial" panose="020B0604020202020204" pitchFamily="34" charset="0"/>
                      </a:endParaRPr>
                    </a:p>
                  </a:txBody>
                  <a:tcPr marL="7620" marR="7620" marT="7620" marB="0" anchor="ctr"/>
                </a:tc>
              </a:tr>
              <a:tr h="182880">
                <a:tc>
                  <a:txBody>
                    <a:bodyPr/>
                    <a:lstStyle/>
                    <a:p>
                      <a:pPr algn="l" rtl="0" fontAlgn="ctr"/>
                      <a:r>
                        <a:rPr lang="en-US" sz="1000" u="none" strike="noStrike" dirty="0">
                          <a:effectLst/>
                        </a:rPr>
                        <a:t> interview-with-cool-tshirts-founder </a:t>
                      </a:r>
                      <a:endParaRPr lang="en-US" sz="10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rtl="0" fontAlgn="ctr"/>
                      <a:r>
                        <a:rPr lang="en-US" sz="1000" u="none" strike="noStrike" dirty="0">
                          <a:effectLst/>
                        </a:rPr>
                        <a:t>5%</a:t>
                      </a:r>
                      <a:endParaRPr lang="en-US" sz="1000" b="0" i="0" u="none" strike="noStrike" dirty="0">
                        <a:solidFill>
                          <a:srgbClr val="000000"/>
                        </a:solidFill>
                        <a:effectLst/>
                        <a:latin typeface="Arial" panose="020B0604020202020204" pitchFamily="34" charset="0"/>
                      </a:endParaRPr>
                    </a:p>
                  </a:txBody>
                  <a:tcPr marL="7620" marR="7620" marT="7620" marB="0" anchor="ct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456</TotalTime>
  <Words>1585</Words>
  <Application>Microsoft Office PowerPoint</Application>
  <PresentationFormat>On-screen Show (16:9)</PresentationFormat>
  <Paragraphs>453</Paragraphs>
  <Slides>16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Calibri</vt:lpstr>
      <vt:lpstr>Roboto Thin</vt:lpstr>
      <vt:lpstr>Roboto</vt:lpstr>
      <vt:lpstr>Roboto Black</vt:lpstr>
      <vt:lpstr>Calibri Light</vt:lpstr>
      <vt:lpstr>Arial</vt:lpstr>
      <vt:lpstr>Wingdings</vt:lpstr>
      <vt:lpstr>Courier New</vt:lpstr>
      <vt:lpstr>Office Theme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3.2 Optimize the campaign budget</vt:lpstr>
      <vt:lpstr>3.2 Optimize the campaign budget</vt:lpstr>
      <vt:lpstr>Extras</vt:lpstr>
      <vt:lpstr>Database Schema</vt:lpstr>
      <vt:lpstr>SQL Code</vt:lpstr>
      <vt:lpstr>SQL Code</vt:lpstr>
      <vt:lpstr>SQL 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Templates</dc:title>
  <dc:creator>McSwane-Williams, Anita.F</dc:creator>
  <cp:lastModifiedBy>McSwane-Williams, Anita.F</cp:lastModifiedBy>
  <cp:revision>38</cp:revision>
  <dcterms:modified xsi:type="dcterms:W3CDTF">2018-07-31T00:43:02Z</dcterms:modified>
</cp:coreProperties>
</file>