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16"/>
  </p:notesMasterIdLst>
  <p:sldIdLst>
    <p:sldId id="256" r:id="rId2"/>
    <p:sldId id="273" r:id="rId3"/>
    <p:sldId id="267" r:id="rId4"/>
    <p:sldId id="258" r:id="rId5"/>
    <p:sldId id="266" r:id="rId6"/>
    <p:sldId id="265" r:id="rId7"/>
    <p:sldId id="272" r:id="rId8"/>
    <p:sldId id="264" r:id="rId9"/>
    <p:sldId id="263" r:id="rId10"/>
    <p:sldId id="268" r:id="rId11"/>
    <p:sldId id="259"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64" autoAdjust="0"/>
    <p:restoredTop sz="79259" autoAdjust="0"/>
  </p:normalViewPr>
  <p:slideViewPr>
    <p:cSldViewPr snapToGrid="0">
      <p:cViewPr varScale="1">
        <p:scale>
          <a:sx n="91" d="100"/>
          <a:sy n="91" d="100"/>
        </p:scale>
        <p:origin x="1176"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19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7C924C-E6AD-45AF-8BD0-CE1DA291C606}" type="datetimeFigureOut">
              <a:rPr lang="en-US" smtClean="0"/>
              <a:t>11/2/20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4F4C9-187B-44D8-9FB0-174313A538F4}" type="slidenum">
              <a:rPr lang="en-US" smtClean="0"/>
              <a:t>‹#›</a:t>
            </a:fld>
            <a:endParaRPr lang="en-US"/>
          </a:p>
        </p:txBody>
      </p:sp>
    </p:spTree>
    <p:extLst>
      <p:ext uri="{BB962C8B-B14F-4D97-AF65-F5344CB8AC3E}">
        <p14:creationId xmlns:p14="http://schemas.microsoft.com/office/powerpoint/2010/main" val="177720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Merging – </a:t>
            </a:r>
          </a:p>
          <a:p>
            <a:pPr marL="171450" indent="-171450">
              <a:buFont typeface="Arial" panose="020B0604020202020204" pitchFamily="34" charset="0"/>
              <a:buChar char="•"/>
            </a:pPr>
            <a:r>
              <a:rPr lang="en-US" dirty="0"/>
              <a:t>WHR:  Each year of data was individually downloaded and all column headers did not match. Also had to consider how to accurately name each column for each year according to how we 	wanted to merge it.</a:t>
            </a:r>
          </a:p>
          <a:p>
            <a:pPr marL="171450" indent="-171450">
              <a:buFont typeface="Arial" panose="020B0604020202020204" pitchFamily="34" charset="0"/>
              <a:buChar char="•"/>
            </a:pPr>
            <a:r>
              <a:rPr lang="en-US" dirty="0"/>
              <a:t>EM-DAT:  Database downloaded with all 4 years included in 1 file.</a:t>
            </a:r>
          </a:p>
          <a:p>
            <a:pPr marL="0" indent="0">
              <a:buFont typeface="Arial" panose="020B0604020202020204" pitchFamily="34" charset="0"/>
              <a:buNone/>
            </a:pPr>
            <a:r>
              <a:rPr lang="en-US" dirty="0"/>
              <a:t>Cleaning:</a:t>
            </a:r>
          </a:p>
          <a:p>
            <a:pPr marL="171450" indent="-171450">
              <a:buFont typeface="Arial" panose="020B0604020202020204" pitchFamily="34" charset="0"/>
              <a:buChar char="•"/>
            </a:pPr>
            <a:r>
              <a:rPr lang="en-US" dirty="0"/>
              <a:t>Used excel for the initial cleaning of the data to make all column names match for each year and adding the year to each column title in order to avoid issues during the initial overall merge of data</a:t>
            </a:r>
          </a:p>
          <a:p>
            <a:pPr marL="171450" indent="-171450">
              <a:buFont typeface="Arial" panose="020B0604020202020204" pitchFamily="34" charset="0"/>
              <a:buChar char="•"/>
            </a:pPr>
            <a:r>
              <a:rPr lang="en-US" dirty="0"/>
              <a:t>Determining to keep or remove null items or any countries that may not be listed not only in each year or happiness data but also during each year for the natural disaster data</a:t>
            </a:r>
          </a:p>
          <a:p>
            <a:pPr marL="628650" lvl="1" indent="-171450">
              <a:buFont typeface="Arial" panose="020B0604020202020204" pitchFamily="34" charset="0"/>
              <a:buChar char="•"/>
            </a:pPr>
            <a:r>
              <a:rPr lang="en-US" dirty="0"/>
              <a:t>Decided to keep null cells</a:t>
            </a:r>
          </a:p>
          <a:p>
            <a:pPr marL="628650" lvl="1" indent="-171450">
              <a:buFont typeface="Arial" panose="020B0604020202020204" pitchFamily="34" charset="0"/>
              <a:buChar char="•"/>
            </a:pPr>
            <a:r>
              <a:rPr lang="en-US" dirty="0"/>
              <a:t>Decided to replace null results for the natural disaster’s data after discovering on the database site that if missing, than the country had no data to show which was the reason for the nulls in some years and data present in others.</a:t>
            </a:r>
          </a:p>
          <a:p>
            <a:endParaRPr lang="en-US" dirty="0"/>
          </a:p>
          <a:p>
            <a:endParaRPr lang="en-US" dirty="0"/>
          </a:p>
        </p:txBody>
      </p:sp>
      <p:sp>
        <p:nvSpPr>
          <p:cNvPr id="4" name="Slide Number Placeholder 3"/>
          <p:cNvSpPr>
            <a:spLocks noGrp="1"/>
          </p:cNvSpPr>
          <p:nvPr>
            <p:ph type="sldNum" sz="quarter" idx="5"/>
          </p:nvPr>
        </p:nvSpPr>
        <p:spPr/>
        <p:txBody>
          <a:bodyPr/>
          <a:lstStyle/>
          <a:p>
            <a:fld id="{D524F4C9-187B-44D8-9FB0-174313A538F4}" type="slidenum">
              <a:rPr lang="en-US" smtClean="0"/>
              <a:t>3</a:t>
            </a:fld>
            <a:endParaRPr lang="en-US"/>
          </a:p>
        </p:txBody>
      </p:sp>
    </p:spTree>
    <p:extLst>
      <p:ext uri="{BB962C8B-B14F-4D97-AF65-F5344CB8AC3E}">
        <p14:creationId xmlns:p14="http://schemas.microsoft.com/office/powerpoint/2010/main" val="872180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happiness_metadata</a:t>
            </a:r>
            <a:r>
              <a:rPr lang="en-US" dirty="0"/>
              <a:t> = </a:t>
            </a:r>
            <a:r>
              <a:rPr lang="en-US" dirty="0" err="1"/>
              <a:t>pd.merge</a:t>
            </a:r>
            <a:r>
              <a:rPr lang="en-US" dirty="0"/>
              <a:t>(data_2015,data_2016, on = "Country")</a:t>
            </a:r>
          </a:p>
          <a:p>
            <a:r>
              <a:rPr lang="en-US" dirty="0" err="1"/>
              <a:t>happiness_metadata</a:t>
            </a:r>
            <a:r>
              <a:rPr lang="en-US" dirty="0"/>
              <a:t> =</a:t>
            </a:r>
            <a:r>
              <a:rPr lang="en-US" dirty="0" err="1"/>
              <a:t>happiness_metadata.rename</a:t>
            </a:r>
            <a:r>
              <a:rPr lang="en-US" dirty="0"/>
              <a:t>(columns = {"</a:t>
            </a:r>
            <a:r>
              <a:rPr lang="en-US" dirty="0" err="1"/>
              <a:t>Region_x</a:t>
            </a:r>
            <a:r>
              <a:rPr lang="en-US" dirty="0"/>
              <a:t>" : "Region_2015", </a:t>
            </a:r>
          </a:p>
          <a:p>
            <a:r>
              <a:rPr lang="en-US" dirty="0"/>
              <a:t>                                                         "Happiness </a:t>
            </a:r>
            <a:r>
              <a:rPr lang="en-US" dirty="0" err="1"/>
              <a:t>Rank_x</a:t>
            </a:r>
            <a:r>
              <a:rPr lang="en-US" dirty="0"/>
              <a:t>" : "Rank_2015", </a:t>
            </a:r>
          </a:p>
          <a:p>
            <a:r>
              <a:rPr lang="en-US" dirty="0"/>
              <a:t>                                                         "Happiness Score_x":"Score_2015",</a:t>
            </a:r>
          </a:p>
          <a:p>
            <a:r>
              <a:rPr lang="en-US" dirty="0"/>
              <a:t>                                                        "Economy (GDP per Capita)_x" : "GDP_2015",</a:t>
            </a:r>
          </a:p>
          <a:p>
            <a:r>
              <a:rPr lang="en-US" dirty="0"/>
              <a:t>                                                        "Family_x":"Family_2015",</a:t>
            </a:r>
          </a:p>
          <a:p>
            <a:r>
              <a:rPr lang="en-US" dirty="0"/>
              <a:t>                                                        "Health (Life Expectancy)_x":"Health_2015",</a:t>
            </a:r>
          </a:p>
          <a:p>
            <a:r>
              <a:rPr lang="en-US" dirty="0"/>
              <a:t>                                                        "</a:t>
            </a:r>
            <a:r>
              <a:rPr lang="en-US" dirty="0" err="1"/>
              <a:t>Freedom_x</a:t>
            </a:r>
            <a:r>
              <a:rPr lang="en-US" dirty="0"/>
              <a:t>" : "Freedom_2015",</a:t>
            </a:r>
          </a:p>
          <a:p>
            <a:r>
              <a:rPr lang="en-US" dirty="0"/>
              <a:t>                                                        "Trust (Government Corruption)_x":"Corruption_2015",</a:t>
            </a:r>
          </a:p>
          <a:p>
            <a:r>
              <a:rPr lang="en-US" dirty="0"/>
              <a:t>                                                        "</a:t>
            </a:r>
            <a:r>
              <a:rPr lang="en-US" dirty="0" err="1"/>
              <a:t>Generosity_x</a:t>
            </a:r>
            <a:r>
              <a:rPr lang="en-US" dirty="0"/>
              <a:t>" : "Generosity_2015",</a:t>
            </a:r>
          </a:p>
          <a:p>
            <a:r>
              <a:rPr lang="en-US" dirty="0"/>
              <a:t>                                                        "Dystopia </a:t>
            </a:r>
            <a:r>
              <a:rPr lang="en-US" dirty="0" err="1"/>
              <a:t>Residual_x":"Dystopia</a:t>
            </a:r>
            <a:r>
              <a:rPr lang="en-US" dirty="0"/>
              <a:t> Residual_2015",</a:t>
            </a:r>
          </a:p>
          <a:p>
            <a:r>
              <a:rPr lang="en-US" dirty="0"/>
              <a:t>                                                        "</a:t>
            </a:r>
            <a:r>
              <a:rPr lang="en-US" dirty="0" err="1"/>
              <a:t>Region_y</a:t>
            </a:r>
            <a:r>
              <a:rPr lang="en-US" dirty="0"/>
              <a:t>" : "Region_2016",</a:t>
            </a:r>
          </a:p>
          <a:p>
            <a:r>
              <a:rPr lang="en-US" dirty="0"/>
              <a:t>                                                        "Happiness </a:t>
            </a:r>
            <a:r>
              <a:rPr lang="en-US" dirty="0" err="1"/>
              <a:t>Rank_y</a:t>
            </a:r>
            <a:r>
              <a:rPr lang="en-US" dirty="0"/>
              <a:t>" : "Rank_2016",</a:t>
            </a:r>
          </a:p>
          <a:p>
            <a:r>
              <a:rPr lang="en-US" dirty="0"/>
              <a:t>                                                        "Happiness Score_y":"Score_2016",</a:t>
            </a:r>
          </a:p>
          <a:p>
            <a:r>
              <a:rPr lang="en-US" dirty="0"/>
              <a:t>                                                        "Economy (GDP per Capita)_y" : "GDP_2016",</a:t>
            </a:r>
          </a:p>
          <a:p>
            <a:r>
              <a:rPr lang="en-US" dirty="0"/>
              <a:t>                                                        "Family_y":"Family_2016",</a:t>
            </a:r>
          </a:p>
          <a:p>
            <a:r>
              <a:rPr lang="en-US" dirty="0"/>
              <a:t>                                                        "Health (Life Expectancy)_y":"Health_2016",</a:t>
            </a:r>
          </a:p>
          <a:p>
            <a:r>
              <a:rPr lang="en-US" dirty="0"/>
              <a:t>                                                        "</a:t>
            </a:r>
            <a:r>
              <a:rPr lang="en-US" dirty="0" err="1"/>
              <a:t>Freedom_y</a:t>
            </a:r>
            <a:r>
              <a:rPr lang="en-US" dirty="0"/>
              <a:t>" : "Freedom_2016",</a:t>
            </a:r>
          </a:p>
          <a:p>
            <a:r>
              <a:rPr lang="en-US" dirty="0"/>
              <a:t>                                                        "Trust (Government Corruption)_y":"Corruption_2016",</a:t>
            </a:r>
          </a:p>
          <a:p>
            <a:r>
              <a:rPr lang="en-US" dirty="0"/>
              <a:t>                                                        "</a:t>
            </a:r>
            <a:r>
              <a:rPr lang="en-US" dirty="0" err="1"/>
              <a:t>Generosity_y</a:t>
            </a:r>
            <a:r>
              <a:rPr lang="en-US" dirty="0"/>
              <a:t>" : "Generosity_2016",</a:t>
            </a:r>
          </a:p>
          <a:p>
            <a:r>
              <a:rPr lang="en-US" dirty="0"/>
              <a:t>                                                        "Dystopia </a:t>
            </a:r>
            <a:r>
              <a:rPr lang="en-US" dirty="0" err="1"/>
              <a:t>Residual_y":"Dystopia</a:t>
            </a:r>
            <a:r>
              <a:rPr lang="en-US" dirty="0"/>
              <a:t> Residual_2016"})</a:t>
            </a:r>
          </a:p>
          <a:p>
            <a:endParaRPr lang="en-US" dirty="0"/>
          </a:p>
          <a:p>
            <a:r>
              <a:rPr lang="en-US" dirty="0" err="1"/>
              <a:t>happiness_metadata</a:t>
            </a:r>
            <a:r>
              <a:rPr lang="en-US" dirty="0"/>
              <a:t> = </a:t>
            </a:r>
            <a:r>
              <a:rPr lang="en-US" dirty="0" err="1"/>
              <a:t>pd.merge</a:t>
            </a:r>
            <a:r>
              <a:rPr lang="en-US" dirty="0"/>
              <a:t>(happiness_metadata,data_2017, on = "Country")</a:t>
            </a:r>
          </a:p>
          <a:p>
            <a:endParaRPr lang="en-US" dirty="0"/>
          </a:p>
          <a:p>
            <a:r>
              <a:rPr lang="en-US" dirty="0" err="1"/>
              <a:t>happiness_metadata</a:t>
            </a:r>
            <a:r>
              <a:rPr lang="en-US" dirty="0"/>
              <a:t> = </a:t>
            </a:r>
            <a:r>
              <a:rPr lang="en-US" dirty="0" err="1"/>
              <a:t>happiness_metadata.rename</a:t>
            </a:r>
            <a:r>
              <a:rPr lang="en-US" dirty="0"/>
              <a:t>(columns= {"</a:t>
            </a:r>
            <a:r>
              <a:rPr lang="en-US" dirty="0" err="1"/>
              <a:t>Happiness.Rank</a:t>
            </a:r>
            <a:r>
              <a:rPr lang="en-US" dirty="0"/>
              <a:t>" : "Rank_2017",</a:t>
            </a:r>
          </a:p>
          <a:p>
            <a:r>
              <a:rPr lang="en-US" dirty="0"/>
              <a:t>                                                        "Happiness.Score":"Score_2017",</a:t>
            </a:r>
          </a:p>
          <a:p>
            <a:r>
              <a:rPr lang="en-US" dirty="0"/>
              <a:t>                                                        "</a:t>
            </a:r>
            <a:r>
              <a:rPr lang="en-US" dirty="0" err="1"/>
              <a:t>Whisker.high":"Whisker</a:t>
            </a:r>
            <a:r>
              <a:rPr lang="en-US" dirty="0"/>
              <a:t> High_2017",</a:t>
            </a:r>
          </a:p>
          <a:p>
            <a:r>
              <a:rPr lang="en-US" dirty="0"/>
              <a:t>                                                       "</a:t>
            </a:r>
            <a:r>
              <a:rPr lang="en-US" dirty="0" err="1"/>
              <a:t>Whisker.low":"Whisker</a:t>
            </a:r>
            <a:r>
              <a:rPr lang="en-US" dirty="0"/>
              <a:t> Low_2017",</a:t>
            </a:r>
          </a:p>
          <a:p>
            <a:r>
              <a:rPr lang="en-US" dirty="0"/>
              <a:t>                                                        "Economy..</a:t>
            </a:r>
            <a:r>
              <a:rPr lang="en-US" dirty="0" err="1"/>
              <a:t>GDP.per.Capita</a:t>
            </a:r>
            <a:r>
              <a:rPr lang="en-US" dirty="0"/>
              <a:t>." : "GDP_2017",</a:t>
            </a:r>
          </a:p>
          <a:p>
            <a:r>
              <a:rPr lang="en-US" dirty="0"/>
              <a:t>                                                        "Family" : "Family_2017",</a:t>
            </a:r>
          </a:p>
          <a:p>
            <a:r>
              <a:rPr lang="en-US" dirty="0"/>
              <a:t>                                                        "Health..Life.Expectancy.":"Health_2017",</a:t>
            </a:r>
          </a:p>
          <a:p>
            <a:r>
              <a:rPr lang="en-US" dirty="0"/>
              <a:t>                                                        "Freedom":"Freedom_2017",</a:t>
            </a:r>
          </a:p>
          <a:p>
            <a:r>
              <a:rPr lang="en-US" dirty="0"/>
              <a:t>                                                        "Generosity":"Generosity_2017",</a:t>
            </a:r>
          </a:p>
          <a:p>
            <a:r>
              <a:rPr lang="en-US" dirty="0"/>
              <a:t>                                                        "Trust..Government.Corruption.":"Corruption_2017",</a:t>
            </a:r>
          </a:p>
          <a:p>
            <a:r>
              <a:rPr lang="en-US" dirty="0"/>
              <a:t>                                                        "</a:t>
            </a:r>
            <a:r>
              <a:rPr lang="en-US" dirty="0" err="1"/>
              <a:t>Dystopia.Residual":"Dystopia</a:t>
            </a:r>
            <a:r>
              <a:rPr lang="en-US" dirty="0"/>
              <a:t> Residual_2017"})</a:t>
            </a:r>
          </a:p>
          <a:p>
            <a:endParaRPr lang="en-US" dirty="0"/>
          </a:p>
          <a:p>
            <a:r>
              <a:rPr lang="en-US" dirty="0"/>
              <a:t>data_2018 = data_2018.rename(columns={"Country or </a:t>
            </a:r>
            <a:r>
              <a:rPr lang="en-US" dirty="0" err="1"/>
              <a:t>region":"Country</a:t>
            </a:r>
            <a:r>
              <a:rPr lang="en-US" dirty="0"/>
              <a:t>"})</a:t>
            </a:r>
          </a:p>
          <a:p>
            <a:r>
              <a:rPr lang="en-US" dirty="0" err="1"/>
              <a:t>happiness_metadata</a:t>
            </a:r>
            <a:r>
              <a:rPr lang="en-US" dirty="0"/>
              <a:t> = </a:t>
            </a:r>
            <a:r>
              <a:rPr lang="en-US" dirty="0" err="1"/>
              <a:t>pd.merge</a:t>
            </a:r>
            <a:r>
              <a:rPr lang="en-US" dirty="0"/>
              <a:t>(happiness_metadata,data_2018, on = "Country")</a:t>
            </a:r>
          </a:p>
          <a:p>
            <a:r>
              <a:rPr lang="en-US" dirty="0" err="1"/>
              <a:t>happiness_metadata</a:t>
            </a:r>
            <a:r>
              <a:rPr lang="en-US" dirty="0"/>
              <a:t> = </a:t>
            </a:r>
            <a:r>
              <a:rPr lang="en-US" dirty="0" err="1"/>
              <a:t>happiness_metadata.rename</a:t>
            </a:r>
            <a:r>
              <a:rPr lang="en-US" dirty="0"/>
              <a:t>(columns= {"Overall rank" : "Rank_2018",</a:t>
            </a:r>
          </a:p>
          <a:p>
            <a:r>
              <a:rPr lang="en-US" dirty="0"/>
              <a:t>                                                        "Score":"Score_2018",</a:t>
            </a:r>
          </a:p>
          <a:p>
            <a:r>
              <a:rPr lang="en-US" dirty="0"/>
              <a:t>                                                        </a:t>
            </a:r>
          </a:p>
          <a:p>
            <a:r>
              <a:rPr lang="en-US" dirty="0"/>
              <a:t>                                                        "GDP per capita" : "GDP_2018",</a:t>
            </a:r>
          </a:p>
          <a:p>
            <a:r>
              <a:rPr lang="en-US" dirty="0"/>
              <a:t>                                                        </a:t>
            </a:r>
          </a:p>
          <a:p>
            <a:r>
              <a:rPr lang="en-US" dirty="0"/>
              <a:t>                                                        "Healthy life expectancy":"Health_2018",</a:t>
            </a:r>
          </a:p>
          <a:p>
            <a:r>
              <a:rPr lang="en-US" dirty="0"/>
              <a:t>                                                        "Freedom to make life choices":"Freedom_2018",</a:t>
            </a:r>
          </a:p>
          <a:p>
            <a:r>
              <a:rPr lang="en-US" dirty="0"/>
              <a:t>                                                        "Generosity":"Generosity_2018",</a:t>
            </a:r>
          </a:p>
          <a:p>
            <a:r>
              <a:rPr lang="en-US" dirty="0"/>
              <a:t>                                                        "Perceptions of corruption":"Corruption_2018",</a:t>
            </a:r>
          </a:p>
          <a:p>
            <a:r>
              <a:rPr lang="en-US" dirty="0"/>
              <a:t>                                                        "Social </a:t>
            </a:r>
            <a:r>
              <a:rPr lang="en-US" dirty="0" err="1"/>
              <a:t>support":"Social</a:t>
            </a:r>
            <a:r>
              <a:rPr lang="en-US" dirty="0"/>
              <a:t> support_2018"})</a:t>
            </a:r>
          </a:p>
          <a:p>
            <a:endParaRPr lang="en-US" dirty="0"/>
          </a:p>
          <a:p>
            <a:r>
              <a:rPr lang="en-US" dirty="0" err="1"/>
              <a:t>rank_df</a:t>
            </a:r>
            <a:r>
              <a:rPr lang="en-US" dirty="0"/>
              <a:t> = </a:t>
            </a:r>
            <a:r>
              <a:rPr lang="en-US" dirty="0" err="1"/>
              <a:t>happiness_metadata</a:t>
            </a:r>
            <a:r>
              <a:rPr lang="en-US" dirty="0"/>
              <a:t>[["Country","Rank_2015","Rank_2016","Rank_2017","Rank_2018","Rank_2019"]]</a:t>
            </a:r>
          </a:p>
          <a:p>
            <a:r>
              <a:rPr lang="en-US" dirty="0" err="1"/>
              <a:t>rank_df</a:t>
            </a:r>
            <a:r>
              <a:rPr lang="en-US" dirty="0"/>
              <a:t> = </a:t>
            </a:r>
            <a:r>
              <a:rPr lang="en-US" dirty="0" err="1"/>
              <a:t>rank_df.rename</a:t>
            </a:r>
            <a:r>
              <a:rPr lang="en-US" dirty="0"/>
              <a:t>(columns={"Rank_2015":"2015","Rank_2016":"2016","Rank_2017":"2017","Rank_2018":"2018","Rank_2019":"2019"})</a:t>
            </a:r>
          </a:p>
          <a:p>
            <a:r>
              <a:rPr lang="en-US" dirty="0" err="1"/>
              <a:t>rank_transposed</a:t>
            </a:r>
            <a:r>
              <a:rPr lang="en-US" dirty="0"/>
              <a:t> = </a:t>
            </a:r>
            <a:r>
              <a:rPr lang="en-US" dirty="0" err="1"/>
              <a:t>rank_df.T</a:t>
            </a:r>
            <a:endParaRPr lang="en-US" dirty="0"/>
          </a:p>
          <a:p>
            <a:r>
              <a:rPr lang="en-US" dirty="0" err="1"/>
              <a:t>rank_transposed</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524F4C9-187B-44D8-9FB0-174313A538F4}" type="slidenum">
              <a:rPr lang="en-US" smtClean="0"/>
              <a:t>4</a:t>
            </a:fld>
            <a:endParaRPr lang="en-US"/>
          </a:p>
        </p:txBody>
      </p:sp>
    </p:spTree>
    <p:extLst>
      <p:ext uri="{BB962C8B-B14F-4D97-AF65-F5344CB8AC3E}">
        <p14:creationId xmlns:p14="http://schemas.microsoft.com/office/powerpoint/2010/main" val="1970888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data_Israel_raw</a:t>
            </a:r>
            <a:r>
              <a:rPr lang="en-US" dirty="0"/>
              <a:t> = </a:t>
            </a:r>
            <a:r>
              <a:rPr lang="en-US" dirty="0" err="1"/>
              <a:t>happiness_metadata.loc</a:t>
            </a:r>
            <a:r>
              <a:rPr lang="en-US" dirty="0"/>
              <a:t>[</a:t>
            </a:r>
            <a:r>
              <a:rPr lang="en-US" dirty="0" err="1"/>
              <a:t>happiness_metadata</a:t>
            </a:r>
            <a:r>
              <a:rPr lang="en-US" dirty="0"/>
              <a:t>["Country"] == "Israel",:]</a:t>
            </a:r>
          </a:p>
          <a:p>
            <a:endParaRPr lang="en-US" dirty="0"/>
          </a:p>
          <a:p>
            <a:r>
              <a:rPr lang="en-US" dirty="0"/>
              <a:t>data_Israel_2015 = </a:t>
            </a:r>
            <a:r>
              <a:rPr lang="en-US" dirty="0" err="1"/>
              <a:t>data_Israel_raw</a:t>
            </a:r>
            <a:r>
              <a:rPr lang="en-US" dirty="0"/>
              <a:t>[["Country","Rank_2015","GDP_2015","Health_2015","Generosity_2015","Freedom_2015"]]#,"Family_2015"]]</a:t>
            </a:r>
          </a:p>
          <a:p>
            <a:r>
              <a:rPr lang="en-US" dirty="0"/>
              <a:t>data_Israel_2015 = data_Israel_2015.rename(columns={"Rank_2015":"Rank","GDP_2015":"GDP","Health_2015":"Health","Generosity_2015":"Generosity","Freedom_2015":"Freedom"})</a:t>
            </a:r>
          </a:p>
          <a:p>
            <a:r>
              <a:rPr lang="en-US" dirty="0"/>
              <a:t>data_Israel_2016 = </a:t>
            </a:r>
            <a:r>
              <a:rPr lang="en-US" dirty="0" err="1"/>
              <a:t>data_Israel_raw</a:t>
            </a:r>
            <a:r>
              <a:rPr lang="en-US" dirty="0"/>
              <a:t>[["Country","Rank_2016","GDP_2016","Health_2016","Generosity_2016","Freedom_2016"]]#,"Family_2016"]]</a:t>
            </a:r>
          </a:p>
          <a:p>
            <a:r>
              <a:rPr lang="en-US" dirty="0"/>
              <a:t>data_Israel_2016 = data_Israel_2016.rename(columns={"Rank_2016":"Rank","GDP_2016":"GDP","Health_2016":"Health","Generosity_2016":"Generosity","Freedom_2016":"Freedom"})</a:t>
            </a:r>
          </a:p>
          <a:p>
            <a:r>
              <a:rPr lang="en-US" dirty="0"/>
              <a:t>data_Israel_2017 = </a:t>
            </a:r>
            <a:r>
              <a:rPr lang="en-US" dirty="0" err="1"/>
              <a:t>data_Israel_raw</a:t>
            </a:r>
            <a:r>
              <a:rPr lang="en-US" dirty="0"/>
              <a:t>[["Country","Rank_2017","GDP_2017","Health_2017","Generosity_2017","Freedom_2017"]]#,"Family_2017"]]</a:t>
            </a:r>
          </a:p>
          <a:p>
            <a:r>
              <a:rPr lang="en-US" dirty="0"/>
              <a:t>data_Israel_2017 = data_Israel_2017.rename(columns={"Rank_2017":"Rank","GDP_2017":"GDP","Health_2017":"Health","Generosity_2017":"Generosity","Freedom_2017":"Freedom"})</a:t>
            </a:r>
          </a:p>
          <a:p>
            <a:r>
              <a:rPr lang="en-US" dirty="0"/>
              <a:t>data_Israel_2018 = </a:t>
            </a:r>
            <a:r>
              <a:rPr lang="en-US" dirty="0" err="1"/>
              <a:t>data_Israel_raw</a:t>
            </a:r>
            <a:r>
              <a:rPr lang="en-US" dirty="0"/>
              <a:t>[["Country","Rank_2018","GDP_2018","Health_2018","Generosity_2018","Freedom_2018"]]#,"Family_2018"]]</a:t>
            </a:r>
          </a:p>
          <a:p>
            <a:r>
              <a:rPr lang="en-US" dirty="0"/>
              <a:t>data_Israel_2018 = data_Israel_2018.rename(columns={"Rank_2018":"Rank","GDP_2018":"GDP","Health_2018":"Health","Generosity_2018":"Generosity","Freedom_2018":"Freedom"})</a:t>
            </a:r>
          </a:p>
          <a:p>
            <a:r>
              <a:rPr lang="en-US" dirty="0"/>
              <a:t>data_Israel_2019 = </a:t>
            </a:r>
            <a:r>
              <a:rPr lang="en-US" dirty="0" err="1"/>
              <a:t>data_Israel_raw</a:t>
            </a:r>
            <a:r>
              <a:rPr lang="en-US" dirty="0"/>
              <a:t>[["Country","Rank_2019","GDP_2019","Health_2019","Generosity_2019","Freedom_2019"]]#,"Family_2019"]]</a:t>
            </a:r>
          </a:p>
          <a:p>
            <a:r>
              <a:rPr lang="en-US" dirty="0"/>
              <a:t>data_Israel_2019 = data_Israel_2019.rename(columns={"Rank_2019":"Rank","GDP_2019":"GDP","Health_2019":"Health","Generosity_2019":"Generosity","Freedom_2019":"Freedom"})</a:t>
            </a:r>
          </a:p>
          <a:p>
            <a:r>
              <a:rPr lang="en-US" dirty="0" err="1"/>
              <a:t>data_Israel</a:t>
            </a:r>
            <a:r>
              <a:rPr lang="en-US" dirty="0"/>
              <a:t> = </a:t>
            </a:r>
            <a:r>
              <a:rPr lang="en-US" dirty="0" err="1"/>
              <a:t>pd.concat</a:t>
            </a:r>
            <a:r>
              <a:rPr lang="en-US" dirty="0"/>
              <a:t>([data_Israel_2015,data_Israel_2016,data_Israel_2017,data_Israel_2018,data_Israel_2019])</a:t>
            </a:r>
          </a:p>
          <a:p>
            <a:r>
              <a:rPr lang="en-US" dirty="0" err="1"/>
              <a:t>data_Israel</a:t>
            </a:r>
            <a:endParaRPr lang="en-US" dirty="0"/>
          </a:p>
          <a:p>
            <a:endParaRPr lang="en-US" dirty="0"/>
          </a:p>
          <a:p>
            <a:r>
              <a:rPr lang="en-US" dirty="0" err="1"/>
              <a:t>x_axis</a:t>
            </a:r>
            <a:r>
              <a:rPr lang="en-US" dirty="0"/>
              <a:t> = ["2015","2016","2017","2018","2019"]</a:t>
            </a:r>
          </a:p>
          <a:p>
            <a:r>
              <a:rPr lang="en-US" dirty="0" err="1"/>
              <a:t>y_axis</a:t>
            </a:r>
            <a:r>
              <a:rPr lang="en-US" dirty="0"/>
              <a:t> = </a:t>
            </a:r>
            <a:r>
              <a:rPr lang="en-US" dirty="0" err="1"/>
              <a:t>data_Israel</a:t>
            </a:r>
            <a:r>
              <a:rPr lang="en-US" dirty="0"/>
              <a:t>["GDP"].</a:t>
            </a:r>
            <a:r>
              <a:rPr lang="en-US" dirty="0" err="1"/>
              <a:t>to_list</a:t>
            </a:r>
            <a:r>
              <a:rPr lang="en-US" dirty="0"/>
              <a:t>()</a:t>
            </a:r>
          </a:p>
          <a:p>
            <a:r>
              <a:rPr lang="en-US" dirty="0" err="1"/>
              <a:t>y_axis_health</a:t>
            </a:r>
            <a:r>
              <a:rPr lang="en-US" dirty="0"/>
              <a:t> = </a:t>
            </a:r>
            <a:r>
              <a:rPr lang="en-US" dirty="0" err="1"/>
              <a:t>data_Israel</a:t>
            </a:r>
            <a:r>
              <a:rPr lang="en-US" dirty="0"/>
              <a:t>["Health"].</a:t>
            </a:r>
            <a:r>
              <a:rPr lang="en-US" dirty="0" err="1"/>
              <a:t>to_list</a:t>
            </a:r>
            <a:r>
              <a:rPr lang="en-US" dirty="0"/>
              <a:t>()</a:t>
            </a:r>
          </a:p>
          <a:p>
            <a:r>
              <a:rPr lang="en-US" dirty="0" err="1"/>
              <a:t>plt.plot</a:t>
            </a:r>
            <a:r>
              <a:rPr lang="en-US" dirty="0"/>
              <a:t>(</a:t>
            </a:r>
            <a:r>
              <a:rPr lang="en-US" dirty="0" err="1"/>
              <a:t>x_axis,y_axis,label</a:t>
            </a:r>
            <a:r>
              <a:rPr lang="en-US" dirty="0"/>
              <a:t>="GDP")</a:t>
            </a:r>
          </a:p>
          <a:p>
            <a:r>
              <a:rPr lang="en-US" dirty="0" err="1"/>
              <a:t>plt.plot</a:t>
            </a:r>
            <a:r>
              <a:rPr lang="en-US" dirty="0"/>
              <a:t>(</a:t>
            </a:r>
            <a:r>
              <a:rPr lang="en-US" dirty="0" err="1"/>
              <a:t>x_axis,y_axis_health,label</a:t>
            </a:r>
            <a:r>
              <a:rPr lang="en-US" dirty="0"/>
              <a:t>="Health")</a:t>
            </a:r>
          </a:p>
          <a:p>
            <a:r>
              <a:rPr lang="en-US" dirty="0" err="1"/>
              <a:t>plt.legend</a:t>
            </a:r>
            <a:r>
              <a:rPr lang="en-US" dirty="0"/>
              <a:t>(loc="best")</a:t>
            </a:r>
          </a:p>
          <a:p>
            <a:r>
              <a:rPr lang="en-US" dirty="0" err="1"/>
              <a:t>plt.title</a:t>
            </a:r>
            <a:r>
              <a:rPr lang="en-US" dirty="0"/>
              <a:t>("Israel - GDP and Health/Life Expectancy yearly analysis ")</a:t>
            </a:r>
          </a:p>
          <a:p>
            <a:r>
              <a:rPr lang="en-US" dirty="0" err="1"/>
              <a:t>plt.xlabel</a:t>
            </a:r>
            <a:r>
              <a:rPr lang="en-US" dirty="0"/>
              <a:t>("Years")</a:t>
            </a:r>
          </a:p>
          <a:p>
            <a:r>
              <a:rPr lang="en-US" dirty="0" err="1"/>
              <a:t>plt.ylabel</a:t>
            </a:r>
            <a:r>
              <a:rPr lang="en-US"/>
              <a:t>("GDP/Health Or Life Expectancy")</a:t>
            </a:r>
          </a:p>
        </p:txBody>
      </p:sp>
      <p:sp>
        <p:nvSpPr>
          <p:cNvPr id="4" name="Slide Number Placeholder 3"/>
          <p:cNvSpPr>
            <a:spLocks noGrp="1"/>
          </p:cNvSpPr>
          <p:nvPr>
            <p:ph type="sldNum" sz="quarter" idx="5"/>
          </p:nvPr>
        </p:nvSpPr>
        <p:spPr/>
        <p:txBody>
          <a:bodyPr/>
          <a:lstStyle/>
          <a:p>
            <a:fld id="{D524F4C9-187B-44D8-9FB0-174313A538F4}" type="slidenum">
              <a:rPr lang="en-US" smtClean="0"/>
              <a:t>5</a:t>
            </a:fld>
            <a:endParaRPr lang="en-US"/>
          </a:p>
        </p:txBody>
      </p:sp>
    </p:spTree>
    <p:extLst>
      <p:ext uri="{BB962C8B-B14F-4D97-AF65-F5344CB8AC3E}">
        <p14:creationId xmlns:p14="http://schemas.microsoft.com/office/powerpoint/2010/main" val="421449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score_GDP_2015 = </a:t>
            </a:r>
            <a:r>
              <a:rPr lang="en-US" dirty="0" err="1"/>
              <a:t>happiness_metadata</a:t>
            </a:r>
            <a:r>
              <a:rPr lang="en-US" dirty="0"/>
              <a:t>[["Score_2015","GDP_2015"]]</a:t>
            </a:r>
          </a:p>
          <a:p>
            <a:r>
              <a:rPr lang="en-US" dirty="0"/>
              <a:t>score_GDP_2015 = score_GDP_2015.rename(columns={"Score_2015":"Score","GDP_2015":"GDP"})</a:t>
            </a:r>
          </a:p>
          <a:p>
            <a:r>
              <a:rPr lang="en-US" dirty="0"/>
              <a:t>score_GDP_2016 = </a:t>
            </a:r>
            <a:r>
              <a:rPr lang="en-US" dirty="0" err="1"/>
              <a:t>happiness_metadata</a:t>
            </a:r>
            <a:r>
              <a:rPr lang="en-US" dirty="0"/>
              <a:t>[["Score_2016","GDP_2016"]]</a:t>
            </a:r>
          </a:p>
          <a:p>
            <a:r>
              <a:rPr lang="en-US" dirty="0"/>
              <a:t>score_GDP_2016 = score_GDP_2016.rename(columns={"Score_2016":"Score","GDP_2016":"GDP"})</a:t>
            </a:r>
          </a:p>
          <a:p>
            <a:r>
              <a:rPr lang="en-US" dirty="0"/>
              <a:t>score_GDP_2017 = </a:t>
            </a:r>
            <a:r>
              <a:rPr lang="en-US" dirty="0" err="1"/>
              <a:t>happiness_metadata</a:t>
            </a:r>
            <a:r>
              <a:rPr lang="en-US" dirty="0"/>
              <a:t>[["Score_2017","GDP_2017"]]</a:t>
            </a:r>
          </a:p>
          <a:p>
            <a:r>
              <a:rPr lang="en-US" dirty="0"/>
              <a:t>score_GDP_2017 = score_GDP_2017.rename(columns={"Score_2017":"Score","GDP_2017":"GDP"})</a:t>
            </a:r>
          </a:p>
          <a:p>
            <a:r>
              <a:rPr lang="en-US" dirty="0"/>
              <a:t>score_GDP_2018 = </a:t>
            </a:r>
            <a:r>
              <a:rPr lang="en-US" dirty="0" err="1"/>
              <a:t>happiness_metadata</a:t>
            </a:r>
            <a:r>
              <a:rPr lang="en-US" dirty="0"/>
              <a:t>[["Score_2018","GDP_2018"]]</a:t>
            </a:r>
          </a:p>
          <a:p>
            <a:r>
              <a:rPr lang="en-US" dirty="0"/>
              <a:t>score_GDP_2018 = score_GDP_2018.rename(columns={"Score_2018":"Score","GDP_2018":"GDP"})</a:t>
            </a:r>
          </a:p>
          <a:p>
            <a:r>
              <a:rPr lang="en-US" dirty="0"/>
              <a:t>score_GDP_2019 = </a:t>
            </a:r>
            <a:r>
              <a:rPr lang="en-US" dirty="0" err="1"/>
              <a:t>happiness_metadata</a:t>
            </a:r>
            <a:r>
              <a:rPr lang="en-US" dirty="0"/>
              <a:t>[["Score_2019","GDP_2019"]]</a:t>
            </a:r>
          </a:p>
          <a:p>
            <a:r>
              <a:rPr lang="en-US" dirty="0"/>
              <a:t>score_GDP_2019 = score_GDP_2019.rename(columns={"Score_2019":"Score","GDP_2019":"GDP"})</a:t>
            </a:r>
          </a:p>
          <a:p>
            <a:r>
              <a:rPr lang="en-US" dirty="0" err="1"/>
              <a:t>score_GDP</a:t>
            </a:r>
            <a:r>
              <a:rPr lang="en-US" dirty="0"/>
              <a:t> = </a:t>
            </a:r>
            <a:r>
              <a:rPr lang="en-US" dirty="0" err="1"/>
              <a:t>pd.concat</a:t>
            </a:r>
            <a:r>
              <a:rPr lang="en-US" dirty="0"/>
              <a:t>([score_GDP_2015,score_GDP_2016,score_GDP_2017,score_GDP_2018,score_GDP_2019])</a:t>
            </a:r>
          </a:p>
          <a:p>
            <a:r>
              <a:rPr lang="en-US" dirty="0" err="1"/>
              <a:t>score_GDP</a:t>
            </a:r>
            <a:endParaRPr lang="en-US" dirty="0"/>
          </a:p>
          <a:p>
            <a:r>
              <a:rPr lang="en-US" dirty="0"/>
              <a:t>#Scatterplot and linear regression between happiness score and GDP for all the years</a:t>
            </a:r>
          </a:p>
          <a:p>
            <a:r>
              <a:rPr lang="en-US" dirty="0" err="1"/>
              <a:t>x_scatter</a:t>
            </a:r>
            <a:r>
              <a:rPr lang="en-US" dirty="0"/>
              <a:t> = </a:t>
            </a:r>
            <a:r>
              <a:rPr lang="en-US" dirty="0" err="1"/>
              <a:t>score_GDP</a:t>
            </a:r>
            <a:r>
              <a:rPr lang="en-US" dirty="0"/>
              <a:t>["Score"]</a:t>
            </a:r>
          </a:p>
          <a:p>
            <a:r>
              <a:rPr lang="en-US" dirty="0" err="1"/>
              <a:t>y_scatter</a:t>
            </a:r>
            <a:r>
              <a:rPr lang="en-US" dirty="0"/>
              <a:t> = </a:t>
            </a:r>
            <a:r>
              <a:rPr lang="en-US" dirty="0" err="1"/>
              <a:t>score_GDP</a:t>
            </a:r>
            <a:r>
              <a:rPr lang="en-US" dirty="0"/>
              <a:t>["GDP"]</a:t>
            </a:r>
          </a:p>
          <a:p>
            <a:r>
              <a:rPr lang="en-US" dirty="0"/>
              <a:t>score = </a:t>
            </a:r>
            <a:r>
              <a:rPr lang="en-US" dirty="0" err="1"/>
              <a:t>score_GDP</a:t>
            </a:r>
            <a:r>
              <a:rPr lang="en-US" dirty="0"/>
              <a:t>["Score"]</a:t>
            </a:r>
          </a:p>
          <a:p>
            <a:r>
              <a:rPr lang="en-US" dirty="0" err="1"/>
              <a:t>gdp</a:t>
            </a:r>
            <a:r>
              <a:rPr lang="en-US" dirty="0"/>
              <a:t> = </a:t>
            </a:r>
            <a:r>
              <a:rPr lang="en-US" dirty="0" err="1"/>
              <a:t>score_GDP</a:t>
            </a:r>
            <a:r>
              <a:rPr lang="en-US" dirty="0"/>
              <a:t>["GDP"]</a:t>
            </a:r>
          </a:p>
          <a:p>
            <a:r>
              <a:rPr lang="en-US" dirty="0"/>
              <a:t>(</a:t>
            </a:r>
            <a:r>
              <a:rPr lang="en-US" dirty="0" err="1"/>
              <a:t>slope_gdp</a:t>
            </a:r>
            <a:r>
              <a:rPr lang="en-US" dirty="0"/>
              <a:t>, </a:t>
            </a:r>
            <a:r>
              <a:rPr lang="en-US" dirty="0" err="1"/>
              <a:t>intercept_gdp</a:t>
            </a:r>
            <a:r>
              <a:rPr lang="en-US" dirty="0"/>
              <a:t>, </a:t>
            </a:r>
            <a:r>
              <a:rPr lang="en-US" dirty="0" err="1"/>
              <a:t>rvalue_gdp</a:t>
            </a:r>
            <a:r>
              <a:rPr lang="en-US" dirty="0"/>
              <a:t>, </a:t>
            </a:r>
            <a:r>
              <a:rPr lang="en-US" dirty="0" err="1"/>
              <a:t>pvalue_gdp</a:t>
            </a:r>
            <a:r>
              <a:rPr lang="en-US" dirty="0"/>
              <a:t>, </a:t>
            </a:r>
            <a:r>
              <a:rPr lang="en-US" dirty="0" err="1"/>
              <a:t>stderr_gdp</a:t>
            </a:r>
            <a:r>
              <a:rPr lang="en-US" dirty="0"/>
              <a:t>) = </a:t>
            </a:r>
            <a:r>
              <a:rPr lang="en-US" dirty="0" err="1"/>
              <a:t>linregress</a:t>
            </a:r>
            <a:r>
              <a:rPr lang="en-US" dirty="0"/>
              <a:t>(score, </a:t>
            </a:r>
            <a:r>
              <a:rPr lang="en-US" dirty="0" err="1"/>
              <a:t>gdp</a:t>
            </a:r>
            <a:r>
              <a:rPr lang="en-US" dirty="0"/>
              <a:t>)</a:t>
            </a:r>
          </a:p>
          <a:p>
            <a:r>
              <a:rPr lang="en-US" dirty="0" err="1"/>
              <a:t>regress_values_gdp</a:t>
            </a:r>
            <a:r>
              <a:rPr lang="en-US" dirty="0"/>
              <a:t> = score * </a:t>
            </a:r>
            <a:r>
              <a:rPr lang="en-US" dirty="0" err="1"/>
              <a:t>slope_gdp</a:t>
            </a:r>
            <a:r>
              <a:rPr lang="en-US" dirty="0"/>
              <a:t> + </a:t>
            </a:r>
            <a:r>
              <a:rPr lang="en-US" dirty="0" err="1"/>
              <a:t>intercept_gdp</a:t>
            </a:r>
            <a:endParaRPr lang="en-US" dirty="0"/>
          </a:p>
          <a:p>
            <a:r>
              <a:rPr lang="en-US" dirty="0" err="1"/>
              <a:t>line_eq_gdp</a:t>
            </a:r>
            <a:r>
              <a:rPr lang="en-US" dirty="0"/>
              <a:t> = "y = " + str(round(slope_gdp,2)) + "x + " + str(round(intercept_gdp,2))</a:t>
            </a:r>
          </a:p>
          <a:p>
            <a:r>
              <a:rPr lang="en-US" dirty="0"/>
              <a:t>plt2.scatter(</a:t>
            </a:r>
            <a:r>
              <a:rPr lang="en-US" dirty="0" err="1"/>
              <a:t>x_scatter,y_scatter</a:t>
            </a:r>
            <a:r>
              <a:rPr lang="en-US" dirty="0"/>
              <a:t>)</a:t>
            </a:r>
          </a:p>
          <a:p>
            <a:r>
              <a:rPr lang="en-US" dirty="0"/>
              <a:t>plt2.xlabel("Happiness Score")</a:t>
            </a:r>
          </a:p>
          <a:p>
            <a:r>
              <a:rPr lang="en-US" dirty="0"/>
              <a:t>plt2.ylabel("GDP per Capita")</a:t>
            </a:r>
          </a:p>
          <a:p>
            <a:r>
              <a:rPr lang="en-US" dirty="0"/>
              <a:t>plt2.title("Scatter Plot of Happiness Score vs GDP")</a:t>
            </a:r>
          </a:p>
          <a:p>
            <a:r>
              <a:rPr lang="en-US" dirty="0"/>
              <a:t>plt2.plot(score,regress_values_</a:t>
            </a:r>
            <a:r>
              <a:rPr lang="en-US" dirty="0" err="1"/>
              <a:t>gdp</a:t>
            </a:r>
            <a:r>
              <a:rPr lang="en-US" dirty="0"/>
              <a:t>,"r-")</a:t>
            </a:r>
          </a:p>
          <a:p>
            <a:r>
              <a:rPr lang="en-US" dirty="0"/>
              <a:t>plt2.annotate(</a:t>
            </a:r>
            <a:r>
              <a:rPr lang="en-US" dirty="0" err="1"/>
              <a:t>line_eq_gdp</a:t>
            </a:r>
            <a:r>
              <a:rPr lang="en-US" dirty="0"/>
              <a:t>,(5,1.0),</a:t>
            </a:r>
            <a:r>
              <a:rPr lang="en-US" dirty="0" err="1"/>
              <a:t>fontsize</a:t>
            </a:r>
            <a:r>
              <a:rPr lang="en-US" dirty="0"/>
              <a:t>=15,color="red")</a:t>
            </a:r>
          </a:p>
          <a:p>
            <a:r>
              <a:rPr lang="en-US" dirty="0"/>
              <a:t>plt2.show()</a:t>
            </a:r>
          </a:p>
          <a:p>
            <a:r>
              <a:rPr lang="en-US" dirty="0"/>
              <a:t>print("The R Squared value is : "+ str(</a:t>
            </a:r>
            <a:r>
              <a:rPr lang="en-US" dirty="0" err="1"/>
              <a:t>rvalue_gdp</a:t>
            </a:r>
            <a:r>
              <a:rPr lang="en-US" dirty="0"/>
              <a:t> ** 2))</a:t>
            </a:r>
          </a:p>
          <a:p>
            <a:endParaRPr lang="en-US" dirty="0"/>
          </a:p>
          <a:p>
            <a:r>
              <a:rPr lang="en-US" dirty="0" err="1"/>
              <a:t>r_gdp</a:t>
            </a:r>
            <a:r>
              <a:rPr lang="en-US" dirty="0"/>
              <a:t> = </a:t>
            </a:r>
            <a:r>
              <a:rPr lang="en-US" dirty="0" err="1"/>
              <a:t>st.pearsonr</a:t>
            </a:r>
            <a:r>
              <a:rPr lang="en-US" dirty="0"/>
              <a:t>(</a:t>
            </a:r>
            <a:r>
              <a:rPr lang="en-US" dirty="0" err="1"/>
              <a:t>score,gdp</a:t>
            </a:r>
            <a:r>
              <a:rPr lang="en-US" dirty="0"/>
              <a:t>)</a:t>
            </a:r>
          </a:p>
          <a:p>
            <a:r>
              <a:rPr lang="en-US" dirty="0"/>
              <a:t>print("Correlation Coefficient for Happiness Score and GDP per Capita for countries is "+ str(</a:t>
            </a:r>
            <a:r>
              <a:rPr lang="en-US" dirty="0" err="1"/>
              <a:t>r_gdp</a:t>
            </a:r>
            <a:r>
              <a:rPr lang="en-US" dirty="0"/>
              <a:t>))</a:t>
            </a:r>
          </a:p>
          <a:p>
            <a:r>
              <a:rPr lang="en-US" dirty="0"/>
              <a:t>plt2.savefig("Resources/</a:t>
            </a:r>
            <a:r>
              <a:rPr lang="en-US" dirty="0" err="1"/>
              <a:t>SP_ScorevsGDP</a:t>
            </a:r>
            <a:r>
              <a:rPr lang="en-US" dirty="0"/>
              <a:t>")</a:t>
            </a:r>
          </a:p>
        </p:txBody>
      </p:sp>
      <p:sp>
        <p:nvSpPr>
          <p:cNvPr id="4" name="Slide Number Placeholder 3"/>
          <p:cNvSpPr>
            <a:spLocks noGrp="1"/>
          </p:cNvSpPr>
          <p:nvPr>
            <p:ph type="sldNum" sz="quarter" idx="5"/>
          </p:nvPr>
        </p:nvSpPr>
        <p:spPr/>
        <p:txBody>
          <a:bodyPr/>
          <a:lstStyle/>
          <a:p>
            <a:fld id="{D524F4C9-187B-44D8-9FB0-174313A538F4}" type="slidenum">
              <a:rPr lang="en-US" smtClean="0"/>
              <a:t>6</a:t>
            </a:fld>
            <a:endParaRPr lang="en-US"/>
          </a:p>
        </p:txBody>
      </p:sp>
    </p:spTree>
    <p:extLst>
      <p:ext uri="{BB962C8B-B14F-4D97-AF65-F5344CB8AC3E}">
        <p14:creationId xmlns:p14="http://schemas.microsoft.com/office/powerpoint/2010/main" val="4119313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24F4C9-187B-44D8-9FB0-174313A538F4}" type="slidenum">
              <a:rPr lang="en-US" smtClean="0"/>
              <a:t>10</a:t>
            </a:fld>
            <a:endParaRPr lang="en-US"/>
          </a:p>
        </p:txBody>
      </p:sp>
    </p:spTree>
    <p:extLst>
      <p:ext uri="{BB962C8B-B14F-4D97-AF65-F5344CB8AC3E}">
        <p14:creationId xmlns:p14="http://schemas.microsoft.com/office/powerpoint/2010/main" val="241986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Biological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Epidemic</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Insect Infestation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Climatological</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Drought</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Wildfire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Geophysical</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Earthquake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Mass movement (dry)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Volcanic Activity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Hydrological</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Flood</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Landslide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Meteorological</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Extreme Temperature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Store</a:t>
            </a:r>
          </a:p>
          <a:p>
            <a:endParaRPr lang="en-US" dirty="0"/>
          </a:p>
        </p:txBody>
      </p:sp>
      <p:sp>
        <p:nvSpPr>
          <p:cNvPr id="4" name="Slide Number Placeholder 3"/>
          <p:cNvSpPr>
            <a:spLocks noGrp="1"/>
          </p:cNvSpPr>
          <p:nvPr>
            <p:ph type="sldNum" sz="quarter" idx="5"/>
          </p:nvPr>
        </p:nvSpPr>
        <p:spPr/>
        <p:txBody>
          <a:bodyPr/>
          <a:lstStyle/>
          <a:p>
            <a:fld id="{D524F4C9-187B-44D8-9FB0-174313A538F4}" type="slidenum">
              <a:rPr lang="en-US" smtClean="0"/>
              <a:t>11</a:t>
            </a:fld>
            <a:endParaRPr lang="en-US"/>
          </a:p>
        </p:txBody>
      </p:sp>
    </p:spTree>
    <p:extLst>
      <p:ext uri="{BB962C8B-B14F-4D97-AF65-F5344CB8AC3E}">
        <p14:creationId xmlns:p14="http://schemas.microsoft.com/office/powerpoint/2010/main" val="2082766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24F4C9-187B-44D8-9FB0-174313A538F4}" type="slidenum">
              <a:rPr lang="en-US" smtClean="0"/>
              <a:t>12</a:t>
            </a:fld>
            <a:endParaRPr lang="en-US"/>
          </a:p>
        </p:txBody>
      </p:sp>
    </p:spTree>
    <p:extLst>
      <p:ext uri="{BB962C8B-B14F-4D97-AF65-F5344CB8AC3E}">
        <p14:creationId xmlns:p14="http://schemas.microsoft.com/office/powerpoint/2010/main" val="356990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24F4C9-187B-44D8-9FB0-174313A538F4}" type="slidenum">
              <a:rPr lang="en-US" smtClean="0"/>
              <a:t>13</a:t>
            </a:fld>
            <a:endParaRPr lang="en-US"/>
          </a:p>
        </p:txBody>
      </p:sp>
    </p:spTree>
    <p:extLst>
      <p:ext uri="{BB962C8B-B14F-4D97-AF65-F5344CB8AC3E}">
        <p14:creationId xmlns:p14="http://schemas.microsoft.com/office/powerpoint/2010/main" val="45773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746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76173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53875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10549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61832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4479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94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23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234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541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489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0310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1454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5940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3418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97789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11/2/20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20497407"/>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Lst>
  <p:hf sldNum="0"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4E136A-2F3C-46D9-8E49-7B8F81D0A114}"/>
              </a:ext>
            </a:extLst>
          </p:cNvPr>
          <p:cNvPicPr>
            <a:picLocks noChangeAspect="1"/>
          </p:cNvPicPr>
          <p:nvPr/>
        </p:nvPicPr>
        <p:blipFill rotWithShape="1">
          <a:blip r:embed="rId2"/>
          <a:srcRect t="18023" b="3306"/>
          <a:stretch/>
        </p:blipFill>
        <p:spPr>
          <a:xfrm>
            <a:off x="20" y="10"/>
            <a:ext cx="12191980" cy="6857990"/>
          </a:xfrm>
          <a:prstGeom prst="rect">
            <a:avLst/>
          </a:prstGeom>
        </p:spPr>
      </p:pic>
      <p:sp>
        <p:nvSpPr>
          <p:cNvPr id="2" name="Title 1">
            <a:extLst>
              <a:ext uri="{FF2B5EF4-FFF2-40B4-BE49-F238E27FC236}">
                <a16:creationId xmlns:a16="http://schemas.microsoft.com/office/drawing/2014/main" id="{EACB1882-8149-4437-82CA-15074A38CE01}"/>
              </a:ext>
            </a:extLst>
          </p:cNvPr>
          <p:cNvSpPr>
            <a:spLocks noGrp="1"/>
          </p:cNvSpPr>
          <p:nvPr>
            <p:ph type="ctrTitle"/>
          </p:nvPr>
        </p:nvSpPr>
        <p:spPr>
          <a:xfrm>
            <a:off x="7889065" y="2324906"/>
            <a:ext cx="3403426" cy="1588698"/>
          </a:xfrm>
        </p:spPr>
        <p:txBody>
          <a:bodyPr>
            <a:normAutofit fontScale="90000"/>
          </a:bodyPr>
          <a:lstStyle/>
          <a:p>
            <a:r>
              <a:rPr lang="en-US" dirty="0">
                <a:solidFill>
                  <a:schemeClr val="tx1"/>
                </a:solidFill>
              </a:rPr>
              <a:t>World Happiness</a:t>
            </a:r>
          </a:p>
        </p:txBody>
      </p:sp>
      <p:sp>
        <p:nvSpPr>
          <p:cNvPr id="3" name="Subtitle 2">
            <a:extLst>
              <a:ext uri="{FF2B5EF4-FFF2-40B4-BE49-F238E27FC236}">
                <a16:creationId xmlns:a16="http://schemas.microsoft.com/office/drawing/2014/main" id="{0FA1C4AF-829A-4066-8640-E85C17A37D62}"/>
              </a:ext>
            </a:extLst>
          </p:cNvPr>
          <p:cNvSpPr>
            <a:spLocks noGrp="1"/>
          </p:cNvSpPr>
          <p:nvPr>
            <p:ph type="subTitle" idx="1"/>
          </p:nvPr>
        </p:nvSpPr>
        <p:spPr>
          <a:xfrm>
            <a:off x="7889065" y="3945248"/>
            <a:ext cx="3403426" cy="2293251"/>
          </a:xfrm>
        </p:spPr>
        <p:txBody>
          <a:bodyPr>
            <a:normAutofit/>
          </a:bodyPr>
          <a:lstStyle/>
          <a:p>
            <a:pPr marL="285750" indent="-285750" algn="l">
              <a:buFont typeface="Arial" panose="020B0604020202020204" pitchFamily="34" charset="0"/>
              <a:buChar char="•"/>
            </a:pPr>
            <a:r>
              <a:rPr lang="en-US" dirty="0">
                <a:solidFill>
                  <a:schemeClr val="tx1"/>
                </a:solidFill>
              </a:rPr>
              <a:t>Ariel Fitzgerald</a:t>
            </a:r>
          </a:p>
          <a:p>
            <a:pPr marL="285750" indent="-285750" algn="l">
              <a:buFont typeface="Arial" panose="020B0604020202020204" pitchFamily="34" charset="0"/>
              <a:buChar char="•"/>
            </a:pPr>
            <a:r>
              <a:rPr lang="en-US" dirty="0">
                <a:solidFill>
                  <a:schemeClr val="tx1"/>
                </a:solidFill>
              </a:rPr>
              <a:t>Kayla Fennell</a:t>
            </a:r>
          </a:p>
          <a:p>
            <a:pPr marL="285750" indent="-285750" algn="l">
              <a:buFont typeface="Arial" panose="020B0604020202020204" pitchFamily="34" charset="0"/>
              <a:buChar char="•"/>
            </a:pPr>
            <a:r>
              <a:rPr lang="en-US" dirty="0" err="1">
                <a:solidFill>
                  <a:schemeClr val="tx1"/>
                </a:solidFill>
              </a:rPr>
              <a:t>Kela</a:t>
            </a:r>
            <a:r>
              <a:rPr lang="en-US" dirty="0">
                <a:solidFill>
                  <a:schemeClr val="tx1"/>
                </a:solidFill>
              </a:rPr>
              <a:t> </a:t>
            </a:r>
            <a:r>
              <a:rPr lang="en-US" dirty="0" err="1">
                <a:solidFill>
                  <a:schemeClr val="tx1"/>
                </a:solidFill>
              </a:rPr>
              <a:t>Njike</a:t>
            </a:r>
            <a:r>
              <a:rPr lang="en-US" dirty="0">
                <a:solidFill>
                  <a:schemeClr val="tx1"/>
                </a:solidFill>
              </a:rPr>
              <a:t> </a:t>
            </a:r>
            <a:r>
              <a:rPr lang="en-US" dirty="0" err="1">
                <a:solidFill>
                  <a:schemeClr val="tx1"/>
                </a:solidFill>
              </a:rPr>
              <a:t>Tah</a:t>
            </a:r>
            <a:endParaRPr lang="en-US" dirty="0">
              <a:solidFill>
                <a:schemeClr val="tx1"/>
              </a:solidFill>
            </a:endParaRPr>
          </a:p>
          <a:p>
            <a:pPr marL="285750" indent="-285750" algn="l">
              <a:buFont typeface="Arial" panose="020B0604020202020204" pitchFamily="34" charset="0"/>
              <a:buChar char="•"/>
            </a:pPr>
            <a:r>
              <a:rPr lang="en-US" dirty="0">
                <a:solidFill>
                  <a:schemeClr val="tx1"/>
                </a:solidFill>
              </a:rPr>
              <a:t>Soumya </a:t>
            </a:r>
            <a:r>
              <a:rPr lang="en-US" dirty="0" err="1">
                <a:solidFill>
                  <a:schemeClr val="tx1"/>
                </a:solidFill>
              </a:rPr>
              <a:t>Kinger</a:t>
            </a:r>
            <a:endParaRPr lang="en-US" dirty="0">
              <a:solidFill>
                <a:schemeClr val="tx1"/>
              </a:solidFill>
            </a:endParaRPr>
          </a:p>
          <a:p>
            <a:pPr marL="285750" indent="-285750" algn="l">
              <a:buFont typeface="Arial" panose="020B0604020202020204" pitchFamily="34" charset="0"/>
              <a:buChar char="•"/>
            </a:pPr>
            <a:r>
              <a:rPr lang="en-US" dirty="0">
                <a:solidFill>
                  <a:schemeClr val="tx1"/>
                </a:solidFill>
              </a:rPr>
              <a:t>Renae Troy</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2853346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932B-EA9A-4A74-A7AE-C7FA363E057D}"/>
              </a:ext>
            </a:extLst>
          </p:cNvPr>
          <p:cNvSpPr>
            <a:spLocks noGrp="1"/>
          </p:cNvSpPr>
          <p:nvPr>
            <p:ph type="title"/>
          </p:nvPr>
        </p:nvSpPr>
        <p:spPr/>
        <p:txBody>
          <a:bodyPr/>
          <a:lstStyle/>
          <a:p>
            <a:r>
              <a:rPr lang="en-US" dirty="0"/>
              <a:t>Research Driven Questions:</a:t>
            </a:r>
          </a:p>
        </p:txBody>
      </p:sp>
      <p:sp>
        <p:nvSpPr>
          <p:cNvPr id="3" name="Content Placeholder 2">
            <a:extLst>
              <a:ext uri="{FF2B5EF4-FFF2-40B4-BE49-F238E27FC236}">
                <a16:creationId xmlns:a16="http://schemas.microsoft.com/office/drawing/2014/main" id="{F463B8DF-2471-4ABA-ABC1-0645734E014C}"/>
              </a:ext>
            </a:extLst>
          </p:cNvPr>
          <p:cNvSpPr>
            <a:spLocks noGrp="1"/>
          </p:cNvSpPr>
          <p:nvPr>
            <p:ph idx="1"/>
          </p:nvPr>
        </p:nvSpPr>
        <p:spPr>
          <a:xfrm>
            <a:off x="677334" y="1488613"/>
            <a:ext cx="8596668" cy="3880773"/>
          </a:xfrm>
        </p:spPr>
        <p:txBody>
          <a:bodyPr/>
          <a:lstStyle/>
          <a:p>
            <a:r>
              <a:rPr lang="en-US" dirty="0"/>
              <a:t>How do natural disasters affect Happiness around the world?</a:t>
            </a:r>
          </a:p>
          <a:p>
            <a:r>
              <a:rPr lang="en-US" dirty="0"/>
              <a:t>Are happiness scores higher for countries experiencing less natural disasters?</a:t>
            </a:r>
          </a:p>
          <a:p>
            <a:r>
              <a:rPr lang="en-US" dirty="0"/>
              <a:t>Are happiness scores lower for countries experiencing more natural disasters?</a:t>
            </a:r>
          </a:p>
          <a:p>
            <a:r>
              <a:rPr lang="en-US" dirty="0"/>
              <a:t>Are there any correlations when focused on:</a:t>
            </a:r>
          </a:p>
          <a:p>
            <a:pPr lvl="1"/>
            <a:r>
              <a:rPr lang="en-US" dirty="0"/>
              <a:t>Number of natural disasters a country experiences?</a:t>
            </a:r>
          </a:p>
          <a:p>
            <a:pPr lvl="1"/>
            <a:r>
              <a:rPr lang="en-US" dirty="0"/>
              <a:t>Number of people affected by natural disasters?</a:t>
            </a:r>
          </a:p>
          <a:p>
            <a:pPr lvl="1"/>
            <a:r>
              <a:rPr lang="en-US" dirty="0"/>
              <a:t>Number of deaths that result from natural disasters?</a:t>
            </a:r>
          </a:p>
          <a:p>
            <a:pPr marL="457200" lvl="1" indent="0">
              <a:buNone/>
            </a:pPr>
            <a:endParaRPr lang="en-US" dirty="0"/>
          </a:p>
          <a:p>
            <a:pPr lvl="1"/>
            <a:endParaRPr lang="en-US" dirty="0"/>
          </a:p>
        </p:txBody>
      </p:sp>
    </p:spTree>
    <p:extLst>
      <p:ext uri="{BB962C8B-B14F-4D97-AF65-F5344CB8AC3E}">
        <p14:creationId xmlns:p14="http://schemas.microsoft.com/office/powerpoint/2010/main" val="2777336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72BE-9BA2-47A9-8166-1D04BD28F9A8}"/>
              </a:ext>
            </a:extLst>
          </p:cNvPr>
          <p:cNvSpPr>
            <a:spLocks noGrp="1"/>
          </p:cNvSpPr>
          <p:nvPr>
            <p:ph type="title"/>
          </p:nvPr>
        </p:nvSpPr>
        <p:spPr/>
        <p:txBody>
          <a:bodyPr/>
          <a:lstStyle/>
          <a:p>
            <a:r>
              <a:rPr lang="en-US" dirty="0"/>
              <a:t>Interpreting the Data</a:t>
            </a:r>
          </a:p>
        </p:txBody>
      </p:sp>
      <p:sp>
        <p:nvSpPr>
          <p:cNvPr id="3" name="Content Placeholder 2">
            <a:extLst>
              <a:ext uri="{FF2B5EF4-FFF2-40B4-BE49-F238E27FC236}">
                <a16:creationId xmlns:a16="http://schemas.microsoft.com/office/drawing/2014/main" id="{43610DA2-7DC8-409F-8CBC-EC1F620CF27E}"/>
              </a:ext>
            </a:extLst>
          </p:cNvPr>
          <p:cNvSpPr>
            <a:spLocks noGrp="1"/>
          </p:cNvSpPr>
          <p:nvPr>
            <p:ph idx="1"/>
          </p:nvPr>
        </p:nvSpPr>
        <p:spPr>
          <a:xfrm>
            <a:off x="677334" y="1839817"/>
            <a:ext cx="8596668" cy="2732183"/>
          </a:xfrm>
        </p:spPr>
        <p:txBody>
          <a:bodyPr/>
          <a:lstStyle/>
          <a:p>
            <a:r>
              <a:rPr lang="en-US" dirty="0"/>
              <a:t>EM-DAT: The International Disaster Database</a:t>
            </a:r>
          </a:p>
          <a:p>
            <a:pPr lvl="1"/>
            <a:r>
              <a:rPr lang="en-US" i="0" dirty="0">
                <a:solidFill>
                  <a:srgbClr val="333333"/>
                </a:solidFill>
                <a:effectLst/>
                <a:latin typeface="Calibri" panose="020F0502020204030204" pitchFamily="34" charset="0"/>
              </a:rPr>
              <a:t>Systematic collection and analysis of these data provides invaluable information to governments and agencies in charge of relief and recovery activities.</a:t>
            </a:r>
          </a:p>
          <a:p>
            <a:pPr lvl="2"/>
            <a:r>
              <a:rPr lang="en-US" dirty="0"/>
              <a:t>Natural Disasters included biological, climatological, geophysical, hydrological, and meteorological events.</a:t>
            </a:r>
          </a:p>
          <a:p>
            <a:r>
              <a:rPr lang="en-US" dirty="0"/>
              <a:t>Timeframe: 2015-2019</a:t>
            </a:r>
          </a:p>
          <a:p>
            <a:pPr lvl="1"/>
            <a:r>
              <a:rPr lang="en-US" sz="1400" dirty="0"/>
              <a:t>Was able to edit the database on the site for the years needed to compare according to the years available with the Kaggle Happiness Data.</a:t>
            </a:r>
          </a:p>
          <a:p>
            <a:pPr lvl="1"/>
            <a:endParaRPr lang="en-US" sz="1400" dirty="0"/>
          </a:p>
          <a:p>
            <a:pPr marL="457200" lvl="1" indent="0">
              <a:buNone/>
            </a:pPr>
            <a:endParaRPr lang="en-US" sz="1400" dirty="0"/>
          </a:p>
        </p:txBody>
      </p:sp>
    </p:spTree>
    <p:extLst>
      <p:ext uri="{BB962C8B-B14F-4D97-AF65-F5344CB8AC3E}">
        <p14:creationId xmlns:p14="http://schemas.microsoft.com/office/powerpoint/2010/main" val="4512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E150-EC86-424B-8922-2955AE309BCB}"/>
              </a:ext>
            </a:extLst>
          </p:cNvPr>
          <p:cNvSpPr>
            <a:spLocks noGrp="1"/>
          </p:cNvSpPr>
          <p:nvPr>
            <p:ph type="title"/>
          </p:nvPr>
        </p:nvSpPr>
        <p:spPr>
          <a:xfrm>
            <a:off x="677333" y="609600"/>
            <a:ext cx="9336999" cy="1320800"/>
          </a:xfrm>
        </p:spPr>
        <p:txBody>
          <a:bodyPr/>
          <a:lstStyle/>
          <a:p>
            <a:r>
              <a:rPr lang="en-US" dirty="0"/>
              <a:t>Happiness and Natural Disaster Correlation:</a:t>
            </a:r>
          </a:p>
        </p:txBody>
      </p:sp>
      <p:pic>
        <p:nvPicPr>
          <p:cNvPr id="1026" name="Picture 2">
            <a:extLst>
              <a:ext uri="{FF2B5EF4-FFF2-40B4-BE49-F238E27FC236}">
                <a16:creationId xmlns:a16="http://schemas.microsoft.com/office/drawing/2014/main" id="{BDC61616-B03A-44CD-9762-9FACE715A93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4173" y="1664545"/>
            <a:ext cx="3716915" cy="24779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59B4EC-FB10-4A11-8B33-1AB9374D796C}"/>
              </a:ext>
            </a:extLst>
          </p:cNvPr>
          <p:cNvSpPr txBox="1"/>
          <p:nvPr/>
        </p:nvSpPr>
        <p:spPr>
          <a:xfrm>
            <a:off x="2038465" y="1664464"/>
            <a:ext cx="919590" cy="446892"/>
          </a:xfrm>
          <a:prstGeom prst="rect">
            <a:avLst/>
          </a:prstGeom>
          <a:noFill/>
        </p:spPr>
        <p:txBody>
          <a:bodyPr wrap="square" rtlCol="0">
            <a:spAutoFit/>
          </a:bodyPr>
          <a:lstStyle/>
          <a:p>
            <a:pPr algn="ctr"/>
            <a:r>
              <a:rPr lang="en-US" dirty="0"/>
              <a:t>2015</a:t>
            </a:r>
          </a:p>
        </p:txBody>
      </p:sp>
      <p:pic>
        <p:nvPicPr>
          <p:cNvPr id="1028" name="Picture 4">
            <a:extLst>
              <a:ext uri="{FF2B5EF4-FFF2-40B4-BE49-F238E27FC236}">
                <a16:creationId xmlns:a16="http://schemas.microsoft.com/office/drawing/2014/main" id="{5CD40839-B1A7-4372-B933-170EF000F6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4963" y="1644878"/>
            <a:ext cx="3717037" cy="24780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56DBBE-6329-4711-B3C0-73A028FDDABB}"/>
              </a:ext>
            </a:extLst>
          </p:cNvPr>
          <p:cNvSpPr txBox="1"/>
          <p:nvPr/>
        </p:nvSpPr>
        <p:spPr>
          <a:xfrm>
            <a:off x="5687129" y="1664545"/>
            <a:ext cx="1112704" cy="369332"/>
          </a:xfrm>
          <a:prstGeom prst="rect">
            <a:avLst/>
          </a:prstGeom>
          <a:noFill/>
        </p:spPr>
        <p:txBody>
          <a:bodyPr wrap="square" rtlCol="0">
            <a:spAutoFit/>
          </a:bodyPr>
          <a:lstStyle/>
          <a:p>
            <a:pPr algn="ctr"/>
            <a:r>
              <a:rPr lang="en-US" dirty="0"/>
              <a:t>2016</a:t>
            </a:r>
          </a:p>
        </p:txBody>
      </p:sp>
      <p:pic>
        <p:nvPicPr>
          <p:cNvPr id="1030" name="Picture 6">
            <a:extLst>
              <a:ext uri="{FF2B5EF4-FFF2-40B4-BE49-F238E27FC236}">
                <a16:creationId xmlns:a16="http://schemas.microsoft.com/office/drawing/2014/main" id="{C8DF6044-2E51-43FD-BD6A-9DF949DA85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570" y="4122902"/>
            <a:ext cx="3717036" cy="24780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9ACCFF-8C04-4185-8E86-D27C77B63015}"/>
              </a:ext>
            </a:extLst>
          </p:cNvPr>
          <p:cNvSpPr txBox="1"/>
          <p:nvPr/>
        </p:nvSpPr>
        <p:spPr>
          <a:xfrm>
            <a:off x="1941908" y="4122902"/>
            <a:ext cx="1112704" cy="369332"/>
          </a:xfrm>
          <a:prstGeom prst="rect">
            <a:avLst/>
          </a:prstGeom>
          <a:noFill/>
        </p:spPr>
        <p:txBody>
          <a:bodyPr wrap="square" rtlCol="0">
            <a:spAutoFit/>
          </a:bodyPr>
          <a:lstStyle/>
          <a:p>
            <a:pPr algn="ctr"/>
            <a:r>
              <a:rPr lang="en-US" dirty="0"/>
              <a:t>2017</a:t>
            </a:r>
          </a:p>
        </p:txBody>
      </p:sp>
      <p:pic>
        <p:nvPicPr>
          <p:cNvPr id="1032" name="Picture 8">
            <a:extLst>
              <a:ext uri="{FF2B5EF4-FFF2-40B4-BE49-F238E27FC236}">
                <a16:creationId xmlns:a16="http://schemas.microsoft.com/office/drawing/2014/main" id="{B3D412E3-5091-46F7-8395-E3CABAB219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4964" y="4142488"/>
            <a:ext cx="3717036" cy="24780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EDA6EBF-844F-47FF-9E5D-BE8ADEBADB04}"/>
              </a:ext>
            </a:extLst>
          </p:cNvPr>
          <p:cNvSpPr txBox="1"/>
          <p:nvPr/>
        </p:nvSpPr>
        <p:spPr>
          <a:xfrm>
            <a:off x="5807735" y="4160038"/>
            <a:ext cx="1112704" cy="369332"/>
          </a:xfrm>
          <a:prstGeom prst="rect">
            <a:avLst/>
          </a:prstGeom>
          <a:noFill/>
        </p:spPr>
        <p:txBody>
          <a:bodyPr wrap="square" rtlCol="0">
            <a:spAutoFit/>
          </a:bodyPr>
          <a:lstStyle/>
          <a:p>
            <a:pPr algn="ctr"/>
            <a:r>
              <a:rPr lang="en-US" dirty="0"/>
              <a:t>2018</a:t>
            </a:r>
          </a:p>
        </p:txBody>
      </p:sp>
    </p:spTree>
    <p:extLst>
      <p:ext uri="{BB962C8B-B14F-4D97-AF65-F5344CB8AC3E}">
        <p14:creationId xmlns:p14="http://schemas.microsoft.com/office/powerpoint/2010/main" val="293619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F6B9-9900-4EF4-A675-66BEEE6DF72B}"/>
              </a:ext>
            </a:extLst>
          </p:cNvPr>
          <p:cNvSpPr>
            <a:spLocks noGrp="1"/>
          </p:cNvSpPr>
          <p:nvPr>
            <p:ph type="title"/>
          </p:nvPr>
        </p:nvSpPr>
        <p:spPr>
          <a:xfrm>
            <a:off x="677334" y="609600"/>
            <a:ext cx="8596668" cy="811237"/>
          </a:xfrm>
        </p:spPr>
        <p:txBody>
          <a:bodyPr/>
          <a:lstStyle/>
          <a:p>
            <a:r>
              <a:rPr lang="en-US" dirty="0"/>
              <a:t>Overall Analysis</a:t>
            </a:r>
          </a:p>
        </p:txBody>
      </p:sp>
      <p:pic>
        <p:nvPicPr>
          <p:cNvPr id="2050" name="Picture 2">
            <a:extLst>
              <a:ext uri="{FF2B5EF4-FFF2-40B4-BE49-F238E27FC236}">
                <a16:creationId xmlns:a16="http://schemas.microsoft.com/office/drawing/2014/main" id="{A5D8A2CC-A4C2-4E75-8346-E1D04E1E513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6376" y="1633557"/>
            <a:ext cx="3717036" cy="24780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6E1E46-0D08-414C-A660-E56A87C0E2E0}"/>
              </a:ext>
            </a:extLst>
          </p:cNvPr>
          <p:cNvSpPr txBox="1"/>
          <p:nvPr/>
        </p:nvSpPr>
        <p:spPr>
          <a:xfrm>
            <a:off x="1705099" y="1633557"/>
            <a:ext cx="919590" cy="369332"/>
          </a:xfrm>
          <a:prstGeom prst="rect">
            <a:avLst/>
          </a:prstGeom>
          <a:noFill/>
        </p:spPr>
        <p:txBody>
          <a:bodyPr wrap="square" rtlCol="0">
            <a:spAutoFit/>
          </a:bodyPr>
          <a:lstStyle/>
          <a:p>
            <a:pPr algn="ctr"/>
            <a:r>
              <a:rPr lang="en-US" dirty="0"/>
              <a:t>2019</a:t>
            </a:r>
          </a:p>
        </p:txBody>
      </p:sp>
      <p:sp>
        <p:nvSpPr>
          <p:cNvPr id="6" name="TextBox 5">
            <a:extLst>
              <a:ext uri="{FF2B5EF4-FFF2-40B4-BE49-F238E27FC236}">
                <a16:creationId xmlns:a16="http://schemas.microsoft.com/office/drawing/2014/main" id="{3A4FC9DE-E6D3-49D8-AF8D-42D44334F4DC}"/>
              </a:ext>
            </a:extLst>
          </p:cNvPr>
          <p:cNvSpPr txBox="1"/>
          <p:nvPr/>
        </p:nvSpPr>
        <p:spPr>
          <a:xfrm>
            <a:off x="4483863" y="1930400"/>
            <a:ext cx="4492683" cy="4524315"/>
          </a:xfrm>
          <a:prstGeom prst="rect">
            <a:avLst/>
          </a:prstGeom>
          <a:noFill/>
        </p:spPr>
        <p:txBody>
          <a:bodyPr wrap="square" rtlCol="0">
            <a:spAutoFit/>
          </a:bodyPr>
          <a:lstStyle/>
          <a:p>
            <a:r>
              <a:rPr lang="en-US" dirty="0"/>
              <a:t>Analysis:</a:t>
            </a:r>
          </a:p>
          <a:p>
            <a:r>
              <a:rPr lang="en-US" dirty="0"/>
              <a:t>At first glance, the linear </a:t>
            </a:r>
          </a:p>
          <a:p>
            <a:r>
              <a:rPr lang="en-US" dirty="0"/>
              <a:t>relationship between total natural </a:t>
            </a:r>
          </a:p>
          <a:p>
            <a:r>
              <a:rPr lang="en-US" dirty="0"/>
              <a:t>disasters and a country’s happiness </a:t>
            </a:r>
          </a:p>
          <a:p>
            <a:r>
              <a:rPr lang="en-US" dirty="0"/>
              <a:t>score is pretty constant(2015-2017). </a:t>
            </a:r>
          </a:p>
          <a:p>
            <a:r>
              <a:rPr lang="en-US" dirty="0"/>
              <a:t>However, an increase in natural </a:t>
            </a:r>
          </a:p>
          <a:p>
            <a:r>
              <a:rPr lang="en-US" dirty="0"/>
              <a:t>disasters in 2018 and 2019 indicate </a:t>
            </a:r>
          </a:p>
          <a:p>
            <a:r>
              <a:rPr lang="en-US" dirty="0"/>
              <a:t>there is a slight negative correlation. </a:t>
            </a:r>
          </a:p>
          <a:p>
            <a:r>
              <a:rPr lang="en-US" dirty="0"/>
              <a:t>Overall, it does appear that an </a:t>
            </a:r>
          </a:p>
          <a:p>
            <a:r>
              <a:rPr lang="en-US" dirty="0"/>
              <a:t>increase in natural disasters does </a:t>
            </a:r>
          </a:p>
          <a:p>
            <a:r>
              <a:rPr lang="en-US" dirty="0"/>
              <a:t>impact the overall happiness score </a:t>
            </a:r>
          </a:p>
          <a:p>
            <a:r>
              <a:rPr lang="en-US" dirty="0"/>
              <a:t>and rank of a country. More natural </a:t>
            </a:r>
          </a:p>
          <a:p>
            <a:r>
              <a:rPr lang="en-US" dirty="0"/>
              <a:t>disasters resulted in a higher death </a:t>
            </a:r>
          </a:p>
          <a:p>
            <a:r>
              <a:rPr lang="en-US" dirty="0"/>
              <a:t>count which has a negative impact </a:t>
            </a:r>
          </a:p>
          <a:p>
            <a:r>
              <a:rPr lang="en-US" dirty="0"/>
              <a:t>on a country’s overall happiness </a:t>
            </a:r>
          </a:p>
          <a:p>
            <a:r>
              <a:rPr lang="en-US" dirty="0"/>
              <a:t>levels.</a:t>
            </a:r>
          </a:p>
        </p:txBody>
      </p:sp>
    </p:spTree>
    <p:extLst>
      <p:ext uri="{BB962C8B-B14F-4D97-AF65-F5344CB8AC3E}">
        <p14:creationId xmlns:p14="http://schemas.microsoft.com/office/powerpoint/2010/main" val="421809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31CB70-2BF2-4F46-8332-155866340212}"/>
              </a:ext>
            </a:extLst>
          </p:cNvPr>
          <p:cNvSpPr>
            <a:spLocks noGrp="1"/>
          </p:cNvSpPr>
          <p:nvPr>
            <p:ph idx="1"/>
          </p:nvPr>
        </p:nvSpPr>
        <p:spPr/>
        <p:txBody>
          <a:bodyPr>
            <a:normAutofit/>
          </a:bodyPr>
          <a:lstStyle/>
          <a:p>
            <a:pPr marL="0" indent="0" algn="ctr">
              <a:buNone/>
            </a:pPr>
            <a:r>
              <a:rPr lang="en-US" sz="3200" dirty="0"/>
              <a:t>Thank You!!</a:t>
            </a:r>
          </a:p>
        </p:txBody>
      </p:sp>
    </p:spTree>
    <p:extLst>
      <p:ext uri="{BB962C8B-B14F-4D97-AF65-F5344CB8AC3E}">
        <p14:creationId xmlns:p14="http://schemas.microsoft.com/office/powerpoint/2010/main" val="13159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704F-3954-7646-85DB-472071DA8DED}"/>
              </a:ext>
            </a:extLst>
          </p:cNvPr>
          <p:cNvSpPr>
            <a:spLocks noGrp="1"/>
          </p:cNvSpPr>
          <p:nvPr>
            <p:ph type="title"/>
          </p:nvPr>
        </p:nvSpPr>
        <p:spPr>
          <a:xfrm>
            <a:off x="677334" y="609600"/>
            <a:ext cx="8596668" cy="698695"/>
          </a:xfrm>
        </p:spPr>
        <p:txBody>
          <a:bodyPr/>
          <a:lstStyle/>
          <a:p>
            <a:r>
              <a:rPr lang="en-US" dirty="0"/>
              <a:t>Idea Submission</a:t>
            </a:r>
          </a:p>
        </p:txBody>
      </p:sp>
      <p:sp>
        <p:nvSpPr>
          <p:cNvPr id="3" name="Content Placeholder 2">
            <a:extLst>
              <a:ext uri="{FF2B5EF4-FFF2-40B4-BE49-F238E27FC236}">
                <a16:creationId xmlns:a16="http://schemas.microsoft.com/office/drawing/2014/main" id="{449CEE6B-9A9C-0E4D-B4D1-F3F7EC6C9BD9}"/>
              </a:ext>
            </a:extLst>
          </p:cNvPr>
          <p:cNvSpPr>
            <a:spLocks noGrp="1"/>
          </p:cNvSpPr>
          <p:nvPr>
            <p:ph idx="1"/>
          </p:nvPr>
        </p:nvSpPr>
        <p:spPr>
          <a:xfrm>
            <a:off x="677334" y="1308295"/>
            <a:ext cx="8596668" cy="4375053"/>
          </a:xfrm>
        </p:spPr>
        <p:txBody>
          <a:bodyPr>
            <a:normAutofit fontScale="25000" lnSpcReduction="20000"/>
          </a:bodyPr>
          <a:lstStyle/>
          <a:p>
            <a:pPr marL="0" indent="0">
              <a:buNone/>
            </a:pPr>
            <a:r>
              <a:rPr lang="en-US" sz="8000" dirty="0"/>
              <a:t>Analysis : Project Description: Analyze the global happiness of countries and see how various factors such as social, cultural, urban and environmental factors effect the happiness quotient.</a:t>
            </a:r>
          </a:p>
          <a:p>
            <a:pPr marL="0" indent="0">
              <a:buNone/>
            </a:pPr>
            <a:endParaRPr lang="en-US" sz="8000" dirty="0"/>
          </a:p>
          <a:p>
            <a:pPr marL="0" indent="0">
              <a:buNone/>
            </a:pPr>
            <a:r>
              <a:rPr lang="en-US" sz="8000" dirty="0"/>
              <a:t>Team Members: Ariel Fitzgerald, Renae Troy, </a:t>
            </a:r>
            <a:r>
              <a:rPr lang="en-US" sz="8000" dirty="0" err="1"/>
              <a:t>Kela</a:t>
            </a:r>
            <a:r>
              <a:rPr lang="en-US" sz="8000" dirty="0"/>
              <a:t> </a:t>
            </a:r>
            <a:r>
              <a:rPr lang="en-US" sz="8000" dirty="0" err="1"/>
              <a:t>Njike</a:t>
            </a:r>
            <a:r>
              <a:rPr lang="en-US" sz="8000" dirty="0"/>
              <a:t> </a:t>
            </a:r>
            <a:r>
              <a:rPr lang="en-US" sz="8000" dirty="0" err="1"/>
              <a:t>Tah</a:t>
            </a:r>
            <a:r>
              <a:rPr lang="en-US" sz="8000" dirty="0"/>
              <a:t>, Soumya </a:t>
            </a:r>
            <a:r>
              <a:rPr lang="en-US" sz="8000" dirty="0" err="1"/>
              <a:t>Kinger</a:t>
            </a:r>
            <a:r>
              <a:rPr lang="en-US" sz="8000" dirty="0"/>
              <a:t>, Kayla Fennel</a:t>
            </a:r>
          </a:p>
          <a:p>
            <a:pPr marL="0" indent="0">
              <a:buNone/>
            </a:pPr>
            <a:r>
              <a:rPr lang="en-US" sz="8000" dirty="0"/>
              <a:t>Research Datasets: </a:t>
            </a:r>
            <a:r>
              <a:rPr lang="en-US" sz="8000" dirty="0" err="1"/>
              <a:t>www.Kaggle.com</a:t>
            </a:r>
            <a:endParaRPr lang="en-US" sz="8000" dirty="0"/>
          </a:p>
          <a:p>
            <a:pPr marL="0" indent="0">
              <a:buNone/>
            </a:pPr>
            <a:r>
              <a:rPr lang="en-US" sz="8000" dirty="0"/>
              <a:t>Research questions to answer:</a:t>
            </a:r>
          </a:p>
          <a:p>
            <a:r>
              <a:rPr lang="en-US" sz="8000" dirty="0"/>
              <a:t>What are the top three factors that effect the happiness index the most.</a:t>
            </a:r>
          </a:p>
          <a:p>
            <a:r>
              <a:rPr lang="en-US" sz="8000" dirty="0"/>
              <a:t>Which countries rank consistently high or low on the happiness index.</a:t>
            </a:r>
          </a:p>
          <a:p>
            <a:r>
              <a:rPr lang="en-US" sz="8000" dirty="0"/>
              <a:t>How environmental quality affects happiness index</a:t>
            </a:r>
          </a:p>
          <a:p>
            <a:pPr marL="0" indent="0">
              <a:buNone/>
            </a:pPr>
            <a:endParaRPr lang="en-US" dirty="0"/>
          </a:p>
        </p:txBody>
      </p:sp>
    </p:spTree>
    <p:extLst>
      <p:ext uri="{BB962C8B-B14F-4D97-AF65-F5344CB8AC3E}">
        <p14:creationId xmlns:p14="http://schemas.microsoft.com/office/powerpoint/2010/main" val="57471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9387-3C33-415F-9F10-244C7D2AE6E8}"/>
              </a:ext>
            </a:extLst>
          </p:cNvPr>
          <p:cNvSpPr>
            <a:spLocks noGrp="1"/>
          </p:cNvSpPr>
          <p:nvPr>
            <p:ph type="title"/>
          </p:nvPr>
        </p:nvSpPr>
        <p:spPr/>
        <p:txBody>
          <a:bodyPr/>
          <a:lstStyle/>
          <a:p>
            <a:r>
              <a:rPr lang="en-US" dirty="0"/>
              <a:t>Data Sources and Pre-Clean Up</a:t>
            </a:r>
          </a:p>
        </p:txBody>
      </p:sp>
      <p:sp>
        <p:nvSpPr>
          <p:cNvPr id="3" name="Content Placeholder 2">
            <a:extLst>
              <a:ext uri="{FF2B5EF4-FFF2-40B4-BE49-F238E27FC236}">
                <a16:creationId xmlns:a16="http://schemas.microsoft.com/office/drawing/2014/main" id="{DF8D328F-20D1-42C0-897B-E02A6F48D3DC}"/>
              </a:ext>
            </a:extLst>
          </p:cNvPr>
          <p:cNvSpPr>
            <a:spLocks noGrp="1"/>
          </p:cNvSpPr>
          <p:nvPr>
            <p:ph idx="1"/>
          </p:nvPr>
        </p:nvSpPr>
        <p:spPr>
          <a:xfrm>
            <a:off x="677334" y="1575410"/>
            <a:ext cx="8596668" cy="4428781"/>
          </a:xfrm>
        </p:spPr>
        <p:txBody>
          <a:bodyPr>
            <a:normAutofit fontScale="55000" lnSpcReduction="20000"/>
          </a:bodyPr>
          <a:lstStyle/>
          <a:p>
            <a:r>
              <a:rPr lang="en-US" dirty="0"/>
              <a:t>Kaggle : World Happiness Report</a:t>
            </a:r>
          </a:p>
          <a:p>
            <a:pPr lvl="1"/>
            <a:r>
              <a:rPr lang="en-US" b="0" i="0" dirty="0">
                <a:effectLst/>
                <a:latin typeface="Inter"/>
              </a:rPr>
              <a:t>The happiness scores and rankings use data from the Gallup World Poll. The scores are based on answers to the main life evaluation question asked in the poll. This question, known as the </a:t>
            </a:r>
            <a:r>
              <a:rPr lang="en-US" b="0" i="0" dirty="0" err="1">
                <a:effectLst/>
                <a:latin typeface="Inter"/>
              </a:rPr>
              <a:t>Cantril</a:t>
            </a:r>
            <a:r>
              <a:rPr lang="en-US" b="0" i="0" dirty="0">
                <a:effectLst/>
                <a:latin typeface="Inter"/>
              </a:rPr>
              <a:t> ladder, asks respondents to think of a ladder with the best possible life for them being a 10 and the worst possible life being a 0 and to rate their own current lives on that scale. The scores are from nationally representative samples for the years 2013-2016 and use the Gallup weights to make the estimates representative.</a:t>
            </a:r>
            <a:endParaRPr lang="en-US" dirty="0"/>
          </a:p>
          <a:p>
            <a:r>
              <a:rPr lang="en-US" dirty="0"/>
              <a:t>EM-DAT: The International Disaster Database</a:t>
            </a:r>
          </a:p>
          <a:p>
            <a:pPr lvl="1"/>
            <a:r>
              <a:rPr lang="en-US" b="1" i="0" dirty="0">
                <a:solidFill>
                  <a:srgbClr val="333333"/>
                </a:solidFill>
                <a:effectLst/>
                <a:latin typeface="Calibri" panose="020F0502020204030204" pitchFamily="34" charset="0"/>
              </a:rPr>
              <a:t>Systematic collection </a:t>
            </a:r>
            <a:r>
              <a:rPr lang="en-US" b="0" i="0" dirty="0">
                <a:solidFill>
                  <a:srgbClr val="333333"/>
                </a:solidFill>
                <a:effectLst/>
                <a:latin typeface="Calibri" panose="020F0502020204030204" pitchFamily="34" charset="0"/>
              </a:rPr>
              <a:t>and</a:t>
            </a:r>
            <a:r>
              <a:rPr lang="en-US" b="1" i="0" dirty="0">
                <a:solidFill>
                  <a:srgbClr val="333333"/>
                </a:solidFill>
                <a:effectLst/>
                <a:latin typeface="Calibri" panose="020F0502020204030204" pitchFamily="34" charset="0"/>
              </a:rPr>
              <a:t> analysis </a:t>
            </a:r>
            <a:r>
              <a:rPr lang="en-US" b="0" i="0" dirty="0">
                <a:solidFill>
                  <a:srgbClr val="333333"/>
                </a:solidFill>
                <a:effectLst/>
                <a:latin typeface="Calibri" panose="020F0502020204030204" pitchFamily="34" charset="0"/>
              </a:rPr>
              <a:t>of these data provides invaluable information to governments and agencies in charge of relief and recovery activities.</a:t>
            </a:r>
          </a:p>
          <a:p>
            <a:pPr lvl="2"/>
            <a:r>
              <a:rPr lang="en-US" dirty="0"/>
              <a:t>Natural Disasters included biological, climatological, geophysical, hydrological, and meteorological events.</a:t>
            </a:r>
          </a:p>
          <a:p>
            <a:pPr fontAlgn="base"/>
            <a:r>
              <a:rPr lang="en-US" dirty="0"/>
              <a:t>United Nations Population Division. World Urbanization Prospects: 2018 Revision.</a:t>
            </a:r>
          </a:p>
          <a:p>
            <a:pPr fontAlgn="base"/>
            <a:r>
              <a:rPr lang="en-US" dirty="0"/>
              <a:t>https://</a:t>
            </a:r>
            <a:r>
              <a:rPr lang="en-US" dirty="0" err="1"/>
              <a:t>data.worldbank.org</a:t>
            </a:r>
            <a:r>
              <a:rPr lang="en-US" dirty="0"/>
              <a:t>/indicator/SP.URB.TOTL.IN.ZS</a:t>
            </a:r>
          </a:p>
          <a:p>
            <a:pPr marL="0" indent="0">
              <a:buNone/>
            </a:pPr>
            <a:endParaRPr lang="en-US" dirty="0"/>
          </a:p>
          <a:p>
            <a:r>
              <a:rPr lang="en-US" dirty="0"/>
              <a:t>Data Limitations:</a:t>
            </a:r>
          </a:p>
          <a:p>
            <a:pPr lvl="1"/>
            <a:r>
              <a:rPr lang="en-US" dirty="0"/>
              <a:t>Each year of data not having matching columns initially(merge limitations).</a:t>
            </a:r>
          </a:p>
          <a:p>
            <a:pPr lvl="1"/>
            <a:r>
              <a:rPr lang="en-US" dirty="0"/>
              <a:t>Each database download have more or less columns when compared to another year.(filtering through what columns were needed)</a:t>
            </a:r>
          </a:p>
          <a:p>
            <a:pPr lvl="1"/>
            <a:r>
              <a:rPr lang="en-US" dirty="0"/>
              <a:t>EM-</a:t>
            </a:r>
            <a:r>
              <a:rPr lang="en-US" dirty="0" err="1"/>
              <a:t>Dat</a:t>
            </a:r>
            <a:r>
              <a:rPr lang="en-US" dirty="0"/>
              <a:t> data was all downloaded into one big file with all 4 years combined into one csv file</a:t>
            </a:r>
          </a:p>
          <a:p>
            <a:pPr lvl="1"/>
            <a:r>
              <a:rPr lang="en-US" dirty="0"/>
              <a:t>Time: Having to filter through the data to determine the best way to interpret the data with the information available which meant some data could not be used.</a:t>
            </a:r>
          </a:p>
          <a:p>
            <a:pPr lvl="1"/>
            <a:r>
              <a:rPr lang="en-US" dirty="0"/>
              <a:t>EM-</a:t>
            </a:r>
            <a:r>
              <a:rPr lang="en-US" dirty="0" err="1"/>
              <a:t>Dat</a:t>
            </a:r>
            <a:r>
              <a:rPr lang="en-US" dirty="0"/>
              <a:t> data was all downloaded into one big file with all 4 years combined into one csv file</a:t>
            </a:r>
          </a:p>
          <a:p>
            <a:pPr lvl="1"/>
            <a:r>
              <a:rPr lang="en-US" dirty="0"/>
              <a:t>How the urban population is defined in each country </a:t>
            </a:r>
          </a:p>
          <a:p>
            <a:pPr lvl="1"/>
            <a:r>
              <a:rPr lang="en-US" dirty="0"/>
              <a:t>Total population may not be measured accurately </a:t>
            </a:r>
          </a:p>
          <a:p>
            <a:pPr marL="457200" lvl="1" indent="0">
              <a:buNone/>
            </a:pPr>
            <a:endParaRPr lang="en-US" dirty="0"/>
          </a:p>
        </p:txBody>
      </p:sp>
    </p:spTree>
    <p:extLst>
      <p:ext uri="{BB962C8B-B14F-4D97-AF65-F5344CB8AC3E}">
        <p14:creationId xmlns:p14="http://schemas.microsoft.com/office/powerpoint/2010/main" val="1116973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932B-EA9A-4A74-A7AE-C7FA363E057D}"/>
              </a:ext>
            </a:extLst>
          </p:cNvPr>
          <p:cNvSpPr>
            <a:spLocks noGrp="1"/>
          </p:cNvSpPr>
          <p:nvPr>
            <p:ph type="title"/>
          </p:nvPr>
        </p:nvSpPr>
        <p:spPr/>
        <p:txBody>
          <a:bodyPr/>
          <a:lstStyle/>
          <a:p>
            <a:r>
              <a:rPr lang="en-US" dirty="0"/>
              <a:t>Year to year trends in Happiness Score</a:t>
            </a:r>
          </a:p>
        </p:txBody>
      </p:sp>
      <p:pic>
        <p:nvPicPr>
          <p:cNvPr id="5" name="Content Placeholder 4" descr="Chart, line chart&#10;&#10;Description automatically generated">
            <a:extLst>
              <a:ext uri="{FF2B5EF4-FFF2-40B4-BE49-F238E27FC236}">
                <a16:creationId xmlns:a16="http://schemas.microsoft.com/office/drawing/2014/main" id="{2ABCB63E-031B-EE48-BAED-C8462210A2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158" y="1270000"/>
            <a:ext cx="5424855" cy="3657601"/>
          </a:xfrm>
        </p:spPr>
      </p:pic>
      <p:pic>
        <p:nvPicPr>
          <p:cNvPr id="7" name="Picture 6" descr="Chart, line chart&#10;&#10;Description automatically generated">
            <a:extLst>
              <a:ext uri="{FF2B5EF4-FFF2-40B4-BE49-F238E27FC236}">
                <a16:creationId xmlns:a16="http://schemas.microsoft.com/office/drawing/2014/main" id="{C21B7891-A60D-0545-B7ED-858511BDF4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4013" y="1270000"/>
            <a:ext cx="5277214" cy="3657601"/>
          </a:xfrm>
          <a:prstGeom prst="rect">
            <a:avLst/>
          </a:prstGeom>
        </p:spPr>
      </p:pic>
      <p:sp>
        <p:nvSpPr>
          <p:cNvPr id="8" name="Rectangle 7">
            <a:extLst>
              <a:ext uri="{FF2B5EF4-FFF2-40B4-BE49-F238E27FC236}">
                <a16:creationId xmlns:a16="http://schemas.microsoft.com/office/drawing/2014/main" id="{18A48C64-70DC-4A4C-9063-C2C8D0E6C4CD}"/>
              </a:ext>
            </a:extLst>
          </p:cNvPr>
          <p:cNvSpPr/>
          <p:nvPr/>
        </p:nvSpPr>
        <p:spPr>
          <a:xfrm>
            <a:off x="872197" y="4927601"/>
            <a:ext cx="10169030" cy="1627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The top 10 happy countries have maintained their position in top 10 with little fluctuation year on year, except Israel, which showed a major upward shift in 2018. </a:t>
            </a:r>
          </a:p>
          <a:p>
            <a:pPr marL="285750" indent="-285750">
              <a:buFont typeface="Arial" panose="020B0604020202020204" pitchFamily="34" charset="0"/>
              <a:buChar char="•"/>
            </a:pPr>
            <a:r>
              <a:rPr lang="en-US" dirty="0"/>
              <a:t>There has been a lot of fluctuations in bottom 10 countries.</a:t>
            </a:r>
          </a:p>
          <a:p>
            <a:pPr marL="285750" indent="-285750">
              <a:buFont typeface="Arial" panose="020B0604020202020204" pitchFamily="34" charset="0"/>
              <a:buChar char="•"/>
            </a:pPr>
            <a:r>
              <a:rPr lang="en-US" dirty="0"/>
              <a:t>Further analysis of countries was done on 4 parameters – GDP, Health, Generosity and Freedom</a:t>
            </a:r>
          </a:p>
        </p:txBody>
      </p:sp>
    </p:spTree>
    <p:extLst>
      <p:ext uri="{BB962C8B-B14F-4D97-AF65-F5344CB8AC3E}">
        <p14:creationId xmlns:p14="http://schemas.microsoft.com/office/powerpoint/2010/main" val="262610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76EC-1D10-D843-AAE5-42B6E13E46E9}"/>
              </a:ext>
            </a:extLst>
          </p:cNvPr>
          <p:cNvSpPr>
            <a:spLocks noGrp="1"/>
          </p:cNvSpPr>
          <p:nvPr>
            <p:ph type="title"/>
          </p:nvPr>
        </p:nvSpPr>
        <p:spPr>
          <a:xfrm>
            <a:off x="677334" y="609600"/>
            <a:ext cx="8596668" cy="853440"/>
          </a:xfrm>
        </p:spPr>
        <p:txBody>
          <a:bodyPr/>
          <a:lstStyle/>
          <a:p>
            <a:r>
              <a:rPr lang="en-US" dirty="0"/>
              <a:t>Deeper Analysis of Israel</a:t>
            </a:r>
          </a:p>
        </p:txBody>
      </p:sp>
      <p:pic>
        <p:nvPicPr>
          <p:cNvPr id="9" name="Content Placeholder 8" descr="Chart, line chart&#10;&#10;Description automatically generated">
            <a:extLst>
              <a:ext uri="{FF2B5EF4-FFF2-40B4-BE49-F238E27FC236}">
                <a16:creationId xmlns:a16="http://schemas.microsoft.com/office/drawing/2014/main" id="{D22BEFB1-6682-AF40-A96B-C850E3D498B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4" y="1930401"/>
            <a:ext cx="6181211" cy="3274646"/>
          </a:xfrm>
        </p:spPr>
      </p:pic>
      <p:sp>
        <p:nvSpPr>
          <p:cNvPr id="10" name="Rectangle 9">
            <a:extLst>
              <a:ext uri="{FF2B5EF4-FFF2-40B4-BE49-F238E27FC236}">
                <a16:creationId xmlns:a16="http://schemas.microsoft.com/office/drawing/2014/main" id="{1C131278-DDCA-F84D-916B-12C51C386945}"/>
              </a:ext>
            </a:extLst>
          </p:cNvPr>
          <p:cNvSpPr/>
          <p:nvPr/>
        </p:nvSpPr>
        <p:spPr>
          <a:xfrm>
            <a:off x="6991643" y="1097280"/>
            <a:ext cx="3784209" cy="5261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Year on Year GDP analysis shows that it was highest in 2017, we can say that there might be a latency effect and higher GDP in 2017 resulted in higher Happiness Score in 2018. Further statistical analysis will be needed to confirm this.</a:t>
            </a:r>
          </a:p>
          <a:p>
            <a:pPr marL="285750" indent="-285750">
              <a:buFont typeface="Arial" panose="020B0604020202020204" pitchFamily="34" charset="0"/>
              <a:buChar char="•"/>
            </a:pPr>
            <a:r>
              <a:rPr lang="en-US" dirty="0"/>
              <a:t>Same can be said for Health also, it was lowest in 2017, but then had an increasing trend. But correlation doesn’t mean causation, so we can see that health and happiness score have a strong correlation, but that doesn’t mean good health causes high happiness score</a:t>
            </a:r>
          </a:p>
        </p:txBody>
      </p:sp>
      <p:sp>
        <p:nvSpPr>
          <p:cNvPr id="3" name="Rectangle 2">
            <a:extLst>
              <a:ext uri="{FF2B5EF4-FFF2-40B4-BE49-F238E27FC236}">
                <a16:creationId xmlns:a16="http://schemas.microsoft.com/office/drawing/2014/main" id="{DA4A6104-B69F-1F44-A21B-D5362BD1CEBD}"/>
              </a:ext>
            </a:extLst>
          </p:cNvPr>
          <p:cNvSpPr/>
          <p:nvPr/>
        </p:nvSpPr>
        <p:spPr>
          <a:xfrm>
            <a:off x="323557" y="5205047"/>
            <a:ext cx="6668086" cy="126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Note: In last 5 years, Israel doubled its number of companies hitting the Unicorn mark to 20(Unicorn companies are those that have valuation of 1billion or more). Israel now has more unicorns than France, Germany and Australia combined. Only the US, UK and China have more.</a:t>
            </a:r>
          </a:p>
        </p:txBody>
      </p:sp>
    </p:spTree>
    <p:extLst>
      <p:ext uri="{BB962C8B-B14F-4D97-AF65-F5344CB8AC3E}">
        <p14:creationId xmlns:p14="http://schemas.microsoft.com/office/powerpoint/2010/main" val="74398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EC78-ED59-8D44-98BB-39FB7F4AC6BD}"/>
              </a:ext>
            </a:extLst>
          </p:cNvPr>
          <p:cNvSpPr>
            <a:spLocks noGrp="1"/>
          </p:cNvSpPr>
          <p:nvPr>
            <p:ph type="title"/>
          </p:nvPr>
        </p:nvSpPr>
        <p:spPr>
          <a:xfrm>
            <a:off x="677333" y="281354"/>
            <a:ext cx="10434781" cy="1083212"/>
          </a:xfrm>
        </p:spPr>
        <p:txBody>
          <a:bodyPr>
            <a:normAutofit fontScale="90000"/>
          </a:bodyPr>
          <a:lstStyle/>
          <a:p>
            <a:r>
              <a:rPr lang="en-US" dirty="0"/>
              <a:t>Regression Analysis between Happiness Score and GDP, Health/Life Expectancy</a:t>
            </a:r>
          </a:p>
        </p:txBody>
      </p:sp>
      <p:pic>
        <p:nvPicPr>
          <p:cNvPr id="5" name="Content Placeholder 4" descr="Chart, scatter chart&#10;&#10;Description automatically generated">
            <a:extLst>
              <a:ext uri="{FF2B5EF4-FFF2-40B4-BE49-F238E27FC236}">
                <a16:creationId xmlns:a16="http://schemas.microsoft.com/office/drawing/2014/main" id="{4D88E76A-FD6E-8B42-AEC6-AF1ECC36CC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4" y="1497635"/>
            <a:ext cx="5418666" cy="3269541"/>
          </a:xfrm>
        </p:spPr>
      </p:pic>
      <p:pic>
        <p:nvPicPr>
          <p:cNvPr id="7" name="Picture 6" descr="Chart, scatter chart&#10;&#10;Description automatically generated">
            <a:extLst>
              <a:ext uri="{FF2B5EF4-FFF2-40B4-BE49-F238E27FC236}">
                <a16:creationId xmlns:a16="http://schemas.microsoft.com/office/drawing/2014/main" id="{8934C99D-D5E7-EB4C-AE5D-A368B0B9C2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469499"/>
            <a:ext cx="5016116" cy="3269541"/>
          </a:xfrm>
          <a:prstGeom prst="rect">
            <a:avLst/>
          </a:prstGeom>
        </p:spPr>
      </p:pic>
      <p:sp>
        <p:nvSpPr>
          <p:cNvPr id="8" name="Oval 7">
            <a:extLst>
              <a:ext uri="{FF2B5EF4-FFF2-40B4-BE49-F238E27FC236}">
                <a16:creationId xmlns:a16="http://schemas.microsoft.com/office/drawing/2014/main" id="{F32A0D40-46AA-EA44-8AF8-7ABB034C42B1}"/>
              </a:ext>
            </a:extLst>
          </p:cNvPr>
          <p:cNvSpPr/>
          <p:nvPr/>
        </p:nvSpPr>
        <p:spPr>
          <a:xfrm>
            <a:off x="1477106" y="4304713"/>
            <a:ext cx="3108961" cy="2672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095D1C2-4E75-8B43-8A4E-4C1C5C4CC7A6}"/>
              </a:ext>
            </a:extLst>
          </p:cNvPr>
          <p:cNvSpPr/>
          <p:nvPr/>
        </p:nvSpPr>
        <p:spPr>
          <a:xfrm>
            <a:off x="7186244" y="4438356"/>
            <a:ext cx="3322322" cy="3006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6009D26-4B03-B141-B8E7-DD0375421678}"/>
              </a:ext>
            </a:extLst>
          </p:cNvPr>
          <p:cNvSpPr/>
          <p:nvPr/>
        </p:nvSpPr>
        <p:spPr>
          <a:xfrm>
            <a:off x="677334" y="4909625"/>
            <a:ext cx="10434782" cy="1948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For both GDP and Health/Life Expectancy, the correlation coefficients are quite high (0.797 and 0.747 respectively). This shows that there is a strong positive correlation between happiness score and these factors. </a:t>
            </a:r>
          </a:p>
          <a:p>
            <a:pPr marL="285750" indent="-285750">
              <a:buFont typeface="Arial" panose="020B0604020202020204" pitchFamily="34" charset="0"/>
              <a:buChar char="•"/>
            </a:pPr>
            <a:r>
              <a:rPr lang="en-US" dirty="0"/>
              <a:t>Very low p-values (8.5693e-156, 1.460e-126) indicate that the correlation is statistically significant and different from zero. In other words, if we take a different sample from the same population, that sample will also show strong positive correlation between these variables.</a:t>
            </a:r>
          </a:p>
          <a:p>
            <a:pPr marL="2857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23574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F3C4-4F13-1142-B994-B1306D95C042}"/>
              </a:ext>
            </a:extLst>
          </p:cNvPr>
          <p:cNvSpPr>
            <a:spLocks noGrp="1"/>
          </p:cNvSpPr>
          <p:nvPr>
            <p:ph type="title"/>
          </p:nvPr>
        </p:nvSpPr>
        <p:spPr/>
        <p:txBody>
          <a:bodyPr/>
          <a:lstStyle/>
          <a:p>
            <a:r>
              <a:rPr lang="en-US" dirty="0"/>
              <a:t>Regression Analysis between Happiness Score and Generosity, Freedom</a:t>
            </a:r>
          </a:p>
        </p:txBody>
      </p:sp>
      <p:pic>
        <p:nvPicPr>
          <p:cNvPr id="5" name="Content Placeholder 4" descr="Chart, scatter chart&#10;&#10;Description automatically generated">
            <a:extLst>
              <a:ext uri="{FF2B5EF4-FFF2-40B4-BE49-F238E27FC236}">
                <a16:creationId xmlns:a16="http://schemas.microsoft.com/office/drawing/2014/main" id="{73A64AF9-F2F1-8045-9C84-25E75F2D59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6643" y="1930400"/>
            <a:ext cx="4707856" cy="2693999"/>
          </a:xfrm>
        </p:spPr>
      </p:pic>
      <p:pic>
        <p:nvPicPr>
          <p:cNvPr id="7" name="Picture 6" descr="Chart, scatter chart&#10;&#10;Description automatically generated">
            <a:extLst>
              <a:ext uri="{FF2B5EF4-FFF2-40B4-BE49-F238E27FC236}">
                <a16:creationId xmlns:a16="http://schemas.microsoft.com/office/drawing/2014/main" id="{13CC3E01-F740-9644-882D-A34630EE0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04" y="1944094"/>
            <a:ext cx="5109308" cy="2763088"/>
          </a:xfrm>
          <a:prstGeom prst="rect">
            <a:avLst/>
          </a:prstGeom>
        </p:spPr>
      </p:pic>
      <p:sp>
        <p:nvSpPr>
          <p:cNvPr id="8" name="Rectangle 7">
            <a:extLst>
              <a:ext uri="{FF2B5EF4-FFF2-40B4-BE49-F238E27FC236}">
                <a16:creationId xmlns:a16="http://schemas.microsoft.com/office/drawing/2014/main" id="{05EC14FD-C956-AE45-8F69-9DF6A2C6D23A}"/>
              </a:ext>
            </a:extLst>
          </p:cNvPr>
          <p:cNvSpPr/>
          <p:nvPr/>
        </p:nvSpPr>
        <p:spPr>
          <a:xfrm>
            <a:off x="677334" y="4720876"/>
            <a:ext cx="10126654" cy="2003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For the Scatter plot of happiness score vs Freedom the R square value is 0.29. this finding shows a positive associating between Happiness and Freedom.   The correlation coefficient was 0.55.  Also having a linear line on the scatterplot shows a positive correlation.</a:t>
            </a:r>
          </a:p>
          <a:p>
            <a:pPr marL="285750" indent="-285750">
              <a:buFont typeface="Arial" panose="020B0604020202020204" pitchFamily="34" charset="0"/>
              <a:buChar char="•"/>
            </a:pPr>
            <a:r>
              <a:rPr lang="en-US" dirty="0"/>
              <a:t>For Scatterplot of Happiness Score vs Generosity, the correlation coefficient for happiness is 0.135 showing that it had very little impart on happiness based on our data.  The R square value is 0.18  which means there is a positive association between generosity and happiness</a:t>
            </a:r>
          </a:p>
        </p:txBody>
      </p:sp>
    </p:spTree>
    <p:extLst>
      <p:ext uri="{BB962C8B-B14F-4D97-AF65-F5344CB8AC3E}">
        <p14:creationId xmlns:p14="http://schemas.microsoft.com/office/powerpoint/2010/main" val="2869423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90C8-3DEB-1941-8FFF-957411AB4D1B}"/>
              </a:ext>
            </a:extLst>
          </p:cNvPr>
          <p:cNvSpPr>
            <a:spLocks noGrp="1"/>
          </p:cNvSpPr>
          <p:nvPr>
            <p:ph type="title"/>
          </p:nvPr>
        </p:nvSpPr>
        <p:spPr/>
        <p:txBody>
          <a:bodyPr/>
          <a:lstStyle/>
          <a:p>
            <a:r>
              <a:rPr lang="en-US" dirty="0"/>
              <a:t>Urban data analysis</a:t>
            </a:r>
          </a:p>
        </p:txBody>
      </p:sp>
      <p:pic>
        <p:nvPicPr>
          <p:cNvPr id="2050" name="Picture 2">
            <a:extLst>
              <a:ext uri="{FF2B5EF4-FFF2-40B4-BE49-F238E27FC236}">
                <a16:creationId xmlns:a16="http://schemas.microsoft.com/office/drawing/2014/main" id="{F678A008-B8FD-094E-BB02-605448123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88" y="1398061"/>
            <a:ext cx="2731520" cy="23426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E684E55-45B8-1248-961D-2C4ABC776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808" y="1332021"/>
            <a:ext cx="2749582" cy="23581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A939051-9AE9-BB4C-B69E-7D1472800A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32020"/>
            <a:ext cx="2749582" cy="23581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F6D522B-213B-6F46-9AEB-5E5A9D38F6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0" y="1332020"/>
            <a:ext cx="2749582" cy="235818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07ED3E09-137F-C947-B3A1-C943D872E6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693" y="3806798"/>
            <a:ext cx="3405469" cy="28683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2010DF9-0C18-0949-A620-E8F95B29A55B}"/>
              </a:ext>
            </a:extLst>
          </p:cNvPr>
          <p:cNvSpPr/>
          <p:nvPr/>
        </p:nvSpPr>
        <p:spPr>
          <a:xfrm>
            <a:off x="3773138" y="3958997"/>
            <a:ext cx="6065520" cy="2646878"/>
          </a:xfrm>
          <a:prstGeom prst="rect">
            <a:avLst/>
          </a:prstGeom>
        </p:spPr>
        <p:txBody>
          <a:bodyPr wrap="square">
            <a:spAutoFit/>
          </a:bodyPr>
          <a:lstStyle/>
          <a:p>
            <a:r>
              <a:rPr lang="en-US" sz="1600" dirty="0">
                <a:solidFill>
                  <a:schemeClr val="tx1">
                    <a:lumMod val="75000"/>
                    <a:lumOff val="25000"/>
                  </a:schemeClr>
                </a:solidFill>
              </a:rPr>
              <a:t>-Countries were broken into income groups</a:t>
            </a:r>
          </a:p>
          <a:p>
            <a:r>
              <a:rPr lang="en-US" sz="1600" dirty="0">
                <a:solidFill>
                  <a:schemeClr val="tx1">
                    <a:lumMod val="75000"/>
                    <a:lumOff val="25000"/>
                  </a:schemeClr>
                </a:solidFill>
              </a:rPr>
              <a:t>-No major changes in urban population size from 2015 - 2019</a:t>
            </a:r>
          </a:p>
          <a:p>
            <a:r>
              <a:rPr lang="en-US" sz="1600" dirty="0">
                <a:solidFill>
                  <a:schemeClr val="tx1">
                    <a:lumMod val="75000"/>
                    <a:lumOff val="25000"/>
                  </a:schemeClr>
                </a:solidFill>
              </a:rPr>
              <a:t>-</a:t>
            </a:r>
            <a:r>
              <a:rPr lang="en-US" sz="1600" b="1" dirty="0">
                <a:solidFill>
                  <a:schemeClr val="tx1">
                    <a:lumMod val="75000"/>
                    <a:lumOff val="25000"/>
                  </a:schemeClr>
                </a:solidFill>
              </a:rPr>
              <a:t>Low income </a:t>
            </a:r>
            <a:r>
              <a:rPr lang="en-US" sz="1600" dirty="0">
                <a:solidFill>
                  <a:schemeClr val="tx1">
                    <a:lumMod val="75000"/>
                    <a:lumOff val="25000"/>
                  </a:schemeClr>
                </a:solidFill>
              </a:rPr>
              <a:t>countries had the lowest total urban population</a:t>
            </a:r>
          </a:p>
          <a:p>
            <a:r>
              <a:rPr lang="en-US" sz="1600" dirty="0">
                <a:solidFill>
                  <a:schemeClr val="tx1">
                    <a:lumMod val="75000"/>
                    <a:lumOff val="25000"/>
                  </a:schemeClr>
                </a:solidFill>
              </a:rPr>
              <a:t>-</a:t>
            </a:r>
            <a:r>
              <a:rPr lang="en-US" sz="1600" b="1" dirty="0">
                <a:solidFill>
                  <a:schemeClr val="tx1">
                    <a:lumMod val="75000"/>
                    <a:lumOff val="25000"/>
                  </a:schemeClr>
                </a:solidFill>
              </a:rPr>
              <a:t>Upper middle income </a:t>
            </a:r>
            <a:r>
              <a:rPr lang="en-US" sz="1600" dirty="0">
                <a:solidFill>
                  <a:schemeClr val="tx1">
                    <a:lumMod val="75000"/>
                    <a:lumOff val="25000"/>
                  </a:schemeClr>
                </a:solidFill>
              </a:rPr>
              <a:t>countries had the highest total urban population</a:t>
            </a:r>
          </a:p>
          <a:p>
            <a:r>
              <a:rPr lang="en-US" sz="1600" u="sng" dirty="0">
                <a:solidFill>
                  <a:schemeClr val="tx1">
                    <a:lumMod val="75000"/>
                    <a:lumOff val="25000"/>
                  </a:schemeClr>
                </a:solidFill>
              </a:rPr>
              <a:t>-Does size of total urban population have a major impact on happiness score?</a:t>
            </a:r>
          </a:p>
          <a:p>
            <a:br>
              <a:rPr lang="en-US" dirty="0"/>
            </a:br>
            <a:br>
              <a:rPr lang="en-US" dirty="0"/>
            </a:br>
            <a:endParaRPr lang="en-US" dirty="0"/>
          </a:p>
        </p:txBody>
      </p:sp>
    </p:spTree>
    <p:extLst>
      <p:ext uri="{BB962C8B-B14F-4D97-AF65-F5344CB8AC3E}">
        <p14:creationId xmlns:p14="http://schemas.microsoft.com/office/powerpoint/2010/main" val="25311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4329-A2DF-A94B-B842-C64917EDC5B0}"/>
              </a:ext>
            </a:extLst>
          </p:cNvPr>
          <p:cNvSpPr>
            <a:spLocks noGrp="1"/>
          </p:cNvSpPr>
          <p:nvPr>
            <p:ph type="title"/>
          </p:nvPr>
        </p:nvSpPr>
        <p:spPr/>
        <p:txBody>
          <a:bodyPr/>
          <a:lstStyle/>
          <a:p>
            <a:r>
              <a:rPr lang="en-US" dirty="0"/>
              <a:t>Urban data analysis</a:t>
            </a:r>
          </a:p>
        </p:txBody>
      </p:sp>
      <p:pic>
        <p:nvPicPr>
          <p:cNvPr id="1032" name="Picture 8">
            <a:extLst>
              <a:ext uri="{FF2B5EF4-FFF2-40B4-BE49-F238E27FC236}">
                <a16:creationId xmlns:a16="http://schemas.microsoft.com/office/drawing/2014/main" id="{CBA3549A-75AF-F842-AB3A-782D975C5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 y="1508121"/>
            <a:ext cx="2161249" cy="17989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72F80C7-8072-C64E-B986-D9D12B5882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825" y="1471460"/>
            <a:ext cx="2351767" cy="19575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A4328FA-C050-F148-B24B-9EAB6486E6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9003" y="1471460"/>
            <a:ext cx="2536293" cy="211113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8748D29-D9CF-B541-9747-F2969D0D1B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7463" y="1487909"/>
            <a:ext cx="2536293" cy="211113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3E11B1B9-2973-1D40-BD65-5E0EFF15E5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16291" y="1487909"/>
            <a:ext cx="2536293" cy="211113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721A450E-CB0A-FA47-9BF6-88AC3369C1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768" y="3429000"/>
            <a:ext cx="3915396" cy="32590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245B532-D4C6-D74C-AF2B-4E5E6B43BD3F}"/>
              </a:ext>
            </a:extLst>
          </p:cNvPr>
          <p:cNvSpPr/>
          <p:nvPr/>
        </p:nvSpPr>
        <p:spPr>
          <a:xfrm>
            <a:off x="4079164" y="4487054"/>
            <a:ext cx="6949438" cy="2923877"/>
          </a:xfrm>
          <a:prstGeom prst="rect">
            <a:avLst/>
          </a:prstGeom>
        </p:spPr>
        <p:txBody>
          <a:bodyPr wrap="square">
            <a:spAutoFit/>
          </a:bodyPr>
          <a:lstStyle/>
          <a:p>
            <a:r>
              <a:rPr lang="en-US" sz="1600" i="1" dirty="0">
                <a:solidFill>
                  <a:schemeClr val="tx1">
                    <a:lumMod val="75000"/>
                    <a:lumOff val="25000"/>
                  </a:schemeClr>
                </a:solidFill>
              </a:rPr>
              <a:t>-</a:t>
            </a:r>
            <a:r>
              <a:rPr lang="en-US" sz="1600" dirty="0">
                <a:solidFill>
                  <a:schemeClr val="tx1">
                    <a:lumMod val="75000"/>
                    <a:lumOff val="25000"/>
                  </a:schemeClr>
                </a:solidFill>
              </a:rPr>
              <a:t>No drastic changes to happiness score across all 5 years for each income group</a:t>
            </a:r>
          </a:p>
          <a:p>
            <a:r>
              <a:rPr lang="en-US" sz="1600" dirty="0">
                <a:solidFill>
                  <a:schemeClr val="tx1">
                    <a:lumMod val="75000"/>
                    <a:lumOff val="25000"/>
                  </a:schemeClr>
                </a:solidFill>
              </a:rPr>
              <a:t>-</a:t>
            </a:r>
            <a:r>
              <a:rPr lang="en-US" sz="1600" b="1" dirty="0">
                <a:solidFill>
                  <a:schemeClr val="tx1">
                    <a:lumMod val="75000"/>
                    <a:lumOff val="25000"/>
                  </a:schemeClr>
                </a:solidFill>
              </a:rPr>
              <a:t>High income </a:t>
            </a:r>
            <a:r>
              <a:rPr lang="en-US" sz="1600" dirty="0">
                <a:solidFill>
                  <a:schemeClr val="tx1">
                    <a:lumMod val="75000"/>
                    <a:lumOff val="25000"/>
                  </a:schemeClr>
                </a:solidFill>
              </a:rPr>
              <a:t>countries had the </a:t>
            </a:r>
            <a:r>
              <a:rPr lang="en-US" sz="1600" b="1" dirty="0">
                <a:solidFill>
                  <a:schemeClr val="tx1">
                    <a:lumMod val="75000"/>
                    <a:lumOff val="25000"/>
                  </a:schemeClr>
                </a:solidFill>
              </a:rPr>
              <a:t>highest</a:t>
            </a:r>
            <a:r>
              <a:rPr lang="en-US" sz="1600" dirty="0">
                <a:solidFill>
                  <a:schemeClr val="tx1">
                    <a:lumMod val="75000"/>
                    <a:lumOff val="25000"/>
                  </a:schemeClr>
                </a:solidFill>
              </a:rPr>
              <a:t> happiness scores</a:t>
            </a:r>
          </a:p>
          <a:p>
            <a:r>
              <a:rPr lang="en-US" sz="1600" dirty="0">
                <a:solidFill>
                  <a:schemeClr val="tx1">
                    <a:lumMod val="75000"/>
                    <a:lumOff val="25000"/>
                  </a:schemeClr>
                </a:solidFill>
              </a:rPr>
              <a:t>-</a:t>
            </a:r>
            <a:r>
              <a:rPr lang="en-US" sz="1600" b="1" dirty="0">
                <a:solidFill>
                  <a:schemeClr val="tx1">
                    <a:lumMod val="75000"/>
                    <a:lumOff val="25000"/>
                  </a:schemeClr>
                </a:solidFill>
              </a:rPr>
              <a:t>Upper middle income</a:t>
            </a:r>
            <a:r>
              <a:rPr lang="en-US" sz="1600" dirty="0">
                <a:solidFill>
                  <a:schemeClr val="tx1">
                    <a:lumMod val="75000"/>
                    <a:lumOff val="25000"/>
                  </a:schemeClr>
                </a:solidFill>
              </a:rPr>
              <a:t> countries had the </a:t>
            </a:r>
            <a:r>
              <a:rPr lang="en-US" sz="1600" b="1" dirty="0">
                <a:solidFill>
                  <a:schemeClr val="tx1">
                    <a:lumMod val="75000"/>
                    <a:lumOff val="25000"/>
                  </a:schemeClr>
                </a:solidFill>
              </a:rPr>
              <a:t>second highest </a:t>
            </a:r>
            <a:r>
              <a:rPr lang="en-US" sz="1600" dirty="0">
                <a:solidFill>
                  <a:schemeClr val="tx1">
                    <a:lumMod val="75000"/>
                    <a:lumOff val="25000"/>
                  </a:schemeClr>
                </a:solidFill>
              </a:rPr>
              <a:t>happiness scores</a:t>
            </a:r>
          </a:p>
          <a:p>
            <a:r>
              <a:rPr lang="en-US" sz="1600" dirty="0">
                <a:solidFill>
                  <a:schemeClr val="tx1">
                    <a:lumMod val="75000"/>
                    <a:lumOff val="25000"/>
                  </a:schemeClr>
                </a:solidFill>
              </a:rPr>
              <a:t>-Is urban population a major factor? </a:t>
            </a:r>
          </a:p>
          <a:p>
            <a:r>
              <a:rPr lang="en-US" sz="1600" dirty="0">
                <a:solidFill>
                  <a:schemeClr val="tx1">
                    <a:lumMod val="75000"/>
                    <a:lumOff val="25000"/>
                  </a:schemeClr>
                </a:solidFill>
              </a:rPr>
              <a:t>-</a:t>
            </a:r>
            <a:r>
              <a:rPr lang="en-US" sz="1600" u="sng" dirty="0">
                <a:solidFill>
                  <a:schemeClr val="tx1">
                    <a:lumMod val="75000"/>
                    <a:lumOff val="25000"/>
                  </a:schemeClr>
                </a:solidFill>
              </a:rPr>
              <a:t>Higher total urban population may not mean a higher happiness score</a:t>
            </a:r>
          </a:p>
          <a:p>
            <a:br>
              <a:rPr lang="en-US" dirty="0"/>
            </a:br>
            <a:br>
              <a:rPr lang="en-US" dirty="0"/>
            </a:br>
            <a:br>
              <a:rPr lang="en-US" dirty="0"/>
            </a:br>
            <a:endParaRPr lang="en-US" dirty="0"/>
          </a:p>
        </p:txBody>
      </p:sp>
      <p:pic>
        <p:nvPicPr>
          <p:cNvPr id="1046" name="Picture 22">
            <a:extLst>
              <a:ext uri="{FF2B5EF4-FFF2-40B4-BE49-F238E27FC236}">
                <a16:creationId xmlns:a16="http://schemas.microsoft.com/office/drawing/2014/main" id="{05B5E06A-152F-D040-95AB-9C8AB55B08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5844" y="3742196"/>
            <a:ext cx="5565554" cy="447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062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1377</TotalTime>
  <Words>3195</Words>
  <Application>Microsoft Macintosh PowerPoint</Application>
  <PresentationFormat>Widescreen</PresentationFormat>
  <Paragraphs>239</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Inter</vt:lpstr>
      <vt:lpstr>Symbol</vt:lpstr>
      <vt:lpstr>Trebuchet MS</vt:lpstr>
      <vt:lpstr>Wingdings 3</vt:lpstr>
      <vt:lpstr>Facet</vt:lpstr>
      <vt:lpstr>World Happiness</vt:lpstr>
      <vt:lpstr>Idea Submission</vt:lpstr>
      <vt:lpstr>Data Sources and Pre-Clean Up</vt:lpstr>
      <vt:lpstr>Year to year trends in Happiness Score</vt:lpstr>
      <vt:lpstr>Deeper Analysis of Israel</vt:lpstr>
      <vt:lpstr>Regression Analysis between Happiness Score and GDP, Health/Life Expectancy</vt:lpstr>
      <vt:lpstr>Regression Analysis between Happiness Score and Generosity, Freedom</vt:lpstr>
      <vt:lpstr>Urban data analysis</vt:lpstr>
      <vt:lpstr>Urban data analysis</vt:lpstr>
      <vt:lpstr>Research Driven Questions:</vt:lpstr>
      <vt:lpstr>Interpreting the Data</vt:lpstr>
      <vt:lpstr>Happiness and Natural Disaster Correlation:</vt:lpstr>
      <vt:lpstr>Overall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dc:title>
  <dc:creator>Gerald Daye</dc:creator>
  <cp:lastModifiedBy>Tushar Kinger</cp:lastModifiedBy>
  <cp:revision>23</cp:revision>
  <dcterms:created xsi:type="dcterms:W3CDTF">2020-11-02T00:12:24Z</dcterms:created>
  <dcterms:modified xsi:type="dcterms:W3CDTF">2020-11-03T01:51:45Z</dcterms:modified>
</cp:coreProperties>
</file>