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jpg"/><Relationship Id="rId7" Type="http://schemas.openxmlformats.org/officeDocument/2006/relationships/image" Target="../media/image4.jp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3425" y="297175"/>
            <a:ext cx="2504100" cy="10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417225" y="297175"/>
            <a:ext cx="2504100" cy="10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3425" y="2718250"/>
            <a:ext cx="2504100" cy="10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417225" y="2721725"/>
            <a:ext cx="2504100" cy="10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427025" y="2713000"/>
            <a:ext cx="2504100" cy="10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412475" y="1772550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412475" y="20479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412475" y="23233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flipH="1" rot="10800000">
            <a:off x="3526275" y="1772550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flipH="1" rot="10800000">
            <a:off x="3526275" y="20479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flipH="1" rot="10800000">
            <a:off x="3526275" y="23233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 rot="10800000">
            <a:off x="6380325" y="1772550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flipH="1" rot="10800000">
            <a:off x="6380325" y="20479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 rot="10800000">
            <a:off x="6380325" y="23233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 flipH="1" rot="10800000">
            <a:off x="412475" y="4152050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 flipH="1" rot="10800000">
            <a:off x="412475" y="44274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 flipH="1" rot="10800000">
            <a:off x="412475" y="47028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 rot="10800000">
            <a:off x="3526275" y="4152050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flipH="1" rot="10800000">
            <a:off x="3526275" y="44274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 flipH="1" rot="10800000">
            <a:off x="3526275" y="47028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 flipH="1" rot="10800000">
            <a:off x="6380325" y="4141550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flipH="1" rot="10800000">
            <a:off x="6380325" y="44169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flipH="1" rot="10800000">
            <a:off x="6380325" y="4692338"/>
            <a:ext cx="2286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 txBox="1"/>
          <p:nvPr/>
        </p:nvSpPr>
        <p:spPr>
          <a:xfrm>
            <a:off x="151025" y="1195350"/>
            <a:ext cx="2919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Project Introduction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Project overview and purpose.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Introduction of  team members.</a:t>
            </a:r>
            <a:endParaRPr sz="1100"/>
          </a:p>
        </p:txBody>
      </p:sp>
      <p:sp>
        <p:nvSpPr>
          <p:cNvPr id="78" name="Google Shape;78;p13"/>
          <p:cNvSpPr txBox="1"/>
          <p:nvPr/>
        </p:nvSpPr>
        <p:spPr>
          <a:xfrm>
            <a:off x="3287350" y="1210650"/>
            <a:ext cx="2919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ML </a:t>
            </a:r>
            <a:r>
              <a:rPr b="1" lang="en" sz="1100"/>
              <a:t>Methodology</a:t>
            </a:r>
            <a:r>
              <a:rPr b="1" lang="en" sz="1100"/>
              <a:t> </a:t>
            </a:r>
            <a:r>
              <a:rPr b="1" lang="en" sz="1100"/>
              <a:t>Explanation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Why oversampled decision tree was chosen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Confusion Matrices for each model.</a:t>
            </a:r>
            <a:endParaRPr sz="1100"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73" y="494983"/>
            <a:ext cx="2296955" cy="65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950" y="252450"/>
            <a:ext cx="2768649" cy="11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6148200" y="1210650"/>
            <a:ext cx="2919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Ranked Sorted Feature Importance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Bar Chart of of model’s Feature Importance.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Interactive filter by player position</a:t>
            </a:r>
            <a:endParaRPr sz="1100"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600" y="207725"/>
            <a:ext cx="2662704" cy="11388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112925" y="3599000"/>
            <a:ext cx="3148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ML Model’s All-NBA Predictions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Predicted players for each position.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Full rosters for 1st, 2nd, and 3rd All-NBA Team.</a:t>
            </a:r>
            <a:endParaRPr sz="1100"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950" y="2549226"/>
            <a:ext cx="2818125" cy="12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125" y="65174"/>
            <a:ext cx="2662700" cy="13229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3173050" y="3599000"/>
            <a:ext cx="3148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Prediction Results Comparison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Comparing ML rosters vs. actual rosters.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 can choose which year to compare.</a:t>
            </a:r>
            <a:endParaRPr sz="11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4813" y="2504025"/>
            <a:ext cx="2972284" cy="13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1900" y="2549763"/>
            <a:ext cx="2594349" cy="1231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5981700" y="3599000"/>
            <a:ext cx="325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User Inputted Player Prediction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 inputs season stats for a dummy player.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ML </a:t>
            </a:r>
            <a:r>
              <a:rPr lang="en" sz="1100"/>
              <a:t>predicts</a:t>
            </a:r>
            <a:r>
              <a:rPr lang="en" sz="1100"/>
              <a:t> if player makes any All-NBA Team.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