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handoutMasterIdLst>
    <p:handoutMasterId r:id="rId20"/>
  </p:handoutMasterIdLst>
  <p:sldIdLst>
    <p:sldId id="276" r:id="rId2"/>
    <p:sldId id="281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285" r:id="rId17"/>
    <p:sldId id="28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rudh Kulkarni" initials="AK" lastIdx="4" clrIdx="0">
    <p:extLst>
      <p:ext uri="{19B8F6BF-5375-455C-9EA6-DF929625EA0E}">
        <p15:presenceInfo xmlns:p15="http://schemas.microsoft.com/office/powerpoint/2012/main" userId="S::anirudhkulkarni@cvpcorp.com::4f6fde0f-c25d-4676-833b-ed2054d59b2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E"/>
    <a:srgbClr val="F3F4F4"/>
    <a:srgbClr val="CCE3F5"/>
    <a:srgbClr val="002855"/>
    <a:srgbClr val="97D700"/>
    <a:srgbClr val="DEDBD0"/>
    <a:srgbClr val="6B6962"/>
    <a:srgbClr val="CDD1D3"/>
    <a:srgbClr val="919596"/>
    <a:srgbClr val="001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73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3134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948E8D-19BD-45AB-8BBE-0E202E6B01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3D3EF5-F47E-4BCE-9691-D1398511D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C2E69-FAE7-475D-B6B8-2B6F1345CDC7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A45A1F-87E2-42F4-ACF4-F12A212B5A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4FC6B-1F20-4D2F-A739-23635F63F0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EFE65-1F48-4C55-9BD7-B89D395EE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21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1A0C9-689A-48BE-89A5-B2164F8D9E8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089EC-2599-465C-9532-AC69C329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2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www.cvpcorp.com/" TargetMode="Externa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www.cvpcorp.com/" TargetMode="External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vpcorp.com/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vpcorp.com/" TargetMode="External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vpcorp.com/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096D6B-7C69-4A09-A49A-DE7474182AE0}"/>
              </a:ext>
            </a:extLst>
          </p:cNvPr>
          <p:cNvGrpSpPr/>
          <p:nvPr userDrawn="1"/>
        </p:nvGrpSpPr>
        <p:grpSpPr>
          <a:xfrm>
            <a:off x="-9526" y="-9526"/>
            <a:ext cx="9238518" cy="6929658"/>
            <a:chOff x="-9526" y="-9526"/>
            <a:chExt cx="9238518" cy="6929658"/>
          </a:xfrm>
        </p:grpSpPr>
        <p:pic>
          <p:nvPicPr>
            <p:cNvPr id="6" name="Picture 5" descr="A picture containing plane, dark, light, airplane&#10;&#10;Description automatically generated">
              <a:extLst>
                <a:ext uri="{FF2B5EF4-FFF2-40B4-BE49-F238E27FC236}">
                  <a16:creationId xmlns:a16="http://schemas.microsoft.com/office/drawing/2014/main" id="{4A3ABE83-ABC4-4938-B668-E7F5563035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526" y="-9526"/>
              <a:ext cx="9238518" cy="6929658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021F063-286A-4CF6-9F6C-A1B4D3F79BF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57241" y="5414963"/>
              <a:ext cx="2536104" cy="73112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57200" y="4367419"/>
            <a:ext cx="8001000" cy="156515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57200" y="5963236"/>
            <a:ext cx="7543800" cy="594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F75105-F3E1-4E17-BBA6-A2136BAF2F70}"/>
              </a:ext>
            </a:extLst>
          </p:cNvPr>
          <p:cNvSpPr txBox="1"/>
          <p:nvPr userDrawn="1"/>
        </p:nvSpPr>
        <p:spPr>
          <a:xfrm>
            <a:off x="344260" y="6685572"/>
            <a:ext cx="2358384" cy="111468"/>
          </a:xfrm>
          <a:prstGeom prst="rect">
            <a:avLst/>
          </a:prstGeom>
          <a:noFill/>
        </p:spPr>
        <p:txBody>
          <a:bodyPr wrap="square" lIns="118872" tIns="0" rIns="0" bIns="45720" rtlCol="0">
            <a:noAutofit/>
          </a:bodyPr>
          <a:lstStyle/>
          <a:p>
            <a:pPr algn="l"/>
            <a:r>
              <a:rPr lang="en-US" sz="600" dirty="0">
                <a:solidFill>
                  <a:schemeClr val="bg1"/>
                </a:solidFill>
              </a:rPr>
              <a:t>©2020 CVP • Sensitive and/or Proprietary • </a:t>
            </a:r>
            <a:r>
              <a:rPr lang="en-US" sz="6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www.cvpcorp.com</a:t>
            </a:r>
            <a:endParaRPr 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44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ub-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7B9331F-F69D-44B0-85AC-35DC2B631E2B}"/>
              </a:ext>
            </a:extLst>
          </p:cNvPr>
          <p:cNvGrpSpPr/>
          <p:nvPr userDrawn="1"/>
        </p:nvGrpSpPr>
        <p:grpSpPr>
          <a:xfrm>
            <a:off x="-9526" y="-9526"/>
            <a:ext cx="9238518" cy="6929658"/>
            <a:chOff x="-9526" y="-9526"/>
            <a:chExt cx="9238518" cy="6929658"/>
          </a:xfrm>
        </p:grpSpPr>
        <p:pic>
          <p:nvPicPr>
            <p:cNvPr id="10" name="Picture 9" descr="A picture containing plane, dark, light, airplane&#10;&#10;Description automatically generated">
              <a:extLst>
                <a:ext uri="{FF2B5EF4-FFF2-40B4-BE49-F238E27FC236}">
                  <a16:creationId xmlns:a16="http://schemas.microsoft.com/office/drawing/2014/main" id="{E123BAF7-D7AE-414E-A3D7-79AD5CE228F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526" y="-9526"/>
              <a:ext cx="9238518" cy="6929658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34E063CC-0868-4FC3-B146-85B9EB4C5C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72350" y="5153120"/>
              <a:ext cx="861755" cy="105982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57200" y="4367419"/>
            <a:ext cx="8001000" cy="156515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Sub-title Here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57200" y="5963236"/>
            <a:ext cx="7543800" cy="594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D33E40-82B0-4467-93B5-2FF43A46ECA3}"/>
              </a:ext>
            </a:extLst>
          </p:cNvPr>
          <p:cNvSpPr txBox="1"/>
          <p:nvPr userDrawn="1"/>
        </p:nvSpPr>
        <p:spPr>
          <a:xfrm>
            <a:off x="344260" y="6685572"/>
            <a:ext cx="2358384" cy="111468"/>
          </a:xfrm>
          <a:prstGeom prst="rect">
            <a:avLst/>
          </a:prstGeom>
          <a:noFill/>
        </p:spPr>
        <p:txBody>
          <a:bodyPr wrap="square" lIns="118872" tIns="0" rIns="0" bIns="45720" rtlCol="0">
            <a:noAutofit/>
          </a:bodyPr>
          <a:lstStyle/>
          <a:p>
            <a:pPr algn="l"/>
            <a:r>
              <a:rPr lang="en-US" sz="600" dirty="0">
                <a:solidFill>
                  <a:schemeClr val="bg1"/>
                </a:solidFill>
              </a:rPr>
              <a:t>©2020 CVP • Sensitive and/or Proprietary • </a:t>
            </a:r>
            <a:r>
              <a:rPr lang="en-US" sz="6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www.cvpcorp.com</a:t>
            </a:r>
            <a:endParaRPr 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4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plane, dark, light, airplane&#10;&#10;Description automatically generated">
            <a:extLst>
              <a:ext uri="{FF2B5EF4-FFF2-40B4-BE49-F238E27FC236}">
                <a16:creationId xmlns:a16="http://schemas.microsoft.com/office/drawing/2014/main" id="{1719B2AD-29CE-42E5-8311-C36891F93E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-9526"/>
            <a:ext cx="9238518" cy="69296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89D97A-0737-4B0A-999C-5F2E61DB6CEE}"/>
              </a:ext>
            </a:extLst>
          </p:cNvPr>
          <p:cNvSpPr txBox="1"/>
          <p:nvPr userDrawn="1"/>
        </p:nvSpPr>
        <p:spPr>
          <a:xfrm>
            <a:off x="344260" y="6685572"/>
            <a:ext cx="2358384" cy="111468"/>
          </a:xfrm>
          <a:prstGeom prst="rect">
            <a:avLst/>
          </a:prstGeom>
          <a:noFill/>
        </p:spPr>
        <p:txBody>
          <a:bodyPr wrap="square" lIns="118872" tIns="0" rIns="0" bIns="45720" rtlCol="0">
            <a:noAutofit/>
          </a:bodyPr>
          <a:lstStyle/>
          <a:p>
            <a:pPr algn="l"/>
            <a:r>
              <a:rPr lang="en-US" sz="600" dirty="0">
                <a:solidFill>
                  <a:schemeClr val="bg1"/>
                </a:solidFill>
              </a:rPr>
              <a:t>©2020 CVP • Sensitive and/or Proprietary • </a:t>
            </a:r>
            <a:r>
              <a:rPr lang="en-US" sz="6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www.cvpcorp.com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C9895D8-C6B8-4DF0-B0DD-91470CA5E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15" y="6181276"/>
            <a:ext cx="441297" cy="27497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400" b="1" baseline="0">
                <a:solidFill>
                  <a:schemeClr val="bg1"/>
                </a:solidFill>
              </a:defRPr>
            </a:lvl1pPr>
          </a:lstStyle>
          <a:p>
            <a:fld id="{51175E3C-35F0-41FB-9110-8CEE04EA2F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0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14300"/>
            <a:ext cx="7204513" cy="914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EE07B-FA98-4479-ABB3-CE92D8603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2562" y="1257300"/>
            <a:ext cx="7204513" cy="4923976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5" name="Picture 4" descr="A close up of a blue background&#10;&#10;Description automatically generated">
            <a:extLst>
              <a:ext uri="{FF2B5EF4-FFF2-40B4-BE49-F238E27FC236}">
                <a16:creationId xmlns:a16="http://schemas.microsoft.com/office/drawing/2014/main" id="{8A96A8A7-EAC6-4966-9FD5-BDF2685872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7041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DB49D-FA68-4DD4-BA60-FB3EDD8FE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15" y="6181276"/>
            <a:ext cx="441297" cy="27497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400" b="1" baseline="0">
                <a:solidFill>
                  <a:schemeClr val="bg1"/>
                </a:solidFill>
              </a:defRPr>
            </a:lvl1pPr>
          </a:lstStyle>
          <a:p>
            <a:fld id="{51175E3C-35F0-41FB-9110-8CEE04EA2F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00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114300"/>
            <a:ext cx="7204513" cy="914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269651"/>
            <a:ext cx="7204512" cy="491162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6" name="Picture 5" descr="A close up of a blue background&#10;&#10;Description automatically generated">
            <a:extLst>
              <a:ext uri="{FF2B5EF4-FFF2-40B4-BE49-F238E27FC236}">
                <a16:creationId xmlns:a16="http://schemas.microsoft.com/office/drawing/2014/main" id="{6928C45F-1F54-4891-AD5B-2E99A363EB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7041" cy="6858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38D83F1-49C4-40E1-9E43-358D18C85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15" y="6181276"/>
            <a:ext cx="441297" cy="27497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400" b="1" baseline="0">
                <a:solidFill>
                  <a:schemeClr val="bg1"/>
                </a:solidFill>
              </a:defRPr>
            </a:lvl1pPr>
          </a:lstStyle>
          <a:p>
            <a:fld id="{51175E3C-35F0-41FB-9110-8CEE04EA2F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56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114300"/>
            <a:ext cx="7204513" cy="914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1669" y="1257299"/>
            <a:ext cx="3581251" cy="49482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F15BCE-6852-47BE-A09E-7AF0595F1336}"/>
              </a:ext>
            </a:extLst>
          </p:cNvPr>
          <p:cNvCxnSpPr>
            <a:cxnSpLocks/>
          </p:cNvCxnSpPr>
          <p:nvPr userDrawn="1"/>
        </p:nvCxnSpPr>
        <p:spPr>
          <a:xfrm>
            <a:off x="4858959" y="1257300"/>
            <a:ext cx="0" cy="494823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3BEDC75-7D37-486D-918A-512B2765AE56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5005965" y="1266683"/>
            <a:ext cx="3581251" cy="49482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7" name="Picture 6" descr="A close up of a blue background&#10;&#10;Description automatically generated">
            <a:extLst>
              <a:ext uri="{FF2B5EF4-FFF2-40B4-BE49-F238E27FC236}">
                <a16:creationId xmlns:a16="http://schemas.microsoft.com/office/drawing/2014/main" id="{9D18D6D0-45F6-4A3F-85FC-66EC32FEDF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7041" cy="6858000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227190A-EE7E-4871-9133-85F45AAC6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15" y="6181276"/>
            <a:ext cx="441297" cy="27497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400" b="1" baseline="0">
                <a:solidFill>
                  <a:schemeClr val="bg1"/>
                </a:solidFill>
              </a:defRPr>
            </a:lvl1pPr>
          </a:lstStyle>
          <a:p>
            <a:fld id="{51175E3C-35F0-41FB-9110-8CEE04EA2F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7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oup of people standing next to a window&#10;&#10;Description automatically generated">
            <a:extLst>
              <a:ext uri="{FF2B5EF4-FFF2-40B4-BE49-F238E27FC236}">
                <a16:creationId xmlns:a16="http://schemas.microsoft.com/office/drawing/2014/main" id="{23B2C845-BEF7-4965-B414-13675558C7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DFEBFD-EF42-4F8E-901A-D3B82FFC7428}"/>
              </a:ext>
            </a:extLst>
          </p:cNvPr>
          <p:cNvSpPr txBox="1"/>
          <p:nvPr userDrawn="1"/>
        </p:nvSpPr>
        <p:spPr>
          <a:xfrm>
            <a:off x="352413" y="6685572"/>
            <a:ext cx="2103120" cy="91440"/>
          </a:xfrm>
          <a:prstGeom prst="rect">
            <a:avLst/>
          </a:prstGeom>
          <a:noFill/>
        </p:spPr>
        <p:txBody>
          <a:bodyPr wrap="square" lIns="118872" tIns="0" rIns="0" bIns="45720" rtlCol="0">
            <a:noAutofit/>
          </a:bodyPr>
          <a:lstStyle/>
          <a:p>
            <a:pPr algn="l"/>
            <a:r>
              <a:rPr lang="en-US" sz="600" dirty="0">
                <a:solidFill>
                  <a:schemeClr val="tx1"/>
                </a:solidFill>
              </a:rPr>
              <a:t>©2020 CVP • Sensitive and/or Proprietary • </a:t>
            </a:r>
            <a:r>
              <a:rPr lang="en-US" sz="6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www.cvpcorp.com</a:t>
            </a:r>
            <a:endParaRPr lang="en-US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82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plane, dark, light, airplane&#10;&#10;Description automatically generated">
            <a:extLst>
              <a:ext uri="{FF2B5EF4-FFF2-40B4-BE49-F238E27FC236}">
                <a16:creationId xmlns:a16="http://schemas.microsoft.com/office/drawing/2014/main" id="{1719B2AD-29CE-42E5-8311-C36891F93E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-9526"/>
            <a:ext cx="9238518" cy="69296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89D97A-0737-4B0A-999C-5F2E61DB6CEE}"/>
              </a:ext>
            </a:extLst>
          </p:cNvPr>
          <p:cNvSpPr txBox="1"/>
          <p:nvPr userDrawn="1"/>
        </p:nvSpPr>
        <p:spPr>
          <a:xfrm>
            <a:off x="344260" y="6685572"/>
            <a:ext cx="2358384" cy="111468"/>
          </a:xfrm>
          <a:prstGeom prst="rect">
            <a:avLst/>
          </a:prstGeom>
          <a:noFill/>
        </p:spPr>
        <p:txBody>
          <a:bodyPr wrap="square" lIns="118872" tIns="0" rIns="0" bIns="45720" rtlCol="0">
            <a:noAutofit/>
          </a:bodyPr>
          <a:lstStyle/>
          <a:p>
            <a:pPr algn="l"/>
            <a:r>
              <a:rPr lang="en-US" sz="600" dirty="0">
                <a:solidFill>
                  <a:schemeClr val="bg1"/>
                </a:solidFill>
              </a:rPr>
              <a:t>©2020 CVP • Sensitive and/or Proprietary • </a:t>
            </a:r>
            <a:r>
              <a:rPr lang="en-US" sz="6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www.cvpcorp.com</a:t>
            </a:r>
            <a:endParaRPr lang="en-US" sz="600" dirty="0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F61CBC4-898F-455E-BE2D-3A889A6A484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74159" y="5246429"/>
            <a:ext cx="2657887" cy="76623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F2F732-8C47-4CCA-AD2C-4C9E4B98472C}"/>
              </a:ext>
            </a:extLst>
          </p:cNvPr>
          <p:cNvSpPr txBox="1">
            <a:spLocks/>
          </p:cNvSpPr>
          <p:nvPr userDrawn="1"/>
        </p:nvSpPr>
        <p:spPr>
          <a:xfrm>
            <a:off x="-9526" y="2323190"/>
            <a:ext cx="9238518" cy="113211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Change Happens Continuously.</a:t>
            </a:r>
          </a:p>
          <a:p>
            <a:pPr algn="ctr"/>
            <a:r>
              <a:rPr lang="en-US" sz="2800" dirty="0"/>
              <a:t>Are you ready?</a:t>
            </a:r>
          </a:p>
        </p:txBody>
      </p:sp>
    </p:spTree>
    <p:extLst>
      <p:ext uri="{BB962C8B-B14F-4D97-AF65-F5344CB8AC3E}">
        <p14:creationId xmlns:p14="http://schemas.microsoft.com/office/powerpoint/2010/main" val="214801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cvpcorp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999" y="114300"/>
            <a:ext cx="7204513" cy="9144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334278"/>
            <a:ext cx="7789984" cy="4871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E6AFCD-0F5F-49B4-AB29-C8BB01F5A565}"/>
              </a:ext>
            </a:extLst>
          </p:cNvPr>
          <p:cNvSpPr txBox="1"/>
          <p:nvPr userDrawn="1"/>
        </p:nvSpPr>
        <p:spPr>
          <a:xfrm>
            <a:off x="1038225" y="6685572"/>
            <a:ext cx="2103120" cy="91440"/>
          </a:xfrm>
          <a:prstGeom prst="rect">
            <a:avLst/>
          </a:prstGeom>
          <a:noFill/>
        </p:spPr>
        <p:txBody>
          <a:bodyPr wrap="square" lIns="118872" tIns="0" rIns="0" bIns="45720" rtlCol="0">
            <a:noAutofit/>
          </a:bodyPr>
          <a:lstStyle/>
          <a:p>
            <a:pPr algn="l"/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©2020 CVP • Sensitive and/or Proprietary • 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hlinkClick r:id="rId10"/>
              </a:rPr>
              <a:t>www.cvpcorp.com</a:t>
            </a: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90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5" r:id="rId2"/>
    <p:sldLayoutId id="2147483704" r:id="rId3"/>
    <p:sldLayoutId id="2147483698" r:id="rId4"/>
    <p:sldLayoutId id="2147483700" r:id="rId5"/>
    <p:sldLayoutId id="2147483703" r:id="rId6"/>
    <p:sldLayoutId id="2147483699" r:id="rId7"/>
    <p:sldLayoutId id="2147483706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09" userDrawn="1">
          <p15:clr>
            <a:srgbClr val="F26B43"/>
          </p15:clr>
        </p15:guide>
        <p15:guide id="2" pos="720" userDrawn="1">
          <p15:clr>
            <a:srgbClr val="F26B43"/>
          </p15:clr>
        </p15:guide>
        <p15:guide id="3" orient="horz" pos="4248" userDrawn="1">
          <p15:clr>
            <a:srgbClr val="F26B43"/>
          </p15:clr>
        </p15:guide>
        <p15:guide id="4" pos="5688" userDrawn="1">
          <p15:clr>
            <a:srgbClr val="F26B43"/>
          </p15:clr>
        </p15:guide>
        <p15:guide id="5" orient="horz" pos="648" userDrawn="1">
          <p15:clr>
            <a:srgbClr val="F26B43"/>
          </p15:clr>
        </p15:guide>
        <p15:guide id="6" orient="horz" pos="720" userDrawn="1">
          <p15:clr>
            <a:srgbClr val="F26B43"/>
          </p15:clr>
        </p15:guide>
        <p15:guide id="7" pos="288" userDrawn="1">
          <p15:clr>
            <a:srgbClr val="F26B43"/>
          </p15:clr>
        </p15:guide>
        <p15:guide id="8" orient="horz" pos="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dytextmining.com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2AFC19-F0CA-4AFB-AB7C-554CB5EE00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TidyText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3CC580-6382-4E17-87EA-CA9FFED42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Tidy Text Mining in R</a:t>
            </a:r>
          </a:p>
        </p:txBody>
      </p:sp>
    </p:spTree>
    <p:extLst>
      <p:ext uri="{BB962C8B-B14F-4D97-AF65-F5344CB8AC3E}">
        <p14:creationId xmlns:p14="http://schemas.microsoft.com/office/powerpoint/2010/main" val="1924231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5E6C5-632A-480B-B261-F90DE4C39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Short Example – Tweet sentiment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C2376-DC25-4B33-B6C9-67509EBFFA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 common task in text analysis is to examine the sentiment of a document using a sentiment lexicon</a:t>
            </a:r>
          </a:p>
          <a:p>
            <a:r>
              <a:rPr lang="en-US" dirty="0"/>
              <a:t>The </a:t>
            </a:r>
            <a:r>
              <a:rPr lang="en-US" dirty="0" err="1"/>
              <a:t>tidytext</a:t>
            </a:r>
            <a:r>
              <a:rPr lang="en-US" dirty="0"/>
              <a:t> and </a:t>
            </a:r>
            <a:r>
              <a:rPr lang="en-US" dirty="0" err="1"/>
              <a:t>textdata</a:t>
            </a:r>
            <a:r>
              <a:rPr lang="en-US" dirty="0"/>
              <a:t> packages give you access to four different lexicons via the </a:t>
            </a:r>
            <a:r>
              <a:rPr lang="en-US" dirty="0" err="1"/>
              <a:t>get_sentiments</a:t>
            </a:r>
            <a:r>
              <a:rPr lang="en-US" dirty="0"/>
              <a:t>() function</a:t>
            </a:r>
          </a:p>
          <a:p>
            <a:r>
              <a:rPr lang="en-US" dirty="0"/>
              <a:t>In this case, using the NRC Word-Emotion Association Lexicon, we assign a numerical value to the tweets where a negative number is a negative sentiment and a positive sentiment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A073F-A70A-4BA8-84FA-D83CACA9C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175E3C-35F0-41FB-9110-8CEE04EA2F3C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3EAAD55-3E8F-46C1-B9A0-A980AAB9B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009628"/>
              </p:ext>
            </p:extLst>
          </p:nvPr>
        </p:nvGraphicFramePr>
        <p:xfrm>
          <a:off x="1696818" y="495132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047121275"/>
                    </a:ext>
                  </a:extLst>
                </a:gridCol>
                <a:gridCol w="1488489">
                  <a:extLst>
                    <a:ext uri="{9D8B030D-6E8A-4147-A177-3AD203B41FA5}">
                      <a16:colId xmlns:a16="http://schemas.microsoft.com/office/drawing/2014/main" val="3397896659"/>
                    </a:ext>
                  </a:extLst>
                </a:gridCol>
                <a:gridCol w="1559511">
                  <a:extLst>
                    <a:ext uri="{9D8B030D-6E8A-4147-A177-3AD203B41FA5}">
                      <a16:colId xmlns:a16="http://schemas.microsoft.com/office/drawing/2014/main" val="275019983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11520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Minimum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Maximum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769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2205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798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839D7-BDB1-4B68-B675-2826E9AA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Short Example – Tweet sentiment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1EFC0-5236-4420-A552-7A1DBEE031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2562" y="1257300"/>
            <a:ext cx="7204513" cy="1130793"/>
          </a:xfrm>
        </p:spPr>
        <p:txBody>
          <a:bodyPr/>
          <a:lstStyle/>
          <a:p>
            <a:r>
              <a:rPr lang="en-US" dirty="0"/>
              <a:t>The next question is what are the most common positive and negative words in these tweets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FD39D-F02C-4FD4-92B9-06B2D2507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175E3C-35F0-41FB-9110-8CEE04EA2F3C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CDF932-F9EE-4EDE-A2DC-A674B1CF4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576" y="2305619"/>
            <a:ext cx="5946865" cy="403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93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69E52-DAFD-42A4-8C2E-4985C7AB2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Short Example – Topic Modeling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7F8D5-768E-489E-8CF1-A8AC465903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2562" y="1257300"/>
            <a:ext cx="7380001" cy="49239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Topic Modeling is a technique that separates documents, or tweets in this case, into groups, similar to clustering</a:t>
            </a:r>
          </a:p>
          <a:p>
            <a:pPr>
              <a:lnSpc>
                <a:spcPct val="100000"/>
              </a:lnSpc>
            </a:pPr>
            <a:r>
              <a:rPr lang="en-US" dirty="0"/>
              <a:t>A common technique in topic modeling is Latent Dirichlet Allocation (LDA), which is available in the </a:t>
            </a:r>
            <a:r>
              <a:rPr lang="en-US" dirty="0" err="1"/>
              <a:t>topicmodels</a:t>
            </a:r>
            <a:r>
              <a:rPr lang="en-US" dirty="0"/>
              <a:t> package in R</a:t>
            </a:r>
          </a:p>
          <a:p>
            <a:pPr>
              <a:lnSpc>
                <a:spcPct val="100000"/>
              </a:lnSpc>
            </a:pPr>
            <a:r>
              <a:rPr lang="en-US" dirty="0"/>
              <a:t>But the </a:t>
            </a:r>
            <a:r>
              <a:rPr lang="en-US" dirty="0" err="1"/>
              <a:t>topicmodels</a:t>
            </a:r>
            <a:r>
              <a:rPr lang="en-US" dirty="0"/>
              <a:t> package uses DTMs, so we have to use the </a:t>
            </a:r>
            <a:r>
              <a:rPr lang="en-US" dirty="0" err="1"/>
              <a:t>cast_dtm</a:t>
            </a:r>
            <a:r>
              <a:rPr lang="en-US" dirty="0"/>
              <a:t>() to do run the model and then the tidy() function to bring our results back to the </a:t>
            </a:r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5CC13-FCDD-4324-860B-026DFE472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175E3C-35F0-41FB-9110-8CEE04EA2F3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170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AE437-4B79-49B6-9379-1B6BE4221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Short Example – Topic Modeling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3F22E-647B-4A63-AA5D-F420D2E757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2562" y="1257300"/>
            <a:ext cx="7204513" cy="988750"/>
          </a:xfrm>
        </p:spPr>
        <p:txBody>
          <a:bodyPr/>
          <a:lstStyle/>
          <a:p>
            <a:r>
              <a:rPr lang="en-US" dirty="0"/>
              <a:t>This case assumes 2 topics for the model. Below are the terms most likely in each topic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5F9AE-AFC4-44FC-A74D-08D86F333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175E3C-35F0-41FB-9110-8CEE04EA2F3C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F41D81-F4A9-4F5F-878F-D2FCF561C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80" y="2189251"/>
            <a:ext cx="6569475" cy="445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89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37E7-69F4-42A0-BFBC-11F797A4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Short Example – Topic Modeling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4F501-08D0-43EA-8CDC-C1F81FF164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2562" y="1257300"/>
            <a:ext cx="7204513" cy="1414879"/>
          </a:xfrm>
        </p:spPr>
        <p:txBody>
          <a:bodyPr>
            <a:normAutofit/>
          </a:bodyPr>
          <a:lstStyle/>
          <a:p>
            <a:r>
              <a:rPr lang="en-US" sz="1600" dirty="0"/>
              <a:t>Alternative question might be which terms lead more weight to each topic. In this case the log ratio shown. For reference if the log ratio is 1, then a term is twice as likely to be in topic 2 than topic 1, and a log ratio of -1 would mean the opposite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264C0-C0F4-4B46-AD1C-88BE20453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175E3C-35F0-41FB-9110-8CEE04EA2F3C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E9F90-684E-4555-BAB4-EDB698624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332" y="2508208"/>
            <a:ext cx="6248706" cy="41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59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8BC30-52D0-433D-A3A7-2154142D5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E26E7-4D0C-4420-8ABD-514A86EF58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definitive text on </a:t>
            </a:r>
            <a:r>
              <a:rPr lang="en-US" dirty="0" err="1"/>
              <a:t>tidytext</a:t>
            </a:r>
            <a:r>
              <a:rPr lang="en-US" dirty="0"/>
              <a:t> is the book </a:t>
            </a:r>
            <a:r>
              <a:rPr lang="en-US" i="1" dirty="0"/>
              <a:t>Text Mining with R </a:t>
            </a:r>
            <a:r>
              <a:rPr lang="en-US" dirty="0"/>
              <a:t>by Julia </a:t>
            </a:r>
            <a:r>
              <a:rPr lang="en-US" dirty="0" err="1"/>
              <a:t>Silge</a:t>
            </a:r>
            <a:r>
              <a:rPr lang="en-US" dirty="0"/>
              <a:t> and David Robinson. Many of the examples here are based on the work in the book. It is available, for free, here: </a:t>
            </a:r>
            <a:r>
              <a:rPr lang="en-US" dirty="0">
                <a:hlinkClick r:id="rId2"/>
              </a:rPr>
              <a:t>https://www.tidytextmining.com/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idea of using climate change tweets: https://www.earthdatascience.org/courses/earth-analytics/get-data-using-apis/text-mining-twitter-data-intro-r/</a:t>
            </a:r>
          </a:p>
          <a:p>
            <a:pPr>
              <a:lnSpc>
                <a:spcPct val="100000"/>
              </a:lnSpc>
            </a:pPr>
            <a:r>
              <a:rPr lang="en-US" dirty="0"/>
              <a:t>Script from this presentation is on CVP Gitlab, under snippets, as “Tidy Text </a:t>
            </a:r>
            <a:r>
              <a:rPr lang="en-US" dirty="0" err="1"/>
              <a:t>Presentation.R</a:t>
            </a:r>
            <a:r>
              <a:rPr lang="en-US" dirty="0"/>
              <a:t>” (120 lines of code!)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DDCD9-AD08-45CA-A03B-4CE0202E7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175E3C-35F0-41FB-9110-8CEE04EA2F3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876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821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8060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313087-986F-463E-9CEE-E85A26DD3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53C4F-F174-45E5-8FAE-C424E7A0C3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TidyText</a:t>
            </a:r>
            <a:r>
              <a:rPr lang="en-US" dirty="0"/>
              <a:t> is the text mining entry to the </a:t>
            </a:r>
            <a:r>
              <a:rPr lang="en-US" dirty="0" err="1"/>
              <a:t>Tidyverse</a:t>
            </a:r>
            <a:r>
              <a:rPr lang="en-US" dirty="0"/>
              <a:t> set of packages in R</a:t>
            </a:r>
          </a:p>
          <a:p>
            <a:r>
              <a:rPr lang="en-US" dirty="0"/>
              <a:t>Other </a:t>
            </a:r>
            <a:r>
              <a:rPr lang="en-US" dirty="0" err="1"/>
              <a:t>tidyverse</a:t>
            </a:r>
            <a:r>
              <a:rPr lang="en-US" dirty="0"/>
              <a:t> packages include:</a:t>
            </a:r>
          </a:p>
          <a:p>
            <a:pPr lvl="1"/>
            <a:r>
              <a:rPr lang="en-US" dirty="0" err="1"/>
              <a:t>dplyr</a:t>
            </a:r>
            <a:endParaRPr lang="en-US" dirty="0"/>
          </a:p>
          <a:p>
            <a:pPr lvl="1"/>
            <a:r>
              <a:rPr lang="en-US" dirty="0"/>
              <a:t>ggplot2</a:t>
            </a:r>
          </a:p>
          <a:p>
            <a:pPr lvl="1"/>
            <a:r>
              <a:rPr lang="en-US" dirty="0" err="1"/>
              <a:t>readr</a:t>
            </a:r>
            <a:endParaRPr lang="en-US" dirty="0"/>
          </a:p>
          <a:p>
            <a:pPr lvl="1"/>
            <a:r>
              <a:rPr lang="en-US" dirty="0" err="1"/>
              <a:t>tidyr</a:t>
            </a:r>
            <a:endParaRPr lang="en-US" dirty="0"/>
          </a:p>
          <a:p>
            <a:pPr lvl="1"/>
            <a:r>
              <a:rPr lang="en-US" dirty="0" err="1"/>
              <a:t>stringr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1EA982-A396-4881-874F-7A2A4B5A0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175E3C-35F0-41FB-9110-8CEE04EA2F3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3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1D81-113E-45A2-A905-CA313ECEB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D6301-762B-4B56-BF14-B21D83EAA2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The tidy data format was outlined by Hadley Wickham and consists of the following rules: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Variable is a column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observation is row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type of observation is a table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A common way to think about tidy data is that it is “long” rather than “wide”.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4460B-C88D-4DFE-A081-57A4E9A6AE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175E3C-35F0-41FB-9110-8CEE04EA2F3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065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191CA-1EE3-4533-9239-E554BA869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tidy text?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4CA16-617D-4922-A790-FDA3C2D84B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The authors of the </a:t>
            </a:r>
            <a:r>
              <a:rPr lang="en-US" dirty="0" err="1"/>
              <a:t>tidytext</a:t>
            </a:r>
            <a:r>
              <a:rPr lang="en-US" dirty="0"/>
              <a:t> library define the tidy text format as: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table with one token per row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token is usually a word, but can be an n-gram, paragraph, or even a document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In contrast, one of the most common text mining formats is the document term matrix (DTM):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Every document is a row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Every word is a column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value is how often that term appears in the document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The DTM is still necessary for certain processes such as document clustering and topic modeling. The </a:t>
            </a:r>
            <a:r>
              <a:rPr lang="en-US" dirty="0" err="1"/>
              <a:t>tidytext</a:t>
            </a:r>
            <a:r>
              <a:rPr lang="en-US" dirty="0"/>
              <a:t> library has easy to use function to </a:t>
            </a:r>
            <a:r>
              <a:rPr lang="en-US"/>
              <a:t>convert between the two formats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10BDE-C734-47DE-87EF-689946EE2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175E3C-35F0-41FB-9110-8CEE04EA2F3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6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3791-0DD5-48C7-B4E0-A4CDEE760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114300"/>
            <a:ext cx="7204513" cy="914400"/>
          </a:xfrm>
        </p:spPr>
        <p:txBody>
          <a:bodyPr anchor="b">
            <a:normAutofit/>
          </a:bodyPr>
          <a:lstStyle/>
          <a:p>
            <a:r>
              <a:rPr lang="en-US" dirty="0"/>
              <a:t>What does a Tidy format get us?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08DC36-0EC6-47F0-BE4E-5941406E2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1269651"/>
            <a:ext cx="7204512" cy="49116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Tidy format allows us to use the </a:t>
            </a:r>
            <a:r>
              <a:rPr lang="en-US" dirty="0" err="1"/>
              <a:t>Tidyverse</a:t>
            </a:r>
            <a:r>
              <a:rPr lang="en-US" dirty="0"/>
              <a:t> tools to easily clean, summarize, alter, and graph data:</a:t>
            </a:r>
          </a:p>
          <a:p>
            <a:r>
              <a:rPr lang="en-US" dirty="0"/>
              <a:t>Clean and alter data with </a:t>
            </a:r>
            <a:r>
              <a:rPr lang="en-US" dirty="0" err="1"/>
              <a:t>tidyr</a:t>
            </a:r>
            <a:r>
              <a:rPr lang="en-US" dirty="0"/>
              <a:t> and </a:t>
            </a:r>
            <a:r>
              <a:rPr lang="en-US" dirty="0" err="1"/>
              <a:t>dplyr</a:t>
            </a:r>
            <a:endParaRPr lang="en-US" dirty="0"/>
          </a:p>
          <a:p>
            <a:r>
              <a:rPr lang="en-US" dirty="0"/>
              <a:t>Summarize data with </a:t>
            </a:r>
            <a:r>
              <a:rPr lang="en-US" dirty="0" err="1"/>
              <a:t>dplyr</a:t>
            </a:r>
            <a:endParaRPr lang="en-US" dirty="0"/>
          </a:p>
          <a:p>
            <a:r>
              <a:rPr lang="en-US" dirty="0"/>
              <a:t>Graph in ggplot2</a:t>
            </a:r>
          </a:p>
          <a:p>
            <a:r>
              <a:rPr lang="en-US" dirty="0"/>
              <a:t>String manipulation with </a:t>
            </a:r>
            <a:r>
              <a:rPr lang="en-US" dirty="0" err="1"/>
              <a:t>stringr</a:t>
            </a:r>
            <a:endParaRPr lang="en-US" dirty="0"/>
          </a:p>
          <a:p>
            <a:r>
              <a:rPr lang="en-US" dirty="0"/>
              <a:t>Functional programming with purr</a:t>
            </a:r>
          </a:p>
          <a:p>
            <a:pPr marL="0" indent="0">
              <a:buNone/>
            </a:pPr>
            <a:r>
              <a:rPr lang="en-US" dirty="0"/>
              <a:t>And so much more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2C071-D264-43EF-B526-0B1703D9E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15" y="6181276"/>
            <a:ext cx="441297" cy="27497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1175E3C-35F0-41FB-9110-8CEE04EA2F3C}" type="slidenum">
              <a:rPr lang="en-US" sz="130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957168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D6105-5F83-4DE5-AF68-14B6A4C8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text mining pipeline with </a:t>
            </a:r>
            <a:r>
              <a:rPr lang="en-US" dirty="0" err="1"/>
              <a:t>tidytext</a:t>
            </a:r>
            <a:r>
              <a:rPr lang="en-US" dirty="0"/>
              <a:t> and other packages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90D3E-3050-44C0-A126-E5AD98252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43" y="1379036"/>
            <a:ext cx="8069802" cy="480224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80698-1F55-452D-A1AE-4E6F8F90C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175E3C-35F0-41FB-9110-8CEE04EA2F3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994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90B47-9395-4C6F-9E3E-5043B1064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Short Example – Getting Tweet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929F4-3DB0-4320-95B2-37878D5EC4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Download a set of 10,000 English language tweets tagged with #</a:t>
            </a:r>
            <a:r>
              <a:rPr lang="en-US" dirty="0" err="1"/>
              <a:t>climatechange</a:t>
            </a:r>
            <a:r>
              <a:rPr lang="en-US" dirty="0"/>
              <a:t> (using the </a:t>
            </a:r>
            <a:r>
              <a:rPr lang="en-US" dirty="0" err="1"/>
              <a:t>rtweet</a:t>
            </a:r>
            <a:r>
              <a:rPr lang="en-US" dirty="0"/>
              <a:t> package)</a:t>
            </a:r>
          </a:p>
          <a:p>
            <a:r>
              <a:rPr lang="en-US" dirty="0"/>
              <a:t>The text of the tweets looks messy: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F502D-860F-4385-B2EC-7091D2B40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175E3C-35F0-41FB-9110-8CEE04EA2F3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63808-9BD5-4725-868D-114F0707D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726" y="2949710"/>
            <a:ext cx="5963482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04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8189-C938-470A-B417-FF6D0E48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Short Example – Cleaning 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312AF-C8AC-4E61-8BEF-88841640E2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2562" y="1257300"/>
            <a:ext cx="4592413" cy="4923976"/>
          </a:xfrm>
        </p:spPr>
        <p:txBody>
          <a:bodyPr/>
          <a:lstStyle/>
          <a:p>
            <a:r>
              <a:rPr lang="en-US" dirty="0"/>
              <a:t>The data needs to be cleaned</a:t>
            </a:r>
          </a:p>
          <a:p>
            <a:pPr lvl="1"/>
            <a:r>
              <a:rPr lang="en-US" dirty="0"/>
              <a:t>Remove http/https</a:t>
            </a:r>
          </a:p>
          <a:p>
            <a:pPr lvl="1"/>
            <a:r>
              <a:rPr lang="en-US" dirty="0" err="1"/>
              <a:t>Unnest</a:t>
            </a:r>
            <a:r>
              <a:rPr lang="en-US" dirty="0"/>
              <a:t> the tweets to fit the tidy format</a:t>
            </a:r>
          </a:p>
          <a:p>
            <a:pPr lvl="1"/>
            <a:r>
              <a:rPr lang="en-US" dirty="0"/>
              <a:t>Remove Stop Words – common words</a:t>
            </a:r>
          </a:p>
          <a:p>
            <a:r>
              <a:rPr lang="en-US" dirty="0"/>
              <a:t>Now each row is a word in a tweet and we have tidy data set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BA781-576A-4104-BDCD-46CD90827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175E3C-35F0-41FB-9110-8CEE04EA2F3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4573B0-2918-460E-85C3-E1A986093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704" y="1963910"/>
            <a:ext cx="1867161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422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24F7-7A76-4D3B-B5E4-F8C9B932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Short Example – Basic 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90E90-C47E-4A8F-A287-C404367261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dplyr</a:t>
            </a:r>
            <a:r>
              <a:rPr lang="en-US" dirty="0"/>
              <a:t> we can quickly find that, after cleaning the data, there are 21,871 unique words from the original 10,000 tweets. </a:t>
            </a:r>
          </a:p>
          <a:p>
            <a:r>
              <a:rPr lang="en-US" dirty="0"/>
              <a:t>A graph of the 15 most common words: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5FCAC-7FA2-4140-B6B9-F9A7922EA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175E3C-35F0-41FB-9110-8CEE04EA2F3C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82D39B-24C8-491B-AF65-25BA4D86D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540" y="2929631"/>
            <a:ext cx="5308016" cy="359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656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VP Corporate Overview (New) Spring 2020_20200309-vs2.2" id="{2C2297F7-B536-4BDB-926D-F885619371EF}" vid="{9ECA3C64-B2A5-4012-B2C8-B67F611D14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777</Words>
  <Application>Microsoft Office PowerPoint</Application>
  <PresentationFormat>On-screen Show (4:3)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TidyText</vt:lpstr>
      <vt:lpstr>About</vt:lpstr>
      <vt:lpstr>Tidy Format</vt:lpstr>
      <vt:lpstr>What is tidy text?</vt:lpstr>
      <vt:lpstr>What does a Tidy format get us?</vt:lpstr>
      <vt:lpstr>The text mining pipeline with tidytext and other packages</vt:lpstr>
      <vt:lpstr>A Short Example – Getting Tweet data</vt:lpstr>
      <vt:lpstr>A Short Example – Cleaning the data</vt:lpstr>
      <vt:lpstr>A Short Example – Basic Exploratory Data Analysis</vt:lpstr>
      <vt:lpstr>A Short Example – Tweet sentiment</vt:lpstr>
      <vt:lpstr>A Short Example – Tweet sentiment</vt:lpstr>
      <vt:lpstr>A Short Example – Topic Modeling</vt:lpstr>
      <vt:lpstr>A Short Example – Topic Modeling</vt:lpstr>
      <vt:lpstr>A Short Example – Topic Modeling</vt:lpstr>
      <vt:lpstr>Resources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TidyText</dc:title>
  <dc:creator>Andrew Fraijo</dc:creator>
  <cp:lastModifiedBy>Andrew Fraijo</cp:lastModifiedBy>
  <cp:revision>17</cp:revision>
  <dcterms:created xsi:type="dcterms:W3CDTF">2020-11-24T21:26:14Z</dcterms:created>
  <dcterms:modified xsi:type="dcterms:W3CDTF">2020-11-26T02:19:37Z</dcterms:modified>
</cp:coreProperties>
</file>