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01F0-0FDB-4286-BC3E-888EDB05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C3E2D-AB75-4AD4-8A65-65AED1281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FB70-4F27-4346-A426-8688126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9D6A-A5D3-471A-A9BA-A2C6518E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6A3F-FE1C-4272-970B-BC17671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80E1-5470-4F06-AFFE-C5405EB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6908C-DA5D-4AA7-8103-F66F0406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35B7-3330-40A4-8125-DA7C8233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163E-5910-4C70-B0A0-2F3755A4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6040-1C81-41E9-93D1-EC5EBF91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A97D3-456F-45F8-B2E2-8B5764098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0B8E7-E3DE-41D6-A881-634A9A3A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8B8C-6C2C-4706-9213-CBD4D85E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8DB6-7944-4827-990D-F96AE44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C0E4-03B9-420B-A855-D222F520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4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6816-663C-49E0-831E-4ED517B3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06FF-E063-45B9-B9D6-EED5EC88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67C4-FEE4-4A5F-9049-A00ED48B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51AC-7882-490A-BBA9-62C26599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C209-677E-4232-B8E6-641B949A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C56-FCAA-48BB-BCC4-FC94BAB8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B248-F68F-4341-A30C-2AEDDEA3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974C-FC37-4B1D-A77D-FA85D7D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EC11-CCF7-49D5-8BEB-438FEE94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3036-68B8-4D14-8922-1B95FE5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E6A-F146-471F-856D-08988734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BBA2-7FDB-47E7-AC32-357DE6AA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F5E4A-5FA0-4D13-8E1E-8D2C8F5A0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A5DB-34FE-4181-A66F-DC3BD62B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83EF-0831-4160-9355-EE94F10C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F53D-BDEC-4B36-8E7E-8A00318E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1845-C147-4AEE-AE12-31EA0625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27B0-C486-49E9-B3F3-A949B50A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54CAA-3F5C-4ACE-B527-A5E0069C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68F9-D297-4B8C-9E60-1CC548A3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71CC-9B57-4C4B-8200-58ADB6451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BED60-79B3-4F0A-92F1-C3EB4847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AA003-668A-4675-8CD1-948D5692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12718-5734-4DC6-B288-710B2F0C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BDB3-903D-4442-8FC3-5E17897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3D659-9CD1-4EDE-9B70-BBBF8AAB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E1-81B2-4A9B-AE06-7BBB62E8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42A2F-A33A-442E-B677-B9D54114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32A87-24AA-4D1F-9F12-2FC2B03F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B608A-4E7F-45E6-BE18-35978A0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E35A-03F4-4D3F-BAA7-70B75C3F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31F0-57A7-4A60-A4CB-2B79D965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E5EF-86D1-4B6F-A759-E8AF2D98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5D70D-7E3E-4F78-8F96-30ADB1B51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3E8FA-0023-4305-B08D-28C674CD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8E63E-DD13-4B8E-A621-FC200F64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CCED-014C-4972-88EE-BDA856B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5F8D-02BD-42D8-8429-2F5993BC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1FF23-FAB2-45DE-BAA8-706DFAF6B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5012-142B-4DE2-90A7-3C5E1298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2B027-438F-4E37-8614-9DA5B377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979E-49ED-4B05-97CA-FB19A9F5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2E90-9396-451F-8B2E-2F56A620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6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67C9-29F6-4162-95AD-D462B320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A5FE-1F29-48C7-A9CC-BFCCD34E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0F22-4DD7-4416-8EF2-E65D7B338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7C58-942F-4476-AC86-64D6D5B898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3568-A517-4620-B106-E2981FD5B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ABF2-AEFB-4FBE-9625-D312FA8C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1781-9BE0-4333-95A8-42F9A34E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2342E-99D5-4AD0-A87E-66EBE527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Restaurants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752A8-493E-4C16-AC89-D297F4824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Alex Funches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979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87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D9748-11AA-4B4B-9E18-1FD206A6D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0" r="-3" b="-3"/>
          <a:stretch/>
        </p:blipFill>
        <p:spPr>
          <a:xfrm>
            <a:off x="6492113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2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FAD70-427F-4812-9D59-7AEE6E1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424C-3BCE-461A-B201-B55727CE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Reminder: Data is limited in size and time</a:t>
            </a:r>
          </a:p>
          <a:p>
            <a:pPr lvl="1"/>
            <a:r>
              <a:rPr lang="en-US" dirty="0"/>
              <a:t>The number of people in each neighborhood as well as the type and number of restaurants are always changing</a:t>
            </a:r>
          </a:p>
          <a:p>
            <a:pPr lvl="1"/>
            <a:r>
              <a:rPr lang="en-US" dirty="0"/>
              <a:t>Can be improved if more data is collected over time with more information like population or restaurant income </a:t>
            </a:r>
          </a:p>
          <a:p>
            <a:r>
              <a:rPr lang="en-US" dirty="0"/>
              <a:t>Used k-means clustering to select best neighborhoods for a restaurant </a:t>
            </a:r>
          </a:p>
          <a:p>
            <a:r>
              <a:rPr lang="en-US" dirty="0"/>
              <a:t>Recommend </a:t>
            </a:r>
            <a:r>
              <a:rPr lang="en-US"/>
              <a:t>cluster0 neighborhoods </a:t>
            </a:r>
            <a:r>
              <a:rPr lang="en-US" dirty="0"/>
              <a:t>and boroughs for restaurants</a:t>
            </a:r>
          </a:p>
          <a:p>
            <a:pPr lvl="1"/>
            <a:r>
              <a:rPr lang="en-US" dirty="0"/>
              <a:t>Areas like Etobicoke, York, East York, Scarborough, and North York and their respective neighborhoods.   </a:t>
            </a:r>
          </a:p>
          <a:p>
            <a:endParaRPr lang="en-US" sz="13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3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9C672-6F06-404A-9692-868E40F0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B538-0016-4FF6-9C53-9FD43D9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Capital City of the province of Ontario, Toronto is the largest and most populated city in Canada.</a:t>
            </a:r>
          </a:p>
          <a:p>
            <a:r>
              <a:rPr lang="en-US" sz="1800" dirty="0"/>
              <a:t>Toronto is known as a metropolis and multicultural city </a:t>
            </a:r>
          </a:p>
          <a:p>
            <a:pPr lvl="1"/>
            <a:r>
              <a:rPr lang="en-US" sz="1800" dirty="0"/>
              <a:t>Has allowed different food cultures and practices to intertwine and be brought together in the city</a:t>
            </a:r>
          </a:p>
          <a:p>
            <a:pPr lvl="1"/>
            <a:r>
              <a:rPr lang="en-US" sz="1800" dirty="0"/>
              <a:t>Represented in ethnic neighborhoods like Chinatown, Greektown, Koreatown, Little Italy, Little India, Little Portugal, Little Jamaica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dirty="0"/>
              <a:t>According to the 2016 census</a:t>
            </a:r>
          </a:p>
          <a:p>
            <a:pPr lvl="1"/>
            <a:r>
              <a:rPr lang="en-US" sz="1800" dirty="0"/>
              <a:t>Population of 2,731,571 </a:t>
            </a:r>
          </a:p>
          <a:p>
            <a:pPr lvl="2"/>
            <a:r>
              <a:rPr lang="en-US" sz="1800" dirty="0"/>
              <a:t>Of which 47.5% are minorities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25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BB681-07B9-47BB-A161-BEA37527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Introduction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6D0A-3EBA-4517-BB7F-70BF642C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/>
              <a:t>Business Problem: Selecting the best Toronto Neighborhoods for a Restaurant </a:t>
            </a:r>
          </a:p>
          <a:p>
            <a:r>
              <a:rPr lang="en-US" sz="1800"/>
              <a:t>Goal: Help provide insight, reduce risk, and select a potentially more profitable, prosperous location for a restaurant in Toronto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21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FAD70-427F-4812-9D59-7AEE6E1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424C-3BCE-461A-B201-B55727CE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lvl="0"/>
            <a:r>
              <a:rPr lang="en-US" sz="1300"/>
              <a:t>Toronto Neighborhood Data </a:t>
            </a:r>
          </a:p>
          <a:p>
            <a:pPr lvl="1"/>
            <a:r>
              <a:rPr lang="en-US" sz="1300"/>
              <a:t>Source: </a:t>
            </a:r>
            <a:r>
              <a:rPr lang="en-US" sz="1300" u="sng">
                <a:hlinkClick r:id="rId2"/>
              </a:rPr>
              <a:t>https://en.wikipedia.org/wiki/List_of_postal_codes_of_Canada:_M</a:t>
            </a:r>
            <a:r>
              <a:rPr lang="en-US" sz="1300" u="sng"/>
              <a:t> </a:t>
            </a:r>
            <a:endParaRPr lang="en-US" sz="1300"/>
          </a:p>
          <a:p>
            <a:pPr lvl="1"/>
            <a:r>
              <a:rPr lang="en-US" sz="1300"/>
              <a:t>Description:  The dataset contains the borough, neighborhood, and postal code information of the city of Toronto </a:t>
            </a:r>
          </a:p>
          <a:p>
            <a:pPr lvl="0"/>
            <a:r>
              <a:rPr lang="en-US" sz="1300"/>
              <a:t>Geospatial Data</a:t>
            </a:r>
          </a:p>
          <a:p>
            <a:pPr lvl="1"/>
            <a:r>
              <a:rPr lang="en-US" sz="1300"/>
              <a:t>Source: </a:t>
            </a:r>
            <a:r>
              <a:rPr lang="en-US" sz="1300" u="sng">
                <a:hlinkClick r:id="rId3"/>
              </a:rPr>
              <a:t>https://cocl.us/Geospatial_data</a:t>
            </a:r>
            <a:endParaRPr lang="en-US" sz="1300"/>
          </a:p>
          <a:p>
            <a:pPr lvl="1"/>
            <a:r>
              <a:rPr lang="en-US" sz="1300"/>
              <a:t>Description: By using this we can get the geospatial data of Toronto such as the neighborhood and venue latitude and longitude coordinates to provide further information on the location  </a:t>
            </a:r>
          </a:p>
          <a:p>
            <a:pPr lvl="0"/>
            <a:r>
              <a:rPr lang="en-US" sz="1300"/>
              <a:t>Restaurant Venues in Toronto </a:t>
            </a:r>
          </a:p>
          <a:p>
            <a:pPr lvl="1"/>
            <a:r>
              <a:rPr lang="en-US" sz="1300"/>
              <a:t>Source: Foursquare API</a:t>
            </a:r>
          </a:p>
          <a:p>
            <a:pPr lvl="1"/>
            <a:r>
              <a:rPr lang="en-US" sz="1300"/>
              <a:t>Description: Allows us to retrieve the venue types and categories in each neighborhood which we can further filter to restaurant venues </a:t>
            </a:r>
          </a:p>
          <a:p>
            <a:endParaRPr lang="en-US" sz="13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55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8A38-0B3B-4371-B9DD-722D5DF3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Methodology – 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E075-27B9-4045-9CD1-5EB8D9F0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Used BeautifulSoup to web scape and transform Toronto Neighborhood Dataset into a pandas dataframe</a:t>
            </a:r>
          </a:p>
          <a:p>
            <a:pPr lvl="1"/>
            <a:r>
              <a:rPr lang="en-US"/>
              <a:t>Includes 103 observations and 3 variables: Postal Code, Borough, and Neighborhood which are categorical</a:t>
            </a:r>
          </a:p>
          <a:p>
            <a:pPr lvl="1"/>
            <a:r>
              <a:rPr lang="en-US"/>
              <a:t>Encompasses 103 neighborhoods and 15 boroughs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F2A67-9E2B-4E71-B455-E796BC7BBF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5943600" cy="223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MercenaryChaos\AppData\Local\Microsoft\Windows\INetCache\Content.MSO\6C0755D4.tmp">
            <a:extLst>
              <a:ext uri="{FF2B5EF4-FFF2-40B4-BE49-F238E27FC236}">
                <a16:creationId xmlns:a16="http://schemas.microsoft.com/office/drawing/2014/main" id="{F009D4CB-E8FC-4369-A6F1-F584B5B31E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42" y="3959225"/>
            <a:ext cx="3227705" cy="235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28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F83D-F7D0-4B92-A23D-8F8FBCB2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C867-4471-49A6-B7F7-74B9B0F4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Merged with Geospatial Dataset  to utilize Foursquare API to find the venues in each neighborhood</a:t>
            </a:r>
          </a:p>
          <a:p>
            <a:r>
              <a:rPr lang="en-US"/>
              <a:t>Filtered Venues to Restaurants Only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E4335-A281-4274-B95F-4D372760A2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0189"/>
            <a:ext cx="9059063" cy="1975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14DB0-6206-4077-BE9F-48D7FE0A1C6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15458"/>
            <a:ext cx="9027626" cy="1110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9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4B8C-88E9-40AE-9328-8325CB70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3EC5-CA15-4D71-9837-FFAAFD9D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Encoded the data to perform K-Means Clustering </a:t>
            </a:r>
          </a:p>
          <a:p>
            <a:pPr lvl="1"/>
            <a:r>
              <a:rPr lang="en-US" dirty="0"/>
              <a:t>N=2 had the highest silhouette score at 0.724 so 2 clusters were chosen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Cluster 1 had the higher total and total sum at 27.4 and 54.8 indicating that it is more saturated and has less market potential for restaurants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9BCD0-0607-493B-9D89-0767076206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35768"/>
            <a:ext cx="10328732" cy="76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4E9DDF-368D-492A-9CC9-FD0A1E05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30" y="2737759"/>
            <a:ext cx="49339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9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C64A-84F0-4958-AAB4-7B199C3B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CFF8-D352-46E6-911E-7EE41AC5E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Cluster0: Unsaturated Market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959C7-2A99-4708-9640-9DCC050C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Cluster1: Saturated Market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62A334-7808-4EB2-B2F5-F63A3AF89EA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9848"/>
            <a:ext cx="5183188" cy="274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08BF59-D827-42C9-8662-3610FEA124A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1" y="2505075"/>
            <a:ext cx="4285620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B0D1C-3DEF-4EB0-AE98-E0EC4E8DDB39}"/>
              </a:ext>
            </a:extLst>
          </p:cNvPr>
          <p:cNvSpPr txBox="1"/>
          <p:nvPr/>
        </p:nvSpPr>
        <p:spPr>
          <a:xfrm>
            <a:off x="5997574" y="5367324"/>
            <a:ext cx="5183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*6 out of 25 observations in Cluster0 also include a Borough with Toronto in the name </a:t>
            </a:r>
          </a:p>
          <a:p>
            <a:r>
              <a:rPr lang="en-US" sz="1400" dirty="0"/>
              <a:t>*Neighborhood must be accounted for </a:t>
            </a:r>
          </a:p>
        </p:txBody>
      </p:sp>
    </p:spTree>
    <p:extLst>
      <p:ext uri="{BB962C8B-B14F-4D97-AF65-F5344CB8AC3E}">
        <p14:creationId xmlns:p14="http://schemas.microsoft.com/office/powerpoint/2010/main" val="182181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FAD70-427F-4812-9D59-7AEE6E1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424C-3BCE-461A-B201-B55727CE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Cluster0 </a:t>
            </a:r>
          </a:p>
          <a:p>
            <a:pPr lvl="1"/>
            <a:r>
              <a:rPr lang="en-US" dirty="0"/>
              <a:t>Has more observations at 25 </a:t>
            </a:r>
          </a:p>
          <a:p>
            <a:pPr lvl="1"/>
            <a:r>
              <a:rPr lang="en-US" dirty="0"/>
              <a:t>Has the lower total and total sum at 3.35 and 6.7 making it less saturated </a:t>
            </a:r>
          </a:p>
          <a:p>
            <a:pPr lvl="1"/>
            <a:r>
              <a:rPr lang="en-US" dirty="0"/>
              <a:t>Includes Etobicoke, York, East York, Scarborough, and North York within their respective neighborhoods listed</a:t>
            </a:r>
          </a:p>
          <a:p>
            <a:r>
              <a:rPr lang="en-US" dirty="0"/>
              <a:t>Cluster1 </a:t>
            </a:r>
          </a:p>
          <a:p>
            <a:pPr lvl="1"/>
            <a:r>
              <a:rPr lang="en-US" dirty="0"/>
              <a:t>Has 14 observations</a:t>
            </a:r>
          </a:p>
          <a:p>
            <a:pPr lvl="1"/>
            <a:r>
              <a:rPr lang="en-US" dirty="0"/>
              <a:t>Has the higher total and total sum at 27.4 and 54.8 making it more saturated</a:t>
            </a:r>
          </a:p>
          <a:p>
            <a:pPr lvl="1"/>
            <a:r>
              <a:rPr lang="en-US" dirty="0"/>
              <a:t>Only includes neighborhoods that have Toronto in the name</a:t>
            </a:r>
          </a:p>
          <a:p>
            <a:pPr lvl="2"/>
            <a:r>
              <a:rPr lang="en-US" dirty="0"/>
              <a:t>Downtown Toronto, West Toronto, East Toronto, Central Toronto</a:t>
            </a:r>
          </a:p>
          <a:p>
            <a:endParaRPr lang="en-US" sz="13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33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Restaurants in Toronto</vt:lpstr>
      <vt:lpstr>Introduction</vt:lpstr>
      <vt:lpstr>Introduction Cont.</vt:lpstr>
      <vt:lpstr>Data</vt:lpstr>
      <vt:lpstr>Methodology – Exploratory Data Analysis</vt:lpstr>
      <vt:lpstr>Results</vt:lpstr>
      <vt:lpstr>Results Cont.</vt:lpstr>
      <vt:lpstr>Cluster Results 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in Toronto</dc:title>
  <dc:creator>Pope Funches, Alex Orenzo</dc:creator>
  <cp:lastModifiedBy>Pope Funches, Alex Orenzo</cp:lastModifiedBy>
  <cp:revision>3</cp:revision>
  <dcterms:created xsi:type="dcterms:W3CDTF">2021-05-07T23:58:55Z</dcterms:created>
  <dcterms:modified xsi:type="dcterms:W3CDTF">2021-05-08T01:44:26Z</dcterms:modified>
</cp:coreProperties>
</file>