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John Paul Fetsch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812D8D-5EBB-4BD4-8374-0E199E46ACBA}">
  <a:tblStyle styleId="{8F812D8D-5EBB-4BD4-8374-0E199E46ACBA}"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D686D72-E5DC-4249-A737-121274D1C98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3.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5.xml"/><Relationship Id="rId44" Type="http://schemas.openxmlformats.org/officeDocument/2006/relationships/font" Target="fonts/MavenPro-bold.fntdata"/><Relationship Id="rId21" Type="http://schemas.openxmlformats.org/officeDocument/2006/relationships/slide" Target="slides/slide14.xml"/><Relationship Id="rId43" Type="http://schemas.openxmlformats.org/officeDocument/2006/relationships/font" Target="fonts/MavenPro-regular.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39" Type="http://schemas.openxmlformats.org/officeDocument/2006/relationships/font" Target="fonts/Nunito-regular.fntdata"/><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4-29T20:55:12.461">
    <p:pos x="6000" y="0"/>
    <p:text>Riya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4-29T20:54:45.278">
    <p:pos x="6000" y="0"/>
    <p:text>Sophia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04-29T20:54:33.974">
    <p:pos x="6000" y="0"/>
    <p:text>Alex</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4-29T20:53:51.771">
    <p:pos x="6000" y="0"/>
    <p:text>Yuxuan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04-29T20:54:59.595">
    <p:pos x="6000" y="0"/>
    <p:text>John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426ce7e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426ce7e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abbreviated variable names (pres, dewp, temp, wd, weekday, wspm)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2e17628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2e17628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about 8% of missing values in the dataset, and we replace the missing values by taking the average for each variable in a certain day. For example, if there are missing values for PM2.5 in a certain day, we can replace the missing values by the average PM2.5 of this day. Also, since we want to use the previous day’s data to predict the PM2.5 for tomorrow, we group the data by day and compute daily average data, which makes it more convenient for us to analyze the data and run different regression models on the data. In addition, we also add some new features to the dataset. We add season, weekdays and previous day’s PM2.5 cuz we want to use the previous day’s data to predict tomorrow PM2.5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4b0a58321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4b0a58321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426ce7ef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426ce7e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This is a histogram that shows the amount of data points we have in every cutoff level. Since the histogram is skewed right, we can see that there are more acceptable levels than unacceptable levels in the data provided for this district. From this, we can conclude that overall, the PM 2.5 levels in the Beijing Wanshouxigong District are acceptable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2e17628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2e17628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This visualization shows PM 2.5 values across the months of a year. While intially there seemed to be no pattern, after doing some research about the Beijing Wanshouxigong district, we split the months into different seasons. From this we are able to gather that PM 2.5 levels are generally lower in the warmer months (in spring and summer) and rise to higher levels as it gets cold (in fall and winter). Based on our research as to what causes PM 2.5, these trends make sense because as it gets colder, people are burning more coal and wood to generate heat in homes and other buildings which, along with other factors, increases the overall PM 2.5 levels in that time period. Similarly, as it gets hotter in the summer, the needs to generate heat lessen which also help in decreasing the overall PM 2.5 levels.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2e17628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2e17628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Pm2.5 vs Day (no significant trend)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52e17628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2e17628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The above visual describes PM 2.5 levels throughout the hours in a day. From this, we can see that overall, PM 2.5 levels tend to decrease during the middle of the day and rise as the day transitions into the evening and nighttime. Combining this visual with the research done for the sources of PM 2.5, we can reason that since people are working during the middle of the day, they are congregated at work places and at nighttime, most people are in their individual homes which is an increase in buildings that need heating and energy to make food. This could be a factor that explains these trends of increases and decreases of PM 2.5 levels during the day.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52e17628a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2e17628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if we look at PM 2.5 levels throughout the week, we can conclude that there is a general trend of increasing levels of 2.5 from the start of the week to the end of the week. We can see that generally weekdays have lower PM 2.5 levels than the weekend (starting with Friday). Combining this with the research done about the sources of PM 2.5, we can see that during the weekend, it is more likely that people are at home spending time with family or outside cooking which plays a role in increasing PM 2.5 levels in the area. Since people are usually home on the weekend, there are a lot more buildings burning fuels for cooking or lights than there are when people are working during the week day (since many people congregate in office buildings and work). </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52e17628a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2e17628a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Factors with high correlation to PM 2.5:</a:t>
            </a:r>
            <a:endParaRPr sz="18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Carbon monoxide</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All of the toxic gases combined into one category</a:t>
            </a:r>
            <a:endParaRPr sz="14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Factors with slight correlation to PM 2.5:</a:t>
            </a:r>
            <a:endParaRPr sz="18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Nitrogen Dioxide</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Sulfur Dioxide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4b0a5832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4b0a5832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both the non-parametric models and linear models and we compared the results of each model. </a:t>
            </a:r>
            <a:r>
              <a:rPr lang="en"/>
              <a:t>We used the Mean Squared Error as a metric to measure the model performance, and we will talk about what we got from these models.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4b0a583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b0a583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7435a755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7435a755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random forest is the optimal regression method with relatively lower training errors and testing errors than other methods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77435a755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7435a755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compared the variable importance in random forest regression.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7435a7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7435a7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52e17628a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2e17628a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variables that we have deduced are effect PM2.5 values the most. Other than this, we can also conclude that if there is an increase in wind speed, SO2, Temperature, or rain, we can expect a gradual decr</a:t>
            </a:r>
            <a:r>
              <a:rPr lang="en"/>
              <a:t>ease in PM 2.5 levels. Similarly, we deduce that an increase in CO, NO2, PM 10, O3, Pressure, Dewpoint</a:t>
            </a:r>
            <a:r>
              <a:rPr lang="en"/>
              <a:t> or in the previous day’s PM 2.5, also leads to an increase in the next day’s PM 2.5. We treat the weekday and month as a categorical variable (meaning it will either have a value of the coefficient when it is that day and that month or a 0 if it is not that day and month). As we saw in the trends for PM 2.5 throughout the week and throughout a year, we expect to see an increase in PM 2.5 values earlier in the year (February, March and April) and a decrease in PM 2.5 values in the later months of the year (August-December). A similar conclusion can be made for the days of the week. We see an increase as the week goes along.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52736a5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52736a5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just a visual to represent how well our model predicts the next day’s PM 2.5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4b0a58321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4b0a58321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4f9e8a0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4f9e8a0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7feb0de6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feb0de6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4b0a583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4b0a583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2e17628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2e17628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Sulfates</a:t>
            </a:r>
            <a:endParaRPr sz="1800">
              <a:solidFill>
                <a:srgbClr val="434343"/>
              </a:solidFill>
              <a:latin typeface="Roboto"/>
              <a:ea typeface="Roboto"/>
              <a:cs typeface="Roboto"/>
              <a:sym typeface="Roboto"/>
            </a:endParaRPr>
          </a:p>
          <a:p>
            <a:pPr indent="-342900" lvl="1" marL="914400" rtl="0" algn="l">
              <a:spcBef>
                <a:spcPts val="160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Nitrates Ammonia</a:t>
            </a:r>
            <a:endParaRPr sz="1800">
              <a:solidFill>
                <a:srgbClr val="434343"/>
              </a:solidFill>
              <a:latin typeface="Roboto"/>
              <a:ea typeface="Roboto"/>
              <a:cs typeface="Roboto"/>
              <a:sym typeface="Roboto"/>
            </a:endParaRPr>
          </a:p>
          <a:p>
            <a:pPr indent="-342900" lvl="1" marL="914400" rtl="0" algn="l">
              <a:spcBef>
                <a:spcPts val="160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Sodium Chloride</a:t>
            </a:r>
            <a:endParaRPr sz="1800">
              <a:solidFill>
                <a:srgbClr val="434343"/>
              </a:solidFill>
              <a:latin typeface="Roboto"/>
              <a:ea typeface="Roboto"/>
              <a:cs typeface="Roboto"/>
              <a:sym typeface="Roboto"/>
            </a:endParaRPr>
          </a:p>
          <a:p>
            <a:pPr indent="-342900" lvl="1" marL="914400" rtl="0" algn="l">
              <a:spcBef>
                <a:spcPts val="1600"/>
              </a:spcBef>
              <a:spcAft>
                <a:spcPts val="1600"/>
              </a:spcAft>
              <a:buClr>
                <a:srgbClr val="434343"/>
              </a:buClr>
              <a:buSzPts val="1800"/>
              <a:buFont typeface="Roboto"/>
              <a:buChar char="○"/>
            </a:pPr>
            <a:r>
              <a:rPr lang="en" sz="1800">
                <a:solidFill>
                  <a:srgbClr val="434343"/>
                </a:solidFill>
                <a:latin typeface="Roboto"/>
                <a:ea typeface="Roboto"/>
                <a:cs typeface="Roboto"/>
                <a:sym typeface="Roboto"/>
              </a:rPr>
              <a:t>nitrates, ammonia, sodium chloride, black carbon, mineral dust, and water.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3c2a9f7b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3c2a9f7b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2e17628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2e17628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2e17628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2e17628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4b0a58321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4b0a58321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2e17628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2e17628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google.com/spreadsheets/d/1_cVYEASFOX5gAOtqPqDrht5O-n0JMfDrlMJ-RtSPDBc/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63700" y="1278674"/>
            <a:ext cx="7670700" cy="16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Forecasting PM2.5 for Wanshouxigong District</a:t>
            </a:r>
            <a:endParaRPr/>
          </a:p>
        </p:txBody>
      </p:sp>
      <p:sp>
        <p:nvSpPr>
          <p:cNvPr id="278" name="Google Shape;278;p13"/>
          <p:cNvSpPr txBox="1"/>
          <p:nvPr>
            <p:ph idx="1" type="subTitle"/>
          </p:nvPr>
        </p:nvSpPr>
        <p:spPr>
          <a:xfrm>
            <a:off x="824000" y="30405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rgbClr val="000000"/>
                </a:solidFill>
                <a:latin typeface="Roboto"/>
                <a:ea typeface="Roboto"/>
                <a:cs typeface="Roboto"/>
                <a:sym typeface="Roboto"/>
              </a:rPr>
              <a:t>Client: Darren Glosemeyer</a:t>
            </a:r>
            <a:endParaRPr sz="2100">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100">
                <a:solidFill>
                  <a:srgbClr val="000000"/>
                </a:solidFill>
                <a:latin typeface="Roboto"/>
                <a:ea typeface="Roboto"/>
                <a:cs typeface="Roboto"/>
                <a:sym typeface="Roboto"/>
              </a:rPr>
              <a:t>Consultants: Team 8</a:t>
            </a:r>
            <a:endParaRPr sz="2100">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100">
                <a:solidFill>
                  <a:srgbClr val="000000"/>
                </a:solidFill>
                <a:latin typeface="Roboto"/>
                <a:ea typeface="Roboto"/>
                <a:cs typeface="Roboto"/>
                <a:sym typeface="Roboto"/>
              </a:rPr>
              <a:t>Alex Funches, John Fetscher, Riya Dave, Yirui Luo, Yuxuan Zhang </a:t>
            </a:r>
            <a:endParaRPr sz="2100">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Variables</a:t>
            </a:r>
            <a:endParaRPr/>
          </a:p>
        </p:txBody>
      </p:sp>
      <p:sp>
        <p:nvSpPr>
          <p:cNvPr id="349" name="Google Shape;349;p22"/>
          <p:cNvSpPr txBox="1"/>
          <p:nvPr>
            <p:ph idx="1" type="body"/>
          </p:nvPr>
        </p:nvSpPr>
        <p:spPr>
          <a:xfrm>
            <a:off x="1266100" y="1264500"/>
            <a:ext cx="35760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oboto"/>
                <a:ea typeface="Roboto"/>
                <a:cs typeface="Roboto"/>
                <a:sym typeface="Roboto"/>
              </a:rPr>
              <a:t>CO</a:t>
            </a:r>
            <a:r>
              <a:rPr lang="en" sz="1400">
                <a:latin typeface="Roboto"/>
                <a:ea typeface="Roboto"/>
                <a:cs typeface="Roboto"/>
                <a:sym typeface="Roboto"/>
              </a:rPr>
              <a:t>: carbon monoxide (ug/m^3)</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Day</a:t>
            </a:r>
            <a:r>
              <a:rPr lang="en" sz="1400">
                <a:latin typeface="Roboto"/>
                <a:ea typeface="Roboto"/>
                <a:cs typeface="Roboto"/>
                <a:sym typeface="Roboto"/>
              </a:rPr>
              <a:t>: the number of day (1-30 or 31)</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DEWP</a:t>
            </a:r>
            <a:r>
              <a:rPr lang="en" sz="1400">
                <a:latin typeface="Roboto"/>
                <a:ea typeface="Roboto"/>
                <a:cs typeface="Roboto"/>
                <a:sym typeface="Roboto"/>
              </a:rPr>
              <a:t>: dew point (degree </a:t>
            </a:r>
            <a:r>
              <a:rPr lang="en" sz="1400">
                <a:latin typeface="Roboto"/>
                <a:ea typeface="Roboto"/>
                <a:cs typeface="Roboto"/>
                <a:sym typeface="Roboto"/>
              </a:rPr>
              <a:t>Celsius</a:t>
            </a:r>
            <a:r>
              <a:rPr lang="en" sz="1400">
                <a:latin typeface="Roboto"/>
                <a:ea typeface="Roboto"/>
                <a:cs typeface="Roboto"/>
                <a:sym typeface="Roboto"/>
              </a:rPr>
              <a:t>)</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Hour</a:t>
            </a:r>
            <a:r>
              <a:rPr lang="en" sz="1400">
                <a:latin typeface="Roboto"/>
                <a:ea typeface="Roboto"/>
                <a:cs typeface="Roboto"/>
                <a:sym typeface="Roboto"/>
              </a:rPr>
              <a:t>: hour of the day (1-24)</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Month</a:t>
            </a:r>
            <a:r>
              <a:rPr lang="en" sz="1400">
                <a:latin typeface="Roboto"/>
                <a:ea typeface="Roboto"/>
                <a:cs typeface="Roboto"/>
                <a:sym typeface="Roboto"/>
              </a:rPr>
              <a:t>: month of the year (1-12)</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NO2</a:t>
            </a:r>
            <a:r>
              <a:rPr lang="en" sz="1400">
                <a:latin typeface="Roboto"/>
                <a:ea typeface="Roboto"/>
                <a:cs typeface="Roboto"/>
                <a:sym typeface="Roboto"/>
              </a:rPr>
              <a:t>: nitrogen dioxide </a:t>
            </a:r>
            <a:r>
              <a:rPr lang="en" sz="1400">
                <a:latin typeface="Roboto"/>
                <a:ea typeface="Roboto"/>
                <a:cs typeface="Roboto"/>
                <a:sym typeface="Roboto"/>
              </a:rPr>
              <a:t> (ug/m^3)</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O3</a:t>
            </a:r>
            <a:r>
              <a:rPr lang="en" sz="1400">
                <a:latin typeface="Roboto"/>
                <a:ea typeface="Roboto"/>
                <a:cs typeface="Roboto"/>
                <a:sym typeface="Roboto"/>
              </a:rPr>
              <a:t>: ozone </a:t>
            </a:r>
            <a:r>
              <a:rPr lang="en" sz="1400">
                <a:latin typeface="Roboto"/>
                <a:ea typeface="Roboto"/>
                <a:cs typeface="Roboto"/>
                <a:sym typeface="Roboto"/>
              </a:rPr>
              <a:t> (ug/m^3)</a:t>
            </a:r>
            <a:endParaRPr sz="1400">
              <a:latin typeface="Roboto"/>
              <a:ea typeface="Roboto"/>
              <a:cs typeface="Roboto"/>
              <a:sym typeface="Roboto"/>
            </a:endParaRPr>
          </a:p>
          <a:p>
            <a:pPr indent="0" lvl="0" marL="0" rtl="0" algn="l">
              <a:spcBef>
                <a:spcPts val="1600"/>
              </a:spcBef>
              <a:spcAft>
                <a:spcPts val="1600"/>
              </a:spcAft>
              <a:buNone/>
            </a:pPr>
            <a:r>
              <a:rPr b="1" lang="en" sz="1400">
                <a:latin typeface="Roboto"/>
                <a:ea typeface="Roboto"/>
                <a:cs typeface="Roboto"/>
                <a:sym typeface="Roboto"/>
              </a:rPr>
              <a:t>PM10</a:t>
            </a:r>
            <a:r>
              <a:rPr lang="en" sz="1400">
                <a:latin typeface="Roboto"/>
                <a:ea typeface="Roboto"/>
                <a:cs typeface="Roboto"/>
                <a:sym typeface="Roboto"/>
              </a:rPr>
              <a:t>: </a:t>
            </a:r>
            <a:r>
              <a:rPr lang="en" sz="1400">
                <a:latin typeface="Roboto"/>
                <a:ea typeface="Roboto"/>
                <a:cs typeface="Roboto"/>
                <a:sym typeface="Roboto"/>
              </a:rPr>
              <a:t>particulate</a:t>
            </a:r>
            <a:r>
              <a:rPr lang="en" sz="1400">
                <a:latin typeface="Roboto"/>
                <a:ea typeface="Roboto"/>
                <a:cs typeface="Roboto"/>
                <a:sym typeface="Roboto"/>
              </a:rPr>
              <a:t> matter 10 with a diameter of 10 micrometers</a:t>
            </a:r>
            <a:endParaRPr sz="1400">
              <a:latin typeface="Roboto"/>
              <a:ea typeface="Roboto"/>
              <a:cs typeface="Roboto"/>
              <a:sym typeface="Roboto"/>
            </a:endParaRPr>
          </a:p>
        </p:txBody>
      </p:sp>
      <p:sp>
        <p:nvSpPr>
          <p:cNvPr id="350" name="Google Shape;350;p22"/>
          <p:cNvSpPr txBox="1"/>
          <p:nvPr>
            <p:ph idx="1" type="body"/>
          </p:nvPr>
        </p:nvSpPr>
        <p:spPr>
          <a:xfrm>
            <a:off x="4979400" y="1264500"/>
            <a:ext cx="35760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oboto"/>
                <a:ea typeface="Roboto"/>
                <a:cs typeface="Roboto"/>
                <a:sym typeface="Roboto"/>
              </a:rPr>
              <a:t>PRES</a:t>
            </a:r>
            <a:r>
              <a:rPr lang="en" sz="1400">
                <a:latin typeface="Roboto"/>
                <a:ea typeface="Roboto"/>
                <a:cs typeface="Roboto"/>
                <a:sym typeface="Roboto"/>
              </a:rPr>
              <a:t>: pressure (hPa)</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RAIN</a:t>
            </a:r>
            <a:r>
              <a:rPr lang="en" sz="1400">
                <a:latin typeface="Roboto"/>
                <a:ea typeface="Roboto"/>
                <a:cs typeface="Roboto"/>
                <a:sym typeface="Roboto"/>
              </a:rPr>
              <a:t>: rain (mm)</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Season</a:t>
            </a:r>
            <a:r>
              <a:rPr lang="en" sz="1400">
                <a:latin typeface="Roboto"/>
                <a:ea typeface="Roboto"/>
                <a:cs typeface="Roboto"/>
                <a:sym typeface="Roboto"/>
              </a:rPr>
              <a:t>: season of the year </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SO2</a:t>
            </a:r>
            <a:r>
              <a:rPr lang="en" sz="1400">
                <a:latin typeface="Roboto"/>
                <a:ea typeface="Roboto"/>
                <a:cs typeface="Roboto"/>
                <a:sym typeface="Roboto"/>
              </a:rPr>
              <a:t>: sulfur dioxide </a:t>
            </a:r>
            <a:r>
              <a:rPr lang="en" sz="1400">
                <a:latin typeface="Roboto"/>
                <a:ea typeface="Roboto"/>
                <a:cs typeface="Roboto"/>
                <a:sym typeface="Roboto"/>
              </a:rPr>
              <a:t> (ug/m^3)</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Temp</a:t>
            </a:r>
            <a:r>
              <a:rPr lang="en" sz="1400">
                <a:latin typeface="Roboto"/>
                <a:ea typeface="Roboto"/>
                <a:cs typeface="Roboto"/>
                <a:sym typeface="Roboto"/>
              </a:rPr>
              <a:t>: temperature (Celcius)</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Wd</a:t>
            </a:r>
            <a:r>
              <a:rPr lang="en" sz="1400">
                <a:latin typeface="Roboto"/>
                <a:ea typeface="Roboto"/>
                <a:cs typeface="Roboto"/>
                <a:sym typeface="Roboto"/>
              </a:rPr>
              <a:t>: wind direction (N, S, E, W)</a:t>
            </a:r>
            <a:endParaRPr sz="1400">
              <a:latin typeface="Roboto"/>
              <a:ea typeface="Roboto"/>
              <a:cs typeface="Roboto"/>
              <a:sym typeface="Roboto"/>
            </a:endParaRPr>
          </a:p>
          <a:p>
            <a:pPr indent="0" lvl="0" marL="0" rtl="0" algn="l">
              <a:spcBef>
                <a:spcPts val="1600"/>
              </a:spcBef>
              <a:spcAft>
                <a:spcPts val="0"/>
              </a:spcAft>
              <a:buNone/>
            </a:pPr>
            <a:r>
              <a:rPr b="1" lang="en" sz="1400">
                <a:latin typeface="Roboto"/>
                <a:ea typeface="Roboto"/>
                <a:cs typeface="Roboto"/>
                <a:sym typeface="Roboto"/>
              </a:rPr>
              <a:t>Weekday</a:t>
            </a:r>
            <a:r>
              <a:rPr lang="en" sz="1400">
                <a:latin typeface="Roboto"/>
                <a:ea typeface="Roboto"/>
                <a:cs typeface="Roboto"/>
                <a:sym typeface="Roboto"/>
              </a:rPr>
              <a:t>: day of the week (1- sunday, 7, saturday)</a:t>
            </a:r>
            <a:endParaRPr sz="1400">
              <a:latin typeface="Roboto"/>
              <a:ea typeface="Roboto"/>
              <a:cs typeface="Roboto"/>
              <a:sym typeface="Roboto"/>
            </a:endParaRPr>
          </a:p>
          <a:p>
            <a:pPr indent="0" lvl="0" marL="0" rtl="0" algn="l">
              <a:spcBef>
                <a:spcPts val="1600"/>
              </a:spcBef>
              <a:spcAft>
                <a:spcPts val="1600"/>
              </a:spcAft>
              <a:buNone/>
            </a:pPr>
            <a:r>
              <a:rPr b="1" lang="en" sz="1400">
                <a:latin typeface="Roboto"/>
                <a:ea typeface="Roboto"/>
                <a:cs typeface="Roboto"/>
                <a:sym typeface="Roboto"/>
              </a:rPr>
              <a:t>WSPM</a:t>
            </a:r>
            <a:r>
              <a:rPr lang="en" sz="1400">
                <a:latin typeface="Roboto"/>
                <a:ea typeface="Roboto"/>
                <a:cs typeface="Roboto"/>
                <a:sym typeface="Roboto"/>
              </a:rPr>
              <a:t>: wind speed (m/s)</a:t>
            </a:r>
            <a:endParaRPr sz="1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Adjusting</a:t>
            </a:r>
            <a:endParaRPr/>
          </a:p>
        </p:txBody>
      </p:sp>
      <p:sp>
        <p:nvSpPr>
          <p:cNvPr id="356" name="Google Shape;356;p23"/>
          <p:cNvSpPr txBox="1"/>
          <p:nvPr>
            <p:ph idx="1" type="body"/>
          </p:nvPr>
        </p:nvSpPr>
        <p:spPr>
          <a:xfrm>
            <a:off x="814150" y="1758225"/>
            <a:ext cx="8155500" cy="2541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Replaced missing values </a:t>
            </a:r>
            <a:endParaRPr sz="1800">
              <a:solidFill>
                <a:srgbClr val="434343"/>
              </a:solidFill>
              <a:latin typeface="Roboto"/>
              <a:ea typeface="Roboto"/>
              <a:cs typeface="Roboto"/>
              <a:sym typeface="Roboto"/>
            </a:endParaRPr>
          </a:p>
          <a:p>
            <a:pPr indent="-342900" lvl="0" marL="457200" rtl="0" algn="l">
              <a:lnSpc>
                <a:spcPct val="20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Group data by day and compute daily average data</a:t>
            </a:r>
            <a:endParaRPr sz="1800">
              <a:solidFill>
                <a:srgbClr val="434343"/>
              </a:solidFill>
              <a:latin typeface="Roboto"/>
              <a:ea typeface="Roboto"/>
              <a:cs typeface="Roboto"/>
              <a:sym typeface="Roboto"/>
            </a:endParaRPr>
          </a:p>
          <a:p>
            <a:pPr indent="-342900" lvl="0" marL="457200" rtl="0" algn="l">
              <a:lnSpc>
                <a:spcPct val="20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Added features: Season, Weekdays, Previous day’s PM2.5</a:t>
            </a:r>
            <a:endParaRPr sz="1800">
              <a:solidFill>
                <a:srgbClr val="43434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p:nvPr/>
        </p:nvSpPr>
        <p:spPr>
          <a:xfrm>
            <a:off x="927300" y="1605764"/>
            <a:ext cx="2088000" cy="20733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txBox="1"/>
          <p:nvPr/>
        </p:nvSpPr>
        <p:spPr>
          <a:xfrm>
            <a:off x="1673463" y="2425190"/>
            <a:ext cx="728100" cy="65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3600">
                <a:solidFill>
                  <a:srgbClr val="134F5C"/>
                </a:solidFill>
                <a:latin typeface="Roboto"/>
                <a:ea typeface="Roboto"/>
                <a:cs typeface="Roboto"/>
                <a:sym typeface="Roboto"/>
              </a:rPr>
              <a:t>03</a:t>
            </a:r>
            <a:endParaRPr sz="1200"/>
          </a:p>
        </p:txBody>
      </p:sp>
      <p:sp>
        <p:nvSpPr>
          <p:cNvPr id="363" name="Google Shape;363;p24"/>
          <p:cNvSpPr/>
          <p:nvPr/>
        </p:nvSpPr>
        <p:spPr>
          <a:xfrm rot="1789501">
            <a:off x="865377" y="1539076"/>
            <a:ext cx="2208292" cy="2200501"/>
          </a:xfrm>
          <a:prstGeom prst="blockArc">
            <a:avLst>
              <a:gd fmla="val 14414370" name="adj1"/>
              <a:gd fmla="val 694" name="adj2"/>
              <a:gd fmla="val 9562"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flipH="1" rot="-1789501">
            <a:off x="867035" y="1539076"/>
            <a:ext cx="2208292" cy="2200501"/>
          </a:xfrm>
          <a:prstGeom prst="blockArc">
            <a:avLst>
              <a:gd fmla="val 14348563" name="adj1"/>
              <a:gd fmla="val 21472873" name="adj2"/>
              <a:gd fmla="val 9381"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rot="-8112251">
            <a:off x="1819841" y="1492165"/>
            <a:ext cx="297623" cy="297623"/>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flipH="1" rot="-9011077">
            <a:off x="866225" y="1537859"/>
            <a:ext cx="2207733" cy="2199789"/>
          </a:xfrm>
          <a:prstGeom prst="blockArc">
            <a:avLst>
              <a:gd fmla="val 14316164" name="adj1"/>
              <a:gd fmla="val 21502663" name="adj2"/>
              <a:gd fmla="val 9415"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rot="-1022328">
            <a:off x="2726225" y="2980324"/>
            <a:ext cx="256980" cy="255348"/>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rot="6367695">
            <a:off x="943171" y="2977677"/>
            <a:ext cx="296989" cy="298842"/>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txBox="1"/>
          <p:nvPr/>
        </p:nvSpPr>
        <p:spPr>
          <a:xfrm>
            <a:off x="3195400" y="2222925"/>
            <a:ext cx="64959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134F5C"/>
                </a:solidFill>
                <a:latin typeface="Roboto"/>
                <a:ea typeface="Roboto"/>
                <a:cs typeface="Roboto"/>
                <a:sym typeface="Roboto"/>
              </a:rPr>
              <a:t>DATA VISUALIZATION</a:t>
            </a:r>
            <a:endParaRPr b="1" sz="3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25"/>
          <p:cNvPicPr preferRelativeResize="0"/>
          <p:nvPr/>
        </p:nvPicPr>
        <p:blipFill rotWithShape="1">
          <a:blip r:embed="rId3">
            <a:alphaModFix/>
          </a:blip>
          <a:srcRect b="0" l="416" r="406" t="0"/>
          <a:stretch/>
        </p:blipFill>
        <p:spPr>
          <a:xfrm>
            <a:off x="1445063" y="703925"/>
            <a:ext cx="7298349" cy="4106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26"/>
          <p:cNvPicPr preferRelativeResize="0"/>
          <p:nvPr/>
        </p:nvPicPr>
        <p:blipFill>
          <a:blip r:embed="rId3">
            <a:alphaModFix/>
          </a:blip>
          <a:stretch>
            <a:fillRect/>
          </a:stretch>
        </p:blipFill>
        <p:spPr>
          <a:xfrm>
            <a:off x="1504077" y="850700"/>
            <a:ext cx="7432600" cy="3942625"/>
          </a:xfrm>
          <a:prstGeom prst="rect">
            <a:avLst/>
          </a:prstGeom>
          <a:noFill/>
          <a:ln>
            <a:noFill/>
          </a:ln>
        </p:spPr>
      </p:pic>
      <p:sp>
        <p:nvSpPr>
          <p:cNvPr id="380" name="Google Shape;380;p26"/>
          <p:cNvSpPr txBox="1"/>
          <p:nvPr/>
        </p:nvSpPr>
        <p:spPr>
          <a:xfrm>
            <a:off x="1120075" y="-2700575"/>
            <a:ext cx="7257000" cy="20076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AutoNum type="arabicPeriod"/>
            </a:pPr>
            <a:r>
              <a:rPr b="1" lang="en" sz="1200">
                <a:latin typeface="Times New Roman"/>
                <a:ea typeface="Times New Roman"/>
                <a:cs typeface="Times New Roman"/>
                <a:sym typeface="Times New Roman"/>
              </a:rPr>
              <a:t>PM2.5 VS MONTH (higher pm2.5 in the winter, lower in the summer)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b="1" lang="en" sz="1200">
                <a:latin typeface="Times New Roman"/>
                <a:ea typeface="Times New Roman"/>
                <a:cs typeface="Times New Roman"/>
                <a:sym typeface="Times New Roman"/>
              </a:rPr>
              <a:t>Pm2.5 vs Day (no significant trend)</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7"/>
          <p:cNvPicPr preferRelativeResize="0"/>
          <p:nvPr/>
        </p:nvPicPr>
        <p:blipFill>
          <a:blip r:embed="rId3">
            <a:alphaModFix/>
          </a:blip>
          <a:stretch>
            <a:fillRect/>
          </a:stretch>
        </p:blipFill>
        <p:spPr>
          <a:xfrm>
            <a:off x="1301425" y="878325"/>
            <a:ext cx="6802450" cy="357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28"/>
          <p:cNvPicPr preferRelativeResize="0"/>
          <p:nvPr/>
        </p:nvPicPr>
        <p:blipFill>
          <a:blip r:embed="rId3">
            <a:alphaModFix/>
          </a:blip>
          <a:stretch>
            <a:fillRect/>
          </a:stretch>
        </p:blipFill>
        <p:spPr>
          <a:xfrm>
            <a:off x="1514800" y="816500"/>
            <a:ext cx="6924899" cy="367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29"/>
          <p:cNvPicPr preferRelativeResize="0"/>
          <p:nvPr/>
        </p:nvPicPr>
        <p:blipFill>
          <a:blip r:embed="rId3">
            <a:alphaModFix/>
          </a:blip>
          <a:stretch>
            <a:fillRect/>
          </a:stretch>
        </p:blipFill>
        <p:spPr>
          <a:xfrm>
            <a:off x="2490125" y="443813"/>
            <a:ext cx="4163749" cy="443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Correlations</a:t>
            </a:r>
            <a:endParaRPr/>
          </a:p>
        </p:txBody>
      </p:sp>
      <p:pic>
        <p:nvPicPr>
          <p:cNvPr id="401" name="Google Shape;401;p30"/>
          <p:cNvPicPr preferRelativeResize="0"/>
          <p:nvPr/>
        </p:nvPicPr>
        <p:blipFill>
          <a:blip r:embed="rId3">
            <a:alphaModFix/>
          </a:blip>
          <a:stretch>
            <a:fillRect/>
          </a:stretch>
        </p:blipFill>
        <p:spPr>
          <a:xfrm>
            <a:off x="1494713" y="1210775"/>
            <a:ext cx="6154574" cy="381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p:nvPr/>
        </p:nvSpPr>
        <p:spPr>
          <a:xfrm>
            <a:off x="1113850" y="1667739"/>
            <a:ext cx="2088000" cy="20733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txBox="1"/>
          <p:nvPr/>
        </p:nvSpPr>
        <p:spPr>
          <a:xfrm>
            <a:off x="1807838" y="2437590"/>
            <a:ext cx="728100" cy="65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3600">
                <a:solidFill>
                  <a:srgbClr val="134F5C"/>
                </a:solidFill>
                <a:latin typeface="Roboto"/>
                <a:ea typeface="Roboto"/>
                <a:cs typeface="Roboto"/>
                <a:sym typeface="Roboto"/>
              </a:rPr>
              <a:t>04</a:t>
            </a:r>
            <a:endParaRPr sz="1200"/>
          </a:p>
        </p:txBody>
      </p:sp>
      <p:sp>
        <p:nvSpPr>
          <p:cNvPr id="408" name="Google Shape;408;p31"/>
          <p:cNvSpPr/>
          <p:nvPr/>
        </p:nvSpPr>
        <p:spPr>
          <a:xfrm rot="1789501">
            <a:off x="1051927" y="1601051"/>
            <a:ext cx="2208292" cy="2200501"/>
          </a:xfrm>
          <a:prstGeom prst="blockArc">
            <a:avLst>
              <a:gd fmla="val 14414370" name="adj1"/>
              <a:gd fmla="val 694" name="adj2"/>
              <a:gd fmla="val 9562"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flipH="1" rot="-1789501">
            <a:off x="1053585" y="1601051"/>
            <a:ext cx="2208292" cy="2200501"/>
          </a:xfrm>
          <a:prstGeom prst="blockArc">
            <a:avLst>
              <a:gd fmla="val 14348563" name="adj1"/>
              <a:gd fmla="val 21472873" name="adj2"/>
              <a:gd fmla="val 9381"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rot="-8112251">
            <a:off x="2006391" y="1554140"/>
            <a:ext cx="297623" cy="297623"/>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flipH="1" rot="-9011077">
            <a:off x="1052775" y="1599834"/>
            <a:ext cx="2207733" cy="2199789"/>
          </a:xfrm>
          <a:prstGeom prst="blockArc">
            <a:avLst>
              <a:gd fmla="val 14316164" name="adj1"/>
              <a:gd fmla="val 21502663" name="adj2"/>
              <a:gd fmla="val 9415"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rot="-1022328">
            <a:off x="2912775" y="3042299"/>
            <a:ext cx="256980" cy="255348"/>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rot="6367695">
            <a:off x="1129721" y="3039652"/>
            <a:ext cx="296989" cy="298842"/>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txBox="1"/>
          <p:nvPr/>
        </p:nvSpPr>
        <p:spPr>
          <a:xfrm>
            <a:off x="3667000" y="2284900"/>
            <a:ext cx="45147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134F5C"/>
                </a:solidFill>
                <a:latin typeface="Roboto"/>
                <a:ea typeface="Roboto"/>
                <a:cs typeface="Roboto"/>
                <a:sym typeface="Roboto"/>
              </a:rPr>
              <a:t>REGRESSION RESULTS &amp; INTERPRETATION</a:t>
            </a:r>
            <a:endParaRPr b="1" sz="3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87250" y="647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284" name="Google Shape;284;p14"/>
          <p:cNvSpPr txBox="1"/>
          <p:nvPr/>
        </p:nvSpPr>
        <p:spPr>
          <a:xfrm>
            <a:off x="724050" y="1647225"/>
            <a:ext cx="4869000" cy="27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134F5C"/>
                </a:solidFill>
                <a:latin typeface="Roboto"/>
                <a:ea typeface="Roboto"/>
                <a:cs typeface="Roboto"/>
                <a:sym typeface="Roboto"/>
              </a:rPr>
              <a:t>01</a:t>
            </a:r>
            <a:r>
              <a:rPr b="1" lang="en" sz="3600">
                <a:solidFill>
                  <a:srgbClr val="2A3990"/>
                </a:solidFill>
                <a:latin typeface="Roboto"/>
                <a:ea typeface="Roboto"/>
                <a:cs typeface="Roboto"/>
                <a:sym typeface="Roboto"/>
              </a:rPr>
              <a:t> </a:t>
            </a:r>
            <a:r>
              <a:rPr lang="en" sz="1700">
                <a:solidFill>
                  <a:srgbClr val="134F5C"/>
                </a:solidFill>
                <a:latin typeface="Roboto"/>
                <a:ea typeface="Roboto"/>
                <a:cs typeface="Roboto"/>
                <a:sym typeface="Roboto"/>
              </a:rPr>
              <a:t>INTRODUCTION &amp; GOALS</a:t>
            </a:r>
            <a:endParaRPr sz="1700">
              <a:solidFill>
                <a:srgbClr val="134F5C"/>
              </a:solidFill>
              <a:latin typeface="Roboto"/>
              <a:ea typeface="Roboto"/>
              <a:cs typeface="Roboto"/>
              <a:sym typeface="Roboto"/>
            </a:endParaRPr>
          </a:p>
          <a:p>
            <a:pPr indent="0" lvl="0" marL="0" rtl="0" algn="l">
              <a:lnSpc>
                <a:spcPct val="115000"/>
              </a:lnSpc>
              <a:spcBef>
                <a:spcPts val="1600"/>
              </a:spcBef>
              <a:spcAft>
                <a:spcPts val="0"/>
              </a:spcAft>
              <a:buNone/>
            </a:pPr>
            <a:r>
              <a:rPr b="1" lang="en" sz="3600">
                <a:solidFill>
                  <a:srgbClr val="134F5C"/>
                </a:solidFill>
                <a:latin typeface="Roboto"/>
                <a:ea typeface="Roboto"/>
                <a:cs typeface="Roboto"/>
                <a:sym typeface="Roboto"/>
              </a:rPr>
              <a:t>02</a:t>
            </a:r>
            <a:r>
              <a:rPr b="1" lang="en" sz="3600">
                <a:solidFill>
                  <a:srgbClr val="2A3990"/>
                </a:solidFill>
                <a:latin typeface="Roboto"/>
                <a:ea typeface="Roboto"/>
                <a:cs typeface="Roboto"/>
                <a:sym typeface="Roboto"/>
              </a:rPr>
              <a:t> </a:t>
            </a:r>
            <a:r>
              <a:rPr lang="en" sz="1700">
                <a:solidFill>
                  <a:srgbClr val="134F5C"/>
                </a:solidFill>
                <a:latin typeface="Roboto"/>
                <a:ea typeface="Roboto"/>
                <a:cs typeface="Roboto"/>
                <a:sym typeface="Roboto"/>
              </a:rPr>
              <a:t>DATA CLEANING &amp; PREPROCESSING</a:t>
            </a:r>
            <a:endParaRPr sz="1700">
              <a:solidFill>
                <a:srgbClr val="134F5C"/>
              </a:solidFill>
              <a:latin typeface="Roboto"/>
              <a:ea typeface="Roboto"/>
              <a:cs typeface="Roboto"/>
              <a:sym typeface="Roboto"/>
            </a:endParaRPr>
          </a:p>
          <a:p>
            <a:pPr indent="0" lvl="0" marL="0" rtl="0" algn="l">
              <a:lnSpc>
                <a:spcPct val="115000"/>
              </a:lnSpc>
              <a:spcBef>
                <a:spcPts val="1600"/>
              </a:spcBef>
              <a:spcAft>
                <a:spcPts val="1600"/>
              </a:spcAft>
              <a:buNone/>
            </a:pPr>
            <a:r>
              <a:rPr b="1" lang="en" sz="3600">
                <a:solidFill>
                  <a:srgbClr val="134F5C"/>
                </a:solidFill>
                <a:latin typeface="Roboto"/>
                <a:ea typeface="Roboto"/>
                <a:cs typeface="Roboto"/>
                <a:sym typeface="Roboto"/>
              </a:rPr>
              <a:t>03</a:t>
            </a:r>
            <a:r>
              <a:rPr b="1" lang="en" sz="3600">
                <a:solidFill>
                  <a:srgbClr val="2A3990"/>
                </a:solidFill>
                <a:latin typeface="Roboto"/>
                <a:ea typeface="Roboto"/>
                <a:cs typeface="Roboto"/>
                <a:sym typeface="Roboto"/>
              </a:rPr>
              <a:t> </a:t>
            </a:r>
            <a:r>
              <a:rPr lang="en" sz="1700">
                <a:solidFill>
                  <a:srgbClr val="134F5C"/>
                </a:solidFill>
                <a:latin typeface="Roboto"/>
                <a:ea typeface="Roboto"/>
                <a:cs typeface="Roboto"/>
                <a:sym typeface="Roboto"/>
              </a:rPr>
              <a:t>DATA VISUALIZATION</a:t>
            </a:r>
            <a:endParaRPr sz="1700">
              <a:solidFill>
                <a:srgbClr val="134F5C"/>
              </a:solidFill>
              <a:latin typeface="Roboto"/>
              <a:ea typeface="Roboto"/>
              <a:cs typeface="Roboto"/>
              <a:sym typeface="Roboto"/>
            </a:endParaRPr>
          </a:p>
        </p:txBody>
      </p:sp>
      <p:sp>
        <p:nvSpPr>
          <p:cNvPr id="285" name="Google Shape;285;p14"/>
          <p:cNvSpPr txBox="1"/>
          <p:nvPr/>
        </p:nvSpPr>
        <p:spPr>
          <a:xfrm>
            <a:off x="5384750" y="1647225"/>
            <a:ext cx="4869000" cy="27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134F5C"/>
                </a:solidFill>
                <a:latin typeface="Roboto"/>
                <a:ea typeface="Roboto"/>
                <a:cs typeface="Roboto"/>
                <a:sym typeface="Roboto"/>
              </a:rPr>
              <a:t>04</a:t>
            </a:r>
            <a:r>
              <a:rPr b="1" lang="en" sz="3600">
                <a:solidFill>
                  <a:srgbClr val="2A3990"/>
                </a:solidFill>
                <a:latin typeface="Roboto"/>
                <a:ea typeface="Roboto"/>
                <a:cs typeface="Roboto"/>
                <a:sym typeface="Roboto"/>
              </a:rPr>
              <a:t> </a:t>
            </a:r>
            <a:r>
              <a:rPr lang="en" sz="1700">
                <a:solidFill>
                  <a:srgbClr val="134F5C"/>
                </a:solidFill>
                <a:latin typeface="Roboto"/>
                <a:ea typeface="Roboto"/>
                <a:cs typeface="Roboto"/>
                <a:sym typeface="Roboto"/>
              </a:rPr>
              <a:t>RESULTS &amp; INTERPRETATION</a:t>
            </a:r>
            <a:endParaRPr sz="1700">
              <a:solidFill>
                <a:srgbClr val="134F5C"/>
              </a:solidFill>
              <a:latin typeface="Roboto"/>
              <a:ea typeface="Roboto"/>
              <a:cs typeface="Roboto"/>
              <a:sym typeface="Roboto"/>
            </a:endParaRPr>
          </a:p>
          <a:p>
            <a:pPr indent="0" lvl="0" marL="0" rtl="0" algn="l">
              <a:lnSpc>
                <a:spcPct val="115000"/>
              </a:lnSpc>
              <a:spcBef>
                <a:spcPts val="1600"/>
              </a:spcBef>
              <a:spcAft>
                <a:spcPts val="0"/>
              </a:spcAft>
              <a:buNone/>
            </a:pPr>
            <a:r>
              <a:rPr b="1" lang="en" sz="3600">
                <a:solidFill>
                  <a:srgbClr val="134F5C"/>
                </a:solidFill>
                <a:latin typeface="Roboto"/>
                <a:ea typeface="Roboto"/>
                <a:cs typeface="Roboto"/>
                <a:sym typeface="Roboto"/>
              </a:rPr>
              <a:t>05</a:t>
            </a:r>
            <a:r>
              <a:rPr b="1" lang="en" sz="3600">
                <a:solidFill>
                  <a:srgbClr val="2A3990"/>
                </a:solidFill>
                <a:latin typeface="Roboto"/>
                <a:ea typeface="Roboto"/>
                <a:cs typeface="Roboto"/>
                <a:sym typeface="Roboto"/>
              </a:rPr>
              <a:t> </a:t>
            </a:r>
            <a:r>
              <a:rPr lang="en" sz="1700">
                <a:solidFill>
                  <a:srgbClr val="134F5C"/>
                </a:solidFill>
                <a:latin typeface="Roboto"/>
                <a:ea typeface="Roboto"/>
                <a:cs typeface="Roboto"/>
                <a:sym typeface="Roboto"/>
              </a:rPr>
              <a:t>ALERT SYSTEM</a:t>
            </a:r>
            <a:endParaRPr sz="1700">
              <a:solidFill>
                <a:srgbClr val="134F5C"/>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rgbClr val="134F5C"/>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graphicFrame>
        <p:nvGraphicFramePr>
          <p:cNvPr id="419" name="Google Shape;419;p32"/>
          <p:cNvGraphicFramePr/>
          <p:nvPr/>
        </p:nvGraphicFramePr>
        <p:xfrm>
          <a:off x="83113" y="1277050"/>
          <a:ext cx="3000000" cy="3000000"/>
        </p:xfrm>
        <a:graphic>
          <a:graphicData uri="http://schemas.openxmlformats.org/drawingml/2006/table">
            <a:tbl>
              <a:tblPr>
                <a:noFill/>
                <a:tableStyleId>{8F812D8D-5EBB-4BD4-8374-0E199E46ACBA}</a:tableStyleId>
              </a:tblPr>
              <a:tblGrid>
                <a:gridCol w="1346150"/>
                <a:gridCol w="1047850"/>
                <a:gridCol w="872250"/>
              </a:tblGrid>
              <a:tr h="363825">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Models</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Training Errors</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Testing Errors</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63825">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Linear Regression</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2151.24</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2137.84</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3825">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Ridge Regression</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2151.24</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2137.83</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3825">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Lasso Regression</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2151.23</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2137.83</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3825">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Log Transformation</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19772.7</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22281</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3825">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Decision Tree</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1621.5</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3825">
                <a:tc>
                  <a:txBody>
                    <a:bodyPr/>
                    <a:lstStyle/>
                    <a:p>
                      <a:pPr indent="0" lvl="0" marL="0" rtl="0" algn="ctr">
                        <a:spcBef>
                          <a:spcPts val="0"/>
                        </a:spcBef>
                        <a:spcAft>
                          <a:spcPts val="0"/>
                        </a:spcAft>
                        <a:buNone/>
                      </a:pPr>
                      <a:r>
                        <a:rPr b="1" lang="en" sz="1000">
                          <a:solidFill>
                            <a:srgbClr val="FF0000"/>
                          </a:solidFill>
                          <a:latin typeface="Times New Roman"/>
                          <a:ea typeface="Times New Roman"/>
                          <a:cs typeface="Times New Roman"/>
                          <a:sym typeface="Times New Roman"/>
                        </a:rPr>
                        <a:t>Random Forest</a:t>
                      </a:r>
                      <a:endParaRPr b="1" sz="1000">
                        <a:solidFill>
                          <a:srgbClr val="FF0000"/>
                        </a:solidFill>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FF0000"/>
                          </a:solidFill>
                          <a:latin typeface="Times New Roman"/>
                          <a:ea typeface="Times New Roman"/>
                          <a:cs typeface="Times New Roman"/>
                          <a:sym typeface="Times New Roman"/>
                        </a:rPr>
                        <a:t>104</a:t>
                      </a:r>
                      <a:endParaRPr b="1" sz="1000">
                        <a:solidFill>
                          <a:srgbClr val="FF0000"/>
                        </a:solidFill>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FF0000"/>
                          </a:solidFill>
                          <a:latin typeface="Times New Roman"/>
                          <a:ea typeface="Times New Roman"/>
                          <a:cs typeface="Times New Roman"/>
                          <a:sym typeface="Times New Roman"/>
                        </a:rPr>
                        <a:t>779.69</a:t>
                      </a:r>
                      <a:endParaRPr b="1" sz="1000">
                        <a:solidFill>
                          <a:srgbClr val="FF0000"/>
                        </a:solidFill>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2225">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KNN Regression</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1218.11</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1821.07</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09300">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SVM Regression</a:t>
                      </a:r>
                      <a:endParaRPr sz="10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2649.41</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2706.91</a:t>
                      </a:r>
                      <a:endParaRPr sz="1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420" name="Google Shape;420;p32"/>
          <p:cNvPicPr preferRelativeResize="0"/>
          <p:nvPr/>
        </p:nvPicPr>
        <p:blipFill>
          <a:blip r:embed="rId3">
            <a:alphaModFix/>
          </a:blip>
          <a:stretch>
            <a:fillRect/>
          </a:stretch>
        </p:blipFill>
        <p:spPr>
          <a:xfrm>
            <a:off x="3417450" y="1306225"/>
            <a:ext cx="5726550" cy="3289958"/>
          </a:xfrm>
          <a:prstGeom prst="rect">
            <a:avLst/>
          </a:prstGeom>
          <a:noFill/>
          <a:ln>
            <a:noFill/>
          </a:ln>
        </p:spPr>
      </p:pic>
      <p:sp>
        <p:nvSpPr>
          <p:cNvPr id="421" name="Google Shape;42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Importance -- Random Forest</a:t>
            </a:r>
            <a:endParaRPr/>
          </a:p>
        </p:txBody>
      </p:sp>
      <p:pic>
        <p:nvPicPr>
          <p:cNvPr id="427" name="Google Shape;427;p33"/>
          <p:cNvPicPr preferRelativeResize="0"/>
          <p:nvPr/>
        </p:nvPicPr>
        <p:blipFill>
          <a:blip r:embed="rId3">
            <a:alphaModFix/>
          </a:blip>
          <a:stretch>
            <a:fillRect/>
          </a:stretch>
        </p:blipFill>
        <p:spPr>
          <a:xfrm>
            <a:off x="1339700" y="1211331"/>
            <a:ext cx="6958709" cy="383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 Regression</a:t>
            </a:r>
            <a:endParaRPr/>
          </a:p>
        </p:txBody>
      </p:sp>
      <p:sp>
        <p:nvSpPr>
          <p:cNvPr id="433" name="Google Shape;433;p34"/>
          <p:cNvSpPr txBox="1"/>
          <p:nvPr>
            <p:ph idx="1" type="body"/>
          </p:nvPr>
        </p:nvSpPr>
        <p:spPr>
          <a:xfrm>
            <a:off x="1242725" y="2419725"/>
            <a:ext cx="6827100" cy="221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Dummy code categorical variable, month and weekday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Standardization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Distribution of features is skewed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Cross Validation</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Prevent Overfitting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No p-value because the estimate is biased </a:t>
            </a:r>
            <a:endParaRPr sz="1800">
              <a:latin typeface="Roboto"/>
              <a:ea typeface="Roboto"/>
              <a:cs typeface="Roboto"/>
              <a:sym typeface="Roboto"/>
            </a:endParaRPr>
          </a:p>
        </p:txBody>
      </p:sp>
      <p:pic>
        <p:nvPicPr>
          <p:cNvPr id="434" name="Google Shape;434;p34"/>
          <p:cNvPicPr preferRelativeResize="0"/>
          <p:nvPr/>
        </p:nvPicPr>
        <p:blipFill>
          <a:blip r:embed="rId3">
            <a:alphaModFix/>
          </a:blip>
          <a:stretch>
            <a:fillRect/>
          </a:stretch>
        </p:blipFill>
        <p:spPr>
          <a:xfrm>
            <a:off x="1999275" y="1160325"/>
            <a:ext cx="5313999" cy="1259400"/>
          </a:xfrm>
          <a:prstGeom prst="rect">
            <a:avLst/>
          </a:prstGeom>
          <a:noFill/>
          <a:ln>
            <a:noFill/>
          </a:ln>
        </p:spPr>
      </p:pic>
      <p:sp>
        <p:nvSpPr>
          <p:cNvPr id="435" name="Google Shape;435;p34"/>
          <p:cNvSpPr/>
          <p:nvPr/>
        </p:nvSpPr>
        <p:spPr>
          <a:xfrm>
            <a:off x="5860950" y="1160325"/>
            <a:ext cx="1363500" cy="936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Coefficients Table - Lasso Regression</a:t>
            </a:r>
            <a:endParaRPr/>
          </a:p>
        </p:txBody>
      </p:sp>
      <p:pic>
        <p:nvPicPr>
          <p:cNvPr id="441" name="Google Shape;441;p35"/>
          <p:cNvPicPr preferRelativeResize="0"/>
          <p:nvPr/>
        </p:nvPicPr>
        <p:blipFill>
          <a:blip r:embed="rId3">
            <a:alphaModFix/>
          </a:blip>
          <a:stretch>
            <a:fillRect/>
          </a:stretch>
        </p:blipFill>
        <p:spPr>
          <a:xfrm>
            <a:off x="1969075" y="1192700"/>
            <a:ext cx="5205840" cy="3860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36"/>
          <p:cNvPicPr preferRelativeResize="0"/>
          <p:nvPr/>
        </p:nvPicPr>
        <p:blipFill>
          <a:blip r:embed="rId3">
            <a:alphaModFix/>
          </a:blip>
          <a:stretch>
            <a:fillRect/>
          </a:stretch>
        </p:blipFill>
        <p:spPr>
          <a:xfrm>
            <a:off x="189550" y="218024"/>
            <a:ext cx="8764898" cy="4707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7"/>
          <p:cNvSpPr/>
          <p:nvPr/>
        </p:nvSpPr>
        <p:spPr>
          <a:xfrm>
            <a:off x="1473275" y="1538752"/>
            <a:ext cx="2088000" cy="20733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txBox="1"/>
          <p:nvPr/>
        </p:nvSpPr>
        <p:spPr>
          <a:xfrm>
            <a:off x="2167263" y="2308602"/>
            <a:ext cx="728100" cy="65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3600">
                <a:solidFill>
                  <a:srgbClr val="134F5C"/>
                </a:solidFill>
                <a:latin typeface="Roboto"/>
                <a:ea typeface="Roboto"/>
                <a:cs typeface="Roboto"/>
                <a:sym typeface="Roboto"/>
              </a:rPr>
              <a:t>05</a:t>
            </a:r>
            <a:endParaRPr sz="1200"/>
          </a:p>
        </p:txBody>
      </p:sp>
      <p:sp>
        <p:nvSpPr>
          <p:cNvPr id="453" name="Google Shape;453;p37"/>
          <p:cNvSpPr/>
          <p:nvPr/>
        </p:nvSpPr>
        <p:spPr>
          <a:xfrm rot="1789501">
            <a:off x="1411352" y="1472064"/>
            <a:ext cx="2208292" cy="2200501"/>
          </a:xfrm>
          <a:prstGeom prst="blockArc">
            <a:avLst>
              <a:gd fmla="val 14414370" name="adj1"/>
              <a:gd fmla="val 694" name="adj2"/>
              <a:gd fmla="val 9562"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flipH="1" rot="-1789501">
            <a:off x="1413010" y="1472064"/>
            <a:ext cx="2208292" cy="2200501"/>
          </a:xfrm>
          <a:prstGeom prst="blockArc">
            <a:avLst>
              <a:gd fmla="val 14348563" name="adj1"/>
              <a:gd fmla="val 21472873" name="adj2"/>
              <a:gd fmla="val 9381"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rot="-8112251">
            <a:off x="2365816" y="1425153"/>
            <a:ext cx="297623" cy="297623"/>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flipH="1" rot="-9011077">
            <a:off x="1412200" y="1470846"/>
            <a:ext cx="2207733" cy="2199789"/>
          </a:xfrm>
          <a:prstGeom prst="blockArc">
            <a:avLst>
              <a:gd fmla="val 14316164" name="adj1"/>
              <a:gd fmla="val 21502663" name="adj2"/>
              <a:gd fmla="val 9415"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rot="-1022328">
            <a:off x="3272200" y="2913311"/>
            <a:ext cx="256980" cy="255348"/>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rot="6367695">
            <a:off x="1489146" y="2910665"/>
            <a:ext cx="296989" cy="298842"/>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txBox="1"/>
          <p:nvPr/>
        </p:nvSpPr>
        <p:spPr>
          <a:xfrm>
            <a:off x="4026425" y="2155913"/>
            <a:ext cx="45147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134F5C"/>
                </a:solidFill>
                <a:latin typeface="Roboto"/>
                <a:ea typeface="Roboto"/>
                <a:cs typeface="Roboto"/>
                <a:sym typeface="Roboto"/>
              </a:rPr>
              <a:t>ALERT SYSTEM</a:t>
            </a:r>
            <a:endParaRPr b="1" sz="30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User Interface</a:t>
            </a:r>
            <a:r>
              <a:rPr lang="en"/>
              <a:t> </a:t>
            </a:r>
            <a:endParaRPr/>
          </a:p>
        </p:txBody>
      </p:sp>
      <p:graphicFrame>
        <p:nvGraphicFramePr>
          <p:cNvPr id="465" name="Google Shape;465;p38"/>
          <p:cNvGraphicFramePr/>
          <p:nvPr/>
        </p:nvGraphicFramePr>
        <p:xfrm>
          <a:off x="203350" y="1693425"/>
          <a:ext cx="3000000" cy="3000000"/>
        </p:xfrm>
        <a:graphic>
          <a:graphicData uri="http://schemas.openxmlformats.org/drawingml/2006/table">
            <a:tbl>
              <a:tblPr>
                <a:noFill/>
                <a:tableStyleId>{1D686D72-E5DC-4249-A737-121274D1C988}</a:tableStyleId>
              </a:tblPr>
              <a:tblGrid>
                <a:gridCol w="951675"/>
                <a:gridCol w="634450"/>
                <a:gridCol w="634450"/>
                <a:gridCol w="824800"/>
                <a:gridCol w="517050"/>
                <a:gridCol w="733725"/>
                <a:gridCol w="634450"/>
                <a:gridCol w="634450"/>
                <a:gridCol w="634450"/>
                <a:gridCol w="634450"/>
                <a:gridCol w="634450"/>
                <a:gridCol w="634450"/>
                <a:gridCol w="634450"/>
              </a:tblGrid>
              <a:tr h="394175">
                <a:tc>
                  <a:txBody>
                    <a:bodyPr/>
                    <a:lstStyle/>
                    <a:p>
                      <a:pPr indent="0" lvl="0" marL="0" rtl="0" algn="ctr">
                        <a:lnSpc>
                          <a:spcPct val="115000"/>
                        </a:lnSpc>
                        <a:spcBef>
                          <a:spcPts val="0"/>
                        </a:spcBef>
                        <a:spcAft>
                          <a:spcPts val="0"/>
                        </a:spcAft>
                        <a:buNone/>
                      </a:pPr>
                      <a:r>
                        <a:rPr b="1" lang="en" sz="1000">
                          <a:solidFill>
                            <a:srgbClr val="FFFFFF"/>
                          </a:solidFill>
                        </a:rPr>
                        <a:t>PM 2.5 (Today)</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PM 10</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SO2</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NO2</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CO</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O3</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Temp</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Pressure</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Dew Point</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Rain</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Wind Speed</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Month</a:t>
                      </a:r>
                      <a:endParaRPr b="1" sz="1000">
                        <a:solidFill>
                          <a:srgbClr val="FFFFFF"/>
                        </a:solidFill>
                      </a:endParaRPr>
                    </a:p>
                  </a:txBody>
                  <a:tcPr marT="19050" marB="19050" marR="28575" marL="28575" anchor="b">
                    <a:solidFill>
                      <a:srgbClr val="4285F4"/>
                    </a:solidFill>
                  </a:tcPr>
                </a:tc>
                <a:tc>
                  <a:txBody>
                    <a:bodyPr/>
                    <a:lstStyle/>
                    <a:p>
                      <a:pPr indent="0" lvl="0" marL="0" rtl="0" algn="ctr">
                        <a:lnSpc>
                          <a:spcPct val="115000"/>
                        </a:lnSpc>
                        <a:spcBef>
                          <a:spcPts val="0"/>
                        </a:spcBef>
                        <a:spcAft>
                          <a:spcPts val="0"/>
                        </a:spcAft>
                        <a:buNone/>
                      </a:pPr>
                      <a:r>
                        <a:rPr b="1" lang="en" sz="1000">
                          <a:solidFill>
                            <a:srgbClr val="FFFFFF"/>
                          </a:solidFill>
                        </a:rPr>
                        <a:t>Day</a:t>
                      </a:r>
                      <a:endParaRPr b="1" sz="1000">
                        <a:solidFill>
                          <a:srgbClr val="FFFFFF"/>
                        </a:solidFill>
                      </a:endParaRPr>
                    </a:p>
                  </a:txBody>
                  <a:tcPr marT="19050" marB="19050" marR="28575" marL="28575" anchor="b">
                    <a:solidFill>
                      <a:srgbClr val="4285F4"/>
                    </a:solidFill>
                  </a:tcPr>
                </a:tc>
              </a:tr>
              <a:tr h="260150">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60150">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c>
                  <a:txBody>
                    <a:bodyPr/>
                    <a:lstStyle/>
                    <a:p>
                      <a:pPr indent="0" lvl="0" marL="0" rtl="0" algn="l">
                        <a:spcBef>
                          <a:spcPts val="0"/>
                        </a:spcBef>
                        <a:spcAft>
                          <a:spcPts val="0"/>
                        </a:spcAft>
                        <a:buNone/>
                      </a:pPr>
                      <a:r>
                        <a:t/>
                      </a:r>
                      <a:endParaRPr/>
                    </a:p>
                  </a:txBody>
                  <a:tcPr marT="19050" marB="19050" marR="28575" marL="28575" anchor="b">
                    <a:solidFill>
                      <a:srgbClr val="4285F4"/>
                    </a:solidFill>
                  </a:tcPr>
                </a:tc>
              </a:tr>
              <a:tr h="260150">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60150">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solidFill>
                      <a:srgbClr val="FBBC04"/>
                    </a:solidFill>
                  </a:tcPr>
                </a:tc>
                <a:tc>
                  <a:txBody>
                    <a:bodyPr/>
                    <a:lstStyle/>
                    <a:p>
                      <a:pPr indent="0" lvl="0" marL="0" rtl="0" algn="l">
                        <a:spcBef>
                          <a:spcPts val="0"/>
                        </a:spcBef>
                        <a:spcAft>
                          <a:spcPts val="0"/>
                        </a:spcAft>
                        <a:buNone/>
                      </a:pPr>
                      <a:r>
                        <a:t/>
                      </a:r>
                      <a:endParaRPr/>
                    </a:p>
                  </a:txBody>
                  <a:tcPr marT="19050" marB="19050" marR="28575" marL="28575" anchor="b">
                    <a:solidFill>
                      <a:srgbClr val="FBBC04"/>
                    </a:solidFill>
                  </a:tcPr>
                </a:tc>
                <a:tc>
                  <a:txBody>
                    <a:bodyPr/>
                    <a:lstStyle/>
                    <a:p>
                      <a:pPr indent="0" lvl="0" marL="0" rtl="0" algn="l">
                        <a:spcBef>
                          <a:spcPts val="0"/>
                        </a:spcBef>
                        <a:spcAft>
                          <a:spcPts val="0"/>
                        </a:spcAft>
                        <a:buNone/>
                      </a:pPr>
                      <a:r>
                        <a:t/>
                      </a:r>
                      <a:endParaRPr/>
                    </a:p>
                  </a:txBody>
                  <a:tcPr marT="19050" marB="19050" marR="28575" marL="28575" anchor="b">
                    <a:solidFill>
                      <a:srgbClr val="FBBC04"/>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571575">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ctr">
                        <a:lnSpc>
                          <a:spcPct val="115000"/>
                        </a:lnSpc>
                        <a:spcBef>
                          <a:spcPts val="0"/>
                        </a:spcBef>
                        <a:spcAft>
                          <a:spcPts val="0"/>
                        </a:spcAft>
                        <a:buNone/>
                      </a:pPr>
                      <a:r>
                        <a:rPr b="1" lang="en" sz="900"/>
                        <a:t>PM 2.5 (Tomorrow)</a:t>
                      </a:r>
                      <a:endParaRPr b="1" sz="900"/>
                    </a:p>
                  </a:txBody>
                  <a:tcPr marT="19050" marB="19050" marR="28575" marL="28575" anchor="b">
                    <a:solidFill>
                      <a:srgbClr val="FBBC04"/>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solidFill>
                      <a:srgbClr val="FFFFFF"/>
                    </a:solidFill>
                  </a:tcPr>
                </a:tc>
                <a:tc>
                  <a:txBody>
                    <a:bodyPr/>
                    <a:lstStyle/>
                    <a:p>
                      <a:pPr indent="0" lvl="0" marL="0" rtl="0" algn="l">
                        <a:spcBef>
                          <a:spcPts val="0"/>
                        </a:spcBef>
                        <a:spcAft>
                          <a:spcPts val="0"/>
                        </a:spcAft>
                        <a:buNone/>
                      </a:pPr>
                      <a:r>
                        <a:t/>
                      </a:r>
                      <a:endParaRPr/>
                    </a:p>
                  </a:txBody>
                  <a:tcPr marT="19050" marB="19050" marR="28575" marL="28575" anchor="b">
                    <a:solidFill>
                      <a:srgbClr val="FBBC04"/>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60150">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solidFill>
                      <a:srgbClr val="FBBC04"/>
                    </a:solidFill>
                  </a:tcPr>
                </a:tc>
                <a:tc>
                  <a:txBody>
                    <a:bodyPr/>
                    <a:lstStyle/>
                    <a:p>
                      <a:pPr indent="0" lvl="0" marL="0" rtl="0" algn="l">
                        <a:spcBef>
                          <a:spcPts val="0"/>
                        </a:spcBef>
                        <a:spcAft>
                          <a:spcPts val="0"/>
                        </a:spcAft>
                        <a:buNone/>
                      </a:pPr>
                      <a:r>
                        <a:t/>
                      </a:r>
                      <a:endParaRPr/>
                    </a:p>
                  </a:txBody>
                  <a:tcPr marT="19050" marB="19050" marR="28575" marL="28575" anchor="b">
                    <a:solidFill>
                      <a:srgbClr val="FBBC04"/>
                    </a:solidFill>
                  </a:tcPr>
                </a:tc>
                <a:tc>
                  <a:txBody>
                    <a:bodyPr/>
                    <a:lstStyle/>
                    <a:p>
                      <a:pPr indent="0" lvl="0" marL="0" rtl="0" algn="l">
                        <a:spcBef>
                          <a:spcPts val="0"/>
                        </a:spcBef>
                        <a:spcAft>
                          <a:spcPts val="0"/>
                        </a:spcAft>
                        <a:buNone/>
                      </a:pPr>
                      <a:r>
                        <a:t/>
                      </a:r>
                      <a:endParaRPr/>
                    </a:p>
                  </a:txBody>
                  <a:tcPr marT="19050" marB="19050" marR="28575" marL="28575" anchor="b">
                    <a:solidFill>
                      <a:srgbClr val="FBBC04"/>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9"/>
          <p:cNvSpPr txBox="1"/>
          <p:nvPr>
            <p:ph type="title"/>
          </p:nvPr>
        </p:nvSpPr>
        <p:spPr>
          <a:xfrm>
            <a:off x="3154800" y="1647675"/>
            <a:ext cx="2834400" cy="12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7200"/>
              <a:t>Q&amp;A?</a:t>
            </a:r>
            <a:endParaRPr b="0"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p:nvPr/>
        </p:nvSpPr>
        <p:spPr>
          <a:xfrm>
            <a:off x="1113850" y="1667739"/>
            <a:ext cx="2088000" cy="20733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txBox="1"/>
          <p:nvPr/>
        </p:nvSpPr>
        <p:spPr>
          <a:xfrm>
            <a:off x="1860013" y="2487165"/>
            <a:ext cx="728100" cy="65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3600">
                <a:solidFill>
                  <a:srgbClr val="134F5C"/>
                </a:solidFill>
                <a:latin typeface="Roboto"/>
                <a:ea typeface="Roboto"/>
                <a:cs typeface="Roboto"/>
                <a:sym typeface="Roboto"/>
              </a:rPr>
              <a:t>01</a:t>
            </a:r>
            <a:endParaRPr sz="1200"/>
          </a:p>
        </p:txBody>
      </p:sp>
      <p:sp>
        <p:nvSpPr>
          <p:cNvPr id="292" name="Google Shape;292;p15"/>
          <p:cNvSpPr/>
          <p:nvPr/>
        </p:nvSpPr>
        <p:spPr>
          <a:xfrm rot="1789501">
            <a:off x="1051927" y="1601051"/>
            <a:ext cx="2208292" cy="2200501"/>
          </a:xfrm>
          <a:prstGeom prst="blockArc">
            <a:avLst>
              <a:gd fmla="val 14414370" name="adj1"/>
              <a:gd fmla="val 694" name="adj2"/>
              <a:gd fmla="val 9562"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flipH="1" rot="-1789501">
            <a:off x="1053585" y="1601051"/>
            <a:ext cx="2208292" cy="2200501"/>
          </a:xfrm>
          <a:prstGeom prst="blockArc">
            <a:avLst>
              <a:gd fmla="val 14348563" name="adj1"/>
              <a:gd fmla="val 21472873" name="adj2"/>
              <a:gd fmla="val 9381"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rot="-8112251">
            <a:off x="2006391" y="1554140"/>
            <a:ext cx="297623" cy="297623"/>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flipH="1" rot="-9011077">
            <a:off x="1052775" y="1599834"/>
            <a:ext cx="2207733" cy="2199789"/>
          </a:xfrm>
          <a:prstGeom prst="blockArc">
            <a:avLst>
              <a:gd fmla="val 14316164" name="adj1"/>
              <a:gd fmla="val 21502663" name="adj2"/>
              <a:gd fmla="val 9415"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rot="-1022328">
            <a:off x="2912775" y="3042299"/>
            <a:ext cx="256980" cy="255348"/>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rot="6367695">
            <a:off x="1129721" y="3039652"/>
            <a:ext cx="296989" cy="298842"/>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txBox="1"/>
          <p:nvPr/>
        </p:nvSpPr>
        <p:spPr>
          <a:xfrm>
            <a:off x="3667000" y="2284900"/>
            <a:ext cx="45147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134F5C"/>
                </a:solidFill>
                <a:latin typeface="Roboto"/>
                <a:ea typeface="Roboto"/>
                <a:cs typeface="Roboto"/>
                <a:sym typeface="Roboto"/>
              </a:rPr>
              <a:t>INTRODUCTION &amp; GOALS</a:t>
            </a:r>
            <a:endParaRPr b="1" sz="3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04" name="Google Shape;304;p16"/>
          <p:cNvSpPr txBox="1"/>
          <p:nvPr>
            <p:ph idx="1" type="body"/>
          </p:nvPr>
        </p:nvSpPr>
        <p:spPr>
          <a:xfrm>
            <a:off x="882375" y="1300950"/>
            <a:ext cx="7030500" cy="1205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solidFill>
                  <a:srgbClr val="434343"/>
                </a:solidFill>
                <a:latin typeface="Roboto"/>
                <a:ea typeface="Roboto"/>
                <a:cs typeface="Roboto"/>
                <a:sym typeface="Roboto"/>
              </a:rPr>
              <a:t>PM2.5 refers to atmospheric particulate matter (PM) that have a diameter of less than 2.5 micrometers</a:t>
            </a:r>
            <a:endParaRPr sz="1800">
              <a:solidFill>
                <a:srgbClr val="434343"/>
              </a:solidFill>
              <a:latin typeface="Roboto"/>
              <a:ea typeface="Roboto"/>
              <a:cs typeface="Roboto"/>
              <a:sym typeface="Roboto"/>
            </a:endParaRPr>
          </a:p>
          <a:p>
            <a:pPr indent="-342900" lvl="0" marL="457200" rtl="0" algn="l">
              <a:lnSpc>
                <a:spcPct val="100000"/>
              </a:lnSpc>
              <a:spcBef>
                <a:spcPts val="160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Major components of PM2.5 </a:t>
            </a:r>
            <a:endParaRPr sz="1800">
              <a:solidFill>
                <a:srgbClr val="434343"/>
              </a:solidFill>
              <a:latin typeface="Roboto"/>
              <a:ea typeface="Roboto"/>
              <a:cs typeface="Roboto"/>
              <a:sym typeface="Roboto"/>
            </a:endParaRPr>
          </a:p>
          <a:p>
            <a:pPr indent="0" lvl="0" marL="0" rtl="0" algn="l">
              <a:lnSpc>
                <a:spcPct val="100000"/>
              </a:lnSpc>
              <a:spcBef>
                <a:spcPts val="1600"/>
              </a:spcBef>
              <a:spcAft>
                <a:spcPts val="0"/>
              </a:spcAft>
              <a:buNone/>
            </a:pPr>
            <a:r>
              <a:rPr lang="en"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indent="0" lvl="0" marL="0" rtl="0" algn="l">
              <a:lnSpc>
                <a:spcPct val="100000"/>
              </a:lnSpc>
              <a:spcBef>
                <a:spcPts val="1600"/>
              </a:spcBef>
              <a:spcAft>
                <a:spcPts val="0"/>
              </a:spcAft>
              <a:buNone/>
            </a:pPr>
            <a:r>
              <a:t/>
            </a:r>
            <a:endParaRPr sz="1800">
              <a:solidFill>
                <a:srgbClr val="434343"/>
              </a:solidFill>
              <a:latin typeface="Roboto"/>
              <a:ea typeface="Roboto"/>
              <a:cs typeface="Roboto"/>
              <a:sym typeface="Roboto"/>
            </a:endParaRPr>
          </a:p>
          <a:p>
            <a:pPr indent="0" lvl="0" marL="0" rtl="0" algn="l">
              <a:lnSpc>
                <a:spcPct val="100000"/>
              </a:lnSpc>
              <a:spcBef>
                <a:spcPts val="1600"/>
              </a:spcBef>
              <a:spcAft>
                <a:spcPts val="1600"/>
              </a:spcAft>
              <a:buNone/>
            </a:pPr>
            <a:r>
              <a:t/>
            </a:r>
            <a:endParaRPr sz="1600">
              <a:solidFill>
                <a:srgbClr val="434343"/>
              </a:solidFill>
              <a:latin typeface="Roboto"/>
              <a:ea typeface="Roboto"/>
              <a:cs typeface="Roboto"/>
              <a:sym typeface="Roboto"/>
            </a:endParaRPr>
          </a:p>
        </p:txBody>
      </p:sp>
      <p:sp>
        <p:nvSpPr>
          <p:cNvPr id="305" name="Google Shape;305;p16"/>
          <p:cNvSpPr txBox="1"/>
          <p:nvPr/>
        </p:nvSpPr>
        <p:spPr>
          <a:xfrm>
            <a:off x="1697650" y="2768800"/>
            <a:ext cx="2758800" cy="20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Sulfates</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Nitrates</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Ammonia</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Sodium Chloride</a:t>
            </a:r>
            <a:endParaRPr>
              <a:latin typeface="Nunito"/>
              <a:ea typeface="Nunito"/>
              <a:cs typeface="Nunito"/>
              <a:sym typeface="Nunito"/>
            </a:endParaRPr>
          </a:p>
        </p:txBody>
      </p:sp>
      <p:sp>
        <p:nvSpPr>
          <p:cNvPr id="306" name="Google Shape;306;p16"/>
          <p:cNvSpPr txBox="1"/>
          <p:nvPr/>
        </p:nvSpPr>
        <p:spPr>
          <a:xfrm>
            <a:off x="4851000" y="2794000"/>
            <a:ext cx="2112000" cy="198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Black Carbon</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Mineral Dust</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Water</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Part II</a:t>
            </a:r>
            <a:endParaRPr/>
          </a:p>
        </p:txBody>
      </p:sp>
      <p:sp>
        <p:nvSpPr>
          <p:cNvPr id="312" name="Google Shape;312;p17"/>
          <p:cNvSpPr txBox="1"/>
          <p:nvPr>
            <p:ph idx="1" type="body"/>
          </p:nvPr>
        </p:nvSpPr>
        <p:spPr>
          <a:xfrm>
            <a:off x="852775" y="1539575"/>
            <a:ext cx="7030500" cy="2541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Long-term exposure to PM2.5 may be associated with increased rates of:</a:t>
            </a:r>
            <a:endParaRPr sz="1800">
              <a:solidFill>
                <a:srgbClr val="434343"/>
              </a:solidFill>
              <a:latin typeface="Roboto"/>
              <a:ea typeface="Roboto"/>
              <a:cs typeface="Roboto"/>
              <a:sym typeface="Roboto"/>
            </a:endParaRPr>
          </a:p>
          <a:p>
            <a:pPr indent="-342900" lvl="1" marL="914400" rtl="0" algn="l">
              <a:lnSpc>
                <a:spcPct val="100000"/>
              </a:lnSpc>
              <a:spcBef>
                <a:spcPts val="160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Chronic Bronchitis,</a:t>
            </a:r>
            <a:endParaRPr sz="1800">
              <a:solidFill>
                <a:srgbClr val="434343"/>
              </a:solidFill>
              <a:latin typeface="Roboto"/>
              <a:ea typeface="Roboto"/>
              <a:cs typeface="Roboto"/>
              <a:sym typeface="Roboto"/>
            </a:endParaRPr>
          </a:p>
          <a:p>
            <a:pPr indent="-342900" lvl="1" marL="914400" rtl="0" algn="l">
              <a:lnSpc>
                <a:spcPct val="100000"/>
              </a:lnSpc>
              <a:spcBef>
                <a:spcPts val="160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Reduced Lung Function </a:t>
            </a:r>
            <a:endParaRPr sz="1800">
              <a:solidFill>
                <a:srgbClr val="434343"/>
              </a:solidFill>
              <a:latin typeface="Roboto"/>
              <a:ea typeface="Roboto"/>
              <a:cs typeface="Roboto"/>
              <a:sym typeface="Roboto"/>
            </a:endParaRPr>
          </a:p>
          <a:p>
            <a:pPr indent="-342900" lvl="1" marL="914400" rtl="0" algn="l">
              <a:lnSpc>
                <a:spcPct val="100000"/>
              </a:lnSpc>
              <a:spcBef>
                <a:spcPts val="160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Increased Mortality from Lung Cancer </a:t>
            </a:r>
            <a:endParaRPr sz="1800">
              <a:solidFill>
                <a:srgbClr val="434343"/>
              </a:solidFill>
              <a:latin typeface="Roboto"/>
              <a:ea typeface="Roboto"/>
              <a:cs typeface="Roboto"/>
              <a:sym typeface="Roboto"/>
            </a:endParaRPr>
          </a:p>
          <a:p>
            <a:pPr indent="-342900" lvl="1" marL="914400" rtl="0" algn="l">
              <a:lnSpc>
                <a:spcPct val="100000"/>
              </a:lnSpc>
              <a:spcBef>
                <a:spcPts val="1600"/>
              </a:spcBef>
              <a:spcAft>
                <a:spcPts val="1600"/>
              </a:spcAft>
              <a:buClr>
                <a:srgbClr val="434343"/>
              </a:buClr>
              <a:buSzPts val="1800"/>
              <a:buFont typeface="Roboto"/>
              <a:buChar char="○"/>
            </a:pPr>
            <a:r>
              <a:rPr lang="en" sz="1800">
                <a:solidFill>
                  <a:srgbClr val="434343"/>
                </a:solidFill>
                <a:latin typeface="Roboto"/>
                <a:ea typeface="Roboto"/>
                <a:cs typeface="Roboto"/>
                <a:sym typeface="Roboto"/>
              </a:rPr>
              <a:t>Heart Disease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Cut-off for PM 2.5 Severity</a:t>
            </a:r>
            <a:endParaRPr/>
          </a:p>
        </p:txBody>
      </p:sp>
      <p:sp>
        <p:nvSpPr>
          <p:cNvPr id="318" name="Google Shape;318;p18"/>
          <p:cNvSpPr txBox="1"/>
          <p:nvPr>
            <p:ph idx="1" type="body"/>
          </p:nvPr>
        </p:nvSpPr>
        <p:spPr>
          <a:xfrm>
            <a:off x="1303800" y="1364200"/>
            <a:ext cx="7030500" cy="3167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China’s Pollution Guidelines</a:t>
            </a:r>
            <a:endParaRPr sz="1600">
              <a:solidFill>
                <a:srgbClr val="434343"/>
              </a:solidFill>
              <a:latin typeface="Roboto"/>
              <a:ea typeface="Roboto"/>
              <a:cs typeface="Roboto"/>
              <a:sym typeface="Roboto"/>
            </a:endParaRPr>
          </a:p>
          <a:p>
            <a:pPr indent="-330200" lvl="1" marL="914400" rtl="0" algn="l">
              <a:lnSpc>
                <a:spcPct val="100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Upper Annual Limit: </a:t>
            </a:r>
            <a:r>
              <a:rPr lang="en" sz="1600">
                <a:solidFill>
                  <a:srgbClr val="434343"/>
                </a:solidFill>
                <a:latin typeface="Roboto"/>
                <a:ea typeface="Roboto"/>
                <a:cs typeface="Roboto"/>
                <a:sym typeface="Roboto"/>
              </a:rPr>
              <a:t>≤35 ug/m3</a:t>
            </a:r>
            <a:endParaRPr sz="1600">
              <a:solidFill>
                <a:srgbClr val="434343"/>
              </a:solidFill>
              <a:latin typeface="Roboto"/>
              <a:ea typeface="Roboto"/>
              <a:cs typeface="Roboto"/>
              <a:sym typeface="Roboto"/>
            </a:endParaRPr>
          </a:p>
          <a:p>
            <a:pPr indent="-330200" lvl="1" marL="914400" rtl="0" algn="l">
              <a:lnSpc>
                <a:spcPct val="100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Upper Daily Limit: ≤75 ug/m3</a:t>
            </a:r>
            <a:endParaRPr sz="1600">
              <a:solidFill>
                <a:srgbClr val="434343"/>
              </a:solidFill>
              <a:latin typeface="Roboto"/>
              <a:ea typeface="Roboto"/>
              <a:cs typeface="Roboto"/>
              <a:sym typeface="Roboto"/>
            </a:endParaRPr>
          </a:p>
          <a:p>
            <a:pPr indent="0" lvl="0" marL="0" rtl="0" algn="l">
              <a:lnSpc>
                <a:spcPct val="100000"/>
              </a:lnSpc>
              <a:spcBef>
                <a:spcPts val="1600"/>
              </a:spcBef>
              <a:spcAft>
                <a:spcPts val="0"/>
              </a:spcAft>
              <a:buNone/>
            </a:pPr>
            <a:r>
              <a:t/>
            </a:r>
            <a:endParaRPr sz="1600">
              <a:solidFill>
                <a:srgbClr val="434343"/>
              </a:solidFill>
              <a:latin typeface="Roboto"/>
              <a:ea typeface="Roboto"/>
              <a:cs typeface="Roboto"/>
              <a:sym typeface="Roboto"/>
            </a:endParaRPr>
          </a:p>
          <a:p>
            <a:pPr indent="-330200" lvl="0" marL="457200" rtl="0" algn="l">
              <a:lnSpc>
                <a:spcPct val="100000"/>
              </a:lnSpc>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World Health Organization Guidelines</a:t>
            </a:r>
            <a:endParaRPr sz="1600">
              <a:solidFill>
                <a:srgbClr val="434343"/>
              </a:solidFill>
              <a:latin typeface="Roboto"/>
              <a:ea typeface="Roboto"/>
              <a:cs typeface="Roboto"/>
              <a:sym typeface="Roboto"/>
            </a:endParaRPr>
          </a:p>
          <a:p>
            <a:pPr indent="-330200" lvl="1" marL="914400" rtl="0" algn="l">
              <a:lnSpc>
                <a:spcPct val="100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Acceptable Annual Pollution: ≤35 ug/m3 </a:t>
            </a:r>
            <a:endParaRPr sz="1600">
              <a:solidFill>
                <a:srgbClr val="434343"/>
              </a:solidFill>
              <a:latin typeface="Roboto"/>
              <a:ea typeface="Roboto"/>
              <a:cs typeface="Roboto"/>
              <a:sym typeface="Roboto"/>
            </a:endParaRPr>
          </a:p>
          <a:p>
            <a:pPr indent="-330200" lvl="1" marL="914400" rtl="0" algn="l">
              <a:lnSpc>
                <a:spcPct val="100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Acceptable Daily Pollution: ≤75 ug/m3 </a:t>
            </a:r>
            <a:endParaRPr sz="1600">
              <a:solidFill>
                <a:srgbClr val="434343"/>
              </a:solidFill>
              <a:latin typeface="Roboto"/>
              <a:ea typeface="Roboto"/>
              <a:cs typeface="Roboto"/>
              <a:sym typeface="Roboto"/>
            </a:endParaRPr>
          </a:p>
          <a:p>
            <a:pPr indent="-330200" lvl="1" marL="914400" rtl="0" algn="l">
              <a:lnSpc>
                <a:spcPct val="100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Unacceptable Pollution: 150+ ug/m3</a:t>
            </a:r>
            <a:endParaRPr sz="1600">
              <a:solidFill>
                <a:srgbClr val="434343"/>
              </a:solidFill>
              <a:latin typeface="Roboto"/>
              <a:ea typeface="Roboto"/>
              <a:cs typeface="Roboto"/>
              <a:sym typeface="Roboto"/>
            </a:endParaRPr>
          </a:p>
          <a:p>
            <a:pPr indent="0" lvl="0" marL="914400" rtl="0" algn="l">
              <a:lnSpc>
                <a:spcPct val="100000"/>
              </a:lnSpc>
              <a:spcBef>
                <a:spcPts val="1600"/>
              </a:spcBef>
              <a:spcAft>
                <a:spcPts val="160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and Methodology</a:t>
            </a:r>
            <a:endParaRPr/>
          </a:p>
        </p:txBody>
      </p:sp>
      <p:sp>
        <p:nvSpPr>
          <p:cNvPr id="324" name="Google Shape;324;p19"/>
          <p:cNvSpPr txBox="1"/>
          <p:nvPr>
            <p:ph idx="1" type="body"/>
          </p:nvPr>
        </p:nvSpPr>
        <p:spPr>
          <a:xfrm>
            <a:off x="1056750" y="1717400"/>
            <a:ext cx="7030500" cy="3047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434343"/>
                </a:solidFill>
                <a:latin typeface="Roboto"/>
                <a:ea typeface="Roboto"/>
                <a:cs typeface="Roboto"/>
                <a:sym typeface="Roboto"/>
              </a:rPr>
              <a:t>Goals:</a:t>
            </a:r>
            <a:endParaRPr b="1" sz="1800">
              <a:solidFill>
                <a:srgbClr val="434343"/>
              </a:solidFill>
              <a:latin typeface="Roboto"/>
              <a:ea typeface="Roboto"/>
              <a:cs typeface="Roboto"/>
              <a:sym typeface="Roboto"/>
            </a:endParaRPr>
          </a:p>
          <a:p>
            <a:pPr indent="-342900" lvl="0" marL="457200" marR="0" rtl="0" algn="l">
              <a:lnSpc>
                <a:spcPct val="100000"/>
              </a:lnSpc>
              <a:spcBef>
                <a:spcPts val="160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Determine variables that explain and </a:t>
            </a:r>
            <a:r>
              <a:rPr lang="en" sz="1800">
                <a:solidFill>
                  <a:srgbClr val="434343"/>
                </a:solidFill>
                <a:latin typeface="Roboto"/>
                <a:ea typeface="Roboto"/>
                <a:cs typeface="Roboto"/>
                <a:sym typeface="Roboto"/>
              </a:rPr>
              <a:t>accurately</a:t>
            </a:r>
            <a:r>
              <a:rPr lang="en" sz="1800">
                <a:solidFill>
                  <a:srgbClr val="434343"/>
                </a:solidFill>
                <a:latin typeface="Roboto"/>
                <a:ea typeface="Roboto"/>
                <a:cs typeface="Roboto"/>
                <a:sym typeface="Roboto"/>
              </a:rPr>
              <a:t> predict the PM 2.5 levels in Beijing’s Wanshouxigong District </a:t>
            </a:r>
            <a:endParaRPr sz="1800">
              <a:solidFill>
                <a:srgbClr val="434343"/>
              </a:solidFill>
              <a:latin typeface="Roboto"/>
              <a:ea typeface="Roboto"/>
              <a:cs typeface="Roboto"/>
              <a:sym typeface="Roboto"/>
            </a:endParaRPr>
          </a:p>
          <a:p>
            <a:pPr indent="-342900" lvl="0" marL="457200" marR="0" rtl="0" algn="l">
              <a:lnSpc>
                <a:spcPct val="100000"/>
              </a:lnSpc>
              <a:spcBef>
                <a:spcPts val="1600"/>
              </a:spcBef>
              <a:spcAft>
                <a:spcPts val="0"/>
              </a:spcAft>
              <a:buSzPts val="1800"/>
              <a:buChar char="●"/>
            </a:pPr>
            <a:r>
              <a:rPr lang="en" sz="1800">
                <a:solidFill>
                  <a:srgbClr val="434343"/>
                </a:solidFill>
                <a:latin typeface="Roboto"/>
                <a:ea typeface="Roboto"/>
                <a:cs typeface="Roboto"/>
                <a:sym typeface="Roboto"/>
              </a:rPr>
              <a:t>Create an alert system that predicts the levels of the next day’s PM2.5 based on past and future data </a:t>
            </a:r>
            <a:endParaRPr sz="1800">
              <a:solidFill>
                <a:srgbClr val="434343"/>
              </a:solidFill>
              <a:latin typeface="Roboto"/>
              <a:ea typeface="Roboto"/>
              <a:cs typeface="Roboto"/>
              <a:sym typeface="Roboto"/>
            </a:endParaRPr>
          </a:p>
          <a:p>
            <a:pPr indent="0" lvl="0" marL="0" marR="0" rtl="0" algn="l">
              <a:lnSpc>
                <a:spcPct val="100000"/>
              </a:lnSpc>
              <a:spcBef>
                <a:spcPts val="1600"/>
              </a:spcBef>
              <a:spcAft>
                <a:spcPts val="1600"/>
              </a:spcAft>
              <a:buNone/>
            </a:pPr>
            <a:r>
              <a:rPr b="1" lang="en" sz="1800">
                <a:solidFill>
                  <a:srgbClr val="434343"/>
                </a:solidFill>
                <a:latin typeface="Roboto"/>
                <a:ea typeface="Roboto"/>
                <a:cs typeface="Roboto"/>
                <a:sym typeface="Roboto"/>
              </a:rPr>
              <a:t>Tools: </a:t>
            </a:r>
            <a:r>
              <a:rPr lang="en" sz="1800">
                <a:solidFill>
                  <a:srgbClr val="434343"/>
                </a:solidFill>
                <a:latin typeface="Roboto"/>
                <a:ea typeface="Roboto"/>
                <a:cs typeface="Roboto"/>
                <a:sym typeface="Roboto"/>
              </a:rPr>
              <a:t>R, Python, Tableau, Excel </a:t>
            </a:r>
            <a:endParaRPr sz="1800">
              <a:solidFill>
                <a:srgbClr val="43434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p:nvPr/>
        </p:nvSpPr>
        <p:spPr>
          <a:xfrm>
            <a:off x="468725" y="1667739"/>
            <a:ext cx="2088000" cy="20733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txBox="1"/>
          <p:nvPr/>
        </p:nvSpPr>
        <p:spPr>
          <a:xfrm>
            <a:off x="1214888" y="2487165"/>
            <a:ext cx="728100" cy="65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3600">
                <a:solidFill>
                  <a:srgbClr val="134F5C"/>
                </a:solidFill>
                <a:latin typeface="Roboto"/>
                <a:ea typeface="Roboto"/>
                <a:cs typeface="Roboto"/>
                <a:sym typeface="Roboto"/>
              </a:rPr>
              <a:t>02</a:t>
            </a:r>
            <a:endParaRPr sz="1200"/>
          </a:p>
        </p:txBody>
      </p:sp>
      <p:sp>
        <p:nvSpPr>
          <p:cNvPr id="331" name="Google Shape;331;p20"/>
          <p:cNvSpPr/>
          <p:nvPr/>
        </p:nvSpPr>
        <p:spPr>
          <a:xfrm rot="1789501">
            <a:off x="406802" y="1601051"/>
            <a:ext cx="2208292" cy="2200501"/>
          </a:xfrm>
          <a:prstGeom prst="blockArc">
            <a:avLst>
              <a:gd fmla="val 14414370" name="adj1"/>
              <a:gd fmla="val 694" name="adj2"/>
              <a:gd fmla="val 9562"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flipH="1" rot="-1789501">
            <a:off x="408460" y="1601051"/>
            <a:ext cx="2208292" cy="2200501"/>
          </a:xfrm>
          <a:prstGeom prst="blockArc">
            <a:avLst>
              <a:gd fmla="val 14348563" name="adj1"/>
              <a:gd fmla="val 21472873" name="adj2"/>
              <a:gd fmla="val 9381"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rot="-8112251">
            <a:off x="1361266" y="1554140"/>
            <a:ext cx="297623" cy="297623"/>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flipH="1" rot="-9011077">
            <a:off x="407650" y="1599834"/>
            <a:ext cx="2207733" cy="2199789"/>
          </a:xfrm>
          <a:prstGeom prst="blockArc">
            <a:avLst>
              <a:gd fmla="val 14316164" name="adj1"/>
              <a:gd fmla="val 21502663" name="adj2"/>
              <a:gd fmla="val 9415"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rot="-1022328">
            <a:off x="2267650" y="3042299"/>
            <a:ext cx="256980" cy="255348"/>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rot="6367695">
            <a:off x="484596" y="3039652"/>
            <a:ext cx="296989" cy="298842"/>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txBox="1"/>
          <p:nvPr/>
        </p:nvSpPr>
        <p:spPr>
          <a:xfrm>
            <a:off x="2736825" y="2284900"/>
            <a:ext cx="64959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134F5C"/>
                </a:solidFill>
                <a:latin typeface="Roboto"/>
                <a:ea typeface="Roboto"/>
                <a:cs typeface="Roboto"/>
                <a:sym typeface="Roboto"/>
              </a:rPr>
              <a:t>DATA CLEANING &amp; PREPROCESSING</a:t>
            </a:r>
            <a:endParaRPr b="1" sz="3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343" name="Google Shape;343;p21"/>
          <p:cNvSpPr txBox="1"/>
          <p:nvPr>
            <p:ph idx="1" type="body"/>
          </p:nvPr>
        </p:nvSpPr>
        <p:spPr>
          <a:xfrm>
            <a:off x="771875" y="1298400"/>
            <a:ext cx="7030500" cy="34608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Char char="●"/>
            </a:pPr>
            <a:r>
              <a:rPr lang="en" sz="1600">
                <a:solidFill>
                  <a:srgbClr val="434343"/>
                </a:solidFill>
                <a:latin typeface="Roboto"/>
                <a:ea typeface="Roboto"/>
                <a:cs typeface="Roboto"/>
                <a:sym typeface="Roboto"/>
              </a:rPr>
              <a:t>Dataset contains 35,064 </a:t>
            </a:r>
            <a:r>
              <a:rPr lang="en" sz="1600">
                <a:solidFill>
                  <a:srgbClr val="434343"/>
                </a:solidFill>
                <a:latin typeface="Roboto"/>
                <a:ea typeface="Roboto"/>
                <a:cs typeface="Roboto"/>
                <a:sym typeface="Roboto"/>
              </a:rPr>
              <a:t>observations</a:t>
            </a:r>
            <a:r>
              <a:rPr lang="en" sz="1600">
                <a:solidFill>
                  <a:srgbClr val="434343"/>
                </a:solidFill>
                <a:latin typeface="Roboto"/>
                <a:ea typeface="Roboto"/>
                <a:cs typeface="Roboto"/>
                <a:sym typeface="Roboto"/>
              </a:rPr>
              <a:t> (hourly data from the years 2013</a:t>
            </a:r>
            <a:r>
              <a:rPr lang="en" sz="1600">
                <a:solidFill>
                  <a:srgbClr val="434343"/>
                </a:solidFill>
                <a:latin typeface="Roboto"/>
                <a:ea typeface="Roboto"/>
                <a:cs typeface="Roboto"/>
                <a:sym typeface="Roboto"/>
              </a:rPr>
              <a:t>-</a:t>
            </a:r>
            <a:r>
              <a:rPr lang="en" sz="1600">
                <a:solidFill>
                  <a:srgbClr val="434343"/>
                </a:solidFill>
                <a:latin typeface="Roboto"/>
                <a:ea typeface="Roboto"/>
                <a:cs typeface="Roboto"/>
                <a:sym typeface="Roboto"/>
              </a:rPr>
              <a:t>2017) and 19 variables </a:t>
            </a:r>
            <a:endParaRPr sz="1600">
              <a:solidFill>
                <a:srgbClr val="434343"/>
              </a:solidFill>
              <a:latin typeface="Roboto"/>
              <a:ea typeface="Roboto"/>
              <a:cs typeface="Roboto"/>
              <a:sym typeface="Roboto"/>
            </a:endParaRPr>
          </a:p>
          <a:p>
            <a:pPr indent="-330200" lvl="0" marL="457200" marR="0" rtl="0" algn="l">
              <a:lnSpc>
                <a:spcPct val="100000"/>
              </a:lnSpc>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16 numeric variables </a:t>
            </a:r>
            <a:endParaRPr sz="1600">
              <a:solidFill>
                <a:srgbClr val="434343"/>
              </a:solidFill>
              <a:latin typeface="Roboto"/>
              <a:ea typeface="Roboto"/>
              <a:cs typeface="Roboto"/>
              <a:sym typeface="Roboto"/>
            </a:endParaRPr>
          </a:p>
          <a:p>
            <a:pPr indent="-330200" lvl="1" marL="914400" marR="0" rtl="0" algn="l">
              <a:lnSpc>
                <a:spcPct val="100000"/>
              </a:lnSpc>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11 </a:t>
            </a:r>
            <a:r>
              <a:rPr lang="en" sz="1600">
                <a:solidFill>
                  <a:srgbClr val="434343"/>
                </a:solidFill>
                <a:latin typeface="Roboto"/>
                <a:ea typeface="Roboto"/>
                <a:cs typeface="Roboto"/>
                <a:sym typeface="Roboto"/>
              </a:rPr>
              <a:t>continuous</a:t>
            </a:r>
            <a:r>
              <a:rPr lang="en" sz="1600">
                <a:solidFill>
                  <a:srgbClr val="434343"/>
                </a:solidFill>
                <a:latin typeface="Roboto"/>
                <a:ea typeface="Roboto"/>
                <a:cs typeface="Roboto"/>
                <a:sym typeface="Roboto"/>
              </a:rPr>
              <a:t> variables: PM2.5, PM10, SO2, NO2, CO, etc </a:t>
            </a:r>
            <a:endParaRPr sz="1600">
              <a:solidFill>
                <a:srgbClr val="434343"/>
              </a:solidFill>
              <a:latin typeface="Roboto"/>
              <a:ea typeface="Roboto"/>
              <a:cs typeface="Roboto"/>
              <a:sym typeface="Roboto"/>
            </a:endParaRPr>
          </a:p>
          <a:p>
            <a:pPr indent="-330200" lvl="1" marL="914400" marR="0" rtl="0" algn="l">
              <a:lnSpc>
                <a:spcPct val="100000"/>
              </a:lnSpc>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5 discrete variables: No, year, month, day, hour</a:t>
            </a:r>
            <a:endParaRPr sz="1600">
              <a:solidFill>
                <a:srgbClr val="434343"/>
              </a:solidFill>
              <a:latin typeface="Roboto"/>
              <a:ea typeface="Roboto"/>
              <a:cs typeface="Roboto"/>
              <a:sym typeface="Roboto"/>
            </a:endParaRPr>
          </a:p>
          <a:p>
            <a:pPr indent="-330200" lvl="0" marL="457200" marR="0" rtl="0" algn="l">
              <a:lnSpc>
                <a:spcPct val="100000"/>
              </a:lnSpc>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2</a:t>
            </a:r>
            <a:r>
              <a:rPr lang="en" sz="1600">
                <a:solidFill>
                  <a:srgbClr val="434343"/>
                </a:solidFill>
                <a:latin typeface="Roboto"/>
                <a:ea typeface="Roboto"/>
                <a:cs typeface="Roboto"/>
                <a:sym typeface="Roboto"/>
              </a:rPr>
              <a:t> categorical variables: wind direction, station </a:t>
            </a:r>
            <a:endParaRPr sz="1600">
              <a:solidFill>
                <a:srgbClr val="434343"/>
              </a:solidFill>
              <a:latin typeface="Roboto"/>
              <a:ea typeface="Roboto"/>
              <a:cs typeface="Roboto"/>
              <a:sym typeface="Roboto"/>
            </a:endParaRPr>
          </a:p>
          <a:p>
            <a:pPr indent="-330200" lvl="0" marL="457200" marR="0" rtl="0" algn="l">
              <a:lnSpc>
                <a:spcPct val="100000"/>
              </a:lnSpc>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1 character variable: timestamp</a:t>
            </a:r>
            <a:endParaRPr sz="1600">
              <a:solidFill>
                <a:srgbClr val="434343"/>
              </a:solidFill>
              <a:latin typeface="Roboto"/>
              <a:ea typeface="Roboto"/>
              <a:cs typeface="Roboto"/>
              <a:sym typeface="Roboto"/>
            </a:endParaRPr>
          </a:p>
          <a:p>
            <a:pPr indent="-330200" lvl="0" marL="457200" marR="0" rtl="0" algn="l">
              <a:lnSpc>
                <a:spcPct val="100000"/>
              </a:lnSpc>
              <a:spcBef>
                <a:spcPts val="1600"/>
              </a:spcBef>
              <a:spcAft>
                <a:spcPts val="0"/>
              </a:spcAft>
              <a:buSzPts val="1600"/>
              <a:buChar char="●"/>
            </a:pPr>
            <a:r>
              <a:rPr lang="en" sz="1600">
                <a:solidFill>
                  <a:srgbClr val="434343"/>
                </a:solidFill>
                <a:latin typeface="Roboto"/>
                <a:ea typeface="Roboto"/>
                <a:cs typeface="Roboto"/>
                <a:sym typeface="Roboto"/>
              </a:rPr>
              <a:t>1 response variable PM 2.5</a:t>
            </a:r>
            <a:endParaRPr sz="1600">
              <a:solidFill>
                <a:srgbClr val="434343"/>
              </a:solidFill>
              <a:latin typeface="Roboto"/>
              <a:ea typeface="Roboto"/>
              <a:cs typeface="Roboto"/>
              <a:sym typeface="Roboto"/>
            </a:endParaRPr>
          </a:p>
          <a:p>
            <a:pPr indent="0" lvl="0" marL="914400" marR="0" rtl="0" algn="l">
              <a:lnSpc>
                <a:spcPct val="100000"/>
              </a:lnSpc>
              <a:spcBef>
                <a:spcPts val="1600"/>
              </a:spcBef>
              <a:spcAft>
                <a:spcPts val="1600"/>
              </a:spcAft>
              <a:buNone/>
            </a:pPr>
            <a:r>
              <a:t/>
            </a:r>
            <a:endParaRPr sz="1600">
              <a:solidFill>
                <a:srgbClr val="43434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