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5"/>
  </p:notesMasterIdLst>
  <p:sldIdLst>
    <p:sldId id="499" r:id="rId2"/>
    <p:sldId id="500" r:id="rId3"/>
    <p:sldId id="501" r:id="rId4"/>
    <p:sldId id="502" r:id="rId5"/>
    <p:sldId id="503" r:id="rId6"/>
    <p:sldId id="514" r:id="rId7"/>
    <p:sldId id="504" r:id="rId8"/>
    <p:sldId id="513" r:id="rId9"/>
    <p:sldId id="515" r:id="rId10"/>
    <p:sldId id="507" r:id="rId11"/>
    <p:sldId id="516" r:id="rId12"/>
    <p:sldId id="517" r:id="rId13"/>
    <p:sldId id="518" r:id="rId14"/>
    <p:sldId id="522" r:id="rId15"/>
    <p:sldId id="519" r:id="rId16"/>
    <p:sldId id="520" r:id="rId17"/>
    <p:sldId id="521" r:id="rId18"/>
    <p:sldId id="527" r:id="rId19"/>
    <p:sldId id="523" r:id="rId20"/>
    <p:sldId id="524" r:id="rId21"/>
    <p:sldId id="528" r:id="rId22"/>
    <p:sldId id="525" r:id="rId23"/>
    <p:sldId id="526" r:id="rId2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autoAdjust="0"/>
    <p:restoredTop sz="66667" autoAdjust="0"/>
  </p:normalViewPr>
  <p:slideViewPr>
    <p:cSldViewPr>
      <p:cViewPr varScale="1">
        <p:scale>
          <a:sx n="165" d="100"/>
          <a:sy n="165" d="100"/>
        </p:scale>
        <p:origin x="1676" y="100"/>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5131EF-D211-4A93-B137-720B7C9D1DA5}" type="datetimeFigureOut">
              <a:rPr lang="pt-BR" smtClean="0"/>
              <a:t>01/04/2020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57EAA7-528E-4D74-B76A-E926803DE5A9}" type="slidenum">
              <a:rPr lang="pt-BR" smtClean="0"/>
              <a:t>‹nº›</a:t>
            </a:fld>
            <a:endParaRPr lang="pt-BR"/>
          </a:p>
        </p:txBody>
      </p:sp>
    </p:spTree>
    <p:extLst>
      <p:ext uri="{BB962C8B-B14F-4D97-AF65-F5344CB8AC3E}">
        <p14:creationId xmlns:p14="http://schemas.microsoft.com/office/powerpoint/2010/main" val="3242524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757EAA7-528E-4D74-B76A-E926803DE5A9}" type="slidenum">
              <a:rPr lang="pt-BR" smtClean="0"/>
              <a:t>6</a:t>
            </a:fld>
            <a:endParaRPr lang="pt-BR"/>
          </a:p>
        </p:txBody>
      </p:sp>
    </p:spTree>
    <p:extLst>
      <p:ext uri="{BB962C8B-B14F-4D97-AF65-F5344CB8AC3E}">
        <p14:creationId xmlns:p14="http://schemas.microsoft.com/office/powerpoint/2010/main" val="136071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ln/>
        </p:spPr>
        <p:txBody>
          <a:bodyPr/>
          <a:lstStyle/>
          <a:p>
            <a:endParaRPr lang="pt-BR"/>
          </a:p>
        </p:txBody>
      </p:sp>
      <p:sp>
        <p:nvSpPr>
          <p:cNvPr id="2560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pt-BR"/>
          </a:p>
        </p:txBody>
      </p:sp>
      <p:sp>
        <p:nvSpPr>
          <p:cNvPr id="27651"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pt-BR"/>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r>
              <a:rPr lang="pt-BR" sz="2000"/>
              <a:t>Arquivos que podem ser consultados: </a:t>
            </a:r>
            <a:r>
              <a:rPr lang="pt-BR" sz="2000" i="1"/>
              <a:t>55167.htm </a:t>
            </a:r>
            <a:r>
              <a:rPr lang="pt-BR" sz="2000"/>
              <a:t>e </a:t>
            </a:r>
            <a:r>
              <a:rPr lang="pt-BR" sz="2000" i="1"/>
              <a:t>57513.htm</a:t>
            </a:r>
          </a:p>
        </p:txBody>
      </p:sp>
      <p:sp>
        <p:nvSpPr>
          <p:cNvPr id="4096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noFill/>
          <a:ln/>
        </p:spPr>
        <p:txBody>
          <a:bodyPr/>
          <a:lstStyle/>
          <a:p>
            <a:r>
              <a:rPr lang="pt-BR" sz="2000"/>
              <a:t>Arquivos que podem ser consultados: </a:t>
            </a:r>
            <a:r>
              <a:rPr lang="pt-BR" sz="2000" i="1"/>
              <a:t>55143.htm   </a:t>
            </a:r>
            <a:r>
              <a:rPr lang="pt-BR" sz="2000"/>
              <a:t>e </a:t>
            </a:r>
            <a:r>
              <a:rPr lang="pt-BR" sz="2000" i="1"/>
              <a:t>ciproute.htm</a:t>
            </a:r>
          </a:p>
        </p:txBody>
      </p:sp>
      <p:sp>
        <p:nvSpPr>
          <p:cNvPr id="124931"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SNAT – Origem</a:t>
            </a:r>
          </a:p>
          <a:p>
            <a:r>
              <a:rPr lang="pt-BR" dirty="0"/>
              <a:t>DNAT - Destino</a:t>
            </a:r>
          </a:p>
        </p:txBody>
      </p:sp>
      <p:sp>
        <p:nvSpPr>
          <p:cNvPr id="4" name="Espaço Reservado para Número de Slide 3"/>
          <p:cNvSpPr>
            <a:spLocks noGrp="1"/>
          </p:cNvSpPr>
          <p:nvPr>
            <p:ph type="sldNum" sz="quarter" idx="10"/>
          </p:nvPr>
        </p:nvSpPr>
        <p:spPr/>
        <p:txBody>
          <a:bodyPr/>
          <a:lstStyle/>
          <a:p>
            <a:fld id="{1757EAA7-528E-4D74-B76A-E926803DE5A9}" type="slidenum">
              <a:rPr lang="pt-BR" smtClean="0"/>
              <a:t>15</a:t>
            </a:fld>
            <a:endParaRPr lang="pt-BR"/>
          </a:p>
        </p:txBody>
      </p:sp>
    </p:spTree>
    <p:extLst>
      <p:ext uri="{BB962C8B-B14F-4D97-AF65-F5344CB8AC3E}">
        <p14:creationId xmlns:p14="http://schemas.microsoft.com/office/powerpoint/2010/main" val="4272854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43000" y="685800"/>
            <a:ext cx="4572000" cy="3429000"/>
          </a:xfrm>
          <a:ln/>
        </p:spPr>
      </p:sp>
      <p:sp>
        <p:nvSpPr>
          <p:cNvPr id="17411" name="Rectangle 3"/>
          <p:cNvSpPr>
            <a:spLocks noGrp="1" noChangeArrowheads="1"/>
          </p:cNvSpPr>
          <p:nvPr>
            <p:ph type="body" idx="1"/>
          </p:nvPr>
        </p:nvSpPr>
        <p:spPr>
          <a:xfrm>
            <a:off x="913904" y="4343401"/>
            <a:ext cx="5030194"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43000" y="685800"/>
            <a:ext cx="4572000" cy="3429000"/>
          </a:xfrm>
          <a:ln/>
        </p:spPr>
      </p:sp>
      <p:sp>
        <p:nvSpPr>
          <p:cNvPr id="18435" name="Rectangle 3"/>
          <p:cNvSpPr>
            <a:spLocks noGrp="1" noChangeArrowheads="1"/>
          </p:cNvSpPr>
          <p:nvPr>
            <p:ph type="body" idx="1"/>
          </p:nvPr>
        </p:nvSpPr>
        <p:spPr>
          <a:xfrm>
            <a:off x="913904" y="4343401"/>
            <a:ext cx="5030194"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410570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226730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616831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Clique para editar o título mestre</a:t>
            </a:r>
          </a:p>
        </p:txBody>
      </p:sp>
      <p:sp>
        <p:nvSpPr>
          <p:cNvPr id="3" name="Espaço Reservado para Data 2"/>
          <p:cNvSpPr>
            <a:spLocks noGrp="1"/>
          </p:cNvSpPr>
          <p:nvPr>
            <p:ph type="dt" sz="half" idx="10"/>
          </p:nvPr>
        </p:nvSpPr>
        <p:spPr/>
        <p:txBody>
          <a:bodyPr/>
          <a:lstStyle/>
          <a:p>
            <a:fld id="{793E235C-14C5-4D0B-9376-F91E2C62FB4A}" type="datetimeFigureOut">
              <a:rPr lang="pt-BR" smtClean="0"/>
              <a:t>01/04/2020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77302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52897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266783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793E235C-14C5-4D0B-9376-F91E2C62FB4A}" type="datetimeFigureOut">
              <a:rPr lang="pt-BR" smtClean="0"/>
              <a:t>01/04/2020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20178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793E235C-14C5-4D0B-9376-F91E2C62FB4A}" type="datetimeFigureOut">
              <a:rPr lang="pt-BR" smtClean="0"/>
              <a:t>01/04/2020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151039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793E235C-14C5-4D0B-9376-F91E2C62FB4A}" type="datetimeFigureOut">
              <a:rPr lang="pt-BR" smtClean="0"/>
              <a:t>01/04/2020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20799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93E235C-14C5-4D0B-9376-F91E2C62FB4A}" type="datetimeFigureOut">
              <a:rPr lang="pt-BR" smtClean="0"/>
              <a:t>01/04/2020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34477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93E235C-14C5-4D0B-9376-F91E2C62FB4A}" type="datetimeFigureOut">
              <a:rPr lang="pt-BR" smtClean="0"/>
              <a:t>01/04/2020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357162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93E235C-14C5-4D0B-9376-F91E2C62FB4A}" type="datetimeFigureOut">
              <a:rPr lang="pt-BR" smtClean="0"/>
              <a:t>01/04/2020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18B2229-212E-4E03-B320-996C9ADD7509}" type="slidenum">
              <a:rPr lang="pt-BR" smtClean="0"/>
              <a:t>‹nº›</a:t>
            </a:fld>
            <a:endParaRPr lang="pt-BR"/>
          </a:p>
        </p:txBody>
      </p:sp>
    </p:spTree>
    <p:extLst>
      <p:ext uri="{BB962C8B-B14F-4D97-AF65-F5344CB8AC3E}">
        <p14:creationId xmlns:p14="http://schemas.microsoft.com/office/powerpoint/2010/main" val="216624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E235C-14C5-4D0B-9376-F91E2C62FB4A}" type="datetimeFigureOut">
              <a:rPr lang="pt-BR" smtClean="0"/>
              <a:t>01/04/2020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B2229-212E-4E03-B320-996C9ADD7509}" type="slidenum">
              <a:rPr lang="pt-BR" smtClean="0"/>
              <a:t>‹nº›</a:t>
            </a:fld>
            <a:endParaRPr lang="pt-BR"/>
          </a:p>
        </p:txBody>
      </p:sp>
    </p:spTree>
    <p:extLst>
      <p:ext uri="{BB962C8B-B14F-4D97-AF65-F5344CB8AC3E}">
        <p14:creationId xmlns:p14="http://schemas.microsoft.com/office/powerpoint/2010/main" val="296409080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0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6.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2.xml"/><Relationship Id="rId7" Type="http://schemas.openxmlformats.org/officeDocument/2006/relationships/oleObject" Target="../embeddings/oleObject3.bin"/><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 Id="rId9"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jpeg"/><Relationship Id="rId5" Type="http://schemas.openxmlformats.org/officeDocument/2006/relationships/oleObject" Target="../embeddings/oleObject6.bin"/><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0" y="2852936"/>
            <a:ext cx="9144000" cy="1656184"/>
          </a:xfrm>
          <a:prstGeom prst="rect">
            <a:avLst/>
          </a:prstGeom>
          <a:effectLst/>
        </p:spPr>
        <p:txBody>
          <a:bodyPr vert="horz" lIns="45720" rIns="45720" anchor="t">
            <a:noAutofit/>
          </a:bodyPr>
          <a:lstStyle/>
          <a:p>
            <a:pPr lvl="0" algn="ctr">
              <a:spcBef>
                <a:spcPct val="0"/>
              </a:spcBef>
            </a:pPr>
            <a:r>
              <a:rPr lang="pt-BR" sz="8800" b="1" dirty="0">
                <a:latin typeface="Adobe Caslon Pro Bold" pitchFamily="18" charset="0"/>
              </a:rPr>
              <a:t>ROTEAMENTO</a:t>
            </a:r>
          </a:p>
        </p:txBody>
      </p:sp>
      <p:pic>
        <p:nvPicPr>
          <p:cNvPr id="3" name="Imagem 1">
            <a:extLst>
              <a:ext uri="{FF2B5EF4-FFF2-40B4-BE49-F238E27FC236}">
                <a16:creationId xmlns:a16="http://schemas.microsoft.com/office/drawing/2014/main" id="{DB8364A7-4ABA-4B1F-B170-C0A1A8072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41" y="5333980"/>
            <a:ext cx="2824405" cy="13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m 6" descr="LOGOMARCA EDUCANDUS.jpg">
            <a:extLst>
              <a:ext uri="{FF2B5EF4-FFF2-40B4-BE49-F238E27FC236}">
                <a16:creationId xmlns:a16="http://schemas.microsoft.com/office/drawing/2014/main" id="{8FCA1F86-A403-4988-8D77-965D02D1BA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5298608"/>
            <a:ext cx="2677942" cy="1367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491999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t-BR"/>
              <a:t>Algoritmos de Roteamento</a:t>
            </a:r>
          </a:p>
        </p:txBody>
      </p:sp>
      <p:sp>
        <p:nvSpPr>
          <p:cNvPr id="13315" name="Rectangle 3"/>
          <p:cNvSpPr>
            <a:spLocks noGrp="1" noChangeArrowheads="1"/>
          </p:cNvSpPr>
          <p:nvPr>
            <p:ph type="body" idx="1"/>
          </p:nvPr>
        </p:nvSpPr>
        <p:spPr/>
        <p:txBody>
          <a:bodyPr/>
          <a:lstStyle/>
          <a:p>
            <a:r>
              <a:rPr lang="pt-BR" dirty="0">
                <a:latin typeface="+mj-lt"/>
              </a:rPr>
              <a:t>Os protocolos de roteamento implementam um ou mais algoritmos de roteamento</a:t>
            </a:r>
          </a:p>
          <a:p>
            <a:r>
              <a:rPr lang="pt-BR" dirty="0">
                <a:latin typeface="+mj-lt"/>
              </a:rPr>
              <a:t>Exemplos de Algoritmos</a:t>
            </a:r>
          </a:p>
          <a:p>
            <a:pPr lvl="1"/>
            <a:r>
              <a:rPr lang="pt-BR" dirty="0">
                <a:latin typeface="+mj-lt"/>
              </a:rPr>
              <a:t>Vetor Distância</a:t>
            </a:r>
          </a:p>
          <a:p>
            <a:pPr lvl="1"/>
            <a:r>
              <a:rPr lang="pt-BR" dirty="0">
                <a:latin typeface="+mj-lt"/>
              </a:rPr>
              <a:t>Link </a:t>
            </a:r>
            <a:r>
              <a:rPr lang="pt-BR" dirty="0" err="1">
                <a:latin typeface="+mj-lt"/>
              </a:rPr>
              <a:t>State</a:t>
            </a:r>
            <a:endParaRPr lang="pt-BR" dirty="0">
              <a:latin typeface="+mj-lt"/>
            </a:endParaRPr>
          </a:p>
          <a:p>
            <a:pPr lvl="1"/>
            <a:r>
              <a:rPr lang="pt-BR" dirty="0">
                <a:latin typeface="+mj-lt"/>
              </a:rPr>
              <a:t>SPF (</a:t>
            </a:r>
            <a:r>
              <a:rPr lang="pt-BR" dirty="0" err="1">
                <a:latin typeface="+mj-lt"/>
              </a:rPr>
              <a:t>Shortest</a:t>
            </a:r>
            <a:r>
              <a:rPr lang="pt-BR" dirty="0">
                <a:latin typeface="+mj-lt"/>
              </a:rPr>
              <a:t> Path </a:t>
            </a:r>
            <a:r>
              <a:rPr lang="pt-BR" dirty="0" err="1">
                <a:latin typeface="+mj-lt"/>
              </a:rPr>
              <a:t>First</a:t>
            </a:r>
            <a:r>
              <a:rPr lang="pt-BR" dirty="0">
                <a:latin typeface="+mj-lt"/>
              </a:rPr>
              <a:t>).</a:t>
            </a:r>
          </a:p>
        </p:txBody>
      </p:sp>
      <p:pic>
        <p:nvPicPr>
          <p:cNvPr id="4" name="Imagem 6" descr="LOGOMARCA EDUCANDUS.jpg">
            <a:extLst>
              <a:ext uri="{FF2B5EF4-FFF2-40B4-BE49-F238E27FC236}">
                <a16:creationId xmlns:a16="http://schemas.microsoft.com/office/drawing/2014/main" id="{8D2E3076-41CA-47B0-9ACD-2E6CCCB4F3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256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188640"/>
            <a:ext cx="9144000" cy="1143000"/>
          </a:xfrm>
          <a:noFill/>
          <a:ln/>
        </p:spPr>
        <p:txBody>
          <a:bodyPr>
            <a:normAutofit/>
          </a:bodyPr>
          <a:lstStyle/>
          <a:p>
            <a:r>
              <a:rPr lang="pt-BR" dirty="0"/>
              <a:t>RIP (</a:t>
            </a:r>
            <a:r>
              <a:rPr lang="pt-BR" dirty="0" err="1"/>
              <a:t>Routing</a:t>
            </a:r>
            <a:r>
              <a:rPr lang="pt-BR" dirty="0"/>
              <a:t> </a:t>
            </a:r>
            <a:r>
              <a:rPr lang="pt-BR" dirty="0" err="1"/>
              <a:t>Information</a:t>
            </a:r>
            <a:r>
              <a:rPr lang="pt-BR" dirty="0"/>
              <a:t> </a:t>
            </a:r>
            <a:r>
              <a:rPr lang="pt-BR" dirty="0" err="1"/>
              <a:t>Protocol</a:t>
            </a:r>
            <a:r>
              <a:rPr lang="pt-BR" dirty="0"/>
              <a:t>)</a:t>
            </a:r>
          </a:p>
        </p:txBody>
      </p:sp>
      <p:sp>
        <p:nvSpPr>
          <p:cNvPr id="28675" name="Rectangle 3"/>
          <p:cNvSpPr>
            <a:spLocks noGrp="1" noChangeArrowheads="1"/>
          </p:cNvSpPr>
          <p:nvPr>
            <p:ph type="body" idx="1"/>
          </p:nvPr>
        </p:nvSpPr>
        <p:spPr>
          <a:xfrm>
            <a:off x="107504" y="1600200"/>
            <a:ext cx="8856984" cy="4525963"/>
          </a:xfrm>
          <a:noFill/>
          <a:ln/>
        </p:spPr>
        <p:txBody>
          <a:bodyPr>
            <a:noAutofit/>
          </a:bodyPr>
          <a:lstStyle/>
          <a:p>
            <a:r>
              <a:rPr lang="pt-BR" dirty="0">
                <a:latin typeface="+mj-lt"/>
              </a:rPr>
              <a:t>Algoritmo do tipo “</a:t>
            </a:r>
            <a:r>
              <a:rPr lang="pt-BR" dirty="0" err="1">
                <a:latin typeface="+mj-lt"/>
              </a:rPr>
              <a:t>distance</a:t>
            </a:r>
            <a:r>
              <a:rPr lang="pt-BR" dirty="0">
                <a:latin typeface="+mj-lt"/>
              </a:rPr>
              <a:t> vector”</a:t>
            </a:r>
          </a:p>
          <a:p>
            <a:r>
              <a:rPr lang="pt-BR" dirty="0">
                <a:latin typeface="+mj-lt"/>
              </a:rPr>
              <a:t>A métrica usada é baseada no número de máquinas intermediárias para a rede destino</a:t>
            </a:r>
          </a:p>
          <a:p>
            <a:r>
              <a:rPr lang="pt-BR" dirty="0">
                <a:latin typeface="+mj-lt"/>
              </a:rPr>
              <a:t>Não permite  o balanceamento do tráfego</a:t>
            </a:r>
          </a:p>
          <a:p>
            <a:r>
              <a:rPr lang="pt-BR" dirty="0">
                <a:latin typeface="+mj-lt"/>
              </a:rPr>
              <a:t>Os gateways repassam periodicamente a sua tabela de rotas para os gateways vizinhos</a:t>
            </a:r>
          </a:p>
          <a:p>
            <a:r>
              <a:rPr lang="pt-BR" dirty="0">
                <a:latin typeface="+mj-lt"/>
              </a:rPr>
              <a:t>Usado como </a:t>
            </a:r>
            <a:r>
              <a:rPr lang="pt-BR" dirty="0" err="1">
                <a:latin typeface="+mj-lt"/>
              </a:rPr>
              <a:t>igp</a:t>
            </a:r>
            <a:r>
              <a:rPr lang="pt-BR" dirty="0">
                <a:latin typeface="+mj-lt"/>
              </a:rPr>
              <a:t> (Interior Gateway </a:t>
            </a:r>
            <a:r>
              <a:rPr lang="pt-BR" dirty="0" err="1">
                <a:latin typeface="+mj-lt"/>
              </a:rPr>
              <a:t>Protocol</a:t>
            </a:r>
            <a:r>
              <a:rPr lang="pt-BR" dirty="0">
                <a:latin typeface="+mj-lt"/>
              </a:rPr>
              <a:t>)</a:t>
            </a:r>
          </a:p>
        </p:txBody>
      </p:sp>
      <p:pic>
        <p:nvPicPr>
          <p:cNvPr id="4" name="Imagem 6" descr="LOGOMARCA EDUCANDUS.jpg">
            <a:extLst>
              <a:ext uri="{FF2B5EF4-FFF2-40B4-BE49-F238E27FC236}">
                <a16:creationId xmlns:a16="http://schemas.microsoft.com/office/drawing/2014/main" id="{705A5CA8-CD57-4FC7-BB27-026E21A862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09813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9512" y="274638"/>
            <a:ext cx="8784976" cy="1143000"/>
          </a:xfrm>
          <a:noFill/>
          <a:ln/>
        </p:spPr>
        <p:txBody>
          <a:bodyPr>
            <a:normAutofit/>
          </a:bodyPr>
          <a:lstStyle/>
          <a:p>
            <a:r>
              <a:rPr lang="pt-BR" dirty="0"/>
              <a:t>OSPF (Open </a:t>
            </a:r>
            <a:r>
              <a:rPr lang="pt-BR" dirty="0" err="1"/>
              <a:t>Shortest</a:t>
            </a:r>
            <a:r>
              <a:rPr lang="pt-BR" dirty="0"/>
              <a:t> Path </a:t>
            </a:r>
            <a:r>
              <a:rPr lang="pt-BR" dirty="0" err="1"/>
              <a:t>First</a:t>
            </a:r>
            <a:r>
              <a:rPr lang="pt-BR" dirty="0"/>
              <a:t>)</a:t>
            </a:r>
          </a:p>
        </p:txBody>
      </p:sp>
      <p:sp>
        <p:nvSpPr>
          <p:cNvPr id="39939" name="Rectangle 3"/>
          <p:cNvSpPr>
            <a:spLocks noGrp="1" noChangeArrowheads="1"/>
          </p:cNvSpPr>
          <p:nvPr>
            <p:ph type="body" idx="1"/>
          </p:nvPr>
        </p:nvSpPr>
        <p:spPr>
          <a:xfrm>
            <a:off x="179512" y="1600200"/>
            <a:ext cx="8784976" cy="4525963"/>
          </a:xfrm>
          <a:noFill/>
          <a:ln/>
        </p:spPr>
        <p:txBody>
          <a:bodyPr/>
          <a:lstStyle/>
          <a:p>
            <a:r>
              <a:rPr lang="pt-BR" dirty="0">
                <a:latin typeface="+mj-lt"/>
              </a:rPr>
              <a:t>Caraterísticas</a:t>
            </a:r>
          </a:p>
          <a:p>
            <a:pPr lvl="1"/>
            <a:r>
              <a:rPr lang="pt-BR" dirty="0" err="1">
                <a:latin typeface="+mj-lt"/>
              </a:rPr>
              <a:t>igp</a:t>
            </a:r>
            <a:r>
              <a:rPr lang="pt-BR" dirty="0">
                <a:latin typeface="+mj-lt"/>
              </a:rPr>
              <a:t> (interior gateway </a:t>
            </a:r>
            <a:r>
              <a:rPr lang="pt-BR" dirty="0" err="1">
                <a:latin typeface="+mj-lt"/>
              </a:rPr>
              <a:t>protocol</a:t>
            </a:r>
            <a:r>
              <a:rPr lang="pt-BR" dirty="0">
                <a:latin typeface="+mj-lt"/>
              </a:rPr>
              <a:t>): usado dentro de um sistema autônomo (AS);</a:t>
            </a:r>
          </a:p>
          <a:p>
            <a:pPr lvl="1"/>
            <a:r>
              <a:rPr lang="pt-BR" dirty="0">
                <a:latin typeface="+mj-lt"/>
              </a:rPr>
              <a:t>especificação aberta;</a:t>
            </a:r>
          </a:p>
          <a:p>
            <a:pPr lvl="1"/>
            <a:r>
              <a:rPr lang="pt-BR" dirty="0">
                <a:latin typeface="+mj-lt"/>
              </a:rPr>
              <a:t>baseado no algoritmo </a:t>
            </a:r>
            <a:r>
              <a:rPr lang="pt-BR" i="1" dirty="0" err="1">
                <a:latin typeface="+mj-lt"/>
              </a:rPr>
              <a:t>shortest</a:t>
            </a:r>
            <a:r>
              <a:rPr lang="pt-BR" i="1" dirty="0">
                <a:latin typeface="+mj-lt"/>
              </a:rPr>
              <a:t> path </a:t>
            </a:r>
            <a:r>
              <a:rPr lang="pt-BR" i="1" dirty="0" err="1">
                <a:latin typeface="+mj-lt"/>
              </a:rPr>
              <a:t>first</a:t>
            </a:r>
            <a:r>
              <a:rPr lang="pt-BR" i="1" dirty="0">
                <a:latin typeface="+mj-lt"/>
              </a:rPr>
              <a:t> </a:t>
            </a:r>
            <a:r>
              <a:rPr lang="pt-BR" dirty="0">
                <a:latin typeface="+mj-lt"/>
              </a:rPr>
              <a:t>(caminho mais curto).</a:t>
            </a:r>
          </a:p>
          <a:p>
            <a:pPr lvl="1"/>
            <a:r>
              <a:rPr lang="pt-BR" dirty="0">
                <a:latin typeface="+mj-lt"/>
              </a:rPr>
              <a:t>Protocolo de roteamento de estado de enlace.</a:t>
            </a:r>
          </a:p>
          <a:p>
            <a:pPr marL="457200" lvl="1" indent="0">
              <a:buNone/>
            </a:pPr>
            <a:endParaRPr lang="pt-BR" dirty="0">
              <a:latin typeface="+mj-lt"/>
            </a:endParaRPr>
          </a:p>
        </p:txBody>
      </p:sp>
      <p:pic>
        <p:nvPicPr>
          <p:cNvPr id="4" name="Imagem 6" descr="LOGOMARCA EDUCANDUS.jpg">
            <a:extLst>
              <a:ext uri="{FF2B5EF4-FFF2-40B4-BE49-F238E27FC236}">
                <a16:creationId xmlns:a16="http://schemas.microsoft.com/office/drawing/2014/main" id="{AC6ED5A5-D9C9-414F-9E9E-6B4CB3D7DD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9751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noFill/>
          <a:ln/>
        </p:spPr>
        <p:txBody>
          <a:bodyPr>
            <a:normAutofit fontScale="90000"/>
          </a:bodyPr>
          <a:lstStyle/>
          <a:p>
            <a:r>
              <a:rPr lang="pt-BR" sz="4800" dirty="0"/>
              <a:t>BGP (</a:t>
            </a:r>
            <a:r>
              <a:rPr lang="pt-BR" sz="4800" dirty="0" err="1"/>
              <a:t>Border</a:t>
            </a:r>
            <a:r>
              <a:rPr lang="pt-BR" sz="4800" dirty="0"/>
              <a:t> Gateway </a:t>
            </a:r>
            <a:r>
              <a:rPr lang="pt-BR" sz="4800" dirty="0" err="1"/>
              <a:t>Protocol</a:t>
            </a:r>
            <a:r>
              <a:rPr lang="pt-BR" sz="4800" dirty="0"/>
              <a:t>)</a:t>
            </a:r>
          </a:p>
        </p:txBody>
      </p:sp>
      <p:sp>
        <p:nvSpPr>
          <p:cNvPr id="123907" name="Rectangle 3"/>
          <p:cNvSpPr>
            <a:spLocks noGrp="1" noChangeArrowheads="1"/>
          </p:cNvSpPr>
          <p:nvPr>
            <p:ph type="body" idx="1"/>
          </p:nvPr>
        </p:nvSpPr>
        <p:spPr>
          <a:xfrm>
            <a:off x="107504" y="1456184"/>
            <a:ext cx="8856984" cy="4997152"/>
          </a:xfrm>
          <a:noFill/>
          <a:ln/>
        </p:spPr>
        <p:txBody>
          <a:bodyPr>
            <a:noAutofit/>
          </a:bodyPr>
          <a:lstStyle/>
          <a:p>
            <a:r>
              <a:rPr lang="pt-BR" sz="2800" dirty="0">
                <a:latin typeface="+mj-lt"/>
              </a:rPr>
              <a:t>Características</a:t>
            </a:r>
          </a:p>
          <a:p>
            <a:pPr lvl="1"/>
            <a:r>
              <a:rPr lang="pt-BR" sz="2400" dirty="0">
                <a:latin typeface="+mj-lt"/>
              </a:rPr>
              <a:t>É um protocolo entre </a:t>
            </a:r>
            <a:r>
              <a:rPr lang="pt-BR" sz="2400" dirty="0" err="1">
                <a:latin typeface="+mj-lt"/>
              </a:rPr>
              <a:t>ASs</a:t>
            </a:r>
            <a:r>
              <a:rPr lang="pt-BR" sz="2400" dirty="0">
                <a:latin typeface="+mj-lt"/>
              </a:rPr>
              <a:t> (</a:t>
            </a:r>
            <a:r>
              <a:rPr lang="pt-BR" sz="2400" dirty="0" err="1">
                <a:latin typeface="+mj-lt"/>
              </a:rPr>
              <a:t>Autonomous</a:t>
            </a:r>
            <a:r>
              <a:rPr lang="pt-BR" sz="2400" dirty="0">
                <a:latin typeface="+mj-lt"/>
              </a:rPr>
              <a:t> Systems) que tenta resolver alguns problemas do EGP (Exterior Gateway </a:t>
            </a:r>
            <a:r>
              <a:rPr lang="pt-BR" sz="2400" dirty="0" err="1">
                <a:latin typeface="+mj-lt"/>
              </a:rPr>
              <a:t>Protocol</a:t>
            </a:r>
            <a:r>
              <a:rPr lang="pt-BR" sz="2400" dirty="0">
                <a:latin typeface="+mj-lt"/>
              </a:rPr>
              <a:t>).</a:t>
            </a:r>
          </a:p>
          <a:p>
            <a:pPr lvl="1"/>
            <a:r>
              <a:rPr lang="pt-BR" sz="2400" dirty="0">
                <a:latin typeface="+mj-lt"/>
              </a:rPr>
              <a:t>A versão 4 suporta roteamento </a:t>
            </a:r>
            <a:r>
              <a:rPr lang="pt-BR" sz="2400" dirty="0" err="1">
                <a:latin typeface="+mj-lt"/>
              </a:rPr>
              <a:t>inter-domínio</a:t>
            </a:r>
            <a:r>
              <a:rPr lang="pt-BR" sz="2400" dirty="0">
                <a:latin typeface="+mj-lt"/>
              </a:rPr>
              <a:t> sem classes (</a:t>
            </a:r>
            <a:r>
              <a:rPr lang="pt-BR" sz="2400" i="1" dirty="0" err="1">
                <a:latin typeface="+mj-lt"/>
              </a:rPr>
              <a:t>classless</a:t>
            </a:r>
            <a:r>
              <a:rPr lang="pt-BR" sz="2400" i="1" dirty="0">
                <a:latin typeface="+mj-lt"/>
              </a:rPr>
              <a:t> </a:t>
            </a:r>
            <a:r>
              <a:rPr lang="pt-BR" sz="2400" i="1" dirty="0" err="1">
                <a:latin typeface="+mj-lt"/>
              </a:rPr>
              <a:t>interdomain</a:t>
            </a:r>
            <a:r>
              <a:rPr lang="pt-BR" sz="2400" i="1" dirty="0">
                <a:latin typeface="+mj-lt"/>
              </a:rPr>
              <a:t> </a:t>
            </a:r>
            <a:r>
              <a:rPr lang="pt-BR" sz="2400" i="1" dirty="0" err="1">
                <a:latin typeface="+mj-lt"/>
              </a:rPr>
              <a:t>routing</a:t>
            </a:r>
            <a:r>
              <a:rPr lang="pt-BR" sz="2400" i="1" dirty="0">
                <a:latin typeface="+mj-lt"/>
              </a:rPr>
              <a:t> - CIDR</a:t>
            </a:r>
            <a:r>
              <a:rPr lang="pt-BR" sz="2400" dirty="0">
                <a:latin typeface="+mj-lt"/>
              </a:rPr>
              <a:t>), que permite a redução do tamanho das tabelas de roteamento através de rotas agregadas, resultando em </a:t>
            </a:r>
            <a:r>
              <a:rPr lang="pt-BR" sz="2400" dirty="0" err="1">
                <a:latin typeface="+mj-lt"/>
              </a:rPr>
              <a:t>super-redes</a:t>
            </a:r>
            <a:r>
              <a:rPr lang="pt-BR" sz="2400" dirty="0">
                <a:latin typeface="+mj-lt"/>
              </a:rPr>
              <a:t>. CDIR elimina o conceito de classes de redes dentro do BGP e permite o anúncio de prefixos IP.</a:t>
            </a:r>
          </a:p>
          <a:p>
            <a:pPr lvl="1"/>
            <a:r>
              <a:rPr lang="pt-BR" sz="2400" dirty="0">
                <a:latin typeface="+mj-lt"/>
              </a:rPr>
              <a:t>Embora tenha sido projetado como um protocolo </a:t>
            </a:r>
            <a:r>
              <a:rPr lang="pt-BR" sz="2400" dirty="0" err="1">
                <a:latin typeface="+mj-lt"/>
              </a:rPr>
              <a:t>entre-ASs</a:t>
            </a:r>
            <a:r>
              <a:rPr lang="pt-BR" sz="2400" dirty="0">
                <a:latin typeface="+mj-lt"/>
              </a:rPr>
              <a:t>, pode ser utilizado dentro de um AS.</a:t>
            </a:r>
          </a:p>
          <a:p>
            <a:pPr lvl="1"/>
            <a:endParaRPr lang="pt-BR" sz="2400" dirty="0">
              <a:latin typeface="+mj-lt"/>
            </a:endParaRPr>
          </a:p>
        </p:txBody>
      </p:sp>
      <p:pic>
        <p:nvPicPr>
          <p:cNvPr id="4" name="Imagem 6" descr="LOGOMARCA EDUCANDUS.jpg">
            <a:extLst>
              <a:ext uri="{FF2B5EF4-FFF2-40B4-BE49-F238E27FC236}">
                <a16:creationId xmlns:a16="http://schemas.microsoft.com/office/drawing/2014/main" id="{BBDA67B9-6660-43D9-8D5E-DCE06C3792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5210" y="58052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38128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3572" y="1340768"/>
            <a:ext cx="9144000" cy="1656184"/>
          </a:xfrm>
          <a:prstGeom prst="rect">
            <a:avLst/>
          </a:prstGeom>
          <a:effectLst/>
        </p:spPr>
        <p:txBody>
          <a:bodyPr vert="horz" lIns="45720" rIns="45720" anchor="t">
            <a:noAutofit/>
          </a:bodyPr>
          <a:lstStyle/>
          <a:p>
            <a:pPr lvl="0" algn="ctr">
              <a:spcBef>
                <a:spcPct val="0"/>
              </a:spcBef>
            </a:pPr>
            <a:r>
              <a:rPr lang="pt-BR" sz="8800" b="1" dirty="0">
                <a:latin typeface="Adobe Caslon Pro Bold" pitchFamily="18" charset="0"/>
              </a:rPr>
              <a:t>NETWORK</a:t>
            </a:r>
          </a:p>
          <a:p>
            <a:pPr lvl="0" algn="ctr">
              <a:spcBef>
                <a:spcPct val="0"/>
              </a:spcBef>
            </a:pPr>
            <a:r>
              <a:rPr lang="pt-BR" sz="8800" b="1" dirty="0">
                <a:latin typeface="Adobe Caslon Pro Bold" pitchFamily="18" charset="0"/>
              </a:rPr>
              <a:t>ADRESS</a:t>
            </a:r>
          </a:p>
          <a:p>
            <a:pPr lvl="0" algn="ctr">
              <a:spcBef>
                <a:spcPct val="0"/>
              </a:spcBef>
            </a:pPr>
            <a:r>
              <a:rPr lang="pt-BR" sz="8800" b="1" dirty="0">
                <a:latin typeface="Adobe Caslon Pro Bold" pitchFamily="18" charset="0"/>
              </a:rPr>
              <a:t>TRANSLATION</a:t>
            </a:r>
          </a:p>
        </p:txBody>
      </p:sp>
      <p:pic>
        <p:nvPicPr>
          <p:cNvPr id="3" name="Imagem 6" descr="LOGOMARCA EDUCANDUS.jpg">
            <a:extLst>
              <a:ext uri="{FF2B5EF4-FFF2-40B4-BE49-F238E27FC236}">
                <a16:creationId xmlns:a16="http://schemas.microsoft.com/office/drawing/2014/main" id="{B3F494E5-81D4-4334-8233-5EF723FAFE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46980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body" idx="1"/>
          </p:nvPr>
        </p:nvSpPr>
        <p:spPr>
          <a:xfrm>
            <a:off x="0" y="1773238"/>
            <a:ext cx="9144000" cy="4627562"/>
          </a:xfrm>
          <a:noFill/>
        </p:spPr>
        <p:txBody>
          <a:bodyPr>
            <a:normAutofit fontScale="92500" lnSpcReduction="20000"/>
          </a:bodyPr>
          <a:lstStyle/>
          <a:p>
            <a:pPr algn="just"/>
            <a:r>
              <a:rPr lang="pt-BR" dirty="0">
                <a:latin typeface="+mj-lt"/>
              </a:rPr>
              <a:t>NAT (Network </a:t>
            </a:r>
            <a:r>
              <a:rPr lang="pt-BR" dirty="0" err="1">
                <a:latin typeface="+mj-lt"/>
              </a:rPr>
              <a:t>Address</a:t>
            </a:r>
            <a:r>
              <a:rPr lang="pt-BR" dirty="0">
                <a:latin typeface="+mj-lt"/>
              </a:rPr>
              <a:t> </a:t>
            </a:r>
            <a:r>
              <a:rPr lang="pt-BR" dirty="0" err="1">
                <a:latin typeface="+mj-lt"/>
              </a:rPr>
              <a:t>Translation</a:t>
            </a:r>
            <a:r>
              <a:rPr lang="pt-BR" dirty="0">
                <a:latin typeface="+mj-lt"/>
              </a:rPr>
              <a:t>), ou tradução de endereço de rede, é uma técnica que altera os endereços de um pacote, e altera os pacotes de forma inversa.</a:t>
            </a:r>
          </a:p>
          <a:p>
            <a:pPr algn="just"/>
            <a:r>
              <a:rPr lang="pt-BR" dirty="0">
                <a:latin typeface="+mj-lt"/>
              </a:rPr>
              <a:t>O NAT tem três utilidades básicas: o SNAT, O DNAT e proxy transparente. O SNAT ou </a:t>
            </a:r>
            <a:r>
              <a:rPr lang="pt-BR" dirty="0" err="1">
                <a:latin typeface="+mj-lt"/>
              </a:rPr>
              <a:t>Source</a:t>
            </a:r>
            <a:r>
              <a:rPr lang="pt-BR" dirty="0">
                <a:latin typeface="+mj-lt"/>
              </a:rPr>
              <a:t>-NAT, consiste em alterar o endereço de origem dos pacotes. A principal utilização do SNAT é o </a:t>
            </a:r>
            <a:r>
              <a:rPr lang="pt-BR" dirty="0" err="1">
                <a:latin typeface="+mj-lt"/>
              </a:rPr>
              <a:t>Masquerading</a:t>
            </a:r>
            <a:r>
              <a:rPr lang="pt-BR" dirty="0">
                <a:latin typeface="+mj-lt"/>
              </a:rPr>
              <a:t>, ou mascaramento de </a:t>
            </a:r>
            <a:r>
              <a:rPr lang="pt-BR" dirty="0" err="1">
                <a:latin typeface="+mj-lt"/>
              </a:rPr>
              <a:t>IPs</a:t>
            </a:r>
            <a:r>
              <a:rPr lang="pt-BR" dirty="0">
                <a:latin typeface="+mj-lt"/>
              </a:rPr>
              <a:t>, permitindo o compartilhamento de um único endereço IP válido com acesso à internet com uma rede de </a:t>
            </a:r>
            <a:r>
              <a:rPr lang="pt-BR" dirty="0" err="1">
                <a:latin typeface="+mj-lt"/>
              </a:rPr>
              <a:t>IPs</a:t>
            </a:r>
            <a:r>
              <a:rPr lang="pt-BR" dirty="0">
                <a:latin typeface="+mj-lt"/>
              </a:rPr>
              <a:t> não-válidos. </a:t>
            </a:r>
          </a:p>
        </p:txBody>
      </p:sp>
      <p:sp>
        <p:nvSpPr>
          <p:cNvPr id="7171" name="Rectangle 14"/>
          <p:cNvSpPr>
            <a:spLocks noGrp="1" noChangeArrowheads="1"/>
          </p:cNvSpPr>
          <p:nvPr>
            <p:ph type="title"/>
          </p:nvPr>
        </p:nvSpPr>
        <p:spPr>
          <a:xfrm>
            <a:off x="0" y="357188"/>
            <a:ext cx="9143999" cy="1143000"/>
          </a:xfrm>
          <a:noFill/>
        </p:spPr>
        <p:txBody>
          <a:bodyPr>
            <a:normAutofit/>
          </a:bodyPr>
          <a:lstStyle/>
          <a:p>
            <a:pPr eaLnBrk="1" hangingPunct="1"/>
            <a:r>
              <a:rPr lang="pt-BR" dirty="0"/>
              <a:t>Network </a:t>
            </a:r>
            <a:r>
              <a:rPr lang="pt-BR" dirty="0" err="1"/>
              <a:t>Adress</a:t>
            </a:r>
            <a:r>
              <a:rPr lang="pt-BR" dirty="0"/>
              <a:t> </a:t>
            </a:r>
            <a:r>
              <a:rPr lang="pt-BR" dirty="0" err="1"/>
              <a:t>Translation</a:t>
            </a:r>
            <a:r>
              <a:rPr lang="pt-BR" dirty="0"/>
              <a:t> (NAT)</a:t>
            </a:r>
          </a:p>
        </p:txBody>
      </p:sp>
      <p:pic>
        <p:nvPicPr>
          <p:cNvPr id="4" name="Imagem 6" descr="LOGOMARCA EDUCANDUS.jpg">
            <a:extLst>
              <a:ext uri="{FF2B5EF4-FFF2-40B4-BE49-F238E27FC236}">
                <a16:creationId xmlns:a16="http://schemas.microsoft.com/office/drawing/2014/main" id="{C1DB40AB-D2EE-4447-A746-AA6CADF127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5877272"/>
            <a:ext cx="1813846" cy="92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77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reeform 2"/>
          <p:cNvSpPr>
            <a:spLocks/>
          </p:cNvSpPr>
          <p:nvPr/>
        </p:nvSpPr>
        <p:spPr bwMode="auto">
          <a:xfrm>
            <a:off x="4152900" y="1871663"/>
            <a:ext cx="3738563" cy="2697162"/>
          </a:xfrm>
          <a:custGeom>
            <a:avLst/>
            <a:gdLst/>
            <a:ahLst/>
            <a:cxnLst>
              <a:cxn ang="0">
                <a:pos x="349" y="761"/>
              </a:cxn>
              <a:cxn ang="0">
                <a:pos x="1651" y="732"/>
              </a:cxn>
              <a:cxn ang="0">
                <a:pos x="1773" y="230"/>
              </a:cxn>
              <a:cxn ang="0">
                <a:pos x="2029" y="8"/>
              </a:cxn>
              <a:cxn ang="0">
                <a:pos x="2267" y="183"/>
              </a:cxn>
              <a:cxn ang="0">
                <a:pos x="2355" y="942"/>
              </a:cxn>
              <a:cxn ang="0">
                <a:pos x="2267" y="1592"/>
              </a:cxn>
              <a:cxn ang="0">
                <a:pos x="1840" y="1586"/>
              </a:cxn>
              <a:cxn ang="0">
                <a:pos x="1670" y="1025"/>
              </a:cxn>
              <a:cxn ang="0">
                <a:pos x="220" y="923"/>
              </a:cxn>
              <a:cxn ang="0">
                <a:pos x="349" y="761"/>
              </a:cxn>
            </a:cxnLst>
            <a:rect l="0" t="0" r="r" b="b"/>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round/>
            <a:headEnd/>
            <a:tailEnd/>
          </a:ln>
          <a:effectLst/>
        </p:spPr>
        <p:txBody>
          <a:bodyPr wrap="none" anchor="ctr"/>
          <a:lstStyle/>
          <a:p>
            <a:pPr>
              <a:defRPr/>
            </a:pPr>
            <a:endParaRPr lang="pt-BR">
              <a:latin typeface="+mj-lt"/>
            </a:endParaRPr>
          </a:p>
        </p:txBody>
      </p:sp>
      <p:sp>
        <p:nvSpPr>
          <p:cNvPr id="79875" name="Rectangle 3"/>
          <p:cNvSpPr>
            <a:spLocks noGrp="1" noChangeArrowheads="1"/>
          </p:cNvSpPr>
          <p:nvPr>
            <p:ph type="title"/>
          </p:nvPr>
        </p:nvSpPr>
        <p:spPr>
          <a:xfrm>
            <a:off x="0" y="228600"/>
            <a:ext cx="9144000" cy="1143000"/>
          </a:xfrm>
        </p:spPr>
        <p:txBody>
          <a:bodyPr>
            <a:normAutofit/>
          </a:bodyPr>
          <a:lstStyle/>
          <a:p>
            <a:pPr>
              <a:defRPr/>
            </a:pPr>
            <a:r>
              <a:rPr lang="pt-BR" sz="4000" dirty="0"/>
              <a:t>NAT: Network </a:t>
            </a:r>
            <a:r>
              <a:rPr lang="pt-BR" sz="4000" dirty="0" err="1"/>
              <a:t>Address</a:t>
            </a:r>
            <a:r>
              <a:rPr lang="pt-BR" sz="4000" dirty="0"/>
              <a:t> </a:t>
            </a:r>
            <a:r>
              <a:rPr lang="pt-BR" sz="4000" dirty="0" err="1"/>
              <a:t>Translation</a:t>
            </a:r>
            <a:endParaRPr lang="pt-BR" sz="4000" dirty="0"/>
          </a:p>
        </p:txBody>
      </p:sp>
      <p:sp>
        <p:nvSpPr>
          <p:cNvPr id="79876" name="Freeform 4"/>
          <p:cNvSpPr>
            <a:spLocks/>
          </p:cNvSpPr>
          <p:nvPr/>
        </p:nvSpPr>
        <p:spPr bwMode="auto">
          <a:xfrm>
            <a:off x="0" y="2638425"/>
            <a:ext cx="3825875" cy="1355725"/>
          </a:xfrm>
          <a:custGeom>
            <a:avLst/>
            <a:gdLst/>
            <a:ahLst/>
            <a:cxnLst>
              <a:cxn ang="0">
                <a:pos x="1888" y="285"/>
              </a:cxn>
              <a:cxn ang="0">
                <a:pos x="418" y="283"/>
              </a:cxn>
              <a:cxn ang="0">
                <a:pos x="60" y="83"/>
              </a:cxn>
              <a:cxn ang="0">
                <a:pos x="60" y="781"/>
              </a:cxn>
              <a:cxn ang="0">
                <a:pos x="374" y="519"/>
              </a:cxn>
              <a:cxn ang="0">
                <a:pos x="2017" y="447"/>
              </a:cxn>
              <a:cxn ang="0">
                <a:pos x="1888" y="285"/>
              </a:cxn>
            </a:cxnLst>
            <a:rect l="0" t="0" r="r" b="b"/>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w="9525">
            <a:noFill/>
            <a:round/>
            <a:headEnd/>
            <a:tailEnd/>
          </a:ln>
          <a:effectLst/>
        </p:spPr>
        <p:txBody>
          <a:bodyPr wrap="none" anchor="ctr"/>
          <a:lstStyle/>
          <a:p>
            <a:pPr>
              <a:defRPr/>
            </a:pPr>
            <a:endParaRPr lang="pt-BR">
              <a:latin typeface="+mj-lt"/>
            </a:endParaRPr>
          </a:p>
        </p:txBody>
      </p:sp>
      <p:graphicFrame>
        <p:nvGraphicFramePr>
          <p:cNvPr id="1026" name="Object 5"/>
          <p:cNvGraphicFramePr>
            <a:graphicFrameLocks noChangeAspect="1"/>
          </p:cNvGraphicFramePr>
          <p:nvPr>
            <p:extLst>
              <p:ext uri="{D42A27DB-BD31-4B8C-83A1-F6EECF244321}">
                <p14:modId xmlns:p14="http://schemas.microsoft.com/office/powerpoint/2010/main" val="2125890337"/>
              </p:ext>
            </p:extLst>
          </p:nvPr>
        </p:nvGraphicFramePr>
        <p:xfrm>
          <a:off x="7181850" y="2182813"/>
          <a:ext cx="555625" cy="463550"/>
        </p:xfrm>
        <a:graphic>
          <a:graphicData uri="http://schemas.openxmlformats.org/presentationml/2006/ole">
            <mc:AlternateContent xmlns:mc="http://schemas.openxmlformats.org/markup-compatibility/2006">
              <mc:Choice xmlns:v="urn:schemas-microsoft-com:vml" Requires="v">
                <p:oleObj spid="_x0000_s15416" name="Clip" r:id="rId4" imgW="1305000" imgH="1085760" progId="MS_ClipArt_Gallery.2">
                  <p:embed/>
                </p:oleObj>
              </mc:Choice>
              <mc:Fallback>
                <p:oleObj name="Clip" r:id="rId4"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1850" y="2182813"/>
                        <a:ext cx="5556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6"/>
          <p:cNvGraphicFramePr>
            <a:graphicFrameLocks noChangeAspect="1"/>
          </p:cNvGraphicFramePr>
          <p:nvPr>
            <p:extLst>
              <p:ext uri="{D42A27DB-BD31-4B8C-83A1-F6EECF244321}">
                <p14:modId xmlns:p14="http://schemas.microsoft.com/office/powerpoint/2010/main" val="1107621998"/>
              </p:ext>
            </p:extLst>
          </p:nvPr>
        </p:nvGraphicFramePr>
        <p:xfrm>
          <a:off x="7231063" y="2971800"/>
          <a:ext cx="579437" cy="482600"/>
        </p:xfrm>
        <a:graphic>
          <a:graphicData uri="http://schemas.openxmlformats.org/presentationml/2006/ole">
            <mc:AlternateContent xmlns:mc="http://schemas.openxmlformats.org/markup-compatibility/2006">
              <mc:Choice xmlns:v="urn:schemas-microsoft-com:vml" Requires="v">
                <p:oleObj spid="_x0000_s15417" name="Clip" r:id="rId6" imgW="1305000" imgH="1085760" progId="MS_ClipArt_Gallery.2">
                  <p:embed/>
                </p:oleObj>
              </mc:Choice>
              <mc:Fallback>
                <p:oleObj name="Clip" r:id="rId6"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1063" y="2971800"/>
                        <a:ext cx="57943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7"/>
          <p:cNvGraphicFramePr>
            <a:graphicFrameLocks noChangeAspect="1"/>
          </p:cNvGraphicFramePr>
          <p:nvPr>
            <p:extLst>
              <p:ext uri="{D42A27DB-BD31-4B8C-83A1-F6EECF244321}">
                <p14:modId xmlns:p14="http://schemas.microsoft.com/office/powerpoint/2010/main" val="1564812938"/>
              </p:ext>
            </p:extLst>
          </p:nvPr>
        </p:nvGraphicFramePr>
        <p:xfrm>
          <a:off x="7202488" y="3736975"/>
          <a:ext cx="563562" cy="469900"/>
        </p:xfrm>
        <a:graphic>
          <a:graphicData uri="http://schemas.openxmlformats.org/presentationml/2006/ole">
            <mc:AlternateContent xmlns:mc="http://schemas.openxmlformats.org/markup-compatibility/2006">
              <mc:Choice xmlns:v="urn:schemas-microsoft-com:vml" Requires="v">
                <p:oleObj spid="_x0000_s15418" name="Clip" r:id="rId7" imgW="1305000" imgH="1085760" progId="MS_ClipArt_Gallery.2">
                  <p:embed/>
                </p:oleObj>
              </mc:Choice>
              <mc:Fallback>
                <p:oleObj name="Clip" r:id="rId7"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2488" y="3736975"/>
                        <a:ext cx="563562"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0" name="Line 8"/>
          <p:cNvSpPr>
            <a:spLocks noChangeShapeType="1"/>
          </p:cNvSpPr>
          <p:nvPr/>
        </p:nvSpPr>
        <p:spPr bwMode="auto">
          <a:xfrm>
            <a:off x="4267200" y="3194050"/>
            <a:ext cx="3025775" cy="6350"/>
          </a:xfrm>
          <a:prstGeom prst="line">
            <a:avLst/>
          </a:prstGeom>
          <a:noFill/>
          <a:ln w="19050">
            <a:solidFill>
              <a:schemeClr val="tx1"/>
            </a:solidFill>
            <a:round/>
            <a:headEnd/>
            <a:tailEnd/>
          </a:ln>
          <a:effectLst/>
        </p:spPr>
        <p:txBody>
          <a:bodyPr wrap="none"/>
          <a:lstStyle/>
          <a:p>
            <a:pPr>
              <a:defRPr/>
            </a:pPr>
            <a:endParaRPr lang="pt-BR">
              <a:latin typeface="+mj-lt"/>
            </a:endParaRPr>
          </a:p>
        </p:txBody>
      </p:sp>
      <p:sp>
        <p:nvSpPr>
          <p:cNvPr id="79881" name="Line 9"/>
          <p:cNvSpPr>
            <a:spLocks noChangeShapeType="1"/>
          </p:cNvSpPr>
          <p:nvPr/>
        </p:nvSpPr>
        <p:spPr bwMode="auto">
          <a:xfrm flipH="1">
            <a:off x="7102475" y="2451100"/>
            <a:ext cx="9525" cy="1492250"/>
          </a:xfrm>
          <a:prstGeom prst="line">
            <a:avLst/>
          </a:prstGeom>
          <a:noFill/>
          <a:ln w="19050">
            <a:solidFill>
              <a:schemeClr val="tx1"/>
            </a:solidFill>
            <a:round/>
            <a:headEnd/>
            <a:tailEnd/>
          </a:ln>
          <a:effectLst/>
        </p:spPr>
        <p:txBody>
          <a:bodyPr wrap="none"/>
          <a:lstStyle/>
          <a:p>
            <a:pPr>
              <a:defRPr/>
            </a:pPr>
            <a:endParaRPr lang="pt-BR">
              <a:latin typeface="+mj-lt"/>
            </a:endParaRPr>
          </a:p>
        </p:txBody>
      </p:sp>
      <p:sp>
        <p:nvSpPr>
          <p:cNvPr id="79882" name="Line 10"/>
          <p:cNvSpPr>
            <a:spLocks noChangeShapeType="1"/>
          </p:cNvSpPr>
          <p:nvPr/>
        </p:nvSpPr>
        <p:spPr bwMode="auto">
          <a:xfrm>
            <a:off x="7107238" y="2446338"/>
            <a:ext cx="133350" cy="6350"/>
          </a:xfrm>
          <a:prstGeom prst="line">
            <a:avLst/>
          </a:prstGeom>
          <a:noFill/>
          <a:ln w="19050">
            <a:solidFill>
              <a:schemeClr val="tx1"/>
            </a:solidFill>
            <a:round/>
            <a:headEnd/>
            <a:tailEnd/>
          </a:ln>
          <a:effectLst/>
        </p:spPr>
        <p:txBody>
          <a:bodyPr wrap="none"/>
          <a:lstStyle/>
          <a:p>
            <a:pPr>
              <a:defRPr/>
            </a:pPr>
            <a:endParaRPr lang="pt-BR">
              <a:latin typeface="+mj-lt"/>
            </a:endParaRPr>
          </a:p>
        </p:txBody>
      </p:sp>
      <p:sp>
        <p:nvSpPr>
          <p:cNvPr id="79883" name="Line 11"/>
          <p:cNvSpPr>
            <a:spLocks noChangeShapeType="1"/>
          </p:cNvSpPr>
          <p:nvPr/>
        </p:nvSpPr>
        <p:spPr bwMode="auto">
          <a:xfrm flipV="1">
            <a:off x="7113588" y="3951288"/>
            <a:ext cx="171450" cy="0"/>
          </a:xfrm>
          <a:prstGeom prst="line">
            <a:avLst/>
          </a:prstGeom>
          <a:noFill/>
          <a:ln w="19050">
            <a:solidFill>
              <a:schemeClr val="tx1"/>
            </a:solidFill>
            <a:round/>
            <a:headEnd/>
            <a:tailEnd/>
          </a:ln>
          <a:effectLst/>
        </p:spPr>
        <p:txBody>
          <a:bodyPr wrap="none"/>
          <a:lstStyle/>
          <a:p>
            <a:pPr>
              <a:defRPr/>
            </a:pPr>
            <a:endParaRPr lang="pt-BR">
              <a:latin typeface="+mj-lt"/>
            </a:endParaRPr>
          </a:p>
        </p:txBody>
      </p:sp>
      <p:sp>
        <p:nvSpPr>
          <p:cNvPr id="1036" name="Text Box 12"/>
          <p:cNvSpPr txBox="1">
            <a:spLocks noChangeArrowheads="1"/>
          </p:cNvSpPr>
          <p:nvPr/>
        </p:nvSpPr>
        <p:spPr bwMode="auto">
          <a:xfrm>
            <a:off x="7732713" y="2181225"/>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buClrTx/>
              <a:buSzTx/>
              <a:buFontTx/>
              <a:buNone/>
            </a:pPr>
            <a:r>
              <a:rPr lang="pt-BR" sz="1600">
                <a:effectLst/>
                <a:latin typeface="+mj-lt"/>
              </a:rPr>
              <a:t>10.0.0.1</a:t>
            </a:r>
          </a:p>
        </p:txBody>
      </p:sp>
      <p:sp>
        <p:nvSpPr>
          <p:cNvPr id="1037" name="Text Box 13"/>
          <p:cNvSpPr txBox="1">
            <a:spLocks noChangeArrowheads="1"/>
          </p:cNvSpPr>
          <p:nvPr/>
        </p:nvSpPr>
        <p:spPr bwMode="auto">
          <a:xfrm>
            <a:off x="7859713" y="294957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buClrTx/>
              <a:buSzTx/>
              <a:buFontTx/>
              <a:buNone/>
            </a:pPr>
            <a:r>
              <a:rPr lang="pt-BR" sz="1600">
                <a:effectLst/>
                <a:latin typeface="+mj-lt"/>
              </a:rPr>
              <a:t>10.0.0.2</a:t>
            </a:r>
          </a:p>
        </p:txBody>
      </p:sp>
      <p:sp>
        <p:nvSpPr>
          <p:cNvPr id="1038" name="Text Box 14"/>
          <p:cNvSpPr txBox="1">
            <a:spLocks noChangeArrowheads="1"/>
          </p:cNvSpPr>
          <p:nvPr/>
        </p:nvSpPr>
        <p:spPr bwMode="auto">
          <a:xfrm>
            <a:off x="7821613" y="384492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buClrTx/>
              <a:buSzTx/>
              <a:buFontTx/>
              <a:buNone/>
            </a:pPr>
            <a:r>
              <a:rPr lang="pt-BR" sz="1600">
                <a:effectLst/>
                <a:latin typeface="+mj-lt"/>
              </a:rPr>
              <a:t>10.0.0.3</a:t>
            </a:r>
          </a:p>
        </p:txBody>
      </p:sp>
      <p:sp>
        <p:nvSpPr>
          <p:cNvPr id="1039" name="Text Box 15"/>
          <p:cNvSpPr txBox="1">
            <a:spLocks noChangeArrowheads="1"/>
          </p:cNvSpPr>
          <p:nvPr/>
        </p:nvSpPr>
        <p:spPr bwMode="auto">
          <a:xfrm>
            <a:off x="4217988" y="2771775"/>
            <a:ext cx="923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buClrTx/>
              <a:buSzTx/>
              <a:buFontTx/>
              <a:buNone/>
            </a:pPr>
            <a:r>
              <a:rPr lang="pt-BR" sz="1600">
                <a:effectLst/>
                <a:latin typeface="+mj-lt"/>
              </a:rPr>
              <a:t>10.0.0.4</a:t>
            </a:r>
          </a:p>
        </p:txBody>
      </p:sp>
      <p:sp>
        <p:nvSpPr>
          <p:cNvPr id="79888" name="Line 16"/>
          <p:cNvSpPr>
            <a:spLocks noChangeShapeType="1"/>
          </p:cNvSpPr>
          <p:nvPr/>
        </p:nvSpPr>
        <p:spPr bwMode="auto">
          <a:xfrm flipH="1">
            <a:off x="4341813" y="3022600"/>
            <a:ext cx="85725" cy="128588"/>
          </a:xfrm>
          <a:prstGeom prst="line">
            <a:avLst/>
          </a:prstGeom>
          <a:noFill/>
          <a:ln w="19050">
            <a:solidFill>
              <a:schemeClr val="tx1"/>
            </a:solidFill>
            <a:round/>
            <a:headEnd/>
            <a:tailEnd type="triangle" w="med" len="med"/>
          </a:ln>
          <a:effectLst/>
        </p:spPr>
        <p:txBody>
          <a:bodyPr wrap="none"/>
          <a:lstStyle/>
          <a:p>
            <a:pPr>
              <a:defRPr/>
            </a:pPr>
            <a:endParaRPr lang="pt-BR">
              <a:latin typeface="+mj-lt"/>
            </a:endParaRPr>
          </a:p>
        </p:txBody>
      </p:sp>
      <p:sp>
        <p:nvSpPr>
          <p:cNvPr id="1041" name="Text Box 17"/>
          <p:cNvSpPr txBox="1">
            <a:spLocks noChangeArrowheads="1"/>
          </p:cNvSpPr>
          <p:nvPr/>
        </p:nvSpPr>
        <p:spPr bwMode="auto">
          <a:xfrm>
            <a:off x="2379663" y="332898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buClrTx/>
              <a:buSzTx/>
              <a:buFontTx/>
              <a:buNone/>
            </a:pPr>
            <a:r>
              <a:rPr lang="pt-BR" sz="1600">
                <a:effectLst/>
                <a:latin typeface="+mj-lt"/>
              </a:rPr>
              <a:t>138.76.29.7</a:t>
            </a:r>
          </a:p>
        </p:txBody>
      </p:sp>
      <p:sp>
        <p:nvSpPr>
          <p:cNvPr id="79890" name="Line 18"/>
          <p:cNvSpPr>
            <a:spLocks noChangeShapeType="1"/>
          </p:cNvSpPr>
          <p:nvPr/>
        </p:nvSpPr>
        <p:spPr bwMode="auto">
          <a:xfrm flipH="1">
            <a:off x="3602038" y="3260725"/>
            <a:ext cx="85725" cy="128588"/>
          </a:xfrm>
          <a:prstGeom prst="line">
            <a:avLst/>
          </a:prstGeom>
          <a:noFill/>
          <a:ln w="19050">
            <a:solidFill>
              <a:schemeClr val="tx1"/>
            </a:solidFill>
            <a:round/>
            <a:headEnd type="triangle" w="med" len="med"/>
            <a:tailEnd/>
          </a:ln>
          <a:effectLst/>
        </p:spPr>
        <p:txBody>
          <a:bodyPr wrap="none"/>
          <a:lstStyle/>
          <a:p>
            <a:pPr>
              <a:defRPr/>
            </a:pPr>
            <a:endParaRPr lang="pt-BR">
              <a:latin typeface="+mj-lt"/>
            </a:endParaRPr>
          </a:p>
        </p:txBody>
      </p:sp>
      <p:grpSp>
        <p:nvGrpSpPr>
          <p:cNvPr id="1043" name="Group 19"/>
          <p:cNvGrpSpPr>
            <a:grpSpLocks/>
          </p:cNvGrpSpPr>
          <p:nvPr/>
        </p:nvGrpSpPr>
        <p:grpSpPr bwMode="auto">
          <a:xfrm>
            <a:off x="3746500" y="3054350"/>
            <a:ext cx="555625" cy="307975"/>
            <a:chOff x="3600" y="219"/>
            <a:chExt cx="360" cy="175"/>
          </a:xfrm>
        </p:grpSpPr>
        <p:sp>
          <p:nvSpPr>
            <p:cNvPr id="79892" name="Oval 2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lstStyle/>
            <a:p>
              <a:pPr>
                <a:defRPr/>
              </a:pPr>
              <a:endParaRPr lang="pt-BR">
                <a:latin typeface="+mj-lt"/>
              </a:endParaRPr>
            </a:p>
          </p:txBody>
        </p:sp>
        <p:sp>
          <p:nvSpPr>
            <p:cNvPr id="79893" name="Line 2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lstStyle/>
            <a:p>
              <a:pPr>
                <a:defRPr/>
              </a:pPr>
              <a:endParaRPr lang="pt-BR">
                <a:latin typeface="+mj-lt"/>
              </a:endParaRPr>
            </a:p>
          </p:txBody>
        </p:sp>
        <p:sp>
          <p:nvSpPr>
            <p:cNvPr id="79894" name="Line 2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lstStyle/>
            <a:p>
              <a:pPr>
                <a:defRPr/>
              </a:pPr>
              <a:endParaRPr lang="pt-BR">
                <a:latin typeface="+mj-lt"/>
              </a:endParaRPr>
            </a:p>
          </p:txBody>
        </p:sp>
        <p:sp>
          <p:nvSpPr>
            <p:cNvPr id="1059" name="Rectangle 2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eaLnBrk="0" hangingPunct="0">
                <a:buClrTx/>
                <a:buSzTx/>
                <a:buFontTx/>
                <a:buNone/>
              </a:pPr>
              <a:endParaRPr lang="pt-BR">
                <a:effectLst/>
                <a:latin typeface="+mj-lt"/>
              </a:endParaRPr>
            </a:p>
          </p:txBody>
        </p:sp>
        <p:sp>
          <p:nvSpPr>
            <p:cNvPr id="79896" name="Oval 2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lstStyle/>
            <a:p>
              <a:pPr>
                <a:defRPr/>
              </a:pPr>
              <a:endParaRPr lang="pt-BR">
                <a:latin typeface="+mj-lt"/>
              </a:endParaRPr>
            </a:p>
          </p:txBody>
        </p:sp>
        <p:grpSp>
          <p:nvGrpSpPr>
            <p:cNvPr id="1061" name="Group 25"/>
            <p:cNvGrpSpPr>
              <a:grpSpLocks/>
            </p:cNvGrpSpPr>
            <p:nvPr/>
          </p:nvGrpSpPr>
          <p:grpSpPr bwMode="auto">
            <a:xfrm>
              <a:off x="3686" y="244"/>
              <a:ext cx="177" cy="66"/>
              <a:chOff x="2848" y="848"/>
              <a:chExt cx="140" cy="98"/>
            </a:xfrm>
          </p:grpSpPr>
          <p:sp>
            <p:nvSpPr>
              <p:cNvPr id="79898" name="Line 26"/>
              <p:cNvSpPr>
                <a:spLocks noChangeShapeType="1"/>
              </p:cNvSpPr>
              <p:nvPr/>
            </p:nvSpPr>
            <p:spPr bwMode="auto">
              <a:xfrm flipV="1">
                <a:off x="2848" y="848"/>
                <a:ext cx="50" cy="1"/>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sp>
            <p:nvSpPr>
              <p:cNvPr id="79899" name="Line 2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sp>
            <p:nvSpPr>
              <p:cNvPr id="79900" name="Line 28"/>
              <p:cNvSpPr>
                <a:spLocks noChangeShapeType="1"/>
              </p:cNvSpPr>
              <p:nvPr/>
            </p:nvSpPr>
            <p:spPr bwMode="auto">
              <a:xfrm>
                <a:off x="2896" y="850"/>
                <a:ext cx="50" cy="96"/>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grpSp>
        <p:grpSp>
          <p:nvGrpSpPr>
            <p:cNvPr id="1062" name="Group 29"/>
            <p:cNvGrpSpPr>
              <a:grpSpLocks/>
            </p:cNvGrpSpPr>
            <p:nvPr/>
          </p:nvGrpSpPr>
          <p:grpSpPr bwMode="auto">
            <a:xfrm flipV="1">
              <a:off x="3686" y="243"/>
              <a:ext cx="177" cy="66"/>
              <a:chOff x="2848" y="848"/>
              <a:chExt cx="140" cy="98"/>
            </a:xfrm>
          </p:grpSpPr>
          <p:sp>
            <p:nvSpPr>
              <p:cNvPr id="79902" name="Line 30"/>
              <p:cNvSpPr>
                <a:spLocks noChangeShapeType="1"/>
              </p:cNvSpPr>
              <p:nvPr/>
            </p:nvSpPr>
            <p:spPr bwMode="auto">
              <a:xfrm flipV="1">
                <a:off x="2848" y="848"/>
                <a:ext cx="50" cy="1"/>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sp>
            <p:nvSpPr>
              <p:cNvPr id="79903" name="Line 31"/>
              <p:cNvSpPr>
                <a:spLocks noChangeShapeType="1"/>
              </p:cNvSpPr>
              <p:nvPr/>
            </p:nvSpPr>
            <p:spPr bwMode="auto">
              <a:xfrm>
                <a:off x="2944" y="944"/>
                <a:ext cx="44" cy="0"/>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sp>
            <p:nvSpPr>
              <p:cNvPr id="79904" name="Line 32"/>
              <p:cNvSpPr>
                <a:spLocks noChangeShapeType="1"/>
              </p:cNvSpPr>
              <p:nvPr/>
            </p:nvSpPr>
            <p:spPr bwMode="auto">
              <a:xfrm>
                <a:off x="2896" y="849"/>
                <a:ext cx="50" cy="95"/>
              </a:xfrm>
              <a:prstGeom prst="line">
                <a:avLst/>
              </a:prstGeom>
              <a:noFill/>
              <a:ln w="28575">
                <a:solidFill>
                  <a:schemeClr val="tx1"/>
                </a:solidFill>
                <a:round/>
                <a:headEnd/>
                <a:tailEnd/>
              </a:ln>
              <a:effectLst/>
            </p:spPr>
            <p:txBody>
              <a:bodyPr wrap="none" anchor="ctr"/>
              <a:lstStyle/>
              <a:p>
                <a:pPr>
                  <a:defRPr/>
                </a:pPr>
                <a:endParaRPr lang="pt-BR">
                  <a:latin typeface="+mj-lt"/>
                </a:endParaRPr>
              </a:p>
            </p:txBody>
          </p:sp>
        </p:grpSp>
      </p:grpSp>
      <p:sp>
        <p:nvSpPr>
          <p:cNvPr id="79905" name="Line 33"/>
          <p:cNvSpPr>
            <a:spLocks noChangeShapeType="1"/>
          </p:cNvSpPr>
          <p:nvPr/>
        </p:nvSpPr>
        <p:spPr bwMode="auto">
          <a:xfrm>
            <a:off x="706438" y="3222625"/>
            <a:ext cx="3025775" cy="6350"/>
          </a:xfrm>
          <a:prstGeom prst="line">
            <a:avLst/>
          </a:prstGeom>
          <a:noFill/>
          <a:ln w="19050">
            <a:solidFill>
              <a:schemeClr val="tx1"/>
            </a:solidFill>
            <a:round/>
            <a:headEnd/>
            <a:tailEnd/>
          </a:ln>
          <a:effectLst/>
        </p:spPr>
        <p:txBody>
          <a:bodyPr wrap="none"/>
          <a:lstStyle/>
          <a:p>
            <a:pPr>
              <a:defRPr/>
            </a:pPr>
            <a:endParaRPr lang="pt-BR">
              <a:latin typeface="+mj-lt"/>
            </a:endParaRPr>
          </a:p>
        </p:txBody>
      </p:sp>
      <p:sp>
        <p:nvSpPr>
          <p:cNvPr id="1045" name="Text Box 34"/>
          <p:cNvSpPr txBox="1">
            <a:spLocks noChangeArrowheads="1"/>
          </p:cNvSpPr>
          <p:nvPr/>
        </p:nvSpPr>
        <p:spPr bwMode="auto">
          <a:xfrm>
            <a:off x="4768850" y="1679575"/>
            <a:ext cx="2184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lgn="ctr">
              <a:buClrTx/>
              <a:buSzTx/>
              <a:buFontTx/>
              <a:buNone/>
            </a:pPr>
            <a:r>
              <a:rPr lang="pt-BR" sz="1800">
                <a:effectLst/>
                <a:latin typeface="+mj-lt"/>
              </a:rPr>
              <a:t>rede local</a:t>
            </a:r>
          </a:p>
          <a:p>
            <a:pPr algn="ctr">
              <a:buClrTx/>
              <a:buSzTx/>
              <a:buFontTx/>
              <a:buNone/>
            </a:pPr>
            <a:r>
              <a:rPr lang="pt-BR" sz="1800">
                <a:effectLst/>
                <a:latin typeface="+mj-lt"/>
              </a:rPr>
              <a:t>(e.x., rede caseira)</a:t>
            </a:r>
          </a:p>
          <a:p>
            <a:pPr algn="ctr">
              <a:buClrTx/>
              <a:buSzTx/>
              <a:buFontTx/>
              <a:buNone/>
            </a:pPr>
            <a:r>
              <a:rPr lang="pt-BR" sz="1800">
                <a:effectLst/>
                <a:latin typeface="+mj-lt"/>
              </a:rPr>
              <a:t>10.0.0/24</a:t>
            </a:r>
          </a:p>
        </p:txBody>
      </p:sp>
      <p:sp>
        <p:nvSpPr>
          <p:cNvPr id="79907" name="Line 35"/>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79908" name="Line 36"/>
          <p:cNvSpPr>
            <a:spLocks noChangeShapeType="1"/>
          </p:cNvSpPr>
          <p:nvPr/>
        </p:nvSpPr>
        <p:spPr bwMode="auto">
          <a:xfrm>
            <a:off x="4033838" y="1760538"/>
            <a:ext cx="0" cy="1081087"/>
          </a:xfrm>
          <a:prstGeom prst="line">
            <a:avLst/>
          </a:prstGeom>
          <a:noFill/>
          <a:ln w="9525">
            <a:solidFill>
              <a:schemeClr val="tx1"/>
            </a:solidFill>
            <a:round/>
            <a:headEnd/>
            <a:tailEnd/>
          </a:ln>
          <a:effectLst/>
        </p:spPr>
        <p:txBody>
          <a:bodyPr wrap="none"/>
          <a:lstStyle/>
          <a:p>
            <a:pPr>
              <a:defRPr/>
            </a:pPr>
            <a:endParaRPr lang="pt-BR">
              <a:latin typeface="+mj-lt"/>
            </a:endParaRPr>
          </a:p>
        </p:txBody>
      </p:sp>
      <p:sp>
        <p:nvSpPr>
          <p:cNvPr id="79909" name="Line 37"/>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79910" name="Line 38"/>
          <p:cNvSpPr>
            <a:spLocks noChangeShapeType="1"/>
          </p:cNvSpPr>
          <p:nvPr/>
        </p:nvSpPr>
        <p:spPr bwMode="auto">
          <a:xfrm>
            <a:off x="2578100" y="1900238"/>
            <a:ext cx="1385888" cy="0"/>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79911" name="Line 39"/>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1051" name="Text Box 40"/>
          <p:cNvSpPr txBox="1">
            <a:spLocks noChangeArrowheads="1"/>
          </p:cNvSpPr>
          <p:nvPr/>
        </p:nvSpPr>
        <p:spPr bwMode="auto">
          <a:xfrm>
            <a:off x="1624486" y="1666875"/>
            <a:ext cx="10182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lgn="ctr">
              <a:buClrTx/>
              <a:buSzTx/>
              <a:buFontTx/>
              <a:buNone/>
            </a:pPr>
            <a:r>
              <a:rPr lang="pt-BR" sz="1800">
                <a:effectLst/>
                <a:latin typeface="+mj-lt"/>
              </a:rPr>
              <a:t>resto da</a:t>
            </a:r>
          </a:p>
          <a:p>
            <a:pPr algn="ctr">
              <a:buClrTx/>
              <a:buSzTx/>
              <a:buFontTx/>
              <a:buNone/>
            </a:pPr>
            <a:r>
              <a:rPr lang="pt-BR" sz="1800">
                <a:effectLst/>
                <a:latin typeface="+mj-lt"/>
              </a:rPr>
              <a:t>Internet</a:t>
            </a:r>
          </a:p>
        </p:txBody>
      </p:sp>
      <p:sp>
        <p:nvSpPr>
          <p:cNvPr id="79913" name="Line 41"/>
          <p:cNvSpPr>
            <a:spLocks noChangeShapeType="1"/>
          </p:cNvSpPr>
          <p:nvPr/>
        </p:nvSpPr>
        <p:spPr bwMode="auto">
          <a:xfrm flipH="1" flipV="1">
            <a:off x="2819400" y="3644900"/>
            <a:ext cx="11113" cy="788988"/>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1053" name="Text Box 42"/>
          <p:cNvSpPr txBox="1">
            <a:spLocks noChangeArrowheads="1"/>
          </p:cNvSpPr>
          <p:nvPr/>
        </p:nvSpPr>
        <p:spPr bwMode="auto">
          <a:xfrm>
            <a:off x="4291013" y="4414838"/>
            <a:ext cx="39338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lgn="ctr">
              <a:buClrTx/>
              <a:buSzTx/>
              <a:buFontTx/>
              <a:buNone/>
            </a:pPr>
            <a:r>
              <a:rPr lang="pt-BR" sz="2000">
                <a:effectLst/>
                <a:latin typeface="+mj-lt"/>
              </a:rPr>
              <a:t>Datagramas com origem ou</a:t>
            </a:r>
          </a:p>
          <a:p>
            <a:pPr algn="ctr">
              <a:buClrTx/>
              <a:buSzTx/>
              <a:buFontTx/>
              <a:buNone/>
            </a:pPr>
            <a:r>
              <a:rPr lang="pt-BR" sz="2000">
                <a:effectLst/>
                <a:latin typeface="+mj-lt"/>
              </a:rPr>
              <a:t>destino nesta rede usam endereços 10.0.0/24 para origem e destino (como usual)</a:t>
            </a:r>
          </a:p>
        </p:txBody>
      </p:sp>
      <p:sp>
        <p:nvSpPr>
          <p:cNvPr id="79915" name="Line 43"/>
          <p:cNvSpPr>
            <a:spLocks noChangeShapeType="1"/>
          </p:cNvSpPr>
          <p:nvPr/>
        </p:nvSpPr>
        <p:spPr bwMode="auto">
          <a:xfrm flipH="1" flipV="1">
            <a:off x="5838825" y="3451225"/>
            <a:ext cx="11113" cy="996950"/>
          </a:xfrm>
          <a:prstGeom prst="line">
            <a:avLst/>
          </a:prstGeom>
          <a:noFill/>
          <a:ln w="9525">
            <a:solidFill>
              <a:schemeClr val="tx1"/>
            </a:solidFill>
            <a:round/>
            <a:headEnd/>
            <a:tailEnd type="triangle" w="med" len="med"/>
          </a:ln>
          <a:effectLst/>
        </p:spPr>
        <p:txBody>
          <a:bodyPr wrap="none"/>
          <a:lstStyle/>
          <a:p>
            <a:pPr>
              <a:defRPr/>
            </a:pPr>
            <a:endParaRPr lang="pt-BR">
              <a:latin typeface="+mj-lt"/>
            </a:endParaRPr>
          </a:p>
        </p:txBody>
      </p:sp>
      <p:sp>
        <p:nvSpPr>
          <p:cNvPr id="1055" name="Text Box 44"/>
          <p:cNvSpPr txBox="1">
            <a:spLocks noChangeArrowheads="1"/>
          </p:cNvSpPr>
          <p:nvPr/>
        </p:nvSpPr>
        <p:spPr bwMode="auto">
          <a:xfrm>
            <a:off x="0" y="4424363"/>
            <a:ext cx="4237038"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6pPr>
            <a:lvl7pPr marL="29718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7pPr>
            <a:lvl8pPr marL="34290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8pPr>
            <a:lvl9pPr marL="3886200" indent="-228600" eaLnBrk="0" fontAlgn="base" hangingPunct="0">
              <a:spcBef>
                <a:spcPct val="0"/>
              </a:spcBef>
              <a:spcAft>
                <a:spcPct val="0"/>
              </a:spcAft>
              <a:buClr>
                <a:schemeClr val="accent2"/>
              </a:buClr>
              <a:buSzPct val="70000"/>
              <a:buFont typeface="Wingdings" pitchFamily="2" charset="2"/>
              <a:defRPr sz="2400">
                <a:solidFill>
                  <a:schemeClr val="tx1"/>
                </a:solidFill>
                <a:latin typeface="Comic Sans MS" pitchFamily="66" charset="0"/>
              </a:defRPr>
            </a:lvl9pPr>
          </a:lstStyle>
          <a:p>
            <a:pPr algn="ctr">
              <a:buClrTx/>
              <a:buSzTx/>
              <a:buFontTx/>
              <a:buNone/>
            </a:pPr>
            <a:r>
              <a:rPr lang="pt-BR" sz="2000" i="1">
                <a:solidFill>
                  <a:srgbClr val="FF0000"/>
                </a:solidFill>
                <a:effectLst/>
                <a:latin typeface="+mj-lt"/>
              </a:rPr>
              <a:t>Todos</a:t>
            </a:r>
            <a:r>
              <a:rPr lang="pt-BR" sz="2000">
                <a:effectLst/>
                <a:latin typeface="+mj-lt"/>
              </a:rPr>
              <a:t> os datagramas </a:t>
            </a:r>
            <a:r>
              <a:rPr lang="pt-BR" sz="2000" i="1">
                <a:solidFill>
                  <a:srgbClr val="FF0000"/>
                </a:solidFill>
                <a:effectLst/>
                <a:latin typeface="+mj-lt"/>
              </a:rPr>
              <a:t>deixando</a:t>
            </a:r>
            <a:r>
              <a:rPr lang="pt-BR" sz="2000">
                <a:effectLst/>
                <a:latin typeface="+mj-lt"/>
              </a:rPr>
              <a:t> a rede local têm o </a:t>
            </a:r>
            <a:r>
              <a:rPr lang="pt-BR" sz="2000">
                <a:solidFill>
                  <a:srgbClr val="FF0000"/>
                </a:solidFill>
                <a:effectLst/>
                <a:latin typeface="+mj-lt"/>
              </a:rPr>
              <a:t>mesmo</a:t>
            </a:r>
            <a:r>
              <a:rPr lang="pt-BR" sz="2000">
                <a:effectLst/>
                <a:latin typeface="+mj-lt"/>
              </a:rPr>
              <a:t> único endereço IP NAT origem: 138.76.29.7, e diferentes números de porta origem</a:t>
            </a:r>
          </a:p>
        </p:txBody>
      </p:sp>
    </p:spTree>
    <p:extLst>
      <p:ext uri="{BB962C8B-B14F-4D97-AF65-F5344CB8AC3E}">
        <p14:creationId xmlns:p14="http://schemas.microsoft.com/office/powerpoint/2010/main" val="282466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28600"/>
            <a:ext cx="9144000" cy="1143000"/>
          </a:xfrm>
        </p:spPr>
        <p:txBody>
          <a:bodyPr/>
          <a:lstStyle/>
          <a:p>
            <a:r>
              <a:rPr lang="pt-BR" sz="4000" dirty="0"/>
              <a:t>NAT: Network </a:t>
            </a:r>
            <a:r>
              <a:rPr lang="pt-BR" sz="4000" dirty="0" err="1"/>
              <a:t>Address</a:t>
            </a:r>
            <a:r>
              <a:rPr lang="pt-BR" sz="4000" dirty="0"/>
              <a:t> </a:t>
            </a:r>
            <a:r>
              <a:rPr lang="pt-BR" sz="4000" dirty="0" err="1"/>
              <a:t>Translation</a:t>
            </a:r>
            <a:endParaRPr lang="pt-BR" sz="4000" dirty="0"/>
          </a:p>
        </p:txBody>
      </p:sp>
      <p:sp>
        <p:nvSpPr>
          <p:cNvPr id="8195" name="Rectangle 3"/>
          <p:cNvSpPr>
            <a:spLocks noGrp="1" noChangeArrowheads="1"/>
          </p:cNvSpPr>
          <p:nvPr>
            <p:ph type="body" idx="1"/>
          </p:nvPr>
        </p:nvSpPr>
        <p:spPr>
          <a:xfrm>
            <a:off x="0" y="1340768"/>
            <a:ext cx="9144000" cy="4648200"/>
          </a:xfrm>
        </p:spPr>
        <p:txBody>
          <a:bodyPr>
            <a:noAutofit/>
          </a:bodyPr>
          <a:lstStyle/>
          <a:p>
            <a:pPr algn="just">
              <a:lnSpc>
                <a:spcPct val="90000"/>
              </a:lnSpc>
            </a:pPr>
            <a:r>
              <a:rPr lang="pt-BR" sz="2400" dirty="0">
                <a:solidFill>
                  <a:srgbClr val="FF0000"/>
                </a:solidFill>
                <a:latin typeface="+mj-lt"/>
              </a:rPr>
              <a:t>Motivação:</a:t>
            </a:r>
            <a:r>
              <a:rPr lang="pt-BR" sz="2400" dirty="0">
                <a:latin typeface="+mj-lt"/>
              </a:rPr>
              <a:t> a rede local usa apenas um endereço IP, no que concerne ao mundo exterior:</a:t>
            </a:r>
          </a:p>
          <a:p>
            <a:pPr lvl="1" algn="just">
              <a:lnSpc>
                <a:spcPct val="90000"/>
              </a:lnSpc>
            </a:pPr>
            <a:r>
              <a:rPr lang="pt-BR" dirty="0">
                <a:latin typeface="+mj-lt"/>
              </a:rPr>
              <a:t>não há necessidade de alocar faixas de endereços do ISP: </a:t>
            </a:r>
          </a:p>
          <a:p>
            <a:pPr lvl="2" algn="just">
              <a:lnSpc>
                <a:spcPct val="90000"/>
              </a:lnSpc>
            </a:pPr>
            <a:r>
              <a:rPr lang="pt-BR" dirty="0">
                <a:latin typeface="+mj-lt"/>
              </a:rPr>
              <a:t>apenas um endereço IP é usado para todos os dispositivos</a:t>
            </a:r>
          </a:p>
          <a:p>
            <a:pPr lvl="1" algn="just">
              <a:lnSpc>
                <a:spcPct val="90000"/>
              </a:lnSpc>
            </a:pPr>
            <a:r>
              <a:rPr lang="pt-BR" dirty="0">
                <a:latin typeface="+mj-lt"/>
              </a:rPr>
              <a:t>pode modificar endereços de dispositivos na rede local sem notificar o mundo exterior</a:t>
            </a:r>
          </a:p>
          <a:p>
            <a:pPr lvl="1" algn="just">
              <a:lnSpc>
                <a:spcPct val="90000"/>
              </a:lnSpc>
            </a:pPr>
            <a:r>
              <a:rPr lang="pt-BR" dirty="0">
                <a:latin typeface="+mj-lt"/>
              </a:rPr>
              <a:t>pode trocar de ISP sem mudar os endereços dos dispositivos na rede local</a:t>
            </a:r>
          </a:p>
          <a:p>
            <a:pPr lvl="1" algn="just">
              <a:lnSpc>
                <a:spcPct val="90000"/>
              </a:lnSpc>
            </a:pPr>
            <a:r>
              <a:rPr lang="pt-BR" dirty="0">
                <a:latin typeface="+mj-lt"/>
              </a:rPr>
              <a:t>dispositivos dentro da rede local não são explicitamente endereçáveis, i.e., visíveis do mundo exterior (um incremento de segurança)</a:t>
            </a:r>
          </a:p>
          <a:p>
            <a:pPr algn="just">
              <a:lnSpc>
                <a:spcPct val="90000"/>
              </a:lnSpc>
              <a:buFont typeface="Wingdings" pitchFamily="2" charset="2"/>
              <a:buNone/>
            </a:pPr>
            <a:endParaRPr lang="pt-BR" dirty="0">
              <a:latin typeface="+mj-lt"/>
            </a:endParaRPr>
          </a:p>
        </p:txBody>
      </p:sp>
    </p:spTree>
    <p:extLst>
      <p:ext uri="{BB962C8B-B14F-4D97-AF65-F5344CB8AC3E}">
        <p14:creationId xmlns:p14="http://schemas.microsoft.com/office/powerpoint/2010/main" val="119986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3572" y="1340768"/>
            <a:ext cx="9144000" cy="1656184"/>
          </a:xfrm>
          <a:prstGeom prst="rect">
            <a:avLst/>
          </a:prstGeom>
          <a:effectLst/>
        </p:spPr>
        <p:txBody>
          <a:bodyPr vert="horz" lIns="45720" rIns="45720" anchor="t">
            <a:noAutofit/>
          </a:bodyPr>
          <a:lstStyle/>
          <a:p>
            <a:pPr lvl="0" algn="ctr">
              <a:spcBef>
                <a:spcPct val="0"/>
              </a:spcBef>
            </a:pPr>
            <a:r>
              <a:rPr lang="pt-BR" sz="8800" b="1" dirty="0">
                <a:latin typeface="Adobe Caslon Pro Bold" pitchFamily="18" charset="0"/>
              </a:rPr>
              <a:t>VIRTUAL</a:t>
            </a:r>
          </a:p>
          <a:p>
            <a:pPr lvl="0" algn="ctr">
              <a:spcBef>
                <a:spcPct val="0"/>
              </a:spcBef>
            </a:pPr>
            <a:r>
              <a:rPr lang="pt-BR" sz="8800" b="1" dirty="0">
                <a:latin typeface="Adobe Caslon Pro Bold" pitchFamily="18" charset="0"/>
              </a:rPr>
              <a:t>PRIVATE</a:t>
            </a:r>
          </a:p>
          <a:p>
            <a:pPr lvl="0" algn="ctr">
              <a:spcBef>
                <a:spcPct val="0"/>
              </a:spcBef>
            </a:pPr>
            <a:r>
              <a:rPr lang="pt-BR" sz="8800" b="1" dirty="0">
                <a:latin typeface="Adobe Caslon Pro Bold" pitchFamily="18" charset="0"/>
              </a:rPr>
              <a:t>NETWORK</a:t>
            </a:r>
          </a:p>
        </p:txBody>
      </p:sp>
      <p:pic>
        <p:nvPicPr>
          <p:cNvPr id="3" name="Imagem 6" descr="LOGOMARCA EDUCANDUS.jpg">
            <a:extLst>
              <a:ext uri="{FF2B5EF4-FFF2-40B4-BE49-F238E27FC236}">
                <a16:creationId xmlns:a16="http://schemas.microsoft.com/office/drawing/2014/main" id="{8BD4F44A-9A4B-45DB-89F9-288E39649E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165938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179512" y="863996"/>
            <a:ext cx="8784976" cy="630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342900" indent="-342900">
              <a:buFontTx/>
              <a:buAutoNum type="arabicPeriod"/>
            </a:pPr>
            <a:r>
              <a:rPr lang="pt-BR" sz="2400" dirty="0">
                <a:latin typeface="+mj-lt"/>
              </a:rPr>
              <a:t>Confidencialidade – Tendo em vista que estarão sendo usados meios públicos de comunicação, é imprescindível que a privacidade da informação seja garantida, de forma que, mesmo que os dados sejam capturados, não possam ser entendidos.</a:t>
            </a:r>
          </a:p>
          <a:p>
            <a:pPr marL="342900" indent="-342900" algn="just">
              <a:buFontTx/>
              <a:buAutoNum type="arabicPeriod"/>
            </a:pPr>
            <a:endParaRPr lang="pt-BR" sz="2400" dirty="0">
              <a:latin typeface="+mj-lt"/>
            </a:endParaRPr>
          </a:p>
          <a:p>
            <a:pPr marL="342900" indent="-342900">
              <a:buFontTx/>
              <a:buAutoNum type="arabicPeriod"/>
            </a:pPr>
            <a:r>
              <a:rPr lang="pt-BR" sz="2400" dirty="0">
                <a:latin typeface="+mj-lt"/>
              </a:rPr>
              <a:t>Integridade – Na eventualidade da informação ser capturada, é necessário garantir que não seja alterada e reencaminhada, permitindo que somente informações válidas sejam recebidas.</a:t>
            </a:r>
          </a:p>
          <a:p>
            <a:pPr marL="342900" indent="-342900" algn="just">
              <a:buFontTx/>
              <a:buAutoNum type="arabicPeriod"/>
            </a:pPr>
            <a:endParaRPr lang="pt-BR" sz="2400" b="1" dirty="0">
              <a:latin typeface="+mj-lt"/>
            </a:endParaRPr>
          </a:p>
          <a:p>
            <a:pPr marL="342900" indent="-342900">
              <a:buFontTx/>
              <a:buAutoNum type="arabicPeriod"/>
            </a:pPr>
            <a:r>
              <a:rPr lang="pt-BR" sz="2400" dirty="0">
                <a:latin typeface="+mj-lt"/>
              </a:rPr>
              <a:t>Autenticidade – Somente os participantes devidamente autorizados podem trocar informações entre si, ou seja, um elemento da VPN somente reconhecerá informações originadas por um segundo elemento que tenha autorização para fazer parte dela.</a:t>
            </a:r>
            <a:br>
              <a:rPr lang="pt-BR" sz="2000" dirty="0">
                <a:latin typeface="+mj-lt"/>
              </a:rPr>
            </a:br>
            <a:endParaRPr lang="pt-BR" sz="2000" dirty="0">
              <a:latin typeface="+mj-lt"/>
            </a:endParaRPr>
          </a:p>
        </p:txBody>
      </p:sp>
      <p:sp>
        <p:nvSpPr>
          <p:cNvPr id="7171" name="Rectangle 5"/>
          <p:cNvSpPr>
            <a:spLocks noChangeArrowheads="1"/>
          </p:cNvSpPr>
          <p:nvPr/>
        </p:nvSpPr>
        <p:spPr bwMode="auto">
          <a:xfrm>
            <a:off x="0" y="214561"/>
            <a:ext cx="91439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r>
              <a:rPr lang="pt-BR" sz="4400" b="1" dirty="0">
                <a:latin typeface="+mj-lt"/>
              </a:rPr>
              <a:t>Princípios básicos</a:t>
            </a:r>
            <a:r>
              <a:rPr lang="pt-BR" sz="4400" dirty="0">
                <a:latin typeface="+mj-lt"/>
              </a:rPr>
              <a:t> </a:t>
            </a:r>
          </a:p>
        </p:txBody>
      </p:sp>
    </p:spTree>
    <p:extLst>
      <p:ext uri="{BB962C8B-B14F-4D97-AF65-F5344CB8AC3E}">
        <p14:creationId xmlns:p14="http://schemas.microsoft.com/office/powerpoint/2010/main" val="118472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vert="horz" lIns="91440" tIns="45720" rIns="91440" bIns="45720" rtlCol="0" anchor="ctr">
            <a:normAutofit/>
          </a:bodyPr>
          <a:lstStyle/>
          <a:p>
            <a:r>
              <a:rPr lang="pt-BR" dirty="0"/>
              <a:t>Roteamento Direto</a:t>
            </a:r>
          </a:p>
        </p:txBody>
      </p:sp>
      <p:sp>
        <p:nvSpPr>
          <p:cNvPr id="11267" name="Rectangle 3"/>
          <p:cNvSpPr>
            <a:spLocks noGrp="1" noChangeArrowheads="1"/>
          </p:cNvSpPr>
          <p:nvPr>
            <p:ph idx="1"/>
          </p:nvPr>
        </p:nvSpPr>
        <p:spPr/>
        <p:txBody>
          <a:bodyPr/>
          <a:lstStyle/>
          <a:p>
            <a:r>
              <a:rPr lang="pt-BR" sz="2800" dirty="0">
                <a:latin typeface="+mj-lt"/>
              </a:rPr>
              <a:t>Origem e Destino na mesma rede</a:t>
            </a:r>
          </a:p>
          <a:p>
            <a:endParaRPr lang="pt-BR" sz="2800" dirty="0">
              <a:latin typeface="+mj-lt"/>
            </a:endParaRPr>
          </a:p>
          <a:p>
            <a:endParaRPr lang="pt-BR" sz="2800" dirty="0">
              <a:latin typeface="+mj-lt"/>
            </a:endParaRPr>
          </a:p>
          <a:p>
            <a:endParaRPr lang="pt-BR" sz="2800" dirty="0">
              <a:latin typeface="+mj-lt"/>
            </a:endParaRPr>
          </a:p>
          <a:p>
            <a:endParaRPr lang="pt-BR" sz="2800" dirty="0">
              <a:latin typeface="+mj-lt"/>
            </a:endParaRPr>
          </a:p>
          <a:p>
            <a:endParaRPr lang="pt-BR" sz="2800" dirty="0">
              <a:latin typeface="+mj-lt"/>
            </a:endParaRPr>
          </a:p>
          <a:p>
            <a:r>
              <a:rPr lang="pt-BR" sz="2800" dirty="0">
                <a:latin typeface="+mj-lt"/>
              </a:rPr>
              <a:t>Várias topologias</a:t>
            </a:r>
          </a:p>
          <a:p>
            <a:pPr lvl="1"/>
            <a:r>
              <a:rPr lang="pt-BR" sz="2400" dirty="0">
                <a:latin typeface="+mj-lt"/>
              </a:rPr>
              <a:t>Lembre-se equipamentos de nível 2 não tratam endereço IP</a:t>
            </a:r>
          </a:p>
        </p:txBody>
      </p:sp>
      <p:graphicFrame>
        <p:nvGraphicFramePr>
          <p:cNvPr id="11269" name="Object 5"/>
          <p:cNvGraphicFramePr>
            <a:graphicFrameLocks noChangeAspect="1"/>
          </p:cNvGraphicFramePr>
          <p:nvPr>
            <p:extLst>
              <p:ext uri="{D42A27DB-BD31-4B8C-83A1-F6EECF244321}">
                <p14:modId xmlns:p14="http://schemas.microsoft.com/office/powerpoint/2010/main" val="2136511647"/>
              </p:ext>
            </p:extLst>
          </p:nvPr>
        </p:nvGraphicFramePr>
        <p:xfrm>
          <a:off x="990600" y="2667000"/>
          <a:ext cx="592138" cy="781050"/>
        </p:xfrm>
        <a:graphic>
          <a:graphicData uri="http://schemas.openxmlformats.org/presentationml/2006/ole">
            <mc:AlternateContent xmlns:mc="http://schemas.openxmlformats.org/markup-compatibility/2006">
              <mc:Choice xmlns:v="urn:schemas-microsoft-com:vml" Requires="v">
                <p:oleObj spid="_x0000_s13438" name="Imagem de Bitmap" r:id="rId4" imgW="552679" imgH="800231" progId="Paint.Picture">
                  <p:embed/>
                </p:oleObj>
              </mc:Choice>
              <mc:Fallback>
                <p:oleObj name="Imagem de Bitmap" r:id="rId4" imgW="552679" imgH="80023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667000"/>
                        <a:ext cx="592138"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Line 6"/>
          <p:cNvSpPr>
            <a:spLocks noChangeShapeType="1"/>
          </p:cNvSpPr>
          <p:nvPr/>
        </p:nvSpPr>
        <p:spPr bwMode="auto">
          <a:xfrm>
            <a:off x="457200" y="3733800"/>
            <a:ext cx="2895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1271" name="Line 7"/>
          <p:cNvSpPr>
            <a:spLocks noChangeShapeType="1"/>
          </p:cNvSpPr>
          <p:nvPr/>
        </p:nvSpPr>
        <p:spPr bwMode="auto">
          <a:xfrm>
            <a:off x="1295400" y="3429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1272" name="Line 8"/>
          <p:cNvSpPr>
            <a:spLocks noChangeShapeType="1"/>
          </p:cNvSpPr>
          <p:nvPr/>
        </p:nvSpPr>
        <p:spPr bwMode="auto">
          <a:xfrm>
            <a:off x="2362200" y="3733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graphicFrame>
        <p:nvGraphicFramePr>
          <p:cNvPr id="11274" name="Object 10"/>
          <p:cNvGraphicFramePr>
            <a:graphicFrameLocks noChangeAspect="1"/>
          </p:cNvGraphicFramePr>
          <p:nvPr>
            <p:extLst>
              <p:ext uri="{D42A27DB-BD31-4B8C-83A1-F6EECF244321}">
                <p14:modId xmlns:p14="http://schemas.microsoft.com/office/powerpoint/2010/main" val="198302187"/>
              </p:ext>
            </p:extLst>
          </p:nvPr>
        </p:nvGraphicFramePr>
        <p:xfrm>
          <a:off x="2133600" y="3933056"/>
          <a:ext cx="592138" cy="781050"/>
        </p:xfrm>
        <a:graphic>
          <a:graphicData uri="http://schemas.openxmlformats.org/presentationml/2006/ole">
            <mc:AlternateContent xmlns:mc="http://schemas.openxmlformats.org/markup-compatibility/2006">
              <mc:Choice xmlns:v="urn:schemas-microsoft-com:vml" Requires="v">
                <p:oleObj spid="_x0000_s13439" name="Imagem de Bitmap" r:id="rId6" imgW="552679" imgH="800231" progId="Paint.Picture">
                  <p:embed/>
                </p:oleObj>
              </mc:Choice>
              <mc:Fallback>
                <p:oleObj name="Imagem de Bitmap" r:id="rId6" imgW="552679" imgH="80023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933056"/>
                        <a:ext cx="592138"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Freeform 12"/>
          <p:cNvSpPr>
            <a:spLocks/>
          </p:cNvSpPr>
          <p:nvPr/>
        </p:nvSpPr>
        <p:spPr bwMode="auto">
          <a:xfrm>
            <a:off x="1003300" y="3200400"/>
            <a:ext cx="1651000" cy="1143000"/>
          </a:xfrm>
          <a:custGeom>
            <a:avLst/>
            <a:gdLst>
              <a:gd name="T0" fmla="*/ 328 w 1040"/>
              <a:gd name="T1" fmla="*/ 88 h 904"/>
              <a:gd name="T2" fmla="*/ 856 w 1040"/>
              <a:gd name="T3" fmla="*/ 40 h 904"/>
              <a:gd name="T4" fmla="*/ 904 w 1040"/>
              <a:gd name="T5" fmla="*/ 328 h 904"/>
              <a:gd name="T6" fmla="*/ 40 w 1040"/>
              <a:gd name="T7" fmla="*/ 808 h 904"/>
              <a:gd name="T8" fmla="*/ 664 w 1040"/>
              <a:gd name="T9" fmla="*/ 904 h 904"/>
            </a:gdLst>
            <a:ahLst/>
            <a:cxnLst>
              <a:cxn ang="0">
                <a:pos x="T0" y="T1"/>
              </a:cxn>
              <a:cxn ang="0">
                <a:pos x="T2" y="T3"/>
              </a:cxn>
              <a:cxn ang="0">
                <a:pos x="T4" y="T5"/>
              </a:cxn>
              <a:cxn ang="0">
                <a:pos x="T6" y="T7"/>
              </a:cxn>
              <a:cxn ang="0">
                <a:pos x="T8" y="T9"/>
              </a:cxn>
            </a:cxnLst>
            <a:rect l="0" t="0" r="r" b="b"/>
            <a:pathLst>
              <a:path w="1040" h="904">
                <a:moveTo>
                  <a:pt x="328" y="88"/>
                </a:moveTo>
                <a:cubicBezTo>
                  <a:pt x="544" y="44"/>
                  <a:pt x="760" y="0"/>
                  <a:pt x="856" y="40"/>
                </a:cubicBezTo>
                <a:cubicBezTo>
                  <a:pt x="952" y="80"/>
                  <a:pt x="1040" y="200"/>
                  <a:pt x="904" y="328"/>
                </a:cubicBezTo>
                <a:cubicBezTo>
                  <a:pt x="768" y="456"/>
                  <a:pt x="80" y="712"/>
                  <a:pt x="40" y="808"/>
                </a:cubicBezTo>
                <a:cubicBezTo>
                  <a:pt x="0" y="904"/>
                  <a:pt x="332" y="904"/>
                  <a:pt x="664" y="904"/>
                </a:cubicBezTo>
              </a:path>
            </a:pathLst>
          </a:custGeom>
          <a:noFill/>
          <a:ln w="9525">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1277" name="Text Box 13"/>
          <p:cNvSpPr txBox="1">
            <a:spLocks noChangeArrowheads="1"/>
          </p:cNvSpPr>
          <p:nvPr/>
        </p:nvSpPr>
        <p:spPr bwMode="auto">
          <a:xfrm>
            <a:off x="304800" y="37846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10.35.143.0</a:t>
            </a:r>
          </a:p>
        </p:txBody>
      </p:sp>
      <p:sp>
        <p:nvSpPr>
          <p:cNvPr id="11278" name="Text Box 14"/>
          <p:cNvSpPr txBox="1">
            <a:spLocks noChangeArrowheads="1"/>
          </p:cNvSpPr>
          <p:nvPr/>
        </p:nvSpPr>
        <p:spPr bwMode="auto">
          <a:xfrm>
            <a:off x="1219200" y="2514600"/>
            <a:ext cx="1069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10.35.143.10</a:t>
            </a:r>
          </a:p>
        </p:txBody>
      </p:sp>
      <p:sp>
        <p:nvSpPr>
          <p:cNvPr id="11279" name="Text Box 15"/>
          <p:cNvSpPr txBox="1">
            <a:spLocks noChangeArrowheads="1"/>
          </p:cNvSpPr>
          <p:nvPr/>
        </p:nvSpPr>
        <p:spPr bwMode="auto">
          <a:xfrm>
            <a:off x="2667000" y="4241800"/>
            <a:ext cx="1069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10.35.143.15</a:t>
            </a:r>
          </a:p>
        </p:txBody>
      </p:sp>
      <p:sp>
        <p:nvSpPr>
          <p:cNvPr id="11280" name="Text Box 16"/>
          <p:cNvSpPr txBox="1">
            <a:spLocks noChangeArrowheads="1"/>
          </p:cNvSpPr>
          <p:nvPr/>
        </p:nvSpPr>
        <p:spPr bwMode="auto">
          <a:xfrm>
            <a:off x="2743200" y="2420938"/>
            <a:ext cx="2025650" cy="284162"/>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BR" sz="1200">
                <a:latin typeface="+mj-lt"/>
              </a:rPr>
              <a:t>Tabela de Roteamento    </a:t>
            </a:r>
          </a:p>
        </p:txBody>
      </p:sp>
      <p:sp>
        <p:nvSpPr>
          <p:cNvPr id="11281" name="Text Box 17"/>
          <p:cNvSpPr txBox="1">
            <a:spLocks noChangeArrowheads="1"/>
          </p:cNvSpPr>
          <p:nvPr/>
        </p:nvSpPr>
        <p:spPr bwMode="auto">
          <a:xfrm>
            <a:off x="2743200" y="2743200"/>
            <a:ext cx="2052638" cy="8318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solidFill>
                  <a:srgbClr val="A50021"/>
                </a:solidFill>
                <a:latin typeface="+mj-lt"/>
              </a:rPr>
              <a:t>Destino            Gateway</a:t>
            </a:r>
            <a:r>
              <a:rPr lang="pt-BR" sz="1200">
                <a:latin typeface="+mj-lt"/>
              </a:rPr>
              <a:t>  </a:t>
            </a:r>
          </a:p>
          <a:p>
            <a:r>
              <a:rPr lang="pt-BR" sz="1200">
                <a:latin typeface="+mj-lt"/>
              </a:rPr>
              <a:t> </a:t>
            </a:r>
          </a:p>
          <a:p>
            <a:r>
              <a:rPr lang="pt-BR" sz="1200">
                <a:latin typeface="+mj-lt"/>
              </a:rPr>
              <a:t>10.35.143.0    10.35.143.10</a:t>
            </a:r>
          </a:p>
          <a:p>
            <a:r>
              <a:rPr lang="pt-BR" sz="1200">
                <a:latin typeface="+mj-lt"/>
              </a:rPr>
              <a:t>    .......                 .......</a:t>
            </a:r>
          </a:p>
        </p:txBody>
      </p:sp>
      <p:sp>
        <p:nvSpPr>
          <p:cNvPr id="11282" name="Line 18"/>
          <p:cNvSpPr>
            <a:spLocks noChangeShapeType="1"/>
          </p:cNvSpPr>
          <p:nvPr/>
        </p:nvSpPr>
        <p:spPr bwMode="auto">
          <a:xfrm>
            <a:off x="3733800" y="2743200"/>
            <a:ext cx="0" cy="838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1284" name="AutoShape 20"/>
          <p:cNvSpPr>
            <a:spLocks noChangeArrowheads="1"/>
          </p:cNvSpPr>
          <p:nvPr/>
        </p:nvSpPr>
        <p:spPr bwMode="auto">
          <a:xfrm>
            <a:off x="1600200" y="2819400"/>
            <a:ext cx="1066800" cy="152400"/>
          </a:xfrm>
          <a:prstGeom prst="rightArrow">
            <a:avLst>
              <a:gd name="adj1" fmla="val 50000"/>
              <a:gd name="adj2" fmla="val 175000"/>
            </a:avLst>
          </a:prstGeom>
          <a:solidFill>
            <a:schemeClr val="accent1"/>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grpSp>
        <p:nvGrpSpPr>
          <p:cNvPr id="11292" name="Group 28"/>
          <p:cNvGrpSpPr>
            <a:grpSpLocks/>
          </p:cNvGrpSpPr>
          <p:nvPr/>
        </p:nvGrpSpPr>
        <p:grpSpPr bwMode="auto">
          <a:xfrm>
            <a:off x="6172200" y="3789040"/>
            <a:ext cx="2362200" cy="1295400"/>
            <a:chOff x="2832" y="2976"/>
            <a:chExt cx="1488" cy="924"/>
          </a:xfrm>
        </p:grpSpPr>
        <p:graphicFrame>
          <p:nvGraphicFramePr>
            <p:cNvPr id="11293" name="Object 29"/>
            <p:cNvGraphicFramePr>
              <a:graphicFrameLocks noChangeAspect="1"/>
            </p:cNvGraphicFramePr>
            <p:nvPr/>
          </p:nvGraphicFramePr>
          <p:xfrm>
            <a:off x="2880" y="3408"/>
            <a:ext cx="373" cy="492"/>
          </p:xfrm>
          <a:graphic>
            <a:graphicData uri="http://schemas.openxmlformats.org/presentationml/2006/ole">
              <mc:AlternateContent xmlns:mc="http://schemas.openxmlformats.org/markup-compatibility/2006">
                <mc:Choice xmlns:v="urn:schemas-microsoft-com:vml" Requires="v">
                  <p:oleObj spid="_x0000_s13440" name="Imagem de Bitmap" r:id="rId7" imgW="552679" imgH="800231" progId="Paint.Picture">
                    <p:embed/>
                  </p:oleObj>
                </mc:Choice>
                <mc:Fallback>
                  <p:oleObj name="Imagem de Bitmap" r:id="rId7" imgW="552679" imgH="80023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3408"/>
                          <a:ext cx="373"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94" name="Object 30"/>
            <p:cNvGraphicFramePr>
              <a:graphicFrameLocks noChangeAspect="1"/>
            </p:cNvGraphicFramePr>
            <p:nvPr/>
          </p:nvGraphicFramePr>
          <p:xfrm>
            <a:off x="3936" y="3408"/>
            <a:ext cx="373" cy="492"/>
          </p:xfrm>
          <a:graphic>
            <a:graphicData uri="http://schemas.openxmlformats.org/presentationml/2006/ole">
              <mc:AlternateContent xmlns:mc="http://schemas.openxmlformats.org/markup-compatibility/2006">
                <mc:Choice xmlns:v="urn:schemas-microsoft-com:vml" Requires="v">
                  <p:oleObj spid="_x0000_s13441" name="Imagem de Bitmap" r:id="rId8" imgW="552679" imgH="800231" progId="Paint.Picture">
                    <p:embed/>
                  </p:oleObj>
                </mc:Choice>
                <mc:Fallback>
                  <p:oleObj name="Imagem de Bitmap" r:id="rId8" imgW="552679" imgH="80023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3408"/>
                          <a:ext cx="373"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95" name="Rectangle 31"/>
            <p:cNvSpPr>
              <a:spLocks noChangeArrowheads="1"/>
            </p:cNvSpPr>
            <p:nvPr/>
          </p:nvSpPr>
          <p:spPr bwMode="auto">
            <a:xfrm>
              <a:off x="2832" y="2976"/>
              <a:ext cx="1488" cy="19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2000">
                  <a:solidFill>
                    <a:schemeClr val="tx2"/>
                  </a:solidFill>
                  <a:latin typeface="+mj-lt"/>
                </a:rPr>
                <a:t>Switch</a:t>
              </a:r>
            </a:p>
          </p:txBody>
        </p:sp>
        <p:sp>
          <p:nvSpPr>
            <p:cNvPr id="11296" name="Line 32"/>
            <p:cNvSpPr>
              <a:spLocks noChangeShapeType="1"/>
            </p:cNvSpPr>
            <p:nvPr/>
          </p:nvSpPr>
          <p:spPr bwMode="auto">
            <a:xfrm flipH="1">
              <a:off x="3072" y="316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1297" name="Line 33"/>
            <p:cNvSpPr>
              <a:spLocks noChangeShapeType="1"/>
            </p:cNvSpPr>
            <p:nvPr/>
          </p:nvSpPr>
          <p:spPr bwMode="auto">
            <a:xfrm>
              <a:off x="3888" y="316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grpSp>
      <p:pic>
        <p:nvPicPr>
          <p:cNvPr id="24" name="Imagem 6" descr="LOGOMARCA EDUCANDUS.jpg">
            <a:extLst>
              <a:ext uri="{FF2B5EF4-FFF2-40B4-BE49-F238E27FC236}">
                <a16:creationId xmlns:a16="http://schemas.microsoft.com/office/drawing/2014/main" id="{31781C10-D6E8-4AF0-85BB-884302A395C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75410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0" y="2043422"/>
            <a:ext cx="9036495" cy="370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r>
              <a:rPr lang="pt-BR" sz="2800" dirty="0">
                <a:latin typeface="+mj-lt"/>
              </a:rPr>
              <a:t>• Servidor VPN – responsável por aceitar as conexões dos clientes VPN.  Esse servidor é o responsável por autenticar e prover as conexões da rede virtual aos clientes;</a:t>
            </a:r>
          </a:p>
          <a:p>
            <a:pPr algn="just"/>
            <a:endParaRPr lang="pt-BR" sz="2800" dirty="0">
              <a:latin typeface="+mj-lt"/>
            </a:endParaRPr>
          </a:p>
          <a:p>
            <a:pPr algn="just"/>
            <a:r>
              <a:rPr lang="pt-BR" sz="2800" dirty="0">
                <a:latin typeface="+mj-lt"/>
              </a:rPr>
              <a:t>• Cliente VPN – é aquele que solicita ao servidor VPN uma conexão. Esse cliente pode ser um computador</a:t>
            </a:r>
          </a:p>
          <a:p>
            <a:pPr algn="just"/>
            <a:r>
              <a:rPr lang="pt-BR" sz="2800" dirty="0">
                <a:latin typeface="+mj-lt"/>
              </a:rPr>
              <a:t> ou mesmo um roteador;</a:t>
            </a:r>
          </a:p>
          <a:p>
            <a:pPr algn="ctr" eaLnBrk="0" hangingPunct="0"/>
            <a:endParaRPr lang="pt-BR" sz="1050" dirty="0">
              <a:latin typeface="Arial" charset="0"/>
            </a:endParaRPr>
          </a:p>
        </p:txBody>
      </p:sp>
      <p:sp>
        <p:nvSpPr>
          <p:cNvPr id="8195" name="Rectangle 6"/>
          <p:cNvSpPr>
            <a:spLocks noChangeArrowheads="1"/>
          </p:cNvSpPr>
          <p:nvPr/>
        </p:nvSpPr>
        <p:spPr bwMode="auto">
          <a:xfrm>
            <a:off x="0" y="71438"/>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pt-BR" sz="4400" b="1" dirty="0">
                <a:latin typeface="+mj-lt"/>
              </a:rPr>
              <a:t>Elementos da VPN</a:t>
            </a:r>
            <a:endParaRPr lang="pt-BR" sz="4400" dirty="0">
              <a:latin typeface="+mj-lt"/>
            </a:endParaRPr>
          </a:p>
          <a:p>
            <a:pPr>
              <a:spcBef>
                <a:spcPct val="50000"/>
              </a:spcBef>
            </a:pPr>
            <a:endParaRPr lang="pt-BR" sz="1000" dirty="0"/>
          </a:p>
        </p:txBody>
      </p:sp>
      <p:pic>
        <p:nvPicPr>
          <p:cNvPr id="4" name="Imagem 6" descr="LOGOMARCA EDUCANDUS.jpg">
            <a:extLst>
              <a:ext uri="{FF2B5EF4-FFF2-40B4-BE49-F238E27FC236}">
                <a16:creationId xmlns:a16="http://schemas.microsoft.com/office/drawing/2014/main" id="{878C817B-3F80-46CE-AA59-06F478AAD4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10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0" y="804620"/>
            <a:ext cx="9036495"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r>
              <a:rPr lang="pt-BR" sz="2400" dirty="0">
                <a:latin typeface="+mj-lt"/>
              </a:rPr>
              <a:t>• Túnel – é o caminho por onde os dados passam pela rede pública. Comparando com as tecnologias orientadas à camada 2 (Enlace) do modelo OSI,  um túnel é similar a uma sessão, onde as duas extremidades negociam a configuração dos parâmetros para  o estabelecimento do túnel, como endereçamento, criptografia e parâmetros de compressão. Na maioria das vezes, são utilizados protocolos que implementam o serviço de </a:t>
            </a:r>
            <a:r>
              <a:rPr lang="pt-BR" sz="2400" dirty="0" err="1">
                <a:latin typeface="+mj-lt"/>
              </a:rPr>
              <a:t>datagrama</a:t>
            </a:r>
            <a:r>
              <a:rPr lang="pt-BR" sz="2400" dirty="0">
                <a:latin typeface="+mj-lt"/>
              </a:rPr>
              <a:t>.</a:t>
            </a:r>
          </a:p>
          <a:p>
            <a:pPr algn="just"/>
            <a:endParaRPr lang="pt-BR" sz="2400" dirty="0">
              <a:latin typeface="+mj-lt"/>
            </a:endParaRPr>
          </a:p>
          <a:p>
            <a:pPr algn="just"/>
            <a:r>
              <a:rPr lang="pt-BR" sz="2400" dirty="0">
                <a:latin typeface="+mj-lt"/>
              </a:rPr>
              <a:t>• Protocolos de tunelamento – São os responsáveis pelo gerenciamento e encapsulamento dos túneis  criados na rede pública;</a:t>
            </a:r>
          </a:p>
          <a:p>
            <a:pPr algn="just"/>
            <a:endParaRPr lang="pt-BR" sz="2400" dirty="0">
              <a:latin typeface="+mj-lt"/>
            </a:endParaRPr>
          </a:p>
          <a:p>
            <a:pPr algn="just"/>
            <a:r>
              <a:rPr lang="pt-BR" sz="2400" dirty="0">
                <a:latin typeface="+mj-lt"/>
              </a:rPr>
              <a:t>• Rede Pública – Efetua as conexões da VPN. Normalmente trata-se da rede de uma prestadora de serviços de telecomunicações.</a:t>
            </a:r>
          </a:p>
          <a:p>
            <a:pPr algn="ctr" eaLnBrk="0" hangingPunct="0"/>
            <a:endParaRPr lang="pt-BR" sz="1400" dirty="0">
              <a:latin typeface="+mj-lt"/>
            </a:endParaRPr>
          </a:p>
        </p:txBody>
      </p:sp>
      <p:sp>
        <p:nvSpPr>
          <p:cNvPr id="8195" name="Rectangle 6"/>
          <p:cNvSpPr>
            <a:spLocks noChangeArrowheads="1"/>
          </p:cNvSpPr>
          <p:nvPr/>
        </p:nvSpPr>
        <p:spPr bwMode="auto">
          <a:xfrm>
            <a:off x="0" y="71438"/>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pt-BR" sz="4400" b="1" dirty="0">
                <a:latin typeface="+mj-lt"/>
              </a:rPr>
              <a:t>Elementos da VPN</a:t>
            </a:r>
            <a:endParaRPr lang="pt-BR" sz="4400" dirty="0">
              <a:latin typeface="+mj-lt"/>
            </a:endParaRPr>
          </a:p>
          <a:p>
            <a:pPr>
              <a:spcBef>
                <a:spcPct val="50000"/>
              </a:spcBef>
            </a:pPr>
            <a:endParaRPr lang="pt-BR" sz="1000" dirty="0"/>
          </a:p>
        </p:txBody>
      </p:sp>
    </p:spTree>
    <p:extLst>
      <p:ext uri="{BB962C8B-B14F-4D97-AF65-F5344CB8AC3E}">
        <p14:creationId xmlns:p14="http://schemas.microsoft.com/office/powerpoint/2010/main" val="117988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23528" y="620688"/>
            <a:ext cx="8568952" cy="5616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Picture 4" descr="fig04"/>
          <p:cNvPicPr>
            <a:picLocks noGrp="1" noChangeAspect="1" noChangeArrowheads="1"/>
          </p:cNvPicPr>
          <p:nvPr>
            <p:ph/>
          </p:nvPr>
        </p:nvPicPr>
        <p:blipFill>
          <a:blip r:embed="rId2">
            <a:biLevel thresh="50000"/>
            <a:extLst>
              <a:ext uri="{BEBA8EAE-BF5A-486C-A8C5-ECC9F3942E4B}">
                <a14:imgProps xmlns:a14="http://schemas.microsoft.com/office/drawing/2010/main">
                  <a14:imgLayer r:embed="rId3">
                    <a14:imgEffect>
                      <a14:sharpenSoften amount="100000"/>
                    </a14:imgEffect>
                    <a14:imgEffect>
                      <a14:brightnessContrast contrast="100000"/>
                    </a14:imgEffect>
                  </a14:imgLayer>
                </a14:imgProps>
              </a:ext>
            </a:extLst>
          </a:blip>
          <a:srcRect/>
          <a:stretch>
            <a:fillRect/>
          </a:stretch>
        </p:blipFill>
        <p:spPr>
          <a:xfrm>
            <a:off x="356588" y="782944"/>
            <a:ext cx="8501122" cy="52864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Imagem 6" descr="LOGOMARCA EDUCANDUS.jpg">
            <a:extLst>
              <a:ext uri="{FF2B5EF4-FFF2-40B4-BE49-F238E27FC236}">
                <a16:creationId xmlns:a16="http://schemas.microsoft.com/office/drawing/2014/main" id="{456C9F89-1088-446C-99ED-15F2660969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9550" y="5653510"/>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217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dirty="0" err="1"/>
              <a:t>Protocolos</a:t>
            </a:r>
            <a:r>
              <a:rPr lang="en-US" dirty="0"/>
              <a:t> da VPN</a:t>
            </a:r>
            <a:endParaRPr lang="pt-BR" dirty="0"/>
          </a:p>
        </p:txBody>
      </p:sp>
      <p:sp>
        <p:nvSpPr>
          <p:cNvPr id="10243" name="Rectangle 4"/>
          <p:cNvSpPr>
            <a:spLocks noChangeArrowheads="1"/>
          </p:cNvSpPr>
          <p:nvPr/>
        </p:nvSpPr>
        <p:spPr bwMode="auto">
          <a:xfrm>
            <a:off x="0" y="1772816"/>
            <a:ext cx="9144000" cy="423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pt-BR" sz="2800" dirty="0">
                <a:latin typeface="+mj-lt"/>
              </a:rPr>
              <a:t>	A VPN possui seus próprios protocolos de comunicação, dentre eles PPTP, L2TP e o </a:t>
            </a:r>
            <a:r>
              <a:rPr lang="pt-BR" sz="2800" dirty="0" err="1">
                <a:latin typeface="+mj-lt"/>
              </a:rPr>
              <a:t>IPSec</a:t>
            </a:r>
            <a:r>
              <a:rPr lang="pt-BR" sz="2800" dirty="0">
                <a:latin typeface="+mj-lt"/>
              </a:rPr>
              <a:t>, que atuam em conjunto com o TCP/IP, criando um túnel virtual onde os dados trafegam criptografados, garantindo a ilegibilidades dos mesmos à pessoas não autorizadas. Os protocolos de autenticação são usados, para garantir que as mensagens tenham vindo de usuários válidos e que se parte da mensagem for alterada, o pacote será descartado.</a:t>
            </a:r>
          </a:p>
          <a:p>
            <a:pPr algn="just"/>
            <a:endParaRPr lang="pt-BR" sz="1600" dirty="0">
              <a:latin typeface="+mj-lt"/>
            </a:endParaRPr>
          </a:p>
        </p:txBody>
      </p:sp>
      <p:pic>
        <p:nvPicPr>
          <p:cNvPr id="4" name="Imagem 6" descr="LOGOMARCA EDUCANDUS.jpg">
            <a:extLst>
              <a:ext uri="{FF2B5EF4-FFF2-40B4-BE49-F238E27FC236}">
                <a16:creationId xmlns:a16="http://schemas.microsoft.com/office/drawing/2014/main" id="{CA4C841B-5573-41D7-872A-B1C9A8DC41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327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t-BR" dirty="0"/>
              <a:t>Roteamento Indireto</a:t>
            </a:r>
          </a:p>
        </p:txBody>
      </p:sp>
      <p:sp>
        <p:nvSpPr>
          <p:cNvPr id="12291" name="Rectangle 3"/>
          <p:cNvSpPr>
            <a:spLocks noGrp="1" noChangeArrowheads="1"/>
          </p:cNvSpPr>
          <p:nvPr>
            <p:ph type="body" idx="1"/>
          </p:nvPr>
        </p:nvSpPr>
        <p:spPr/>
        <p:txBody>
          <a:bodyPr/>
          <a:lstStyle/>
          <a:p>
            <a:r>
              <a:rPr lang="pt-BR">
                <a:latin typeface="+mj-lt"/>
              </a:rPr>
              <a:t>Origem e Destino estão em redes diferentes</a:t>
            </a:r>
          </a:p>
        </p:txBody>
      </p:sp>
      <p:graphicFrame>
        <p:nvGraphicFramePr>
          <p:cNvPr id="12292" name="Object 4"/>
          <p:cNvGraphicFramePr>
            <a:graphicFrameLocks noChangeAspect="1"/>
          </p:cNvGraphicFramePr>
          <p:nvPr>
            <p:extLst>
              <p:ext uri="{D42A27DB-BD31-4B8C-83A1-F6EECF244321}">
                <p14:modId xmlns:p14="http://schemas.microsoft.com/office/powerpoint/2010/main" val="1827356188"/>
              </p:ext>
            </p:extLst>
          </p:nvPr>
        </p:nvGraphicFramePr>
        <p:xfrm>
          <a:off x="1524000" y="3505200"/>
          <a:ext cx="592138" cy="781050"/>
        </p:xfrm>
        <a:graphic>
          <a:graphicData uri="http://schemas.openxmlformats.org/presentationml/2006/ole">
            <mc:AlternateContent xmlns:mc="http://schemas.openxmlformats.org/markup-compatibility/2006">
              <mc:Choice xmlns:v="urn:schemas-microsoft-com:vml" Requires="v">
                <p:oleObj spid="_x0000_s14400" name="Imagem de Bitmap" r:id="rId3" imgW="552679" imgH="800231" progId="Paint.Picture">
                  <p:embed/>
                </p:oleObj>
              </mc:Choice>
              <mc:Fallback>
                <p:oleObj name="Imagem de Bitmap" r:id="rId3" imgW="552679" imgH="80023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505200"/>
                        <a:ext cx="592138"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Line 5"/>
          <p:cNvSpPr>
            <a:spLocks noChangeShapeType="1"/>
          </p:cNvSpPr>
          <p:nvPr/>
        </p:nvSpPr>
        <p:spPr bwMode="auto">
          <a:xfrm>
            <a:off x="990600" y="4572000"/>
            <a:ext cx="2895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294" name="Line 6"/>
          <p:cNvSpPr>
            <a:spLocks noChangeShapeType="1"/>
          </p:cNvSpPr>
          <p:nvPr/>
        </p:nvSpPr>
        <p:spPr bwMode="auto">
          <a:xfrm>
            <a:off x="1828800" y="4267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295" name="Line 7"/>
          <p:cNvSpPr>
            <a:spLocks noChangeShapeType="1"/>
          </p:cNvSpPr>
          <p:nvPr/>
        </p:nvSpPr>
        <p:spPr bwMode="auto">
          <a:xfrm>
            <a:off x="7162800" y="4191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graphicFrame>
        <p:nvGraphicFramePr>
          <p:cNvPr id="12296" name="Object 8"/>
          <p:cNvGraphicFramePr>
            <a:graphicFrameLocks noChangeAspect="1"/>
          </p:cNvGraphicFramePr>
          <p:nvPr>
            <p:extLst>
              <p:ext uri="{D42A27DB-BD31-4B8C-83A1-F6EECF244321}">
                <p14:modId xmlns:p14="http://schemas.microsoft.com/office/powerpoint/2010/main" val="3268737090"/>
              </p:ext>
            </p:extLst>
          </p:nvPr>
        </p:nvGraphicFramePr>
        <p:xfrm>
          <a:off x="6875463" y="3429000"/>
          <a:ext cx="592137" cy="781050"/>
        </p:xfrm>
        <a:graphic>
          <a:graphicData uri="http://schemas.openxmlformats.org/presentationml/2006/ole">
            <mc:AlternateContent xmlns:mc="http://schemas.openxmlformats.org/markup-compatibility/2006">
              <mc:Choice xmlns:v="urn:schemas-microsoft-com:vml" Requires="v">
                <p:oleObj spid="_x0000_s14401" name="Imagem de Bitmap" r:id="rId5" imgW="552679" imgH="800231" progId="Paint.Picture">
                  <p:embed/>
                </p:oleObj>
              </mc:Choice>
              <mc:Fallback>
                <p:oleObj name="Imagem de Bitmap" r:id="rId5" imgW="552679" imgH="80023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463" y="3429000"/>
                        <a:ext cx="592137"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8" name="Text Box 10"/>
          <p:cNvSpPr txBox="1">
            <a:spLocks noChangeArrowheads="1"/>
          </p:cNvSpPr>
          <p:nvPr/>
        </p:nvSpPr>
        <p:spPr bwMode="auto">
          <a:xfrm>
            <a:off x="838200" y="46228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10.35.143.0</a:t>
            </a:r>
          </a:p>
        </p:txBody>
      </p:sp>
      <p:sp>
        <p:nvSpPr>
          <p:cNvPr id="12299" name="Text Box 11"/>
          <p:cNvSpPr txBox="1">
            <a:spLocks noChangeArrowheads="1"/>
          </p:cNvSpPr>
          <p:nvPr/>
        </p:nvSpPr>
        <p:spPr bwMode="auto">
          <a:xfrm>
            <a:off x="1752600" y="3352800"/>
            <a:ext cx="1069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10.35.143.10</a:t>
            </a:r>
          </a:p>
        </p:txBody>
      </p:sp>
      <p:sp>
        <p:nvSpPr>
          <p:cNvPr id="12300" name="Text Box 12"/>
          <p:cNvSpPr txBox="1">
            <a:spLocks noChangeArrowheads="1"/>
          </p:cNvSpPr>
          <p:nvPr/>
        </p:nvSpPr>
        <p:spPr bwMode="auto">
          <a:xfrm>
            <a:off x="6934200" y="3200400"/>
            <a:ext cx="1069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10.35.144.15</a:t>
            </a:r>
          </a:p>
        </p:txBody>
      </p:sp>
      <p:sp>
        <p:nvSpPr>
          <p:cNvPr id="12301" name="Text Box 13"/>
          <p:cNvSpPr txBox="1">
            <a:spLocks noChangeArrowheads="1"/>
          </p:cNvSpPr>
          <p:nvPr/>
        </p:nvSpPr>
        <p:spPr bwMode="auto">
          <a:xfrm>
            <a:off x="3052763" y="2800350"/>
            <a:ext cx="2132012" cy="2841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BR" sz="1200">
                <a:latin typeface="+mj-lt"/>
              </a:rPr>
              <a:t>Tabela de Roteamento    </a:t>
            </a:r>
          </a:p>
        </p:txBody>
      </p:sp>
      <p:sp>
        <p:nvSpPr>
          <p:cNvPr id="12302" name="Text Box 14"/>
          <p:cNvSpPr txBox="1">
            <a:spLocks noChangeArrowheads="1"/>
          </p:cNvSpPr>
          <p:nvPr/>
        </p:nvSpPr>
        <p:spPr bwMode="auto">
          <a:xfrm>
            <a:off x="3052763" y="3124200"/>
            <a:ext cx="2128837" cy="8318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solidFill>
                  <a:srgbClr val="A50021"/>
                </a:solidFill>
                <a:latin typeface="+mj-lt"/>
              </a:rPr>
              <a:t>Destino            Gateway</a:t>
            </a:r>
            <a:r>
              <a:rPr lang="pt-BR" sz="1200">
                <a:latin typeface="+mj-lt"/>
              </a:rPr>
              <a:t>  </a:t>
            </a:r>
          </a:p>
          <a:p>
            <a:r>
              <a:rPr lang="pt-BR" sz="1200">
                <a:latin typeface="+mj-lt"/>
              </a:rPr>
              <a:t> </a:t>
            </a:r>
          </a:p>
          <a:p>
            <a:r>
              <a:rPr lang="pt-BR" sz="1200">
                <a:latin typeface="+mj-lt"/>
              </a:rPr>
              <a:t>10.35.143.0    10.35.143.10</a:t>
            </a:r>
          </a:p>
          <a:p>
            <a:r>
              <a:rPr lang="pt-BR" sz="1200">
                <a:latin typeface="+mj-lt"/>
              </a:rPr>
              <a:t> 0.0.0.0           10.35.143.1</a:t>
            </a:r>
          </a:p>
        </p:txBody>
      </p:sp>
      <p:sp>
        <p:nvSpPr>
          <p:cNvPr id="12303" name="Line 15"/>
          <p:cNvSpPr>
            <a:spLocks noChangeShapeType="1"/>
          </p:cNvSpPr>
          <p:nvPr/>
        </p:nvSpPr>
        <p:spPr bwMode="auto">
          <a:xfrm flipH="1">
            <a:off x="4043363" y="3089275"/>
            <a:ext cx="17462" cy="8731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04" name="AutoShape 16"/>
          <p:cNvSpPr>
            <a:spLocks noChangeArrowheads="1"/>
          </p:cNvSpPr>
          <p:nvPr/>
        </p:nvSpPr>
        <p:spPr bwMode="auto">
          <a:xfrm>
            <a:off x="2133600" y="3657600"/>
            <a:ext cx="838200" cy="152400"/>
          </a:xfrm>
          <a:prstGeom prst="rightArrow">
            <a:avLst>
              <a:gd name="adj1" fmla="val 50000"/>
              <a:gd name="adj2" fmla="val 137500"/>
            </a:avLst>
          </a:prstGeom>
          <a:solidFill>
            <a:schemeClr val="accent1"/>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2305" name="Rectangle 17"/>
          <p:cNvSpPr>
            <a:spLocks noChangeArrowheads="1"/>
          </p:cNvSpPr>
          <p:nvPr/>
        </p:nvSpPr>
        <p:spPr bwMode="auto">
          <a:xfrm>
            <a:off x="3886200" y="4267200"/>
            <a:ext cx="1295400" cy="60960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1800">
                <a:latin typeface="+mj-lt"/>
              </a:rPr>
              <a:t>Router</a:t>
            </a:r>
          </a:p>
        </p:txBody>
      </p:sp>
      <p:sp>
        <p:nvSpPr>
          <p:cNvPr id="12307" name="Line 19"/>
          <p:cNvSpPr>
            <a:spLocks noChangeShapeType="1"/>
          </p:cNvSpPr>
          <p:nvPr/>
        </p:nvSpPr>
        <p:spPr bwMode="auto">
          <a:xfrm>
            <a:off x="5181600" y="4572000"/>
            <a:ext cx="2895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08" name="Text Box 20"/>
          <p:cNvSpPr txBox="1">
            <a:spLocks noChangeArrowheads="1"/>
          </p:cNvSpPr>
          <p:nvPr/>
        </p:nvSpPr>
        <p:spPr bwMode="auto">
          <a:xfrm>
            <a:off x="7162800" y="46482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10.35.144.0</a:t>
            </a:r>
          </a:p>
        </p:txBody>
      </p:sp>
      <p:sp>
        <p:nvSpPr>
          <p:cNvPr id="12309" name="Freeform 21"/>
          <p:cNvSpPr>
            <a:spLocks/>
          </p:cNvSpPr>
          <p:nvPr/>
        </p:nvSpPr>
        <p:spPr bwMode="auto">
          <a:xfrm>
            <a:off x="1879600" y="3962400"/>
            <a:ext cx="1778000" cy="1016000"/>
          </a:xfrm>
          <a:custGeom>
            <a:avLst/>
            <a:gdLst>
              <a:gd name="T0" fmla="*/ 160 w 1120"/>
              <a:gd name="T1" fmla="*/ 0 h 640"/>
              <a:gd name="T2" fmla="*/ 448 w 1120"/>
              <a:gd name="T3" fmla="*/ 96 h 640"/>
              <a:gd name="T4" fmla="*/ 112 w 1120"/>
              <a:gd name="T5" fmla="*/ 576 h 640"/>
              <a:gd name="T6" fmla="*/ 1120 w 1120"/>
              <a:gd name="T7" fmla="*/ 480 h 640"/>
            </a:gdLst>
            <a:ahLst/>
            <a:cxnLst>
              <a:cxn ang="0">
                <a:pos x="T0" y="T1"/>
              </a:cxn>
              <a:cxn ang="0">
                <a:pos x="T2" y="T3"/>
              </a:cxn>
              <a:cxn ang="0">
                <a:pos x="T4" y="T5"/>
              </a:cxn>
              <a:cxn ang="0">
                <a:pos x="T6" y="T7"/>
              </a:cxn>
            </a:cxnLst>
            <a:rect l="0" t="0" r="r" b="b"/>
            <a:pathLst>
              <a:path w="1120" h="640">
                <a:moveTo>
                  <a:pt x="160" y="0"/>
                </a:moveTo>
                <a:cubicBezTo>
                  <a:pt x="308" y="0"/>
                  <a:pt x="456" y="0"/>
                  <a:pt x="448" y="96"/>
                </a:cubicBezTo>
                <a:cubicBezTo>
                  <a:pt x="440" y="192"/>
                  <a:pt x="0" y="512"/>
                  <a:pt x="112" y="576"/>
                </a:cubicBezTo>
                <a:cubicBezTo>
                  <a:pt x="224" y="640"/>
                  <a:pt x="952" y="496"/>
                  <a:pt x="1120" y="480"/>
                </a:cubicBezTo>
              </a:path>
            </a:pathLst>
          </a:custGeom>
          <a:noFill/>
          <a:ln w="9525">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13" name="Text Box 25"/>
          <p:cNvSpPr txBox="1">
            <a:spLocks noChangeArrowheads="1"/>
          </p:cNvSpPr>
          <p:nvPr/>
        </p:nvSpPr>
        <p:spPr bwMode="auto">
          <a:xfrm>
            <a:off x="3505200" y="5029200"/>
            <a:ext cx="1990725" cy="2841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BR" sz="1200">
                <a:latin typeface="+mj-lt"/>
              </a:rPr>
              <a:t>Tabela de Roteamento    </a:t>
            </a:r>
          </a:p>
        </p:txBody>
      </p:sp>
      <p:sp>
        <p:nvSpPr>
          <p:cNvPr id="12314" name="Text Box 26"/>
          <p:cNvSpPr txBox="1">
            <a:spLocks noChangeArrowheads="1"/>
          </p:cNvSpPr>
          <p:nvPr/>
        </p:nvSpPr>
        <p:spPr bwMode="auto">
          <a:xfrm>
            <a:off x="3505200" y="5334000"/>
            <a:ext cx="1978025" cy="101441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solidFill>
                  <a:srgbClr val="A50021"/>
                </a:solidFill>
                <a:latin typeface="+mj-lt"/>
              </a:rPr>
              <a:t>Destino            Gateway</a:t>
            </a:r>
            <a:r>
              <a:rPr lang="pt-BR" sz="1200">
                <a:latin typeface="+mj-lt"/>
              </a:rPr>
              <a:t>  </a:t>
            </a:r>
          </a:p>
          <a:p>
            <a:r>
              <a:rPr lang="pt-BR" sz="1200">
                <a:latin typeface="+mj-lt"/>
              </a:rPr>
              <a:t> </a:t>
            </a:r>
          </a:p>
          <a:p>
            <a:r>
              <a:rPr lang="pt-BR" sz="1200">
                <a:latin typeface="+mj-lt"/>
              </a:rPr>
              <a:t>10.35.143.0    10.35.143.1</a:t>
            </a:r>
          </a:p>
          <a:p>
            <a:r>
              <a:rPr lang="pt-BR" sz="1200">
                <a:latin typeface="+mj-lt"/>
              </a:rPr>
              <a:t>10.35.144.0    10.35.144.1</a:t>
            </a:r>
          </a:p>
          <a:p>
            <a:r>
              <a:rPr lang="pt-BR" sz="1200">
                <a:latin typeface="+mj-lt"/>
              </a:rPr>
              <a:t>    .......                 .......</a:t>
            </a:r>
          </a:p>
        </p:txBody>
      </p:sp>
      <p:sp>
        <p:nvSpPr>
          <p:cNvPr id="12315" name="Line 27"/>
          <p:cNvSpPr>
            <a:spLocks noChangeShapeType="1"/>
          </p:cNvSpPr>
          <p:nvPr/>
        </p:nvSpPr>
        <p:spPr bwMode="auto">
          <a:xfrm>
            <a:off x="4495800" y="5334000"/>
            <a:ext cx="0" cy="9953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16" name="Text Box 28"/>
          <p:cNvSpPr txBox="1">
            <a:spLocks noChangeArrowheads="1"/>
          </p:cNvSpPr>
          <p:nvPr/>
        </p:nvSpPr>
        <p:spPr bwMode="auto">
          <a:xfrm>
            <a:off x="2976563" y="4191000"/>
            <a:ext cx="9858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10.35.143.1</a:t>
            </a:r>
          </a:p>
        </p:txBody>
      </p:sp>
      <p:sp>
        <p:nvSpPr>
          <p:cNvPr id="12317" name="Rectangle 29"/>
          <p:cNvSpPr>
            <a:spLocks noChangeArrowheads="1"/>
          </p:cNvSpPr>
          <p:nvPr/>
        </p:nvSpPr>
        <p:spPr bwMode="auto">
          <a:xfrm>
            <a:off x="3886200" y="44958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2318" name="Rectangle 30"/>
          <p:cNvSpPr>
            <a:spLocks noChangeArrowheads="1"/>
          </p:cNvSpPr>
          <p:nvPr/>
        </p:nvSpPr>
        <p:spPr bwMode="auto">
          <a:xfrm>
            <a:off x="5105400" y="44958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2319" name="Text Box 31"/>
          <p:cNvSpPr txBox="1">
            <a:spLocks noChangeArrowheads="1"/>
          </p:cNvSpPr>
          <p:nvPr/>
        </p:nvSpPr>
        <p:spPr bwMode="auto">
          <a:xfrm>
            <a:off x="5181600" y="42672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10.35.144.1</a:t>
            </a:r>
          </a:p>
        </p:txBody>
      </p:sp>
      <p:sp>
        <p:nvSpPr>
          <p:cNvPr id="12320" name="Freeform 32"/>
          <p:cNvSpPr>
            <a:spLocks/>
          </p:cNvSpPr>
          <p:nvPr/>
        </p:nvSpPr>
        <p:spPr bwMode="auto">
          <a:xfrm>
            <a:off x="5181600" y="3619500"/>
            <a:ext cx="1676400" cy="1384300"/>
          </a:xfrm>
          <a:custGeom>
            <a:avLst/>
            <a:gdLst>
              <a:gd name="T0" fmla="*/ 0 w 1056"/>
              <a:gd name="T1" fmla="*/ 600 h 872"/>
              <a:gd name="T2" fmla="*/ 768 w 1056"/>
              <a:gd name="T3" fmla="*/ 792 h 872"/>
              <a:gd name="T4" fmla="*/ 528 w 1056"/>
              <a:gd name="T5" fmla="*/ 120 h 872"/>
              <a:gd name="T6" fmla="*/ 1056 w 1056"/>
              <a:gd name="T7" fmla="*/ 72 h 872"/>
            </a:gdLst>
            <a:ahLst/>
            <a:cxnLst>
              <a:cxn ang="0">
                <a:pos x="T0" y="T1"/>
              </a:cxn>
              <a:cxn ang="0">
                <a:pos x="T2" y="T3"/>
              </a:cxn>
              <a:cxn ang="0">
                <a:pos x="T4" y="T5"/>
              </a:cxn>
              <a:cxn ang="0">
                <a:pos x="T6" y="T7"/>
              </a:cxn>
            </a:cxnLst>
            <a:rect l="0" t="0" r="r" b="b"/>
            <a:pathLst>
              <a:path w="1056" h="872">
                <a:moveTo>
                  <a:pt x="0" y="600"/>
                </a:moveTo>
                <a:cubicBezTo>
                  <a:pt x="340" y="736"/>
                  <a:pt x="680" y="872"/>
                  <a:pt x="768" y="792"/>
                </a:cubicBezTo>
                <a:cubicBezTo>
                  <a:pt x="856" y="712"/>
                  <a:pt x="480" y="240"/>
                  <a:pt x="528" y="120"/>
                </a:cubicBezTo>
                <a:cubicBezTo>
                  <a:pt x="576" y="0"/>
                  <a:pt x="816" y="36"/>
                  <a:pt x="1056" y="72"/>
                </a:cubicBezTo>
              </a:path>
            </a:pathLst>
          </a:custGeom>
          <a:noFill/>
          <a:ln w="9525">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21" name="Text Box 33"/>
          <p:cNvSpPr txBox="1">
            <a:spLocks noChangeArrowheads="1"/>
          </p:cNvSpPr>
          <p:nvPr/>
        </p:nvSpPr>
        <p:spPr bwMode="auto">
          <a:xfrm>
            <a:off x="6629400" y="5029200"/>
            <a:ext cx="2079625" cy="284163"/>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BR" sz="1200">
                <a:latin typeface="+mj-lt"/>
              </a:rPr>
              <a:t>Tabela de Roteamento    </a:t>
            </a:r>
          </a:p>
        </p:txBody>
      </p:sp>
      <p:sp>
        <p:nvSpPr>
          <p:cNvPr id="12322" name="Text Box 34"/>
          <p:cNvSpPr txBox="1">
            <a:spLocks noChangeArrowheads="1"/>
          </p:cNvSpPr>
          <p:nvPr/>
        </p:nvSpPr>
        <p:spPr bwMode="auto">
          <a:xfrm>
            <a:off x="6629400" y="5353050"/>
            <a:ext cx="2057400" cy="8318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solidFill>
                  <a:srgbClr val="A50021"/>
                </a:solidFill>
                <a:latin typeface="+mj-lt"/>
              </a:rPr>
              <a:t>Destino            Gateway</a:t>
            </a:r>
            <a:r>
              <a:rPr lang="pt-BR" sz="1200">
                <a:latin typeface="+mj-lt"/>
              </a:rPr>
              <a:t>  </a:t>
            </a:r>
          </a:p>
          <a:p>
            <a:r>
              <a:rPr lang="pt-BR" sz="1200">
                <a:latin typeface="+mj-lt"/>
              </a:rPr>
              <a:t> </a:t>
            </a:r>
          </a:p>
          <a:p>
            <a:r>
              <a:rPr lang="pt-BR" sz="1200">
                <a:latin typeface="+mj-lt"/>
              </a:rPr>
              <a:t>10.35.144.0    10.35.144.15</a:t>
            </a:r>
          </a:p>
          <a:p>
            <a:r>
              <a:rPr lang="pt-BR" sz="1200">
                <a:latin typeface="+mj-lt"/>
              </a:rPr>
              <a:t>0.0.0.0	  10.35.144.1</a:t>
            </a:r>
          </a:p>
        </p:txBody>
      </p:sp>
      <p:sp>
        <p:nvSpPr>
          <p:cNvPr id="12323" name="Line 35"/>
          <p:cNvSpPr>
            <a:spLocks noChangeShapeType="1"/>
          </p:cNvSpPr>
          <p:nvPr/>
        </p:nvSpPr>
        <p:spPr bwMode="auto">
          <a:xfrm flipH="1">
            <a:off x="7637463" y="5318125"/>
            <a:ext cx="0" cy="8540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324" name="AutoShape 36"/>
          <p:cNvSpPr>
            <a:spLocks noChangeArrowheads="1"/>
          </p:cNvSpPr>
          <p:nvPr/>
        </p:nvSpPr>
        <p:spPr bwMode="auto">
          <a:xfrm>
            <a:off x="6781800" y="4267200"/>
            <a:ext cx="152400" cy="685800"/>
          </a:xfrm>
          <a:prstGeom prst="downArrow">
            <a:avLst>
              <a:gd name="adj1" fmla="val 50000"/>
              <a:gd name="adj2" fmla="val 112500"/>
            </a:avLst>
          </a:prstGeom>
          <a:solidFill>
            <a:schemeClr val="accent1"/>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pic>
        <p:nvPicPr>
          <p:cNvPr id="32" name="Imagem 6" descr="LOGOMARCA EDUCANDUS.jpg">
            <a:extLst>
              <a:ext uri="{FF2B5EF4-FFF2-40B4-BE49-F238E27FC236}">
                <a16:creationId xmlns:a16="http://schemas.microsoft.com/office/drawing/2014/main" id="{25380A2B-A38F-45E8-8406-20EB0498E68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5463" y="5599589"/>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37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r>
              <a:rPr lang="pt-BR" sz="4000" dirty="0"/>
              <a:t>Roteamento Estático e Dinâmico</a:t>
            </a:r>
          </a:p>
        </p:txBody>
      </p:sp>
      <p:sp>
        <p:nvSpPr>
          <p:cNvPr id="6147" name="Rectangle 3"/>
          <p:cNvSpPr>
            <a:spLocks noGrp="1" noChangeArrowheads="1"/>
          </p:cNvSpPr>
          <p:nvPr>
            <p:ph type="body" idx="1"/>
          </p:nvPr>
        </p:nvSpPr>
        <p:spPr/>
        <p:txBody>
          <a:bodyPr/>
          <a:lstStyle/>
          <a:p>
            <a:r>
              <a:rPr lang="pt-BR">
                <a:latin typeface="+mj-lt"/>
              </a:rPr>
              <a:t>Roteamento Estático</a:t>
            </a:r>
          </a:p>
          <a:p>
            <a:pPr lvl="1"/>
            <a:r>
              <a:rPr lang="pt-BR">
                <a:latin typeface="+mj-lt"/>
              </a:rPr>
              <a:t>Normalmente configurado manualmente</a:t>
            </a:r>
          </a:p>
          <a:p>
            <a:pPr lvl="1"/>
            <a:r>
              <a:rPr lang="pt-BR">
                <a:latin typeface="+mj-lt"/>
              </a:rPr>
              <a:t>A tabela de roteamento é estática</a:t>
            </a:r>
          </a:p>
          <a:p>
            <a:pPr lvl="2"/>
            <a:r>
              <a:rPr lang="pt-BR">
                <a:latin typeface="+mj-lt"/>
              </a:rPr>
              <a:t>As rotas não se alteram dinamicamente de acordo com as alterações da topologia da rede</a:t>
            </a:r>
          </a:p>
          <a:p>
            <a:pPr lvl="1"/>
            <a:r>
              <a:rPr lang="pt-BR">
                <a:latin typeface="+mj-lt"/>
              </a:rPr>
              <a:t>Custo manutenção cresce de acordo com a complexidade e tamanho da rede</a:t>
            </a:r>
          </a:p>
          <a:p>
            <a:pPr lvl="1"/>
            <a:r>
              <a:rPr lang="pt-BR">
                <a:latin typeface="+mj-lt"/>
              </a:rPr>
              <a:t>Sujeito a falhas de configuração</a:t>
            </a:r>
          </a:p>
          <a:p>
            <a:endParaRPr lang="pt-BR">
              <a:latin typeface="+mj-lt"/>
            </a:endParaRPr>
          </a:p>
        </p:txBody>
      </p:sp>
      <p:pic>
        <p:nvPicPr>
          <p:cNvPr id="4" name="Imagem 6" descr="LOGOMARCA EDUCANDUS.jpg">
            <a:extLst>
              <a:ext uri="{FF2B5EF4-FFF2-40B4-BE49-F238E27FC236}">
                <a16:creationId xmlns:a16="http://schemas.microsoft.com/office/drawing/2014/main" id="{17A7A763-A005-4014-925E-0A985177A2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477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pt-BR" dirty="0"/>
              <a:t>Roteamento Estático e Dinâmico</a:t>
            </a:r>
          </a:p>
        </p:txBody>
      </p:sp>
      <p:sp>
        <p:nvSpPr>
          <p:cNvPr id="7171" name="Rectangle 3"/>
          <p:cNvSpPr>
            <a:spLocks noGrp="1" noChangeArrowheads="1"/>
          </p:cNvSpPr>
          <p:nvPr>
            <p:ph type="body" idx="1"/>
          </p:nvPr>
        </p:nvSpPr>
        <p:spPr/>
        <p:txBody>
          <a:bodyPr/>
          <a:lstStyle/>
          <a:p>
            <a:pPr>
              <a:lnSpc>
                <a:spcPct val="90000"/>
              </a:lnSpc>
            </a:pPr>
            <a:r>
              <a:rPr lang="pt-BR">
                <a:latin typeface="+mj-lt"/>
              </a:rPr>
              <a:t>Roteamento Dinâmico</a:t>
            </a:r>
          </a:p>
          <a:p>
            <a:pPr lvl="1">
              <a:lnSpc>
                <a:spcPct val="90000"/>
              </a:lnSpc>
            </a:pPr>
            <a:r>
              <a:rPr lang="pt-BR">
                <a:latin typeface="+mj-lt"/>
              </a:rPr>
              <a:t>Divulgação e alteração das tabelas de roteamento de forma dinâmica</a:t>
            </a:r>
          </a:p>
          <a:p>
            <a:pPr lvl="2">
              <a:lnSpc>
                <a:spcPct val="90000"/>
              </a:lnSpc>
            </a:pPr>
            <a:r>
              <a:rPr lang="pt-BR">
                <a:latin typeface="+mj-lt"/>
              </a:rPr>
              <a:t>Sem intervenção constante do administrador</a:t>
            </a:r>
          </a:p>
          <a:p>
            <a:pPr lvl="1">
              <a:lnSpc>
                <a:spcPct val="90000"/>
              </a:lnSpc>
            </a:pPr>
            <a:r>
              <a:rPr lang="pt-BR">
                <a:latin typeface="+mj-lt"/>
              </a:rPr>
              <a:t>Alteração das tabelas dinamicamente de acordo com a alteração da topologia da rede</a:t>
            </a:r>
          </a:p>
          <a:p>
            <a:pPr lvl="2">
              <a:lnSpc>
                <a:spcPct val="90000"/>
              </a:lnSpc>
            </a:pPr>
            <a:r>
              <a:rPr lang="pt-BR">
                <a:latin typeface="+mj-lt"/>
              </a:rPr>
              <a:t>Adaptativo</a:t>
            </a:r>
          </a:p>
          <a:p>
            <a:pPr lvl="1">
              <a:lnSpc>
                <a:spcPct val="90000"/>
              </a:lnSpc>
            </a:pPr>
            <a:r>
              <a:rPr lang="pt-BR">
                <a:latin typeface="+mj-lt"/>
              </a:rPr>
              <a:t>Melhora o tempo de manutenção das tabelas em grandes redes</a:t>
            </a:r>
          </a:p>
          <a:p>
            <a:pPr lvl="1">
              <a:lnSpc>
                <a:spcPct val="90000"/>
              </a:lnSpc>
            </a:pPr>
            <a:r>
              <a:rPr lang="pt-BR">
                <a:latin typeface="+mj-lt"/>
              </a:rPr>
              <a:t>Mas também está sujeito a falhas</a:t>
            </a:r>
          </a:p>
          <a:p>
            <a:pPr lvl="1">
              <a:lnSpc>
                <a:spcPct val="90000"/>
              </a:lnSpc>
            </a:pPr>
            <a:endParaRPr lang="pt-BR">
              <a:latin typeface="+mj-lt"/>
            </a:endParaRPr>
          </a:p>
        </p:txBody>
      </p:sp>
      <p:pic>
        <p:nvPicPr>
          <p:cNvPr id="4" name="Imagem 6" descr="LOGOMARCA EDUCANDUS.jpg">
            <a:extLst>
              <a:ext uri="{FF2B5EF4-FFF2-40B4-BE49-F238E27FC236}">
                <a16:creationId xmlns:a16="http://schemas.microsoft.com/office/drawing/2014/main" id="{487DA3F1-1226-42CC-B675-0A1424DF5C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289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t-BR" dirty="0"/>
              <a:t>Roteamento Estático - Exemplo</a:t>
            </a:r>
          </a:p>
        </p:txBody>
      </p:sp>
      <p:sp>
        <p:nvSpPr>
          <p:cNvPr id="10245" name="Line 5"/>
          <p:cNvSpPr>
            <a:spLocks noChangeShapeType="1"/>
          </p:cNvSpPr>
          <p:nvPr/>
        </p:nvSpPr>
        <p:spPr bwMode="auto">
          <a:xfrm>
            <a:off x="990600" y="2743200"/>
            <a:ext cx="15287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0249" name="Text Box 9"/>
          <p:cNvSpPr txBox="1">
            <a:spLocks noChangeArrowheads="1"/>
          </p:cNvSpPr>
          <p:nvPr/>
        </p:nvSpPr>
        <p:spPr bwMode="auto">
          <a:xfrm>
            <a:off x="914400" y="2468563"/>
            <a:ext cx="9858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10.35.143.0</a:t>
            </a:r>
          </a:p>
        </p:txBody>
      </p:sp>
      <p:sp>
        <p:nvSpPr>
          <p:cNvPr id="10255" name="Rectangle 15"/>
          <p:cNvSpPr>
            <a:spLocks noChangeArrowheads="1"/>
          </p:cNvSpPr>
          <p:nvPr/>
        </p:nvSpPr>
        <p:spPr bwMode="auto">
          <a:xfrm>
            <a:off x="2514600" y="2438400"/>
            <a:ext cx="1295400" cy="60960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1800">
                <a:latin typeface="+mj-lt"/>
              </a:rPr>
              <a:t>Router 1</a:t>
            </a:r>
          </a:p>
        </p:txBody>
      </p:sp>
      <p:sp>
        <p:nvSpPr>
          <p:cNvPr id="10256" name="Line 16"/>
          <p:cNvSpPr>
            <a:spLocks noChangeShapeType="1"/>
          </p:cNvSpPr>
          <p:nvPr/>
        </p:nvSpPr>
        <p:spPr bwMode="auto">
          <a:xfrm>
            <a:off x="3810000" y="2743200"/>
            <a:ext cx="1676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0257" name="Text Box 17"/>
          <p:cNvSpPr txBox="1">
            <a:spLocks noChangeArrowheads="1"/>
          </p:cNvSpPr>
          <p:nvPr/>
        </p:nvSpPr>
        <p:spPr bwMode="auto">
          <a:xfrm>
            <a:off x="4114800" y="27432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10.35.144.0</a:t>
            </a:r>
          </a:p>
        </p:txBody>
      </p:sp>
      <p:sp>
        <p:nvSpPr>
          <p:cNvPr id="10262" name="Text Box 22"/>
          <p:cNvSpPr txBox="1">
            <a:spLocks noChangeArrowheads="1"/>
          </p:cNvSpPr>
          <p:nvPr/>
        </p:nvSpPr>
        <p:spPr bwMode="auto">
          <a:xfrm>
            <a:off x="2057400" y="22098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10.35.143.1</a:t>
            </a:r>
          </a:p>
        </p:txBody>
      </p:sp>
      <p:sp>
        <p:nvSpPr>
          <p:cNvPr id="10263" name="Rectangle 23"/>
          <p:cNvSpPr>
            <a:spLocks noChangeArrowheads="1"/>
          </p:cNvSpPr>
          <p:nvPr/>
        </p:nvSpPr>
        <p:spPr bwMode="auto">
          <a:xfrm>
            <a:off x="2514600" y="26670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64" name="Rectangle 24"/>
          <p:cNvSpPr>
            <a:spLocks noChangeArrowheads="1"/>
          </p:cNvSpPr>
          <p:nvPr/>
        </p:nvSpPr>
        <p:spPr bwMode="auto">
          <a:xfrm>
            <a:off x="3733800" y="26670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73" name="Rectangle 33"/>
          <p:cNvSpPr>
            <a:spLocks noChangeArrowheads="1"/>
          </p:cNvSpPr>
          <p:nvPr/>
        </p:nvSpPr>
        <p:spPr bwMode="auto">
          <a:xfrm>
            <a:off x="5486400" y="2438400"/>
            <a:ext cx="1295400" cy="60960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1800">
                <a:latin typeface="+mj-lt"/>
              </a:rPr>
              <a:t>Router 2</a:t>
            </a:r>
          </a:p>
        </p:txBody>
      </p:sp>
      <p:sp>
        <p:nvSpPr>
          <p:cNvPr id="10274" name="Rectangle 34"/>
          <p:cNvSpPr>
            <a:spLocks noChangeArrowheads="1"/>
          </p:cNvSpPr>
          <p:nvPr/>
        </p:nvSpPr>
        <p:spPr bwMode="auto">
          <a:xfrm>
            <a:off x="5486400" y="26670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76" name="Text Box 36"/>
          <p:cNvSpPr txBox="1">
            <a:spLocks noChangeArrowheads="1"/>
          </p:cNvSpPr>
          <p:nvPr/>
        </p:nvSpPr>
        <p:spPr bwMode="auto">
          <a:xfrm>
            <a:off x="3281363" y="2209800"/>
            <a:ext cx="9858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10.35.144.1</a:t>
            </a:r>
          </a:p>
        </p:txBody>
      </p:sp>
      <p:sp>
        <p:nvSpPr>
          <p:cNvPr id="10277" name="Text Box 37"/>
          <p:cNvSpPr txBox="1">
            <a:spLocks noChangeArrowheads="1"/>
          </p:cNvSpPr>
          <p:nvPr/>
        </p:nvSpPr>
        <p:spPr bwMode="auto">
          <a:xfrm>
            <a:off x="4876800" y="22098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10.35.144.2</a:t>
            </a:r>
          </a:p>
        </p:txBody>
      </p:sp>
      <p:sp>
        <p:nvSpPr>
          <p:cNvPr id="10278" name="Line 38"/>
          <p:cNvSpPr>
            <a:spLocks noChangeShapeType="1"/>
          </p:cNvSpPr>
          <p:nvPr/>
        </p:nvSpPr>
        <p:spPr bwMode="auto">
          <a:xfrm rot="-5400000">
            <a:off x="5829300" y="3390900"/>
            <a:ext cx="685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0279" name="Rectangle 39"/>
          <p:cNvSpPr>
            <a:spLocks noChangeArrowheads="1"/>
          </p:cNvSpPr>
          <p:nvPr/>
        </p:nvSpPr>
        <p:spPr bwMode="auto">
          <a:xfrm>
            <a:off x="5486400" y="3733800"/>
            <a:ext cx="1295400" cy="60960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1800">
                <a:latin typeface="+mj-lt"/>
              </a:rPr>
              <a:t>Router 3</a:t>
            </a:r>
          </a:p>
        </p:txBody>
      </p:sp>
      <p:sp>
        <p:nvSpPr>
          <p:cNvPr id="10280" name="Rectangle 40"/>
          <p:cNvSpPr>
            <a:spLocks noChangeArrowheads="1"/>
          </p:cNvSpPr>
          <p:nvPr/>
        </p:nvSpPr>
        <p:spPr bwMode="auto">
          <a:xfrm rot="-5400000">
            <a:off x="6134100" y="36957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75" name="Rectangle 35"/>
          <p:cNvSpPr>
            <a:spLocks noChangeArrowheads="1"/>
          </p:cNvSpPr>
          <p:nvPr/>
        </p:nvSpPr>
        <p:spPr bwMode="auto">
          <a:xfrm rot="-5400000">
            <a:off x="6134100" y="29337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82" name="Line 42"/>
          <p:cNvSpPr>
            <a:spLocks noChangeShapeType="1"/>
          </p:cNvSpPr>
          <p:nvPr/>
        </p:nvSpPr>
        <p:spPr bwMode="auto">
          <a:xfrm>
            <a:off x="3810000" y="4038600"/>
            <a:ext cx="1752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0283" name="Rectangle 43"/>
          <p:cNvSpPr>
            <a:spLocks noChangeArrowheads="1"/>
          </p:cNvSpPr>
          <p:nvPr/>
        </p:nvSpPr>
        <p:spPr bwMode="auto">
          <a:xfrm>
            <a:off x="2514600" y="3733800"/>
            <a:ext cx="1295400" cy="60960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t-BR" sz="1800">
                <a:latin typeface="+mj-lt"/>
              </a:rPr>
              <a:t>Router 4</a:t>
            </a:r>
          </a:p>
        </p:txBody>
      </p:sp>
      <p:sp>
        <p:nvSpPr>
          <p:cNvPr id="10284" name="Text Box 44"/>
          <p:cNvSpPr txBox="1">
            <a:spLocks noChangeArrowheads="1"/>
          </p:cNvSpPr>
          <p:nvPr/>
        </p:nvSpPr>
        <p:spPr bwMode="auto">
          <a:xfrm>
            <a:off x="2057400" y="35052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10.35.148.1</a:t>
            </a:r>
          </a:p>
        </p:txBody>
      </p:sp>
      <p:sp>
        <p:nvSpPr>
          <p:cNvPr id="10285" name="Rectangle 45"/>
          <p:cNvSpPr>
            <a:spLocks noChangeArrowheads="1"/>
          </p:cNvSpPr>
          <p:nvPr/>
        </p:nvSpPr>
        <p:spPr bwMode="auto">
          <a:xfrm>
            <a:off x="2514600" y="39624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86" name="Rectangle 46"/>
          <p:cNvSpPr>
            <a:spLocks noChangeArrowheads="1"/>
          </p:cNvSpPr>
          <p:nvPr/>
        </p:nvSpPr>
        <p:spPr bwMode="auto">
          <a:xfrm>
            <a:off x="3733800" y="39624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87" name="Text Box 47"/>
          <p:cNvSpPr txBox="1">
            <a:spLocks noChangeArrowheads="1"/>
          </p:cNvSpPr>
          <p:nvPr/>
        </p:nvSpPr>
        <p:spPr bwMode="auto">
          <a:xfrm>
            <a:off x="3281363" y="3505200"/>
            <a:ext cx="9858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10.35.147.1</a:t>
            </a:r>
          </a:p>
        </p:txBody>
      </p:sp>
      <p:sp>
        <p:nvSpPr>
          <p:cNvPr id="10288" name="Line 48"/>
          <p:cNvSpPr>
            <a:spLocks noChangeShapeType="1"/>
          </p:cNvSpPr>
          <p:nvPr/>
        </p:nvSpPr>
        <p:spPr bwMode="auto">
          <a:xfrm>
            <a:off x="985838" y="4038600"/>
            <a:ext cx="15287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0289" name="Text Box 49"/>
          <p:cNvSpPr txBox="1">
            <a:spLocks noChangeArrowheads="1"/>
          </p:cNvSpPr>
          <p:nvPr/>
        </p:nvSpPr>
        <p:spPr bwMode="auto">
          <a:xfrm>
            <a:off x="762000" y="3687763"/>
            <a:ext cx="9858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10.35.148.0</a:t>
            </a:r>
          </a:p>
        </p:txBody>
      </p:sp>
      <p:sp>
        <p:nvSpPr>
          <p:cNvPr id="10281" name="Rectangle 41"/>
          <p:cNvSpPr>
            <a:spLocks noChangeArrowheads="1"/>
          </p:cNvSpPr>
          <p:nvPr/>
        </p:nvSpPr>
        <p:spPr bwMode="auto">
          <a:xfrm>
            <a:off x="5486400" y="39624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291" name="Text Box 51"/>
          <p:cNvSpPr txBox="1">
            <a:spLocks noChangeArrowheads="1"/>
          </p:cNvSpPr>
          <p:nvPr/>
        </p:nvSpPr>
        <p:spPr bwMode="auto">
          <a:xfrm>
            <a:off x="4038600" y="40687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10.35.147.0</a:t>
            </a:r>
          </a:p>
        </p:txBody>
      </p:sp>
      <p:sp>
        <p:nvSpPr>
          <p:cNvPr id="10292" name="Text Box 52"/>
          <p:cNvSpPr txBox="1">
            <a:spLocks noChangeArrowheads="1"/>
          </p:cNvSpPr>
          <p:nvPr/>
        </p:nvSpPr>
        <p:spPr bwMode="auto">
          <a:xfrm>
            <a:off x="5181600" y="31242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10.35.146.0</a:t>
            </a:r>
          </a:p>
        </p:txBody>
      </p:sp>
      <p:sp>
        <p:nvSpPr>
          <p:cNvPr id="10293" name="Text Box 53"/>
          <p:cNvSpPr txBox="1">
            <a:spLocks noChangeArrowheads="1"/>
          </p:cNvSpPr>
          <p:nvPr/>
        </p:nvSpPr>
        <p:spPr bwMode="auto">
          <a:xfrm>
            <a:off x="6172200" y="30781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10.35.146.1</a:t>
            </a:r>
          </a:p>
        </p:txBody>
      </p:sp>
      <p:sp>
        <p:nvSpPr>
          <p:cNvPr id="10294" name="Text Box 54"/>
          <p:cNvSpPr txBox="1">
            <a:spLocks noChangeArrowheads="1"/>
          </p:cNvSpPr>
          <p:nvPr/>
        </p:nvSpPr>
        <p:spPr bwMode="auto">
          <a:xfrm>
            <a:off x="6096000" y="35052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sz="1200">
                <a:latin typeface="+mj-lt"/>
              </a:rPr>
              <a:t>10.35.146.2</a:t>
            </a:r>
          </a:p>
        </p:txBody>
      </p:sp>
      <p:sp>
        <p:nvSpPr>
          <p:cNvPr id="10295" name="Text Box 55"/>
          <p:cNvSpPr txBox="1">
            <a:spLocks noChangeArrowheads="1"/>
          </p:cNvSpPr>
          <p:nvPr/>
        </p:nvSpPr>
        <p:spPr bwMode="auto">
          <a:xfrm>
            <a:off x="4724400" y="3505200"/>
            <a:ext cx="9858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200">
                <a:latin typeface="+mj-lt"/>
              </a:rPr>
              <a:t>10.35.147.2</a:t>
            </a:r>
          </a:p>
        </p:txBody>
      </p:sp>
      <p:sp>
        <p:nvSpPr>
          <p:cNvPr id="10296" name="AutoShape 56"/>
          <p:cNvSpPr>
            <a:spLocks noChangeArrowheads="1"/>
          </p:cNvSpPr>
          <p:nvPr/>
        </p:nvSpPr>
        <p:spPr bwMode="auto">
          <a:xfrm>
            <a:off x="4800600" y="5486400"/>
            <a:ext cx="2667000" cy="838200"/>
          </a:xfrm>
          <a:prstGeom prst="cloudCallout">
            <a:avLst>
              <a:gd name="adj1" fmla="val -144463"/>
              <a:gd name="adj2" fmla="val 3598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pt-BR">
              <a:latin typeface="+mj-lt"/>
            </a:endParaRPr>
          </a:p>
        </p:txBody>
      </p:sp>
      <p:sp>
        <p:nvSpPr>
          <p:cNvPr id="10298" name="Text Box 58"/>
          <p:cNvSpPr txBox="1">
            <a:spLocks noChangeArrowheads="1"/>
          </p:cNvSpPr>
          <p:nvPr/>
        </p:nvSpPr>
        <p:spPr bwMode="auto">
          <a:xfrm>
            <a:off x="5607050" y="5638800"/>
            <a:ext cx="966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atin typeface="+mj-lt"/>
              </a:rPr>
              <a:t>Internet</a:t>
            </a:r>
          </a:p>
        </p:txBody>
      </p:sp>
      <p:sp>
        <p:nvSpPr>
          <p:cNvPr id="10303" name="Rectangle 63"/>
          <p:cNvSpPr>
            <a:spLocks noChangeArrowheads="1"/>
          </p:cNvSpPr>
          <p:nvPr/>
        </p:nvSpPr>
        <p:spPr bwMode="auto">
          <a:xfrm rot="-5400000">
            <a:off x="6057900" y="4229100"/>
            <a:ext cx="76200" cy="152400"/>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305" name="Freeform 65"/>
          <p:cNvSpPr>
            <a:spLocks/>
          </p:cNvSpPr>
          <p:nvPr/>
        </p:nvSpPr>
        <p:spPr bwMode="auto">
          <a:xfrm>
            <a:off x="6019800" y="4343400"/>
            <a:ext cx="203200" cy="1143000"/>
          </a:xfrm>
          <a:custGeom>
            <a:avLst/>
            <a:gdLst>
              <a:gd name="T0" fmla="*/ 112 w 128"/>
              <a:gd name="T1" fmla="*/ 0 h 720"/>
              <a:gd name="T2" fmla="*/ 112 w 128"/>
              <a:gd name="T3" fmla="*/ 480 h 720"/>
              <a:gd name="T4" fmla="*/ 16 w 128"/>
              <a:gd name="T5" fmla="*/ 144 h 720"/>
              <a:gd name="T6" fmla="*/ 16 w 128"/>
              <a:gd name="T7" fmla="*/ 720 h 720"/>
            </a:gdLst>
            <a:ahLst/>
            <a:cxnLst>
              <a:cxn ang="0">
                <a:pos x="T0" y="T1"/>
              </a:cxn>
              <a:cxn ang="0">
                <a:pos x="T2" y="T3"/>
              </a:cxn>
              <a:cxn ang="0">
                <a:pos x="T4" y="T5"/>
              </a:cxn>
              <a:cxn ang="0">
                <a:pos x="T6" y="T7"/>
              </a:cxn>
            </a:cxnLst>
            <a:rect l="0" t="0" r="r" b="b"/>
            <a:pathLst>
              <a:path w="128" h="720">
                <a:moveTo>
                  <a:pt x="112" y="0"/>
                </a:moveTo>
                <a:cubicBezTo>
                  <a:pt x="120" y="228"/>
                  <a:pt x="128" y="456"/>
                  <a:pt x="112" y="480"/>
                </a:cubicBezTo>
                <a:cubicBezTo>
                  <a:pt x="96" y="504"/>
                  <a:pt x="32" y="104"/>
                  <a:pt x="16" y="144"/>
                </a:cubicBezTo>
                <a:cubicBezTo>
                  <a:pt x="0" y="184"/>
                  <a:pt x="16" y="632"/>
                  <a:pt x="16" y="72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2" name="Retângulo 1"/>
          <p:cNvSpPr/>
          <p:nvPr/>
        </p:nvSpPr>
        <p:spPr>
          <a:xfrm>
            <a:off x="1407319" y="5085184"/>
            <a:ext cx="3020665"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mj-lt"/>
            </a:endParaRPr>
          </a:p>
        </p:txBody>
      </p:sp>
      <p:pic>
        <p:nvPicPr>
          <p:cNvPr id="38" name="Imagem 6" descr="LOGOMARCA EDUCANDUS.jpg">
            <a:extLst>
              <a:ext uri="{FF2B5EF4-FFF2-40B4-BE49-F238E27FC236}">
                <a16:creationId xmlns:a16="http://schemas.microsoft.com/office/drawing/2014/main" id="{E311B178-CF1B-4572-A3AE-A604BF8AEB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564251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09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t-BR" dirty="0"/>
              <a:t>Sistemas Autônomos</a:t>
            </a:r>
          </a:p>
        </p:txBody>
      </p:sp>
      <p:sp>
        <p:nvSpPr>
          <p:cNvPr id="8195" name="Rectangle 3"/>
          <p:cNvSpPr>
            <a:spLocks noGrp="1" noChangeArrowheads="1"/>
          </p:cNvSpPr>
          <p:nvPr>
            <p:ph type="body" idx="1"/>
          </p:nvPr>
        </p:nvSpPr>
        <p:spPr/>
        <p:txBody>
          <a:bodyPr/>
          <a:lstStyle/>
          <a:p>
            <a:r>
              <a:rPr lang="pt-BR" dirty="0">
                <a:latin typeface="+mj-lt"/>
              </a:rPr>
              <a:t>Um SA (Sistema Autônomo) pode ser definido como:</a:t>
            </a:r>
          </a:p>
          <a:p>
            <a:pPr lvl="1">
              <a:buFont typeface="Wingdings" pitchFamily="2" charset="2"/>
              <a:buNone/>
            </a:pPr>
            <a:r>
              <a:rPr lang="pt-BR" sz="2400" i="1" dirty="0">
                <a:latin typeface="+mj-lt"/>
              </a:rPr>
              <a:t>“Um grupo de redes e roteadores controlados por uma única autoridade administrativa.”</a:t>
            </a:r>
          </a:p>
          <a:p>
            <a:r>
              <a:rPr lang="pt-BR" dirty="0">
                <a:latin typeface="+mj-lt"/>
              </a:rPr>
              <a:t>Roteadores em um sistema autônomo seguem as mesma “regras” de roteamento</a:t>
            </a:r>
          </a:p>
          <a:p>
            <a:r>
              <a:rPr lang="pt-BR" dirty="0">
                <a:latin typeface="+mj-lt"/>
              </a:rPr>
              <a:t>Protocolos de roteamento são classificados de acordo com sua atuação</a:t>
            </a:r>
          </a:p>
          <a:p>
            <a:pPr>
              <a:buFont typeface="Wingdings" pitchFamily="2" charset="2"/>
              <a:buNone/>
            </a:pPr>
            <a:endParaRPr lang="pt-BR" sz="2800" i="1" dirty="0">
              <a:latin typeface="+mj-lt"/>
            </a:endParaRPr>
          </a:p>
        </p:txBody>
      </p:sp>
      <p:pic>
        <p:nvPicPr>
          <p:cNvPr id="4" name="Imagem 6" descr="LOGOMARCA EDUCANDUS.jpg">
            <a:extLst>
              <a:ext uri="{FF2B5EF4-FFF2-40B4-BE49-F238E27FC236}">
                <a16:creationId xmlns:a16="http://schemas.microsoft.com/office/drawing/2014/main" id="{CC5C4634-62E3-419E-8997-78B2D7C398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923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07504" y="836712"/>
            <a:ext cx="8928992" cy="4525963"/>
          </a:xfrm>
          <a:noFill/>
          <a:ln/>
        </p:spPr>
        <p:txBody>
          <a:bodyPr/>
          <a:lstStyle/>
          <a:p>
            <a:r>
              <a:rPr lang="pt-BR" sz="2800" dirty="0">
                <a:latin typeface="+mj-lt"/>
              </a:rPr>
              <a:t>Função</a:t>
            </a:r>
          </a:p>
          <a:p>
            <a:pPr lvl="1">
              <a:buFontTx/>
              <a:buNone/>
            </a:pPr>
            <a:r>
              <a:rPr lang="pt-BR" sz="2400" dirty="0">
                <a:latin typeface="+mj-lt"/>
              </a:rPr>
              <a:t>A função de um protocolo de roteamento é construir tabelas de roteamento completas nos diversos roteadores de uma rede.</a:t>
            </a:r>
          </a:p>
          <a:p>
            <a:r>
              <a:rPr lang="pt-BR" sz="2800" dirty="0">
                <a:latin typeface="+mj-lt"/>
              </a:rPr>
              <a:t>Tipos</a:t>
            </a:r>
          </a:p>
          <a:p>
            <a:pPr lvl="1"/>
            <a:r>
              <a:rPr lang="pt-BR" sz="2400" dirty="0" err="1">
                <a:latin typeface="+mj-lt"/>
              </a:rPr>
              <a:t>igp</a:t>
            </a:r>
            <a:r>
              <a:rPr lang="pt-BR" sz="2400" dirty="0">
                <a:latin typeface="+mj-lt"/>
              </a:rPr>
              <a:t> (interior gateway </a:t>
            </a:r>
            <a:r>
              <a:rPr lang="pt-BR" sz="2400" dirty="0" err="1">
                <a:latin typeface="+mj-lt"/>
              </a:rPr>
              <a:t>protocol</a:t>
            </a:r>
            <a:r>
              <a:rPr lang="pt-BR" sz="2400" dirty="0">
                <a:latin typeface="+mj-lt"/>
              </a:rPr>
              <a:t>): protocolos para realizar o roteamento dentro de um sistema autônomo (AS).</a:t>
            </a:r>
          </a:p>
          <a:p>
            <a:pPr lvl="1"/>
            <a:r>
              <a:rPr lang="pt-BR" sz="2400" dirty="0" err="1">
                <a:latin typeface="+mj-lt"/>
              </a:rPr>
              <a:t>egp</a:t>
            </a:r>
            <a:r>
              <a:rPr lang="pt-BR" sz="2400" dirty="0">
                <a:latin typeface="+mj-lt"/>
              </a:rPr>
              <a:t> (exterior gateway </a:t>
            </a:r>
            <a:r>
              <a:rPr lang="pt-BR" sz="2400" dirty="0" err="1">
                <a:latin typeface="+mj-lt"/>
              </a:rPr>
              <a:t>protocol</a:t>
            </a:r>
            <a:r>
              <a:rPr lang="pt-BR" sz="2400" dirty="0">
                <a:latin typeface="+mj-lt"/>
              </a:rPr>
              <a:t>): protocolos para realizar o roteamento entre sistemas autônomos.</a:t>
            </a:r>
          </a:p>
        </p:txBody>
      </p:sp>
      <p:sp>
        <p:nvSpPr>
          <p:cNvPr id="6" name="AutoShape 4"/>
          <p:cNvSpPr>
            <a:spLocks noChangeArrowheads="1"/>
          </p:cNvSpPr>
          <p:nvPr/>
        </p:nvSpPr>
        <p:spPr bwMode="auto">
          <a:xfrm>
            <a:off x="304800" y="5166320"/>
            <a:ext cx="3886200" cy="1143000"/>
          </a:xfrm>
          <a:prstGeom prst="cloudCallout">
            <a:avLst>
              <a:gd name="adj1" fmla="val -51144"/>
              <a:gd name="adj2" fmla="val -8694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pt-BR" b="0">
              <a:latin typeface="+mj-lt"/>
            </a:endParaRPr>
          </a:p>
        </p:txBody>
      </p:sp>
      <p:sp>
        <p:nvSpPr>
          <p:cNvPr id="7" name="AutoShape 7"/>
          <p:cNvSpPr>
            <a:spLocks noChangeArrowheads="1"/>
          </p:cNvSpPr>
          <p:nvPr/>
        </p:nvSpPr>
        <p:spPr bwMode="auto">
          <a:xfrm>
            <a:off x="4953000" y="5257800"/>
            <a:ext cx="3886200" cy="1143000"/>
          </a:xfrm>
          <a:prstGeom prst="cloudCallout">
            <a:avLst>
              <a:gd name="adj1" fmla="val -72222"/>
              <a:gd name="adj2" fmla="val -7597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pt-BR" b="0">
              <a:latin typeface="+mj-lt"/>
            </a:endParaRPr>
          </a:p>
        </p:txBody>
      </p:sp>
      <p:sp>
        <p:nvSpPr>
          <p:cNvPr id="8" name="Oval 15"/>
          <p:cNvSpPr>
            <a:spLocks noChangeArrowheads="1"/>
          </p:cNvSpPr>
          <p:nvPr/>
        </p:nvSpPr>
        <p:spPr bwMode="auto">
          <a:xfrm>
            <a:off x="1143000" y="58674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9" name="Oval 16"/>
          <p:cNvSpPr>
            <a:spLocks noChangeArrowheads="1"/>
          </p:cNvSpPr>
          <p:nvPr/>
        </p:nvSpPr>
        <p:spPr bwMode="auto">
          <a:xfrm>
            <a:off x="2057400" y="54864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0" name="Oval 17"/>
          <p:cNvSpPr>
            <a:spLocks noChangeArrowheads="1"/>
          </p:cNvSpPr>
          <p:nvPr/>
        </p:nvSpPr>
        <p:spPr bwMode="auto">
          <a:xfrm>
            <a:off x="3048000" y="55626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1" name="Line 18"/>
          <p:cNvSpPr>
            <a:spLocks noChangeShapeType="1"/>
          </p:cNvSpPr>
          <p:nvPr/>
        </p:nvSpPr>
        <p:spPr bwMode="auto">
          <a:xfrm flipV="1">
            <a:off x="1447800" y="556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2" name="Line 19"/>
          <p:cNvSpPr>
            <a:spLocks noChangeShapeType="1"/>
          </p:cNvSpPr>
          <p:nvPr/>
        </p:nvSpPr>
        <p:spPr bwMode="auto">
          <a:xfrm flipV="1">
            <a:off x="1676400" y="5715000"/>
            <a:ext cx="1676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3" name="Oval 20"/>
          <p:cNvSpPr>
            <a:spLocks noChangeArrowheads="1"/>
          </p:cNvSpPr>
          <p:nvPr/>
        </p:nvSpPr>
        <p:spPr bwMode="auto">
          <a:xfrm>
            <a:off x="5943600" y="56388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4" name="Oval 21"/>
          <p:cNvSpPr>
            <a:spLocks noChangeArrowheads="1"/>
          </p:cNvSpPr>
          <p:nvPr/>
        </p:nvSpPr>
        <p:spPr bwMode="auto">
          <a:xfrm>
            <a:off x="6781800" y="59436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5" name="Oval 22"/>
          <p:cNvSpPr>
            <a:spLocks noChangeArrowheads="1"/>
          </p:cNvSpPr>
          <p:nvPr/>
        </p:nvSpPr>
        <p:spPr bwMode="auto">
          <a:xfrm>
            <a:off x="7467600" y="5562600"/>
            <a:ext cx="533400" cy="1524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latin typeface="+mj-lt"/>
            </a:endParaRPr>
          </a:p>
        </p:txBody>
      </p:sp>
      <p:sp>
        <p:nvSpPr>
          <p:cNvPr id="16" name="Line 23"/>
          <p:cNvSpPr>
            <a:spLocks noChangeShapeType="1"/>
          </p:cNvSpPr>
          <p:nvPr/>
        </p:nvSpPr>
        <p:spPr bwMode="auto">
          <a:xfrm flipV="1">
            <a:off x="6477000" y="5638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7" name="Line 24"/>
          <p:cNvSpPr>
            <a:spLocks noChangeShapeType="1"/>
          </p:cNvSpPr>
          <p:nvPr/>
        </p:nvSpPr>
        <p:spPr bwMode="auto">
          <a:xfrm>
            <a:off x="6248400" y="57912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8" name="Line 25"/>
          <p:cNvSpPr>
            <a:spLocks noChangeShapeType="1"/>
          </p:cNvSpPr>
          <p:nvPr/>
        </p:nvSpPr>
        <p:spPr bwMode="auto">
          <a:xfrm flipV="1">
            <a:off x="7315200" y="57150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19" name="Line 26"/>
          <p:cNvSpPr>
            <a:spLocks noChangeShapeType="1"/>
          </p:cNvSpPr>
          <p:nvPr/>
        </p:nvSpPr>
        <p:spPr bwMode="auto">
          <a:xfrm>
            <a:off x="3581400" y="5638800"/>
            <a:ext cx="24384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atin typeface="+mj-lt"/>
            </a:endParaRPr>
          </a:p>
        </p:txBody>
      </p:sp>
      <p:sp>
        <p:nvSpPr>
          <p:cNvPr id="20" name="Text Box 27"/>
          <p:cNvSpPr txBox="1">
            <a:spLocks noChangeArrowheads="1"/>
          </p:cNvSpPr>
          <p:nvPr/>
        </p:nvSpPr>
        <p:spPr bwMode="auto">
          <a:xfrm>
            <a:off x="1981200" y="5867400"/>
            <a:ext cx="952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Interior</a:t>
            </a:r>
          </a:p>
        </p:txBody>
      </p:sp>
      <p:sp>
        <p:nvSpPr>
          <p:cNvPr id="21" name="Text Box 28"/>
          <p:cNvSpPr txBox="1">
            <a:spLocks noChangeArrowheads="1"/>
          </p:cNvSpPr>
          <p:nvPr/>
        </p:nvSpPr>
        <p:spPr bwMode="auto">
          <a:xfrm>
            <a:off x="876300" y="5410200"/>
            <a:ext cx="952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Interior</a:t>
            </a:r>
          </a:p>
        </p:txBody>
      </p:sp>
      <p:sp>
        <p:nvSpPr>
          <p:cNvPr id="22" name="Text Box 29"/>
          <p:cNvSpPr txBox="1">
            <a:spLocks noChangeArrowheads="1"/>
          </p:cNvSpPr>
          <p:nvPr/>
        </p:nvSpPr>
        <p:spPr bwMode="auto">
          <a:xfrm>
            <a:off x="6477000" y="5334000"/>
            <a:ext cx="952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Interior</a:t>
            </a:r>
          </a:p>
        </p:txBody>
      </p:sp>
      <p:sp>
        <p:nvSpPr>
          <p:cNvPr id="23" name="Text Box 30"/>
          <p:cNvSpPr txBox="1">
            <a:spLocks noChangeArrowheads="1"/>
          </p:cNvSpPr>
          <p:nvPr/>
        </p:nvSpPr>
        <p:spPr bwMode="auto">
          <a:xfrm>
            <a:off x="5753100" y="5867400"/>
            <a:ext cx="952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Interior</a:t>
            </a:r>
          </a:p>
        </p:txBody>
      </p:sp>
      <p:sp>
        <p:nvSpPr>
          <p:cNvPr id="24" name="Text Box 31"/>
          <p:cNvSpPr txBox="1">
            <a:spLocks noChangeArrowheads="1"/>
          </p:cNvSpPr>
          <p:nvPr/>
        </p:nvSpPr>
        <p:spPr bwMode="auto">
          <a:xfrm>
            <a:off x="7429500" y="5791200"/>
            <a:ext cx="952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Interior</a:t>
            </a:r>
          </a:p>
        </p:txBody>
      </p:sp>
      <p:sp>
        <p:nvSpPr>
          <p:cNvPr id="25" name="Text Box 32"/>
          <p:cNvSpPr txBox="1">
            <a:spLocks noChangeArrowheads="1"/>
          </p:cNvSpPr>
          <p:nvPr/>
        </p:nvSpPr>
        <p:spPr bwMode="auto">
          <a:xfrm>
            <a:off x="4191000" y="5257800"/>
            <a:ext cx="1012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latin typeface="+mj-lt"/>
              </a:rPr>
              <a:t>P. Exterior</a:t>
            </a:r>
          </a:p>
        </p:txBody>
      </p:sp>
      <p:sp>
        <p:nvSpPr>
          <p:cNvPr id="26" name="Text Box 33"/>
          <p:cNvSpPr txBox="1">
            <a:spLocks noChangeArrowheads="1"/>
          </p:cNvSpPr>
          <p:nvPr/>
        </p:nvSpPr>
        <p:spPr bwMode="auto">
          <a:xfrm>
            <a:off x="2895600" y="5181600"/>
            <a:ext cx="668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solidFill>
                  <a:srgbClr val="A50021"/>
                </a:solidFill>
                <a:latin typeface="+mj-lt"/>
              </a:rPr>
              <a:t>SA #1</a:t>
            </a:r>
          </a:p>
        </p:txBody>
      </p:sp>
      <p:sp>
        <p:nvSpPr>
          <p:cNvPr id="27" name="Text Box 34"/>
          <p:cNvSpPr txBox="1">
            <a:spLocks noChangeArrowheads="1"/>
          </p:cNvSpPr>
          <p:nvPr/>
        </p:nvSpPr>
        <p:spPr bwMode="auto">
          <a:xfrm>
            <a:off x="7696200" y="5257800"/>
            <a:ext cx="668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sz="1400" b="0">
                <a:solidFill>
                  <a:srgbClr val="A50021"/>
                </a:solidFill>
                <a:latin typeface="+mj-lt"/>
              </a:rPr>
              <a:t>SA #2</a:t>
            </a:r>
          </a:p>
        </p:txBody>
      </p:sp>
      <p:sp>
        <p:nvSpPr>
          <p:cNvPr id="28" name="Retângulo 27"/>
          <p:cNvSpPr/>
          <p:nvPr/>
        </p:nvSpPr>
        <p:spPr>
          <a:xfrm>
            <a:off x="107504" y="4653136"/>
            <a:ext cx="1340296"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mj-lt"/>
            </a:endParaRPr>
          </a:p>
        </p:txBody>
      </p:sp>
      <p:sp>
        <p:nvSpPr>
          <p:cNvPr id="29" name="Retângulo 28"/>
          <p:cNvSpPr/>
          <p:nvPr/>
        </p:nvSpPr>
        <p:spPr>
          <a:xfrm>
            <a:off x="4027264" y="4653136"/>
            <a:ext cx="1340296"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mj-lt"/>
            </a:endParaRPr>
          </a:p>
        </p:txBody>
      </p:sp>
      <p:sp>
        <p:nvSpPr>
          <p:cNvPr id="30" name="Retângulo 29"/>
          <p:cNvSpPr/>
          <p:nvPr/>
        </p:nvSpPr>
        <p:spPr>
          <a:xfrm>
            <a:off x="4929560" y="5085184"/>
            <a:ext cx="5785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mj-lt"/>
            </a:endParaRPr>
          </a:p>
        </p:txBody>
      </p:sp>
      <p:sp>
        <p:nvSpPr>
          <p:cNvPr id="32" name="Rectangle 2"/>
          <p:cNvSpPr txBox="1">
            <a:spLocks noChangeArrowheads="1"/>
          </p:cNvSpPr>
          <p:nvPr/>
        </p:nvSpPr>
        <p:spPr>
          <a:xfrm>
            <a:off x="609600" y="446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Protocolos de Roteamento</a:t>
            </a:r>
          </a:p>
        </p:txBody>
      </p:sp>
    </p:spTree>
    <p:extLst>
      <p:ext uri="{BB962C8B-B14F-4D97-AF65-F5344CB8AC3E}">
        <p14:creationId xmlns:p14="http://schemas.microsoft.com/office/powerpoint/2010/main" val="8988570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pt-BR" sz="4000" dirty="0"/>
              <a:t>Protocolos de roteamento</a:t>
            </a:r>
          </a:p>
        </p:txBody>
      </p:sp>
      <p:sp>
        <p:nvSpPr>
          <p:cNvPr id="26627" name="Rectangle 3"/>
          <p:cNvSpPr>
            <a:spLocks noGrp="1" noChangeArrowheads="1"/>
          </p:cNvSpPr>
          <p:nvPr>
            <p:ph type="body" idx="1"/>
          </p:nvPr>
        </p:nvSpPr>
        <p:spPr>
          <a:noFill/>
          <a:ln/>
        </p:spPr>
        <p:txBody>
          <a:bodyPr>
            <a:noAutofit/>
          </a:bodyPr>
          <a:lstStyle/>
          <a:p>
            <a:r>
              <a:rPr lang="pt-BR" sz="2800">
                <a:latin typeface="+mj-lt"/>
              </a:rPr>
              <a:t>Protocolos do tipo igp (interior gateway protocol)</a:t>
            </a:r>
          </a:p>
          <a:p>
            <a:pPr lvl="1"/>
            <a:r>
              <a:rPr lang="pt-BR" sz="2400">
                <a:latin typeface="+mj-lt"/>
              </a:rPr>
              <a:t>RIP (Routing Information Protocol)</a:t>
            </a:r>
          </a:p>
          <a:p>
            <a:pPr lvl="1"/>
            <a:r>
              <a:rPr lang="pt-BR" sz="2400">
                <a:latin typeface="+mj-lt"/>
              </a:rPr>
              <a:t>IGRP (Interior Gateway Routing Protocol)</a:t>
            </a:r>
          </a:p>
          <a:p>
            <a:pPr lvl="1"/>
            <a:r>
              <a:rPr lang="pt-BR" sz="2400">
                <a:latin typeface="+mj-lt"/>
              </a:rPr>
              <a:t>Enhanced IGRP</a:t>
            </a:r>
          </a:p>
          <a:p>
            <a:pPr lvl="1"/>
            <a:r>
              <a:rPr lang="pt-BR" sz="2400">
                <a:latin typeface="+mj-lt"/>
              </a:rPr>
              <a:t>OSPF (Open Shortest Path First)</a:t>
            </a:r>
          </a:p>
          <a:p>
            <a:pPr lvl="1"/>
            <a:r>
              <a:rPr lang="pt-BR" sz="2400">
                <a:latin typeface="+mj-lt"/>
              </a:rPr>
              <a:t>IS-IS (Intermediate System-to-Intermediate System)</a:t>
            </a:r>
          </a:p>
          <a:p>
            <a:r>
              <a:rPr lang="pt-BR" sz="2800">
                <a:latin typeface="+mj-lt"/>
              </a:rPr>
              <a:t>Protocolos do tipo egp (exterior gateway protocol)</a:t>
            </a:r>
          </a:p>
          <a:p>
            <a:pPr lvl="1"/>
            <a:r>
              <a:rPr lang="pt-BR" sz="2400">
                <a:latin typeface="+mj-lt"/>
              </a:rPr>
              <a:t>EGP (Exterior Gateway Protocol)</a:t>
            </a:r>
          </a:p>
          <a:p>
            <a:pPr lvl="1"/>
            <a:r>
              <a:rPr lang="pt-BR" sz="2400">
                <a:latin typeface="+mj-lt"/>
              </a:rPr>
              <a:t>BGP (Border Gateway Protocol)</a:t>
            </a:r>
          </a:p>
        </p:txBody>
      </p:sp>
      <p:pic>
        <p:nvPicPr>
          <p:cNvPr id="4" name="Imagem 6" descr="LOGOMARCA EDUCANDUS.jpg">
            <a:extLst>
              <a:ext uri="{FF2B5EF4-FFF2-40B4-BE49-F238E27FC236}">
                <a16:creationId xmlns:a16="http://schemas.microsoft.com/office/drawing/2014/main" id="{0FE8A17A-9507-49DB-8AE2-E39357EAAD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2069" y="5660664"/>
            <a:ext cx="1957862" cy="9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085269"/>
      </p:ext>
    </p:extLst>
  </p:cSld>
  <p:clrMapOvr>
    <a:masterClrMapping/>
  </p:clrMapOvr>
  <p:transition/>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Clássico">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1640</TotalTime>
  <Words>1301</Words>
  <Application>Microsoft Office PowerPoint</Application>
  <PresentationFormat>Apresentação na tela (4:3)</PresentationFormat>
  <Paragraphs>185</Paragraphs>
  <Slides>23</Slides>
  <Notes>9</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2</vt:i4>
      </vt:variant>
      <vt:variant>
        <vt:lpstr>Títulos de slides</vt:lpstr>
      </vt:variant>
      <vt:variant>
        <vt:i4>23</vt:i4>
      </vt:variant>
    </vt:vector>
  </HeadingPairs>
  <TitlesOfParts>
    <vt:vector size="31" baseType="lpstr">
      <vt:lpstr>Adobe Caslon Pro Bold</vt:lpstr>
      <vt:lpstr>Arial</vt:lpstr>
      <vt:lpstr>Calibri</vt:lpstr>
      <vt:lpstr>Times New Roman</vt:lpstr>
      <vt:lpstr>Wingdings</vt:lpstr>
      <vt:lpstr>Tema do Office</vt:lpstr>
      <vt:lpstr>Imagem de Bitmap</vt:lpstr>
      <vt:lpstr>Clip</vt:lpstr>
      <vt:lpstr>Apresentação do PowerPoint</vt:lpstr>
      <vt:lpstr>Roteamento Direto</vt:lpstr>
      <vt:lpstr>Roteamento Indireto</vt:lpstr>
      <vt:lpstr>Roteamento Estático e Dinâmico</vt:lpstr>
      <vt:lpstr>Roteamento Estático e Dinâmico</vt:lpstr>
      <vt:lpstr>Roteamento Estático - Exemplo</vt:lpstr>
      <vt:lpstr>Sistemas Autônomos</vt:lpstr>
      <vt:lpstr>Apresentação do PowerPoint</vt:lpstr>
      <vt:lpstr>Protocolos de roteamento</vt:lpstr>
      <vt:lpstr>Algoritmos de Roteamento</vt:lpstr>
      <vt:lpstr>RIP (Routing Information Protocol)</vt:lpstr>
      <vt:lpstr>OSPF (Open Shortest Path First)</vt:lpstr>
      <vt:lpstr>BGP (Border Gateway Protocol)</vt:lpstr>
      <vt:lpstr>Apresentação do PowerPoint</vt:lpstr>
      <vt:lpstr>Network Adress Translation (NAT)</vt:lpstr>
      <vt:lpstr>NAT: Network Address Translation</vt:lpstr>
      <vt:lpstr>NAT: Network Address Translation</vt:lpstr>
      <vt:lpstr>Apresentação do PowerPoint</vt:lpstr>
      <vt:lpstr>Apresentação do PowerPoint</vt:lpstr>
      <vt:lpstr>Apresentação do PowerPoint</vt:lpstr>
      <vt:lpstr>Apresentação do PowerPoint</vt:lpstr>
      <vt:lpstr>Apresentação do PowerPoint</vt:lpstr>
      <vt:lpstr>Protocolos da VPN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Alfredo Junior</dc:creator>
  <cp:lastModifiedBy>Alfredo Junior</cp:lastModifiedBy>
  <cp:revision>190</cp:revision>
  <dcterms:created xsi:type="dcterms:W3CDTF">2015-03-16T02:59:58Z</dcterms:created>
  <dcterms:modified xsi:type="dcterms:W3CDTF">2020-04-01T20:56:30Z</dcterms:modified>
</cp:coreProperties>
</file>