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87" r:id="rId13"/>
    <p:sldId id="267" r:id="rId14"/>
    <p:sldId id="269" r:id="rId15"/>
    <p:sldId id="268" r:id="rId16"/>
    <p:sldId id="290" r:id="rId17"/>
    <p:sldId id="270" r:id="rId18"/>
    <p:sldId id="288" r:id="rId19"/>
    <p:sldId id="271" r:id="rId20"/>
    <p:sldId id="272" r:id="rId21"/>
    <p:sldId id="273" r:id="rId22"/>
    <p:sldId id="289" r:id="rId23"/>
    <p:sldId id="274" r:id="rId24"/>
    <p:sldId id="275" r:id="rId25"/>
    <p:sldId id="276" r:id="rId26"/>
    <p:sldId id="291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92" r:id="rId35"/>
    <p:sldId id="284" r:id="rId36"/>
    <p:sldId id="293" r:id="rId37"/>
    <p:sldId id="285" r:id="rId38"/>
    <p:sldId id="294" r:id="rId39"/>
    <p:sldId id="28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06" autoAdjust="0"/>
  </p:normalViewPr>
  <p:slideViewPr>
    <p:cSldViewPr>
      <p:cViewPr>
        <p:scale>
          <a:sx n="70" d="100"/>
          <a:sy n="70" d="100"/>
        </p:scale>
        <p:origin x="-135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7271-8D6B-40F9-93E4-5E0482C00BBD}" type="datetimeFigureOut">
              <a:rPr lang="de-DE" smtClean="0"/>
              <a:pPr/>
              <a:t>09.05.2011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D8DA4-C847-40B8-A01D-5453B3B4C0B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8DA4-C847-40B8-A01D-5453B3B4C0BE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353C-2521-4353-B8E3-D74BBFA8616D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FE96-7C63-4553-A60D-DC0EB197626A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338A-E287-476D-9318-028026C5F9D2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D8B3-F0D1-475F-B0E4-A9A03B8819F8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2B0-9C96-4AA8-A336-29547BE015AA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D3D-C14C-4A45-A1C9-8B897F165901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05D-F7F7-42E2-B274-A34E11B0927B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3E02-36DA-48A8-ADDB-AE20C667C121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BABF-A258-4521-A9AC-76EBD45B5B57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CAF-AC97-43B7-9EB9-687DDC1DD120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C61A-6039-4B6A-AC2A-4A0B92A78DC9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89F5-080E-4180-9EF6-48570E8AC66A}" type="datetime1">
              <a:rPr lang="de-DE" smtClean="0"/>
              <a:pPr/>
              <a:t>09.05.2011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2191E-FE94-41E2-A56B-96851B3464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extfeld 10"/>
          <p:cNvSpPr txBox="1"/>
          <p:nvPr/>
        </p:nvSpPr>
        <p:spPr>
          <a:xfrm>
            <a:off x="251520" y="548680"/>
            <a:ext cx="8640960" cy="208823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b="1" dirty="0" err="1" smtClean="0">
                <a:solidFill>
                  <a:srgbClr val="002060"/>
                </a:solidFill>
              </a:rPr>
              <a:t>OpenCL</a:t>
            </a:r>
            <a:r>
              <a:rPr lang="de-DE" b="1" dirty="0" smtClean="0">
                <a:solidFill>
                  <a:srgbClr val="002060"/>
                </a:solidFill>
              </a:rPr>
              <a:t> </a:t>
            </a:r>
            <a:r>
              <a:rPr lang="de-DE" b="1" dirty="0" err="1" smtClean="0">
                <a:solidFill>
                  <a:srgbClr val="002060"/>
                </a:solidFill>
              </a:rPr>
              <a:t>based</a:t>
            </a:r>
            <a:r>
              <a:rPr lang="de-DE" b="1" dirty="0" smtClean="0">
                <a:solidFill>
                  <a:srgbClr val="002060"/>
                </a:solidFill>
              </a:rPr>
              <a:t> HMC</a:t>
            </a:r>
            <a:br>
              <a:rPr lang="de-DE" b="1" dirty="0" smtClean="0">
                <a:solidFill>
                  <a:srgbClr val="002060"/>
                </a:solidFill>
              </a:rPr>
            </a:br>
            <a:r>
              <a:rPr lang="de-DE" b="1" dirty="0" smtClean="0">
                <a:solidFill>
                  <a:srgbClr val="002060"/>
                </a:solidFill>
              </a:rPr>
              <a:t>Development Snapshot</a:t>
            </a:r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3688" y="321297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  <a:latin typeface="+mj-lt"/>
              </a:rPr>
              <a:t>Lars </a:t>
            </a:r>
            <a:r>
              <a:rPr lang="de-DE" sz="2800" b="1" dirty="0" err="1" smtClean="0">
                <a:solidFill>
                  <a:srgbClr val="002060"/>
                </a:solidFill>
                <a:latin typeface="+mj-lt"/>
              </a:rPr>
              <a:t>Zeidlewicz</a:t>
            </a:r>
            <a:endParaRPr lang="de-DE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691680" y="3789040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  <a:latin typeface="+mj-lt"/>
              </a:rPr>
              <a:t>Group Meeting – May 9, 2011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899592" y="4797152"/>
            <a:ext cx="7344816" cy="1368152"/>
            <a:chOff x="899592" y="5229200"/>
            <a:chExt cx="7344816" cy="1368152"/>
          </a:xfrm>
        </p:grpSpPr>
        <p:sp useBgFill="1">
          <p:nvSpPr>
            <p:cNvPr id="10" name="Textfeld 9"/>
            <p:cNvSpPr txBox="1"/>
            <p:nvPr/>
          </p:nvSpPr>
          <p:spPr>
            <a:xfrm>
              <a:off x="899592" y="5229200"/>
              <a:ext cx="7344816" cy="1368152"/>
            </a:xfrm>
            <a:prstGeom prst="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131840" y="5445224"/>
              <a:ext cx="50405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>
                  <a:solidFill>
                    <a:srgbClr val="002060"/>
                  </a:solidFill>
                  <a:latin typeface="+mj-lt"/>
                </a:rPr>
                <a:t>Institut für Theoretische Physik</a:t>
              </a:r>
            </a:p>
            <a:p>
              <a:r>
                <a:rPr lang="de-DE" sz="2800" b="1" dirty="0" smtClean="0">
                  <a:solidFill>
                    <a:srgbClr val="002060"/>
                  </a:solidFill>
                  <a:latin typeface="+mj-lt"/>
                </a:rPr>
                <a:t>Goethe-Universität Frankfurt</a:t>
              </a:r>
              <a:endParaRPr lang="de-DE" sz="2800" b="1" dirty="0">
                <a:solidFill>
                  <a:srgbClr val="002060"/>
                </a:solidFill>
                <a:latin typeface="+mj-lt"/>
              </a:endParaRPr>
            </a:p>
          </p:txBody>
        </p:sp>
        <p:pic>
          <p:nvPicPr>
            <p:cNvPr id="13" name="Grafik 12" descr="logo_transparent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5373216"/>
              <a:ext cx="1788342" cy="974402"/>
            </a:xfrm>
            <a:prstGeom prst="rect">
              <a:avLst/>
            </a:prstGeom>
          </p:spPr>
        </p:pic>
      </p:grpSp>
      <p:sp>
        <p:nvSpPr>
          <p:cNvPr id="16" name="Foliennummernplatzhalt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Today:</a:t>
            </a:r>
          </a:p>
          <a:p>
            <a:pPr marL="1520100" lvl="2">
              <a:buNone/>
            </a:pPr>
            <a:r>
              <a:rPr lang="de-DE" sz="3000" dirty="0" smtClean="0">
                <a:solidFill>
                  <a:srgbClr val="0070C0"/>
                </a:solidFill>
              </a:rPr>
              <a:t>Memory Management</a:t>
            </a:r>
          </a:p>
          <a:p>
            <a:pPr marL="1977300" lvl="3">
              <a:buFont typeface="Wingdings" pitchFamily="2" charset="2"/>
              <a:buChar char="Ø"/>
            </a:pPr>
            <a:r>
              <a:rPr lang="de-DE" sz="26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de-DE" sz="3000" dirty="0" err="1" smtClean="0">
                <a:solidFill>
                  <a:srgbClr val="0070C0"/>
                </a:solidFill>
                <a:sym typeface="Wingdings" pitchFamily="2" charset="2"/>
              </a:rPr>
              <a:t>Benchmarking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r>
              <a:rPr lang="de-DE" sz="3000" dirty="0" smtClean="0">
                <a:solidFill>
                  <a:srgbClr val="0070C0"/>
                </a:solidFill>
              </a:rPr>
              <a:t>Workgroup </a:t>
            </a:r>
            <a:r>
              <a:rPr lang="de-DE" sz="3000" dirty="0" err="1" smtClean="0">
                <a:solidFill>
                  <a:srgbClr val="0070C0"/>
                </a:solidFill>
              </a:rPr>
              <a:t>sizes</a:t>
            </a:r>
            <a:endParaRPr lang="de-DE" sz="3800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Future:</a:t>
            </a:r>
          </a:p>
          <a:p>
            <a:pPr marL="1520100" lvl="2">
              <a:buNone/>
            </a:pPr>
            <a:r>
              <a:rPr lang="de-DE" sz="3000" dirty="0" err="1" smtClean="0">
                <a:solidFill>
                  <a:srgbClr val="0070C0"/>
                </a:solidFill>
              </a:rPr>
              <a:t>Several</a:t>
            </a:r>
            <a:r>
              <a:rPr lang="de-DE" sz="3000" dirty="0" smtClean="0">
                <a:solidFill>
                  <a:srgbClr val="0070C0"/>
                </a:solidFill>
              </a:rPr>
              <a:t> </a:t>
            </a:r>
            <a:r>
              <a:rPr lang="de-DE" sz="3000" dirty="0" err="1" smtClean="0">
                <a:solidFill>
                  <a:srgbClr val="0070C0"/>
                </a:solidFill>
              </a:rPr>
              <a:t>devices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GPUs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81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Features 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4208" y="285293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208" y="3933056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Benchmarks </a:t>
            </a:r>
            <a:r>
              <a:rPr lang="de-DE" sz="3000" b="1" dirty="0" err="1" smtClean="0">
                <a:solidFill>
                  <a:srgbClr val="0070C0"/>
                </a:solidFill>
              </a:rPr>
              <a:t>from</a:t>
            </a:r>
            <a:r>
              <a:rPr lang="de-DE" sz="3000" b="1" dirty="0" smtClean="0">
                <a:solidFill>
                  <a:srgbClr val="0070C0"/>
                </a:solidFill>
              </a:rPr>
              <a:t> Christopher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GPUs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81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Features 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benchmark_gpude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00807"/>
            <a:ext cx="6336704" cy="4385287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feld 11"/>
          <p:cNvSpPr txBox="1"/>
          <p:nvPr/>
        </p:nvSpPr>
        <p:spPr>
          <a:xfrm>
            <a:off x="5436096" y="119675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75000"/>
                  </a:schemeClr>
                </a:solidFill>
              </a:rPr>
              <a:t>benchmark</a:t>
            </a:r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de-DE" sz="2400" b="1" dirty="0" err="1" smtClean="0">
                <a:solidFill>
                  <a:schemeClr val="accent2">
                    <a:lumMod val="75000"/>
                  </a:schemeClr>
                </a:solidFill>
              </a:rPr>
              <a:t>gpu-dev</a:t>
            </a:r>
            <a:endParaRPr lang="de-DE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059832" y="19888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[Christopher]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Benchmarks </a:t>
            </a:r>
            <a:r>
              <a:rPr lang="de-DE" sz="3000" b="1" dirty="0" err="1" smtClean="0">
                <a:solidFill>
                  <a:srgbClr val="0070C0"/>
                </a:solidFill>
              </a:rPr>
              <a:t>from</a:t>
            </a:r>
            <a:r>
              <a:rPr lang="de-DE" sz="3000" b="1" dirty="0" smtClean="0">
                <a:solidFill>
                  <a:srgbClr val="0070C0"/>
                </a:solidFill>
              </a:rPr>
              <a:t> Christopher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GPUs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81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Features 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436096" y="119675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75000"/>
                  </a:schemeClr>
                </a:solidFill>
              </a:rPr>
              <a:t>benchmark</a:t>
            </a:r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de-DE" sz="2400" b="1" dirty="0" err="1" smtClean="0">
                <a:solidFill>
                  <a:schemeClr val="accent2">
                    <a:lumMod val="75000"/>
                  </a:schemeClr>
                </a:solidFill>
              </a:rPr>
              <a:t>loewe</a:t>
            </a:r>
            <a:endParaRPr lang="de-DE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Grafik 12" descr="benchmark_loewe.jpg"/>
          <p:cNvPicPr preferRelativeResize="0"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700808"/>
            <a:ext cx="6336000" cy="443520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3059832" y="19888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[Christopher]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Code </a:t>
            </a:r>
            <a:r>
              <a:rPr lang="de-DE" sz="3000" b="1" dirty="0" err="1" smtClean="0">
                <a:solidFill>
                  <a:srgbClr val="0070C0"/>
                </a:solidFill>
              </a:rPr>
              <a:t>is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subject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version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management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by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git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git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git.png"/>
          <p:cNvPicPr>
            <a:picLocks noChangeAspect="1"/>
          </p:cNvPicPr>
          <p:nvPr/>
        </p:nvPicPr>
        <p:blipFill>
          <a:blip r:embed="rId2" cstate="print"/>
          <a:srcRect t="3778" r="38975" b="19117"/>
          <a:stretch>
            <a:fillRect/>
          </a:stretch>
        </p:blipFill>
        <p:spPr>
          <a:xfrm>
            <a:off x="3491880" y="3284984"/>
            <a:ext cx="3851919" cy="2736304"/>
          </a:xfrm>
          <a:prstGeom prst="rect">
            <a:avLst/>
          </a:prstGeom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i="1" dirty="0" smtClean="0">
                <a:solidFill>
                  <a:srgbClr val="0070C0"/>
                </a:solidFill>
              </a:rPr>
              <a:t>http://code.compeng.uni-frankfurt.de/projects/clhmc</a:t>
            </a:r>
            <a:endParaRPr lang="de-DE" sz="3000" i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Online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repository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onlinerepo.png"/>
          <p:cNvPicPr>
            <a:picLocks noChangeAspect="1"/>
          </p:cNvPicPr>
          <p:nvPr/>
        </p:nvPicPr>
        <p:blipFill>
          <a:blip r:embed="rId2" cstate="print"/>
          <a:srcRect t="3778" b="19186"/>
          <a:stretch>
            <a:fillRect/>
          </a:stretch>
        </p:blipFill>
        <p:spPr>
          <a:xfrm>
            <a:off x="1475656" y="3212976"/>
            <a:ext cx="6192689" cy="2808312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444208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i="1" dirty="0" smtClean="0">
                <a:solidFill>
                  <a:srgbClr val="0070C0"/>
                </a:solidFill>
              </a:rPr>
              <a:t>http://code.compeng.uni-frankfurt.de/projects/clhmc</a:t>
            </a:r>
            <a:endParaRPr lang="de-DE" sz="3000" i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Online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repository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onlinerepo.png"/>
          <p:cNvPicPr>
            <a:picLocks noChangeAspect="1"/>
          </p:cNvPicPr>
          <p:nvPr/>
        </p:nvPicPr>
        <p:blipFill>
          <a:blip r:embed="rId2" cstate="print"/>
          <a:srcRect t="3778" b="19186"/>
          <a:stretch>
            <a:fillRect/>
          </a:stretch>
        </p:blipFill>
        <p:spPr>
          <a:xfrm>
            <a:off x="1475656" y="3212976"/>
            <a:ext cx="6192689" cy="2808312"/>
          </a:xfrm>
          <a:prstGeom prst="rect">
            <a:avLst/>
          </a:prstGeom>
        </p:spPr>
      </p:pic>
      <p:sp>
        <p:nvSpPr>
          <p:cNvPr id="12" name="Rechteckige Legende 11"/>
          <p:cNvSpPr/>
          <p:nvPr/>
        </p:nvSpPr>
        <p:spPr>
          <a:xfrm>
            <a:off x="2483768" y="4509120"/>
            <a:ext cx="3960440" cy="1728192"/>
          </a:xfrm>
          <a:prstGeom prst="wedgeRectCallout">
            <a:avLst>
              <a:gd name="adj1" fmla="val -56621"/>
              <a:gd name="adj2" fmla="val -9157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2843808" y="486916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Side </a:t>
            </a:r>
            <a:r>
              <a:rPr lang="de-DE" sz="2000" b="1" dirty="0" err="1" smtClean="0">
                <a:solidFill>
                  <a:schemeClr val="bg2">
                    <a:lumMod val="90000"/>
                  </a:schemeClr>
                </a:solidFill>
              </a:rPr>
              <a:t>remark</a:t>
            </a: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: The </a:t>
            </a:r>
            <a:r>
              <a:rPr lang="de-DE" sz="2000" b="1" dirty="0" err="1" smtClean="0">
                <a:solidFill>
                  <a:schemeClr val="bg2">
                    <a:lumMod val="90000"/>
                  </a:schemeClr>
                </a:solidFill>
              </a:rPr>
              <a:t>name</a:t>
            </a: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?!?</a:t>
            </a:r>
          </a:p>
          <a:p>
            <a:pPr lvl="1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 	</a:t>
            </a:r>
            <a:r>
              <a:rPr lang="de-DE" sz="2000" b="1" dirty="0" err="1" smtClean="0">
                <a:solidFill>
                  <a:schemeClr val="bg2">
                    <a:lumMod val="90000"/>
                  </a:schemeClr>
                </a:solidFill>
              </a:rPr>
              <a:t>OpenCL</a:t>
            </a: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DE" sz="2000" b="1" dirty="0" err="1" smtClean="0">
                <a:solidFill>
                  <a:schemeClr val="bg2">
                    <a:lumMod val="90000"/>
                  </a:schemeClr>
                </a:solidFill>
              </a:rPr>
              <a:t>based</a:t>
            </a: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 HMC</a:t>
            </a:r>
          </a:p>
          <a:p>
            <a:pPr lvl="1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bg2">
                    <a:lumMod val="90000"/>
                  </a:schemeClr>
                </a:solidFill>
              </a:rPr>
              <a:t> 	</a:t>
            </a:r>
            <a:r>
              <a:rPr lang="de-DE" sz="2000" b="1" dirty="0" err="1" smtClean="0">
                <a:solidFill>
                  <a:schemeClr val="bg2">
                    <a:lumMod val="90000"/>
                  </a:schemeClr>
                </a:solidFill>
              </a:rPr>
              <a:t>OpTiMaL</a:t>
            </a:r>
            <a:endParaRPr lang="de-DE" sz="2000" b="1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6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44208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800" b="1" dirty="0" smtClean="0">
                <a:solidFill>
                  <a:srgbClr val="0070C0"/>
                </a:solidFill>
              </a:rPr>
              <a:t>Matthias </a:t>
            </a:r>
            <a:r>
              <a:rPr lang="de-DE" sz="3800" b="1" dirty="0" err="1" smtClean="0">
                <a:solidFill>
                  <a:srgbClr val="0070C0"/>
                </a:solidFill>
              </a:rPr>
              <a:t>has</a:t>
            </a:r>
            <a:r>
              <a:rPr lang="de-DE" sz="3800" b="1" dirty="0" smtClean="0">
                <a:solidFill>
                  <a:srgbClr val="0070C0"/>
                </a:solidFill>
              </a:rPr>
              <a:t> </a:t>
            </a:r>
            <a:r>
              <a:rPr lang="de-DE" sz="3800" b="1" dirty="0" err="1" smtClean="0">
                <a:solidFill>
                  <a:srgbClr val="0070C0"/>
                </a:solidFill>
              </a:rPr>
              <a:t>suggested</a:t>
            </a:r>
            <a:r>
              <a:rPr lang="de-DE" sz="3800" b="1" dirty="0" smtClean="0">
                <a:solidFill>
                  <a:srgbClr val="0070C0"/>
                </a:solidFill>
              </a:rPr>
              <a:t> </a:t>
            </a:r>
            <a:r>
              <a:rPr lang="de-DE" sz="3800" b="1" dirty="0" err="1" smtClean="0">
                <a:solidFill>
                  <a:srgbClr val="0070C0"/>
                </a:solidFill>
              </a:rPr>
              <a:t>to</a:t>
            </a:r>
            <a:r>
              <a:rPr lang="de-DE" sz="3800" b="1" dirty="0" smtClean="0">
                <a:solidFill>
                  <a:srgbClr val="0070C0"/>
                </a:solidFill>
              </a:rPr>
              <a:t> </a:t>
            </a:r>
            <a:r>
              <a:rPr lang="de-DE" sz="3800" b="1" dirty="0" err="1" smtClean="0">
                <a:solidFill>
                  <a:srgbClr val="0070C0"/>
                </a:solidFill>
              </a:rPr>
              <a:t>enforce</a:t>
            </a:r>
            <a:r>
              <a:rPr lang="de-DE" sz="3800" b="1" dirty="0" smtClean="0">
                <a:solidFill>
                  <a:srgbClr val="0070C0"/>
                </a:solidFill>
              </a:rPr>
              <a:t> a </a:t>
            </a:r>
            <a:r>
              <a:rPr lang="de-DE" sz="3800" b="1" dirty="0" err="1" smtClean="0">
                <a:solidFill>
                  <a:srgbClr val="0070C0"/>
                </a:solidFill>
              </a:rPr>
              <a:t>common</a:t>
            </a:r>
            <a:r>
              <a:rPr lang="de-DE" sz="3800" b="1" dirty="0" smtClean="0">
                <a:solidFill>
                  <a:srgbClr val="0070C0"/>
                </a:solidFill>
              </a:rPr>
              <a:t> </a:t>
            </a:r>
            <a:r>
              <a:rPr lang="de-DE" sz="3800" b="1" dirty="0" err="1" smtClean="0">
                <a:solidFill>
                  <a:srgbClr val="0070C0"/>
                </a:solidFill>
              </a:rPr>
              <a:t>coding</a:t>
            </a:r>
            <a:r>
              <a:rPr lang="de-DE" sz="3800" b="1" dirty="0" smtClean="0">
                <a:solidFill>
                  <a:srgbClr val="0070C0"/>
                </a:solidFill>
              </a:rPr>
              <a:t> style via </a:t>
            </a:r>
          </a:p>
          <a:p>
            <a:pPr marL="1120050" lvl="1">
              <a:buNone/>
            </a:pPr>
            <a:r>
              <a:rPr lang="de-DE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astyle</a:t>
            </a:r>
            <a:r>
              <a:rPr lang="de-DE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de-DE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options</a:t>
            </a:r>
            <a:r>
              <a:rPr lang="de-DE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astylerc</a:t>
            </a:r>
            <a:r>
              <a:rPr lang="de-DE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&lt;FILENAME&gt;</a:t>
            </a:r>
          </a:p>
          <a:p>
            <a:pPr marL="1120050" lvl="1">
              <a:buNone/>
            </a:pPr>
            <a:endParaRPr lang="de-DE" sz="18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discussed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style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6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44208" y="177281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Doxygen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Doxygen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5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Grafik 9" descr="doxygen_code.png"/>
          <p:cNvPicPr>
            <a:picLocks noChangeAspect="1"/>
          </p:cNvPicPr>
          <p:nvPr/>
        </p:nvPicPr>
        <p:blipFill>
          <a:blip r:embed="rId2" cstate="print"/>
          <a:srcRect t="10781" r="33463" b="5179"/>
          <a:stretch>
            <a:fillRect/>
          </a:stretch>
        </p:blipFill>
        <p:spPr>
          <a:xfrm>
            <a:off x="1331640" y="1628800"/>
            <a:ext cx="6624736" cy="470434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64088" y="1628800"/>
            <a:ext cx="3168352" cy="4705200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lIns="72000" tIns="0">
            <a:normAutofit/>
          </a:bodyPr>
          <a:lstStyle/>
          <a:p>
            <a:pPr marL="720000" indent="0">
              <a:buNone/>
            </a:pPr>
            <a:endParaRPr lang="de-DE" sz="2800" b="1" dirty="0" smtClean="0">
              <a:solidFill>
                <a:srgbClr val="0070C0"/>
              </a:solidFill>
            </a:endParaRPr>
          </a:p>
          <a:p>
            <a:pPr marL="720000" indent="0">
              <a:buNone/>
            </a:pPr>
            <a:r>
              <a:rPr lang="de-DE" sz="2800" b="1" dirty="0" err="1" smtClean="0">
                <a:solidFill>
                  <a:srgbClr val="0070C0"/>
                </a:solidFill>
              </a:rPr>
              <a:t>Use</a:t>
            </a:r>
            <a:r>
              <a:rPr lang="de-DE" sz="2800" b="1" dirty="0" smtClean="0">
                <a:solidFill>
                  <a:srgbClr val="0070C0"/>
                </a:solidFill>
              </a:rPr>
              <a:t> </a:t>
            </a:r>
            <a:r>
              <a:rPr lang="de-DE" sz="2800" b="1" dirty="0" err="1" smtClean="0">
                <a:solidFill>
                  <a:srgbClr val="0070C0"/>
                </a:solidFill>
              </a:rPr>
              <a:t>doxygen</a:t>
            </a:r>
            <a:r>
              <a:rPr lang="de-DE" sz="2800" b="1" dirty="0" smtClean="0">
                <a:solidFill>
                  <a:srgbClr val="0070C0"/>
                </a:solidFill>
              </a:rPr>
              <a:t> </a:t>
            </a:r>
            <a:r>
              <a:rPr lang="de-DE" sz="2800" b="1" dirty="0" err="1" smtClean="0">
                <a:solidFill>
                  <a:srgbClr val="0070C0"/>
                </a:solidFill>
              </a:rPr>
              <a:t>format</a:t>
            </a:r>
            <a:r>
              <a:rPr lang="de-DE" sz="2800" b="1" dirty="0" smtClean="0">
                <a:solidFill>
                  <a:srgbClr val="0070C0"/>
                </a:solidFill>
              </a:rPr>
              <a:t> </a:t>
            </a:r>
            <a:r>
              <a:rPr lang="de-DE" sz="2800" b="1" dirty="0" err="1" smtClean="0">
                <a:solidFill>
                  <a:srgbClr val="0070C0"/>
                </a:solidFill>
              </a:rPr>
              <a:t>for</a:t>
            </a:r>
            <a:r>
              <a:rPr lang="de-DE" sz="2800" b="1" dirty="0" smtClean="0">
                <a:solidFill>
                  <a:srgbClr val="0070C0"/>
                </a:solidFill>
              </a:rPr>
              <a:t> </a:t>
            </a:r>
            <a:r>
              <a:rPr lang="de-DE" sz="2800" b="1" dirty="0" err="1" smtClean="0">
                <a:solidFill>
                  <a:srgbClr val="0070C0"/>
                </a:solidFill>
              </a:rPr>
              <a:t>comments</a:t>
            </a:r>
            <a:endParaRPr lang="de-DE" sz="28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Doxygen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5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Grafik 10" descr="doxygen.png"/>
          <p:cNvPicPr>
            <a:picLocks noChangeAspect="1"/>
          </p:cNvPicPr>
          <p:nvPr/>
        </p:nvPicPr>
        <p:blipFill>
          <a:blip r:embed="rId2" cstate="print"/>
          <a:srcRect t="3778" r="55512" b="3778"/>
          <a:stretch>
            <a:fillRect/>
          </a:stretch>
        </p:blipFill>
        <p:spPr>
          <a:xfrm>
            <a:off x="1259632" y="1628800"/>
            <a:ext cx="4027433" cy="470520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Nice </a:t>
            </a:r>
            <a:r>
              <a:rPr lang="de-DE" sz="3000" b="1" dirty="0" err="1" smtClean="0">
                <a:solidFill>
                  <a:srgbClr val="0070C0"/>
                </a:solidFill>
              </a:rPr>
              <a:t>build-tool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Have</a:t>
            </a:r>
            <a:r>
              <a:rPr lang="de-DE" sz="3000" b="1" dirty="0" smtClean="0">
                <a:solidFill>
                  <a:srgbClr val="0070C0"/>
                </a:solidFill>
              </a:rPr>
              <a:t> a </a:t>
            </a:r>
            <a:r>
              <a:rPr lang="de-DE" sz="3000" b="1" dirty="0" err="1" smtClean="0">
                <a:solidFill>
                  <a:srgbClr val="0070C0"/>
                </a:solidFill>
              </a:rPr>
              <a:t>look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at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clhmc</a:t>
            </a:r>
            <a:r>
              <a:rPr lang="de-DE" sz="3000" b="1" dirty="0" smtClean="0">
                <a:solidFill>
                  <a:srgbClr val="0070C0"/>
                </a:solidFill>
              </a:rPr>
              <a:t>/</a:t>
            </a:r>
            <a:r>
              <a:rPr lang="de-DE" sz="3000" b="1" dirty="0" err="1" smtClean="0">
                <a:solidFill>
                  <a:srgbClr val="0070C0"/>
                </a:solidFill>
              </a:rPr>
              <a:t>prog</a:t>
            </a:r>
            <a:r>
              <a:rPr lang="de-DE" sz="3000" b="1" dirty="0" smtClean="0">
                <a:solidFill>
                  <a:srgbClr val="0070C0"/>
                </a:solidFill>
              </a:rPr>
              <a:t>/INSTALL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Creates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Makefile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sz="2600" dirty="0" err="1" smtClean="0">
                <a:solidFill>
                  <a:srgbClr val="0070C0"/>
                </a:solidFill>
              </a:rPr>
              <a:t>make</a:t>
            </a:r>
            <a:r>
              <a:rPr lang="de-DE" sz="2600" dirty="0" smtClean="0">
                <a:solidFill>
                  <a:srgbClr val="0070C0"/>
                </a:solidFill>
              </a:rPr>
              <a:t> </a:t>
            </a:r>
            <a:r>
              <a:rPr lang="de-DE" sz="2600" dirty="0" err="1" smtClean="0">
                <a:solidFill>
                  <a:srgbClr val="0070C0"/>
                </a:solidFill>
              </a:rPr>
              <a:t>hmc</a:t>
            </a:r>
            <a:endParaRPr lang="de-DE" sz="2600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dirty="0" err="1" smtClean="0">
                <a:solidFill>
                  <a:srgbClr val="0070C0"/>
                </a:solidFill>
              </a:rPr>
              <a:t>make</a:t>
            </a:r>
            <a:r>
              <a:rPr lang="de-DE" sz="2600" dirty="0" smtClean="0">
                <a:solidFill>
                  <a:srgbClr val="0070C0"/>
                </a:solidFill>
              </a:rPr>
              <a:t> </a:t>
            </a:r>
            <a:r>
              <a:rPr lang="de-DE" sz="2600" dirty="0" err="1" smtClean="0">
                <a:solidFill>
                  <a:srgbClr val="0070C0"/>
                </a:solidFill>
              </a:rPr>
              <a:t>heatbath</a:t>
            </a:r>
            <a:endParaRPr lang="de-DE" sz="22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cmake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&amp;</a:t>
            </a:r>
            <a:r>
              <a:rPr kumimoji="0" lang="de-DE" sz="44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Project Management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699200"/>
            <a:ext cx="6336704" cy="4392000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LOEWE-CSC</a:t>
            </a: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Our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code</a:t>
            </a:r>
            <a:r>
              <a:rPr lang="de-DE" b="1" dirty="0" smtClean="0">
                <a:solidFill>
                  <a:srgbClr val="0070C0"/>
                </a:solidFill>
              </a:rPr>
              <a:t>: </a:t>
            </a:r>
            <a:r>
              <a:rPr lang="de-DE" b="1" dirty="0" err="1" smtClean="0">
                <a:solidFill>
                  <a:srgbClr val="0070C0"/>
                </a:solidFill>
              </a:rPr>
              <a:t>desired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features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Code &amp; </a:t>
            </a:r>
            <a:r>
              <a:rPr lang="de-DE" b="1" dirty="0" err="1" smtClean="0">
                <a:solidFill>
                  <a:srgbClr val="0070C0"/>
                </a:solidFill>
              </a:rPr>
              <a:t>project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management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Code </a:t>
            </a:r>
            <a:r>
              <a:rPr lang="de-DE" b="1" dirty="0" err="1" smtClean="0">
                <a:solidFill>
                  <a:srgbClr val="0070C0"/>
                </a:solidFill>
              </a:rPr>
              <a:t>overview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Some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words</a:t>
            </a:r>
            <a:r>
              <a:rPr lang="de-DE" b="1" dirty="0" smtClean="0">
                <a:solidFill>
                  <a:srgbClr val="0070C0"/>
                </a:solidFill>
              </a:rPr>
              <a:t> on </a:t>
            </a:r>
            <a:r>
              <a:rPr lang="de-DE" b="1" dirty="0" err="1" smtClean="0">
                <a:solidFill>
                  <a:srgbClr val="0070C0"/>
                </a:solidFill>
              </a:rPr>
              <a:t>OpenCL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Outline</a:t>
            </a:r>
            <a:endParaRPr kumimoji="0" lang="de-DE" sz="4400" b="1" i="1" u="non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Three</a:t>
            </a:r>
            <a:r>
              <a:rPr lang="de-DE" sz="3000" b="1" dirty="0" smtClean="0">
                <a:solidFill>
                  <a:srgbClr val="0070C0"/>
                </a:solidFill>
              </a:rPr>
              <a:t> different </a:t>
            </a:r>
            <a:r>
              <a:rPr lang="de-DE" sz="3000" b="1" dirty="0" err="1" smtClean="0">
                <a:solidFill>
                  <a:srgbClr val="0070C0"/>
                </a:solidFill>
              </a:rPr>
              <a:t>types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of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Host </a:t>
            </a:r>
            <a:r>
              <a:rPr lang="de-DE" sz="2600" b="1" dirty="0" err="1" smtClean="0">
                <a:solidFill>
                  <a:srgbClr val="0070C0"/>
                </a:solidFill>
              </a:rPr>
              <a:t>management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code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	</a:t>
            </a:r>
            <a:r>
              <a:rPr lang="de-DE" sz="2000" dirty="0" smtClean="0">
                <a:solidFill>
                  <a:srgbClr val="0070C0"/>
                </a:solidFill>
              </a:rPr>
              <a:t>(</a:t>
            </a:r>
            <a:r>
              <a:rPr lang="de-DE" sz="2000" dirty="0" smtClean="0">
                <a:solidFill>
                  <a:srgbClr val="0070C0"/>
                </a:solidFill>
                <a:sym typeface="Wingdings" pitchFamily="2" charset="2"/>
              </a:rPr>
              <a:t> C++)</a:t>
            </a:r>
            <a:endParaRPr lang="de-DE" sz="2000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Host </a:t>
            </a:r>
            <a:r>
              <a:rPr lang="de-DE" sz="2600" b="1" dirty="0" err="1" smtClean="0">
                <a:solidFill>
                  <a:srgbClr val="0070C0"/>
                </a:solidFill>
              </a:rPr>
              <a:t>functional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code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	</a:t>
            </a:r>
            <a:r>
              <a:rPr lang="de-DE" sz="2000" dirty="0" smtClean="0">
                <a:solidFill>
                  <a:srgbClr val="0070C0"/>
                </a:solidFill>
              </a:rPr>
              <a:t>(</a:t>
            </a:r>
            <a:r>
              <a:rPr lang="de-DE" sz="2000" dirty="0" err="1" smtClean="0">
                <a:solidFill>
                  <a:srgbClr val="0070C0"/>
                </a:solidFill>
              </a:rPr>
              <a:t>deprecated</a:t>
            </a:r>
            <a:r>
              <a:rPr lang="de-DE" sz="2000" dirty="0" smtClean="0">
                <a:solidFill>
                  <a:srgbClr val="0070C0"/>
                </a:solidFill>
              </a:rPr>
              <a:t>?)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Device </a:t>
            </a:r>
            <a:r>
              <a:rPr lang="de-DE" sz="2600" b="1" dirty="0" err="1" smtClean="0">
                <a:solidFill>
                  <a:srgbClr val="0070C0"/>
                </a:solidFill>
              </a:rPr>
              <a:t>functional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code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	</a:t>
            </a:r>
            <a:r>
              <a:rPr lang="de-DE" sz="2000" dirty="0" smtClean="0">
                <a:solidFill>
                  <a:srgbClr val="0070C0"/>
                </a:solidFill>
              </a:rPr>
              <a:t>(</a:t>
            </a:r>
            <a:r>
              <a:rPr lang="de-DE" sz="2000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de-DE" sz="2000" dirty="0" err="1" smtClean="0">
                <a:solidFill>
                  <a:srgbClr val="0070C0"/>
                </a:solidFill>
                <a:sym typeface="Wingdings" pitchFamily="2" charset="2"/>
              </a:rPr>
              <a:t>OpenCL</a:t>
            </a:r>
            <a:r>
              <a:rPr lang="de-DE" sz="2000" dirty="0" smtClean="0">
                <a:solidFill>
                  <a:srgbClr val="0070C0"/>
                </a:solidFill>
                <a:sym typeface="Wingdings" pitchFamily="2" charset="2"/>
              </a:rPr>
              <a:t>)</a:t>
            </a:r>
            <a:endParaRPr lang="de-DE" sz="2000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Overview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lnSpcReduction="10000"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Based</a:t>
            </a:r>
            <a:r>
              <a:rPr lang="de-DE" sz="3000" b="1" dirty="0" smtClean="0">
                <a:solidFill>
                  <a:srgbClr val="0070C0"/>
                </a:solidFill>
              </a:rPr>
              <a:t> on Christopher‘s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Check:  Boyd et al.:</a:t>
            </a: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dirty="0" err="1" smtClean="0">
                <a:solidFill>
                  <a:srgbClr val="0070C0"/>
                </a:solidFill>
              </a:rPr>
              <a:t>Nucl</a:t>
            </a:r>
            <a:r>
              <a:rPr lang="de-DE" sz="2000" dirty="0" smtClean="0">
                <a:solidFill>
                  <a:srgbClr val="0070C0"/>
                </a:solidFill>
              </a:rPr>
              <a:t>. Phys. B469 (1996) 419-444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Host </a:t>
            </a:r>
            <a:r>
              <a:rPr lang="de-DE" sz="3000" b="1" dirty="0" err="1" smtClean="0">
                <a:solidFill>
                  <a:srgbClr val="0070C0"/>
                </a:solidFill>
              </a:rPr>
              <a:t>and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device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versions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dirty="0" smtClean="0">
                <a:solidFill>
                  <a:srgbClr val="0070C0"/>
                </a:solidFill>
              </a:rPr>
              <a:t>still </a:t>
            </a:r>
            <a:r>
              <a:rPr lang="de-DE" sz="2000" dirty="0" err="1" smtClean="0">
                <a:solidFill>
                  <a:srgbClr val="0070C0"/>
                </a:solidFill>
              </a:rPr>
              <a:t>to</a:t>
            </a:r>
            <a:r>
              <a:rPr lang="de-DE" sz="2000" dirty="0" smtClean="0">
                <a:solidFill>
                  <a:srgbClr val="0070C0"/>
                </a:solidFill>
              </a:rPr>
              <a:t> check </a:t>
            </a:r>
            <a:r>
              <a:rPr lang="de-DE" sz="2000" dirty="0" err="1" smtClean="0">
                <a:solidFill>
                  <a:srgbClr val="0070C0"/>
                </a:solidFill>
              </a:rPr>
              <a:t>device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version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with</a:t>
            </a:r>
            <a:r>
              <a:rPr lang="de-DE" sz="2000" dirty="0" smtClean="0">
                <a:solidFill>
                  <a:srgbClr val="0070C0"/>
                </a:solidFill>
              </a:rPr>
              <a:t> final </a:t>
            </a:r>
            <a:r>
              <a:rPr lang="de-DE" sz="2000" dirty="0" err="1" smtClean="0">
                <a:solidFill>
                  <a:srgbClr val="0070C0"/>
                </a:solidFill>
              </a:rPr>
              <a:t>status</a:t>
            </a:r>
            <a:endParaRPr lang="de-DE" sz="3000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Current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improvement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>
              <a:buNone/>
            </a:pPr>
            <a:r>
              <a:rPr lang="de-DE" sz="2000" dirty="0" err="1" smtClean="0">
                <a:solidFill>
                  <a:srgbClr val="0070C0"/>
                </a:solidFill>
              </a:rPr>
              <a:t>Implement</a:t>
            </a:r>
            <a:r>
              <a:rPr lang="de-DE" sz="2000" dirty="0" smtClean="0">
                <a:solidFill>
                  <a:srgbClr val="0070C0"/>
                </a:solidFill>
              </a:rPr>
              <a:t> an optimal </a:t>
            </a:r>
            <a:r>
              <a:rPr lang="de-DE" sz="2000" dirty="0" err="1" smtClean="0">
                <a:solidFill>
                  <a:srgbClr val="0070C0"/>
                </a:solidFill>
              </a:rPr>
              <a:t>projection</a:t>
            </a:r>
            <a:r>
              <a:rPr lang="de-DE" sz="2000" dirty="0" smtClean="0">
                <a:solidFill>
                  <a:srgbClr val="0070C0"/>
                </a:solidFill>
              </a:rPr>
              <a:t> </a:t>
            </a:r>
            <a:r>
              <a:rPr lang="de-DE" sz="2000" dirty="0" err="1" smtClean="0">
                <a:solidFill>
                  <a:srgbClr val="0070C0"/>
                </a:solidFill>
              </a:rPr>
              <a:t>to</a:t>
            </a:r>
            <a:r>
              <a:rPr lang="de-DE" sz="2000" dirty="0" smtClean="0">
                <a:solidFill>
                  <a:srgbClr val="0070C0"/>
                </a:solidFill>
              </a:rPr>
              <a:t> SU(3) </a:t>
            </a:r>
            <a:r>
              <a:rPr lang="de-DE" sz="2000" b="1" dirty="0" smtClean="0">
                <a:solidFill>
                  <a:srgbClr val="0070C0"/>
                </a:solidFill>
              </a:rPr>
              <a:t>[Christian]</a:t>
            </a: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Heatbath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lnSpcReduction="10000"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Based</a:t>
            </a:r>
            <a:r>
              <a:rPr lang="de-DE" sz="3000" b="1" dirty="0" smtClean="0">
                <a:solidFill>
                  <a:srgbClr val="0070C0"/>
                </a:solidFill>
              </a:rPr>
              <a:t> on Christopher‘s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Check:  Boyd et al.:</a:t>
            </a: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b="1" dirty="0" err="1" smtClean="0">
                <a:solidFill>
                  <a:srgbClr val="0070C0"/>
                </a:solidFill>
              </a:rPr>
              <a:t>Nucl</a:t>
            </a:r>
            <a:r>
              <a:rPr lang="de-DE" sz="2000" b="1" dirty="0" smtClean="0">
                <a:solidFill>
                  <a:srgbClr val="0070C0"/>
                </a:solidFill>
              </a:rPr>
              <a:t>. Phys. B469 (1996) 419-444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Host </a:t>
            </a:r>
            <a:r>
              <a:rPr lang="de-DE" sz="3000" b="1" dirty="0" err="1" smtClean="0">
                <a:solidFill>
                  <a:srgbClr val="0070C0"/>
                </a:solidFill>
              </a:rPr>
              <a:t>and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device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versions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b="1" dirty="0" smtClean="0">
                <a:solidFill>
                  <a:srgbClr val="0070C0"/>
                </a:solidFill>
              </a:rPr>
              <a:t>still </a:t>
            </a:r>
            <a:r>
              <a:rPr lang="de-DE" sz="2000" b="1" dirty="0" err="1" smtClean="0">
                <a:solidFill>
                  <a:srgbClr val="0070C0"/>
                </a:solidFill>
              </a:rPr>
              <a:t>to</a:t>
            </a:r>
            <a:r>
              <a:rPr lang="de-DE" sz="2000" b="1" dirty="0" smtClean="0">
                <a:solidFill>
                  <a:srgbClr val="0070C0"/>
                </a:solidFill>
              </a:rPr>
              <a:t> check </a:t>
            </a:r>
            <a:r>
              <a:rPr lang="de-DE" sz="2000" b="1" dirty="0" err="1" smtClean="0">
                <a:solidFill>
                  <a:srgbClr val="0070C0"/>
                </a:solidFill>
              </a:rPr>
              <a:t>device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version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Current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improvement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>
              <a:buNone/>
            </a:pPr>
            <a:r>
              <a:rPr lang="de-DE" sz="2000" b="1" dirty="0" err="1" smtClean="0">
                <a:solidFill>
                  <a:srgbClr val="0070C0"/>
                </a:solidFill>
              </a:rPr>
              <a:t>Implement</a:t>
            </a:r>
            <a:r>
              <a:rPr lang="de-DE" sz="2000" b="1" dirty="0" smtClean="0">
                <a:solidFill>
                  <a:srgbClr val="0070C0"/>
                </a:solidFill>
              </a:rPr>
              <a:t> an optimal </a:t>
            </a:r>
            <a:r>
              <a:rPr lang="de-DE" sz="2000" b="1" dirty="0" err="1" smtClean="0">
                <a:solidFill>
                  <a:srgbClr val="0070C0"/>
                </a:solidFill>
              </a:rPr>
              <a:t>projection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to</a:t>
            </a:r>
            <a:r>
              <a:rPr lang="de-DE" sz="2000" b="1" dirty="0" smtClean="0">
                <a:solidFill>
                  <a:srgbClr val="0070C0"/>
                </a:solidFill>
              </a:rPr>
              <a:t> SU(3) [Christian]</a:t>
            </a: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Heatbath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plot_absL_s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379356" y="725100"/>
            <a:ext cx="4385288" cy="633670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Work in </a:t>
            </a:r>
            <a:r>
              <a:rPr lang="de-DE" sz="3000" b="1" dirty="0" err="1" smtClean="0">
                <a:solidFill>
                  <a:srgbClr val="0070C0"/>
                </a:solidFill>
              </a:rPr>
              <a:t>progress</a:t>
            </a:r>
            <a:endParaRPr lang="de-DE" sz="24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Host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inverter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needs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be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checked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So-</a:t>
            </a:r>
            <a:r>
              <a:rPr lang="de-DE" sz="3000" b="1" dirty="0" err="1" smtClean="0">
                <a:solidFill>
                  <a:srgbClr val="0070C0"/>
                </a:solidFill>
              </a:rPr>
              <a:t>far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host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only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Molecular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dynamics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force</a:t>
            </a:r>
            <a:r>
              <a:rPr lang="de-DE" sz="3000" b="1" dirty="0" smtClean="0">
                <a:solidFill>
                  <a:srgbClr val="0070C0"/>
                </a:solidFill>
              </a:rPr>
              <a:t>?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HMC &amp;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inverter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4000" y="328498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[Lars]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04048" y="227687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[Christopher, </a:t>
            </a:r>
            <a:r>
              <a:rPr lang="de-DE" sz="2000" b="1" dirty="0" err="1" smtClean="0">
                <a:solidFill>
                  <a:srgbClr val="002060"/>
                </a:solidFill>
              </a:rPr>
              <a:t>Steo</a:t>
            </a:r>
            <a:r>
              <a:rPr lang="de-DE" sz="2000" b="1" dirty="0" smtClean="0">
                <a:solidFill>
                  <a:srgbClr val="002060"/>
                </a:solidFill>
              </a:rPr>
              <a:t>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84168" y="472514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</a:t>
            </a:r>
            <a:r>
              <a:rPr lang="de-DE" sz="2000" b="1" dirty="0" smtClean="0">
                <a:solidFill>
                  <a:srgbClr val="002060"/>
                </a:solidFill>
              </a:rPr>
              <a:t>Christopher]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fontScale="92500" lnSpcReduction="10000"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de-D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(){}</a:t>
            </a:r>
            <a:r>
              <a:rPr lang="de-DE" b="1" dirty="0" smtClean="0">
                <a:solidFill>
                  <a:srgbClr val="0070C0"/>
                </a:solidFill>
              </a:rPr>
              <a:t> in 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hmc.cpp </a:t>
            </a: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	</a:t>
            </a:r>
            <a:r>
              <a:rPr lang="de-DE" sz="2200" b="1" dirty="0" smtClean="0">
                <a:solidFill>
                  <a:srgbClr val="0070C0"/>
                </a:solidFill>
              </a:rPr>
              <a:t>(</a:t>
            </a:r>
            <a:r>
              <a:rPr lang="de-DE" sz="2200" b="1" dirty="0" err="1" smtClean="0">
                <a:solidFill>
                  <a:srgbClr val="0070C0"/>
                </a:solidFill>
              </a:rPr>
              <a:t>mixes</a:t>
            </a:r>
            <a:r>
              <a:rPr lang="de-DE" sz="2200" b="1" dirty="0" smtClean="0">
                <a:solidFill>
                  <a:srgbClr val="0070C0"/>
                </a:solidFill>
              </a:rPr>
              <a:t> all </a:t>
            </a:r>
            <a:r>
              <a:rPr lang="de-DE" sz="2200" b="1" dirty="0" err="1" smtClean="0">
                <a:solidFill>
                  <a:srgbClr val="0070C0"/>
                </a:solidFill>
              </a:rPr>
              <a:t>progs</a:t>
            </a:r>
            <a:r>
              <a:rPr lang="de-DE" sz="2200" b="1" dirty="0" smtClean="0">
                <a:solidFill>
                  <a:srgbClr val="0070C0"/>
                </a:solidFill>
              </a:rPr>
              <a:t> </a:t>
            </a:r>
            <a:r>
              <a:rPr lang="de-DE" sz="2200" b="1" dirty="0" err="1" smtClean="0">
                <a:solidFill>
                  <a:srgbClr val="0070C0"/>
                </a:solidFill>
              </a:rPr>
              <a:t>by</a:t>
            </a:r>
            <a:r>
              <a:rPr lang="de-DE" sz="2200" b="1" dirty="0" smtClean="0">
                <a:solidFill>
                  <a:srgbClr val="0070C0"/>
                </a:solidFill>
              </a:rPr>
              <a:t> </a:t>
            </a:r>
            <a:r>
              <a:rPr lang="de-DE" sz="2200" b="1" dirty="0" err="1" smtClean="0">
                <a:solidFill>
                  <a:srgbClr val="0070C0"/>
                </a:solidFill>
              </a:rPr>
              <a:t>compiler</a:t>
            </a:r>
            <a:r>
              <a:rPr lang="de-DE" sz="2200" b="1" dirty="0" smtClean="0">
                <a:solidFill>
                  <a:srgbClr val="0070C0"/>
                </a:solidFill>
              </a:rPr>
              <a:t> </a:t>
            </a:r>
            <a:r>
              <a:rPr lang="de-DE" sz="2200" b="1" dirty="0" err="1" smtClean="0">
                <a:solidFill>
                  <a:srgbClr val="0070C0"/>
                </a:solidFill>
              </a:rPr>
              <a:t>flags</a:t>
            </a:r>
            <a:r>
              <a:rPr lang="de-DE" sz="2200" b="1" dirty="0" smtClean="0">
                <a:solidFill>
                  <a:srgbClr val="0070C0"/>
                </a:solidFill>
              </a:rPr>
              <a:t>)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heatbath.cpp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… </a:t>
            </a: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Management in </a:t>
            </a:r>
            <a:r>
              <a:rPr lang="de-DE" b="1" dirty="0" err="1" smtClean="0">
                <a:solidFill>
                  <a:srgbClr val="0070C0"/>
                </a:solidFill>
              </a:rPr>
              <a:t>classes</a:t>
            </a:r>
            <a:r>
              <a:rPr lang="de-DE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sz="2600" b="1" dirty="0" err="1" smtClean="0">
                <a:solidFill>
                  <a:srgbClr val="0070C0"/>
                </a:solidFill>
              </a:rPr>
              <a:t>gaugefield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err="1" smtClean="0">
                <a:solidFill>
                  <a:srgbClr val="0070C0"/>
                </a:solidFill>
              </a:rPr>
              <a:t>opencl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…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Management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NC, NSPIN, NDIM</a:t>
            </a:r>
            <a:r>
              <a:rPr lang="de-DE" sz="3000" b="1" dirty="0" smtClean="0">
                <a:solidFill>
                  <a:srgbClr val="0070C0"/>
                </a:solidFill>
              </a:rPr>
              <a:t>,…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Right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now</a:t>
            </a:r>
            <a:r>
              <a:rPr lang="de-DE" sz="3000" b="1" dirty="0" smtClean="0">
                <a:solidFill>
                  <a:srgbClr val="0070C0"/>
                </a:solidFill>
              </a:rPr>
              <a:t>: 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NT, NS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Right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now</a:t>
            </a:r>
            <a:r>
              <a:rPr lang="de-DE" sz="3000" b="1" dirty="0" smtClean="0">
                <a:solidFill>
                  <a:srgbClr val="0070C0"/>
                </a:solidFill>
              </a:rPr>
              <a:t>: </a:t>
            </a:r>
            <a:r>
              <a:rPr lang="de-DE" sz="3000" b="1" dirty="0" err="1" smtClean="0">
                <a:solidFill>
                  <a:srgbClr val="0070C0"/>
                </a:solidFill>
              </a:rPr>
              <a:t>work_sizes</a:t>
            </a:r>
            <a:endParaRPr lang="de-DE" sz="3800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Derived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constants</a:t>
            </a:r>
            <a:r>
              <a:rPr lang="de-DE" sz="3000" b="1" dirty="0" smtClean="0">
                <a:solidFill>
                  <a:srgbClr val="0070C0"/>
                </a:solidFill>
              </a:rPr>
              <a:t> (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VOLSPACE</a:t>
            </a:r>
            <a:r>
              <a:rPr lang="de-DE" sz="3000" b="1" dirty="0" smtClean="0">
                <a:solidFill>
                  <a:srgbClr val="0070C0"/>
                </a:solidFill>
              </a:rPr>
              <a:t>…)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Available</a:t>
            </a:r>
            <a:r>
              <a:rPr lang="de-DE" sz="3000" b="1" dirty="0" smtClean="0">
                <a:solidFill>
                  <a:srgbClr val="0070C0"/>
                </a:solidFill>
              </a:rPr>
              <a:t> in all </a:t>
            </a:r>
            <a:r>
              <a:rPr lang="de-DE" sz="3000" b="1" dirty="0" err="1" smtClean="0">
                <a:solidFill>
                  <a:srgbClr val="0070C0"/>
                </a:solidFill>
              </a:rPr>
              <a:t>of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(</a:t>
            </a:r>
            <a:r>
              <a:rPr lang="de-DE" sz="2600" b="1" dirty="0" err="1" smtClean="0">
                <a:solidFill>
                  <a:srgbClr val="0070C0"/>
                </a:solidFill>
              </a:rPr>
              <a:t>sometimes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useful</a:t>
            </a:r>
            <a:r>
              <a:rPr lang="de-DE" sz="2600" b="1" dirty="0" smtClean="0">
                <a:solidFill>
                  <a:srgbClr val="0070C0"/>
                </a:solidFill>
              </a:rPr>
              <a:t>: </a:t>
            </a: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		</a:t>
            </a:r>
            <a:r>
              <a:rPr lang="de-DE" sz="2600" b="1" dirty="0" err="1" smtClean="0">
                <a:solidFill>
                  <a:srgbClr val="0070C0"/>
                </a:solidFill>
              </a:rPr>
              <a:t>kernel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flag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_INKERNEL_</a:t>
            </a:r>
            <a:r>
              <a:rPr lang="de-DE" sz="2600" b="1" dirty="0" smtClean="0">
                <a:solidFill>
                  <a:srgbClr val="0070C0"/>
                </a:solidFill>
                <a:cs typeface="Courier New" pitchFamily="49" charset="0"/>
              </a:rPr>
              <a:t>)</a:t>
            </a: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globaldefs.h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hmc_float</a:t>
            </a:r>
            <a:endParaRPr lang="de-DE" sz="3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hmc_complex</a:t>
            </a:r>
            <a:endParaRPr lang="de-DE" sz="3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hmc_su3matrix</a:t>
            </a:r>
          </a:p>
          <a:p>
            <a:pPr marL="720000"/>
            <a:r>
              <a:rPr lang="de-DE" sz="2600" b="1" dirty="0" smtClean="0">
                <a:solidFill>
                  <a:srgbClr val="0070C0"/>
                </a:solidFill>
                <a:cs typeface="Courier New" pitchFamily="49" charset="0"/>
              </a:rPr>
              <a:t>…</a:t>
            </a:r>
          </a:p>
          <a:p>
            <a:pPr marL="720000"/>
            <a:r>
              <a:rPr lang="de-DE" sz="2600" b="1" dirty="0" smtClean="0">
                <a:solidFill>
                  <a:srgbClr val="0070C0"/>
                </a:solidFill>
                <a:cs typeface="Courier New" pitchFamily="49" charset="0"/>
              </a:rPr>
              <a:t>Switches: </a:t>
            </a:r>
            <a:r>
              <a:rPr lang="de-DE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INKERNEL, USEDOUBLEPREC, RECONSTRUCT_TWELVE</a:t>
            </a: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types.h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Class </a:t>
            </a:r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inputparameters</a:t>
            </a:r>
            <a:endParaRPr lang="de-DE" sz="3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20000"/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Reads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input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file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Look </a:t>
            </a:r>
            <a:r>
              <a:rPr lang="de-DE" sz="3000" b="1" dirty="0" err="1" smtClean="0">
                <a:solidFill>
                  <a:srgbClr val="0070C0"/>
                </a:solidFill>
              </a:rPr>
              <a:t>at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method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2000" b="1" dirty="0" smtClean="0">
                <a:solidFill>
                  <a:srgbClr val="0070C0"/>
                </a:solidFill>
              </a:rPr>
              <a:t>		</a:t>
            </a:r>
            <a:r>
              <a:rPr lang="de-DE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set_defaults</a:t>
            </a:r>
            <a:r>
              <a:rPr lang="de-DE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inputparameters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4860032" y="2852936"/>
            <a:ext cx="2808312" cy="2880320"/>
            <a:chOff x="2483768" y="3212976"/>
            <a:chExt cx="2808312" cy="288032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83768" y="3212976"/>
              <a:ext cx="2808312" cy="288032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699792" y="3212976"/>
              <a:ext cx="25202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>
                  <a:solidFill>
                    <a:schemeClr val="bg1"/>
                  </a:solidFill>
                </a:rPr>
                <a:t>kappa</a:t>
              </a:r>
              <a:r>
                <a:rPr lang="de-DE" b="1" dirty="0" smtClean="0">
                  <a:solidFill>
                    <a:schemeClr val="bg1"/>
                  </a:solidFill>
                </a:rPr>
                <a:t>=.125</a:t>
              </a: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mu</a:t>
              </a:r>
              <a:r>
                <a:rPr lang="de-DE" b="1" dirty="0" smtClean="0">
                  <a:solidFill>
                    <a:schemeClr val="bg1"/>
                  </a:solidFill>
                </a:rPr>
                <a:t>=0.06</a:t>
              </a: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cgmax</a:t>
              </a:r>
              <a:r>
                <a:rPr lang="de-DE" b="1" dirty="0" smtClean="0">
                  <a:solidFill>
                    <a:schemeClr val="bg1"/>
                  </a:solidFill>
                </a:rPr>
                <a:t>=1000</a:t>
              </a: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beta</a:t>
              </a:r>
              <a:r>
                <a:rPr lang="de-DE" b="1" dirty="0" smtClean="0">
                  <a:solidFill>
                    <a:schemeClr val="bg1"/>
                  </a:solidFill>
                </a:rPr>
                <a:t>=6</a:t>
              </a:r>
            </a:p>
            <a:p>
              <a:r>
                <a:rPr lang="de-DE" b="1" dirty="0" smtClean="0">
                  <a:solidFill>
                    <a:schemeClr val="bg1"/>
                  </a:solidFill>
                </a:rPr>
                <a:t>#</a:t>
              </a:r>
              <a:r>
                <a:rPr lang="de-DE" b="1" dirty="0" err="1" smtClean="0">
                  <a:solidFill>
                    <a:schemeClr val="bg1"/>
                  </a:solidFill>
                </a:rPr>
                <a:t>cgmax</a:t>
              </a:r>
              <a:r>
                <a:rPr lang="de-DE" b="1" dirty="0" smtClean="0">
                  <a:solidFill>
                    <a:schemeClr val="bg1"/>
                  </a:solidFill>
                </a:rPr>
                <a:t>=3</a:t>
              </a: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prec</a:t>
              </a:r>
              <a:r>
                <a:rPr lang="de-DE" b="1" dirty="0" smtClean="0">
                  <a:solidFill>
                    <a:schemeClr val="bg1"/>
                  </a:solidFill>
                </a:rPr>
                <a:t>=64</a:t>
              </a: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startcondition</a:t>
              </a:r>
              <a:r>
                <a:rPr lang="de-DE" b="1" dirty="0" smtClean="0">
                  <a:solidFill>
                    <a:schemeClr val="bg1"/>
                  </a:solidFill>
                </a:rPr>
                <a:t>=</a:t>
              </a:r>
              <a:r>
                <a:rPr lang="de-DE" b="1" dirty="0" err="1" smtClean="0">
                  <a:solidFill>
                    <a:schemeClr val="bg1"/>
                  </a:solidFill>
                </a:rPr>
                <a:t>cold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sourcefile</a:t>
              </a:r>
              <a:r>
                <a:rPr lang="de-DE" b="1" dirty="0" smtClean="0">
                  <a:solidFill>
                    <a:schemeClr val="bg1"/>
                  </a:solidFill>
                </a:rPr>
                <a:t>=</a:t>
              </a:r>
              <a:r>
                <a:rPr lang="de-DE" b="1" dirty="0" err="1" smtClean="0">
                  <a:solidFill>
                    <a:schemeClr val="bg1"/>
                  </a:solidFill>
                </a:rPr>
                <a:t>conf.save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thermalizationsteps</a:t>
              </a:r>
              <a:r>
                <a:rPr lang="de-DE" b="1" dirty="0" smtClean="0">
                  <a:solidFill>
                    <a:schemeClr val="bg1"/>
                  </a:solidFill>
                </a:rPr>
                <a:t>=5</a:t>
              </a:r>
              <a:endParaRPr lang="de-DE" b="1" dirty="0" smtClean="0">
                <a:solidFill>
                  <a:schemeClr val="bg1"/>
                </a:solidFill>
              </a:endParaRPr>
            </a:p>
            <a:p>
              <a:r>
                <a:rPr lang="de-DE" b="1" dirty="0" err="1" smtClean="0">
                  <a:solidFill>
                    <a:schemeClr val="bg1"/>
                  </a:solidFill>
                </a:rPr>
                <a:t>heatbathsteps</a:t>
              </a:r>
              <a:r>
                <a:rPr lang="de-DE" b="1" dirty="0" smtClean="0">
                  <a:solidFill>
                    <a:schemeClr val="bg1"/>
                  </a:solidFill>
                </a:rPr>
                <a:t>=1000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lnSpcReduction="10000"/>
          </a:bodyPr>
          <a:lstStyle/>
          <a:p>
            <a:pPr marL="720000"/>
            <a:endParaRPr lang="de-DE" sz="13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ILDG </a:t>
            </a:r>
            <a:r>
              <a:rPr lang="de-DE" sz="3000" b="1" dirty="0" err="1" smtClean="0">
                <a:solidFill>
                  <a:srgbClr val="0070C0"/>
                </a:solidFill>
              </a:rPr>
              <a:t>storage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format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Gauge </a:t>
            </a:r>
            <a:r>
              <a:rPr lang="de-DE" sz="3000" b="1" dirty="0" err="1" smtClean="0">
                <a:solidFill>
                  <a:srgbClr val="0070C0"/>
                </a:solidFill>
              </a:rPr>
              <a:t>field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really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central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object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sz="2600" b="1" dirty="0" err="1" smtClean="0">
                <a:solidFill>
                  <a:srgbClr val="0070C0"/>
                </a:solidFill>
              </a:rPr>
              <a:t>hmc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trajectories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err="1" smtClean="0">
                <a:solidFill>
                  <a:srgbClr val="0070C0"/>
                </a:solidFill>
              </a:rPr>
              <a:t>heatbath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err="1" smtClean="0">
                <a:solidFill>
                  <a:srgbClr val="0070C0"/>
                </a:solidFill>
              </a:rPr>
              <a:t>inversion</a:t>
            </a:r>
            <a:endParaRPr lang="de-DE" sz="26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Gaugefield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class</a:t>
            </a:r>
            <a:r>
              <a:rPr lang="de-DE" sz="3000" b="1" dirty="0" smtClean="0">
                <a:solidFill>
                  <a:srgbClr val="0070C0"/>
                </a:solidFill>
              </a:rPr>
              <a:t>: </a:t>
            </a:r>
            <a:r>
              <a:rPr lang="de-DE" sz="3000" b="1" dirty="0" err="1" smtClean="0">
                <a:solidFill>
                  <a:srgbClr val="0070C0"/>
                </a:solidFill>
              </a:rPr>
              <a:t>the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place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manage inter-</a:t>
            </a:r>
            <a:r>
              <a:rPr lang="de-DE" sz="3000" b="1" dirty="0" err="1" smtClean="0">
                <a:solidFill>
                  <a:srgbClr val="0070C0"/>
                </a:solidFill>
              </a:rPr>
              <a:t>device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communication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gaugefield.h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Wraps</a:t>
            </a:r>
            <a:r>
              <a:rPr lang="de-DE" sz="3000" b="1" dirty="0" smtClean="0">
                <a:solidFill>
                  <a:srgbClr val="0070C0"/>
                </a:solidFill>
              </a:rPr>
              <a:t> all </a:t>
            </a:r>
            <a:r>
              <a:rPr lang="de-DE" sz="3000" b="1" dirty="0" err="1" smtClean="0">
                <a:solidFill>
                  <a:srgbClr val="0070C0"/>
                </a:solidFill>
              </a:rPr>
              <a:t>device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operations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opencl</a:t>
            </a:r>
            <a:endParaRPr lang="de-DE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opencl.h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openclclass.png"/>
          <p:cNvPicPr>
            <a:picLocks noChangeAspect="1"/>
          </p:cNvPicPr>
          <p:nvPr/>
        </p:nvPicPr>
        <p:blipFill>
          <a:blip r:embed="rId2" cstate="print"/>
          <a:srcRect l="1928" t="16384" r="17102" b="33192"/>
          <a:stretch>
            <a:fillRect/>
          </a:stretch>
        </p:blipFill>
        <p:spPr>
          <a:xfrm>
            <a:off x="1475656" y="3861048"/>
            <a:ext cx="6192689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Top500 rank 22 (Nov 2010)</a:t>
            </a:r>
          </a:p>
          <a:p>
            <a:pPr marL="720000">
              <a:buNone/>
            </a:pPr>
            <a:r>
              <a:rPr lang="de-DE" b="1" dirty="0" smtClean="0">
                <a:solidFill>
                  <a:srgbClr val="0070C0"/>
                </a:solidFill>
              </a:rPr>
              <a:t>	</a:t>
            </a:r>
            <a:r>
              <a:rPr lang="de-DE" dirty="0" smtClean="0">
                <a:solidFill>
                  <a:srgbClr val="0070C0"/>
                </a:solidFill>
              </a:rPr>
              <a:t>(285  </a:t>
            </a:r>
            <a:r>
              <a:rPr lang="de-DE" dirty="0" err="1" smtClean="0">
                <a:solidFill>
                  <a:srgbClr val="0070C0"/>
                </a:solidFill>
              </a:rPr>
              <a:t>Tflops</a:t>
            </a:r>
            <a:r>
              <a:rPr lang="de-DE" dirty="0" smtClean="0">
                <a:solidFill>
                  <a:srgbClr val="0070C0"/>
                </a:solidFill>
              </a:rPr>
              <a:t>, #2 in Germany)</a:t>
            </a: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Green500 rank 8</a:t>
            </a:r>
          </a:p>
          <a:p>
            <a:pPr marL="720000">
              <a:buNone/>
            </a:pPr>
            <a:r>
              <a:rPr lang="de-DE" b="1" dirty="0" smtClean="0">
                <a:solidFill>
                  <a:srgbClr val="0070C0"/>
                </a:solidFill>
              </a:rPr>
              <a:t>	</a:t>
            </a:r>
            <a:r>
              <a:rPr lang="de-DE" dirty="0" smtClean="0">
                <a:solidFill>
                  <a:srgbClr val="0070C0"/>
                </a:solidFill>
              </a:rPr>
              <a:t>(741 </a:t>
            </a:r>
            <a:r>
              <a:rPr lang="de-DE" dirty="0" err="1" smtClean="0">
                <a:solidFill>
                  <a:srgbClr val="0070C0"/>
                </a:solidFill>
              </a:rPr>
              <a:t>Mflops</a:t>
            </a:r>
            <a:r>
              <a:rPr lang="de-DE" dirty="0" smtClean="0">
                <a:solidFill>
                  <a:srgbClr val="0070C0"/>
                </a:solidFill>
              </a:rPr>
              <a:t>/W, #4 in Germany)</a:t>
            </a: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About</a:t>
            </a:r>
            <a:r>
              <a:rPr lang="de-DE" b="1" dirty="0" smtClean="0">
                <a:solidFill>
                  <a:srgbClr val="0070C0"/>
                </a:solidFill>
              </a:rPr>
              <a:t> 800 </a:t>
            </a:r>
            <a:r>
              <a:rPr lang="de-DE" b="1" dirty="0" err="1" smtClean="0">
                <a:solidFill>
                  <a:srgbClr val="0070C0"/>
                </a:solidFill>
              </a:rPr>
              <a:t>nodes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with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2 AMD </a:t>
            </a:r>
            <a:r>
              <a:rPr lang="de-DE" dirty="0" err="1" smtClean="0">
                <a:solidFill>
                  <a:srgbClr val="0070C0"/>
                </a:solidFill>
              </a:rPr>
              <a:t>Opteron</a:t>
            </a:r>
            <a:r>
              <a:rPr lang="de-DE" dirty="0" smtClean="0">
                <a:solidFill>
                  <a:srgbClr val="0070C0"/>
                </a:solidFill>
              </a:rPr>
              <a:t> 12 </a:t>
            </a:r>
            <a:r>
              <a:rPr lang="de-DE" dirty="0" err="1" smtClean="0">
                <a:solidFill>
                  <a:srgbClr val="0070C0"/>
                </a:solidFill>
              </a:rPr>
              <a:t>core</a:t>
            </a:r>
            <a:endParaRPr lang="de-DE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1 AMD ATI </a:t>
            </a:r>
            <a:r>
              <a:rPr lang="de-DE" dirty="0" err="1" smtClean="0">
                <a:solidFill>
                  <a:srgbClr val="0070C0"/>
                </a:solidFill>
              </a:rPr>
              <a:t>Radeon</a:t>
            </a:r>
            <a:r>
              <a:rPr lang="de-DE" dirty="0" smtClean="0">
                <a:solidFill>
                  <a:srgbClr val="0070C0"/>
                </a:solidFill>
              </a:rPr>
              <a:t> 5870 (</a:t>
            </a:r>
            <a:r>
              <a:rPr lang="de-DE" dirty="0" err="1" smtClean="0">
                <a:solidFill>
                  <a:srgbClr val="0070C0"/>
                </a:solidFill>
              </a:rPr>
              <a:t>Cypress</a:t>
            </a:r>
            <a:r>
              <a:rPr lang="de-DE" dirty="0" smtClean="0">
                <a:solidFill>
                  <a:srgbClr val="0070C0"/>
                </a:solidFill>
              </a:rPr>
              <a:t>)</a:t>
            </a:r>
            <a:r>
              <a:rPr lang="de-DE" b="1" dirty="0" smtClean="0">
                <a:solidFill>
                  <a:srgbClr val="0070C0"/>
                </a:solidFill>
              </a:rPr>
              <a:t>		</a:t>
            </a:r>
          </a:p>
          <a:p>
            <a:pPr marL="720000"/>
            <a:endParaRPr lang="de-DE" b="1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Some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numbers</a:t>
            </a: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LOEWE-CSC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4" name="Foliennummernplatzhalter 9"/>
          <p:cNvSpPr txBox="1">
            <a:spLocks/>
          </p:cNvSpPr>
          <p:nvPr/>
        </p:nvSpPr>
        <p:spPr>
          <a:xfrm>
            <a:off x="67056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Random </a:t>
            </a:r>
            <a:r>
              <a:rPr lang="de-DE" sz="3000" b="1" dirty="0" err="1" smtClean="0">
                <a:solidFill>
                  <a:srgbClr val="0070C0"/>
                </a:solidFill>
              </a:rPr>
              <a:t>numbers</a:t>
            </a:r>
            <a:r>
              <a:rPr lang="de-DE" sz="3000" b="1" dirty="0" smtClean="0">
                <a:solidFill>
                  <a:srgbClr val="0070C0"/>
                </a:solidFill>
              </a:rPr>
              <a:t> on GPU </a:t>
            </a:r>
            <a:r>
              <a:rPr lang="de-DE" sz="3000" b="1" dirty="0" err="1" smtClean="0">
                <a:solidFill>
                  <a:srgbClr val="0070C0"/>
                </a:solidFill>
              </a:rPr>
              <a:t>are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tricky</a:t>
            </a:r>
            <a:r>
              <a:rPr lang="de-DE" sz="3000" b="1" dirty="0" smtClean="0">
                <a:solidFill>
                  <a:srgbClr val="0070C0"/>
                </a:solidFill>
              </a:rPr>
              <a:t>; </a:t>
            </a:r>
            <a:r>
              <a:rPr lang="de-DE" sz="3000" b="1" dirty="0" err="1" smtClean="0">
                <a:solidFill>
                  <a:srgbClr val="0070C0"/>
                </a:solidFill>
              </a:rPr>
              <a:t>a</a:t>
            </a:r>
            <a:r>
              <a:rPr lang="de-DE" sz="3000" b="1" dirty="0" err="1" smtClean="0">
                <a:solidFill>
                  <a:srgbClr val="0070C0"/>
                </a:solidFill>
              </a:rPr>
              <a:t>void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cross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correlations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between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threads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Vectorized</a:t>
            </a:r>
            <a:r>
              <a:rPr lang="de-DE" sz="3000" b="1" dirty="0" smtClean="0">
                <a:solidFill>
                  <a:srgbClr val="0070C0"/>
                </a:solidFill>
              </a:rPr>
              <a:t>, parallel RNG</a:t>
            </a:r>
            <a:r>
              <a:rPr lang="de-DE" sz="3000" b="1" dirty="0" smtClean="0">
                <a:solidFill>
                  <a:srgbClr val="0070C0"/>
                </a:solidFill>
              </a:rPr>
              <a:t>?!?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Right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now</a:t>
            </a:r>
            <a:r>
              <a:rPr lang="de-DE" sz="3000" b="1" dirty="0" smtClean="0">
                <a:solidFill>
                  <a:srgbClr val="0070C0"/>
                </a:solidFill>
              </a:rPr>
              <a:t>: NR </a:t>
            </a:r>
            <a:r>
              <a:rPr lang="de-DE" sz="3000" b="1" dirty="0" err="1" smtClean="0">
                <a:solidFill>
                  <a:srgbClr val="0070C0"/>
                </a:solidFill>
              </a:rPr>
              <a:t>generator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Implement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RanLux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Random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numbers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92080" y="486916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Implement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operations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for</a:t>
            </a:r>
            <a:r>
              <a:rPr lang="de-DE" sz="3000" b="1" dirty="0" smtClean="0">
                <a:solidFill>
                  <a:srgbClr val="0070C0"/>
                </a:solidFill>
              </a:rPr>
              <a:t> different </a:t>
            </a:r>
            <a:r>
              <a:rPr lang="de-DE" sz="3000" b="1" dirty="0" err="1" smtClean="0">
                <a:solidFill>
                  <a:srgbClr val="0070C0"/>
                </a:solidFill>
              </a:rPr>
              <a:t>types</a:t>
            </a:r>
            <a:r>
              <a:rPr lang="de-DE" sz="3000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>
              <a:buNone/>
            </a:pPr>
            <a:r>
              <a:rPr lang="de-DE" sz="1600" b="1" dirty="0" err="1" smtClean="0">
                <a:solidFill>
                  <a:srgbClr val="0070C0"/>
                </a:solidFill>
              </a:rPr>
              <a:t>host_operations_complex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1600" b="1" dirty="0" err="1" smtClean="0">
                <a:solidFill>
                  <a:srgbClr val="0070C0"/>
                </a:solidFill>
              </a:rPr>
              <a:t>host_operations_fermionmatrix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1600" b="1" dirty="0" err="1" smtClean="0">
                <a:solidFill>
                  <a:srgbClr val="0070C0"/>
                </a:solidFill>
              </a:rPr>
              <a:t>host_operations_gaugefield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1600" b="1" dirty="0" err="1" smtClean="0">
                <a:solidFill>
                  <a:srgbClr val="0070C0"/>
                </a:solidFill>
              </a:rPr>
              <a:t>host_operations_spinor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1600" b="1" dirty="0" err="1" smtClean="0">
                <a:solidFill>
                  <a:srgbClr val="0070C0"/>
                </a:solidFill>
              </a:rPr>
              <a:t>host_operations_spinorfield</a:t>
            </a:r>
            <a:endParaRPr lang="de-DE" sz="16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Maybe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we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can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get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that</a:t>
            </a:r>
            <a:r>
              <a:rPr lang="de-DE" sz="3000" b="1" dirty="0" smtClean="0">
                <a:solidFill>
                  <a:srgbClr val="0070C0"/>
                </a:solidFill>
              </a:rPr>
              <a:t> a </a:t>
            </a:r>
            <a:r>
              <a:rPr lang="de-DE" sz="3000" b="1" dirty="0" err="1" smtClean="0">
                <a:solidFill>
                  <a:srgbClr val="0070C0"/>
                </a:solidFill>
              </a:rPr>
              <a:t>bit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more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sorted</a:t>
            </a:r>
            <a:r>
              <a:rPr lang="de-DE" sz="3000" b="1" dirty="0" smtClean="0">
                <a:solidFill>
                  <a:srgbClr val="0070C0"/>
                </a:solidFill>
              </a:rPr>
              <a:t>?</a:t>
            </a:r>
          </a:p>
          <a:p>
            <a:pPr marL="1120050" lvl="1">
              <a:buNone/>
            </a:pPr>
            <a:endParaRPr lang="de-DE" sz="16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Operations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44008" y="5661248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</a:t>
            </a:r>
            <a:r>
              <a:rPr lang="de-DE" sz="2000" b="1" dirty="0" err="1" smtClean="0">
                <a:solidFill>
                  <a:srgbClr val="002060"/>
                </a:solidFill>
              </a:rPr>
              <a:t>currently</a:t>
            </a:r>
            <a:r>
              <a:rPr lang="de-DE" sz="2000" b="1" dirty="0" smtClean="0">
                <a:solidFill>
                  <a:srgbClr val="002060"/>
                </a:solidFill>
              </a:rPr>
              <a:t>: </a:t>
            </a:r>
            <a:r>
              <a:rPr lang="de-DE" sz="2000" b="1" dirty="0" err="1" smtClean="0">
                <a:solidFill>
                  <a:srgbClr val="002060"/>
                </a:solidFill>
              </a:rPr>
              <a:t>Steo</a:t>
            </a:r>
            <a:r>
              <a:rPr lang="de-DE" sz="2000" b="1" dirty="0" smtClean="0">
                <a:solidFill>
                  <a:srgbClr val="002060"/>
                </a:solidFill>
              </a:rPr>
              <a:t>, Christian?]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Deprecated</a:t>
            </a:r>
            <a:r>
              <a:rPr lang="de-DE" sz="3000" b="1" dirty="0" smtClean="0">
                <a:solidFill>
                  <a:srgbClr val="0070C0"/>
                </a:solidFill>
              </a:rPr>
              <a:t>?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Testing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testingh.png"/>
          <p:cNvPicPr>
            <a:picLocks noChangeAspect="1"/>
          </p:cNvPicPr>
          <p:nvPr/>
        </p:nvPicPr>
        <p:blipFill>
          <a:blip r:embed="rId2" cstate="print"/>
          <a:srcRect l="1963" t="12182" r="64962" b="12182"/>
          <a:stretch>
            <a:fillRect/>
          </a:stretch>
        </p:blipFill>
        <p:spPr>
          <a:xfrm>
            <a:off x="4355976" y="1772815"/>
            <a:ext cx="3312368" cy="4258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USEDOUBLEPREC</a:t>
            </a:r>
            <a:r>
              <a:rPr lang="de-DE" sz="3000" b="1" dirty="0" smtClean="0">
                <a:solidFill>
                  <a:srgbClr val="0070C0"/>
                </a:solidFill>
              </a:rPr>
              <a:t> ,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USE_EOPREC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RECONSTRUCT_TWELVE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FERMIONS, HMC, BENCHMARKS</a:t>
            </a: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de-DE" sz="2000" b="1" dirty="0" err="1" smtClean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Untangle</a:t>
            </a:r>
            <a:r>
              <a:rPr lang="de-DE" sz="2000" b="1" dirty="0" smtClean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into</a:t>
            </a:r>
            <a:r>
              <a:rPr lang="de-DE" sz="2000" b="1" dirty="0" smtClean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 different </a:t>
            </a:r>
            <a:r>
              <a:rPr lang="de-DE" sz="2000" b="1" dirty="0" err="1" smtClean="0">
                <a:solidFill>
                  <a:srgbClr val="0070C0"/>
                </a:solidFill>
                <a:cs typeface="Courier New" pitchFamily="49" charset="0"/>
                <a:sym typeface="Wingdings" pitchFamily="2" charset="2"/>
              </a:rPr>
              <a:t>programs</a:t>
            </a:r>
            <a:endParaRPr lang="de-DE" sz="2000" b="1" dirty="0" smtClean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Compile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time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flags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fontScale="92500" lnSpcReduction="10000"/>
          </a:bodyPr>
          <a:lstStyle/>
          <a:p>
            <a:pPr marL="720000"/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M. Clark et al.</a:t>
            </a: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b="1" dirty="0" err="1" smtClean="0">
                <a:solidFill>
                  <a:srgbClr val="0070C0"/>
                </a:solidFill>
              </a:rPr>
              <a:t>Comput</a:t>
            </a:r>
            <a:r>
              <a:rPr lang="de-DE" sz="2000" b="1" dirty="0" smtClean="0">
                <a:solidFill>
                  <a:srgbClr val="0070C0"/>
                </a:solidFill>
              </a:rPr>
              <a:t>. Phys. </a:t>
            </a:r>
            <a:r>
              <a:rPr lang="de-DE" sz="2000" b="1" dirty="0" err="1" smtClean="0">
                <a:solidFill>
                  <a:srgbClr val="0070C0"/>
                </a:solidFill>
              </a:rPr>
              <a:t>Commun</a:t>
            </a:r>
            <a:r>
              <a:rPr lang="de-DE" sz="2000" b="1" dirty="0" smtClean="0">
                <a:solidFill>
                  <a:srgbClr val="0070C0"/>
                </a:solidFill>
              </a:rPr>
              <a:t>., 181:1517-1528, 2010</a:t>
            </a:r>
          </a:p>
          <a:p>
            <a:pPr marL="72000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endParaRPr lang="de-DE" sz="2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endParaRPr lang="de-DE" sz="2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endParaRPr lang="de-DE" sz="2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endParaRPr lang="de-DE" sz="2000" b="1" dirty="0" smtClean="0">
              <a:solidFill>
                <a:srgbClr val="0070C0"/>
              </a:solidFill>
            </a:endParaRPr>
          </a:p>
          <a:p>
            <a:pPr marL="720000"/>
            <a:endParaRPr lang="fr-FR" sz="20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720000"/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hmc_complex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reconstruct_su3(hmc_su3matrix *in, </a:t>
            </a:r>
            <a:r>
              <a:rPr lang="fr-F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fr-F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noProof="0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SU(3) </a:t>
            </a:r>
            <a:r>
              <a:rPr lang="de-DE" sz="4400" b="1" noProof="0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reconstruct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051720" y="3068960"/>
            <a:ext cx="5328592" cy="2871319"/>
            <a:chOff x="2051720" y="3501008"/>
            <a:chExt cx="5328592" cy="2871319"/>
          </a:xfrm>
        </p:grpSpPr>
        <p:sp>
          <p:nvSpPr>
            <p:cNvPr id="15" name="Rechteck 14"/>
            <p:cNvSpPr/>
            <p:nvPr/>
          </p:nvSpPr>
          <p:spPr>
            <a:xfrm>
              <a:off x="2267744" y="3789040"/>
              <a:ext cx="4176464" cy="1512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rec.png"/>
            <p:cNvPicPr>
              <a:picLocks noChangeAspect="1"/>
            </p:cNvPicPr>
            <p:nvPr/>
          </p:nvPicPr>
          <p:blipFill>
            <a:blip r:embed="rId2" cstate="print"/>
            <a:srcRect l="37207" t="13737" r="36092" b="77863"/>
            <a:stretch>
              <a:fillRect/>
            </a:stretch>
          </p:blipFill>
          <p:spPr>
            <a:xfrm>
              <a:off x="2051720" y="3501008"/>
              <a:ext cx="3402378" cy="1512168"/>
            </a:xfrm>
            <a:prstGeom prst="rect">
              <a:avLst/>
            </a:prstGeom>
          </p:spPr>
        </p:pic>
        <p:pic>
          <p:nvPicPr>
            <p:cNvPr id="14" name="Grafik 13" descr="rec2.png"/>
            <p:cNvPicPr>
              <a:picLocks noChangeAspect="1"/>
            </p:cNvPicPr>
            <p:nvPr/>
          </p:nvPicPr>
          <p:blipFill>
            <a:blip r:embed="rId3" cstate="print"/>
            <a:srcRect l="39616" t="13250" r="36650" b="75200"/>
            <a:stretch>
              <a:fillRect/>
            </a:stretch>
          </p:blipFill>
          <p:spPr>
            <a:xfrm>
              <a:off x="4355976" y="4293096"/>
              <a:ext cx="3024336" cy="2079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.cl </a:t>
            </a:r>
            <a:r>
              <a:rPr lang="de-DE" sz="3000" b="1" dirty="0" err="1" smtClean="0">
                <a:solidFill>
                  <a:srgbClr val="0070C0"/>
                </a:solidFill>
              </a:rPr>
              <a:t>files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read</a:t>
            </a:r>
            <a:r>
              <a:rPr lang="de-DE" sz="3000" b="1" dirty="0" smtClean="0">
                <a:solidFill>
                  <a:srgbClr val="0070C0"/>
                </a:solidFill>
              </a:rPr>
              <a:t> in </a:t>
            </a:r>
            <a:r>
              <a:rPr lang="de-DE" sz="3000" b="1" dirty="0" err="1" smtClean="0">
                <a:solidFill>
                  <a:srgbClr val="0070C0"/>
                </a:solidFill>
              </a:rPr>
              <a:t>by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opencl.cpp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C</a:t>
            </a:r>
            <a:r>
              <a:rPr lang="de-DE" sz="3000" b="1" dirty="0" err="1" smtClean="0">
                <a:solidFill>
                  <a:srgbClr val="0070C0"/>
                </a:solidFill>
              </a:rPr>
              <a:t>ompilation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at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runtime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cl_kernelsfiles.cl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for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debug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info</a:t>
            </a:r>
            <a:endParaRPr lang="de-DE" sz="2000" b="1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Device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code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OpenCL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.cl </a:t>
            </a:r>
            <a:r>
              <a:rPr lang="de-DE" sz="3000" b="1" dirty="0" err="1" smtClean="0">
                <a:solidFill>
                  <a:srgbClr val="0070C0"/>
                </a:solidFill>
              </a:rPr>
              <a:t>files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read</a:t>
            </a:r>
            <a:r>
              <a:rPr lang="de-DE" sz="3000" b="1" dirty="0" smtClean="0">
                <a:solidFill>
                  <a:srgbClr val="0070C0"/>
                </a:solidFill>
              </a:rPr>
              <a:t> in </a:t>
            </a:r>
            <a:r>
              <a:rPr lang="de-DE" sz="3000" b="1" dirty="0" err="1" smtClean="0">
                <a:solidFill>
                  <a:srgbClr val="0070C0"/>
                </a:solidFill>
              </a:rPr>
              <a:t>by</a:t>
            </a:r>
            <a:r>
              <a:rPr lang="de-DE" sz="3000" b="1" dirty="0" smtClean="0">
                <a:solidFill>
                  <a:srgbClr val="0070C0"/>
                </a:solidFill>
              </a:rPr>
              <a:t> opencl.cpp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compilation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at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runtime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sz="2600" b="1" dirty="0" smtClean="0">
                <a:solidFill>
                  <a:srgbClr val="0070C0"/>
                </a:solidFill>
              </a:rPr>
              <a:t>(</a:t>
            </a:r>
            <a:r>
              <a:rPr lang="de-DE" sz="2600" b="1" dirty="0" err="1" smtClean="0">
                <a:solidFill>
                  <a:srgbClr val="0070C0"/>
                </a:solidFill>
              </a:rPr>
              <a:t>new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possibilities</a:t>
            </a:r>
            <a:r>
              <a:rPr lang="de-DE" sz="2600" b="1" dirty="0" smtClean="0">
                <a:solidFill>
                  <a:srgbClr val="0070C0"/>
                </a:solidFill>
              </a:rPr>
              <a:t>)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look</a:t>
            </a:r>
            <a:r>
              <a:rPr lang="de-DE" sz="3000" b="1" dirty="0" smtClean="0">
                <a:solidFill>
                  <a:srgbClr val="0070C0"/>
                </a:solidFill>
              </a:rPr>
              <a:t> also </a:t>
            </a:r>
            <a:r>
              <a:rPr lang="de-DE" sz="3000" b="1" dirty="0" err="1" smtClean="0">
                <a:solidFill>
                  <a:srgbClr val="0070C0"/>
                </a:solidFill>
              </a:rPr>
              <a:t>at</a:t>
            </a:r>
            <a:r>
              <a:rPr lang="de-DE" sz="3000" b="1" dirty="0" smtClean="0">
                <a:solidFill>
                  <a:srgbClr val="0070C0"/>
                </a:solidFill>
              </a:rPr>
              <a:t> cl_kernelsfiles.cl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Device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code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OpenCL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fik 7" descr="openclheaders.png"/>
          <p:cNvPicPr>
            <a:picLocks noChangeAspect="1"/>
          </p:cNvPicPr>
          <p:nvPr/>
        </p:nvPicPr>
        <p:blipFill>
          <a:blip r:embed="rId2" cstate="print"/>
          <a:srcRect t="13583" r="27950" b="14983"/>
          <a:stretch>
            <a:fillRect/>
          </a:stretch>
        </p:blipFill>
        <p:spPr>
          <a:xfrm>
            <a:off x="1403648" y="1700808"/>
            <a:ext cx="6329862" cy="439248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Build</a:t>
            </a:r>
            <a:r>
              <a:rPr lang="de-DE" sz="3000" b="1" dirty="0" smtClean="0">
                <a:solidFill>
                  <a:srgbClr val="0070C0"/>
                </a:solidFill>
              </a:rPr>
              <a:t>-log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Kernels, </a:t>
            </a:r>
            <a:r>
              <a:rPr lang="de-DE" sz="3000" b="1" dirty="0" err="1" smtClean="0">
                <a:solidFill>
                  <a:srgbClr val="0070C0"/>
                </a:solidFill>
              </a:rPr>
              <a:t>kernel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args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Pragmas</a:t>
            </a:r>
            <a:r>
              <a:rPr lang="de-DE" sz="3000" b="1" dirty="0" smtClean="0">
                <a:solidFill>
                  <a:srgbClr val="0070C0"/>
                </a:solidFill>
              </a:rPr>
              <a:t> (</a:t>
            </a:r>
            <a:r>
              <a:rPr lang="de-DE" sz="3000" b="1" dirty="0" err="1" smtClean="0">
                <a:solidFill>
                  <a:srgbClr val="0070C0"/>
                </a:solidFill>
              </a:rPr>
              <a:t>single</a:t>
            </a:r>
            <a:r>
              <a:rPr lang="de-DE" sz="3000" b="1" dirty="0" smtClean="0">
                <a:solidFill>
                  <a:srgbClr val="0070C0"/>
                </a:solidFill>
              </a:rPr>
              <a:t>, double)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Optimise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worksizes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Some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remarks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…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OpenCL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64088" y="39330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[Matthias…]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Build</a:t>
            </a:r>
            <a:r>
              <a:rPr lang="de-DE" sz="3000" b="1" dirty="0" smtClean="0">
                <a:solidFill>
                  <a:srgbClr val="0070C0"/>
                </a:solidFill>
              </a:rPr>
              <a:t>-log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Kernels, </a:t>
            </a:r>
            <a:r>
              <a:rPr lang="de-DE" sz="3000" b="1" dirty="0" err="1" smtClean="0">
                <a:solidFill>
                  <a:srgbClr val="0070C0"/>
                </a:solidFill>
              </a:rPr>
              <a:t>kernel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args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Pragmas</a:t>
            </a:r>
            <a:r>
              <a:rPr lang="de-DE" sz="3000" b="1" dirty="0" smtClean="0">
                <a:solidFill>
                  <a:srgbClr val="0070C0"/>
                </a:solidFill>
              </a:rPr>
              <a:t> (</a:t>
            </a:r>
            <a:r>
              <a:rPr lang="de-DE" sz="3000" b="1" dirty="0" err="1" smtClean="0">
                <a:solidFill>
                  <a:srgbClr val="0070C0"/>
                </a:solidFill>
              </a:rPr>
              <a:t>single</a:t>
            </a:r>
            <a:r>
              <a:rPr lang="de-DE" sz="3000" b="1" dirty="0" smtClean="0">
                <a:solidFill>
                  <a:srgbClr val="0070C0"/>
                </a:solidFill>
              </a:rPr>
              <a:t>, double)</a:t>
            </a: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Optimise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worksizes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Some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remarks</a:t>
            </a: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…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OpenCL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364088" y="39330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[Matthias…]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pic>
        <p:nvPicPr>
          <p:cNvPr id="12" name="Grafik 11" descr="oclstart.png"/>
          <p:cNvPicPr>
            <a:picLocks noChangeAspect="1"/>
          </p:cNvPicPr>
          <p:nvPr/>
        </p:nvPicPr>
        <p:blipFill>
          <a:blip r:embed="rId2" cstate="print"/>
          <a:srcRect t="12182" r="27163" b="6579"/>
          <a:stretch>
            <a:fillRect/>
          </a:stretch>
        </p:blipFill>
        <p:spPr>
          <a:xfrm>
            <a:off x="1403648" y="1700808"/>
            <a:ext cx="6552728" cy="439248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/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Gaugefield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class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Inter-</a:t>
            </a:r>
            <a:r>
              <a:rPr lang="de-DE" sz="3000" b="1" dirty="0" err="1" smtClean="0">
                <a:solidFill>
                  <a:srgbClr val="0070C0"/>
                </a:solidFill>
              </a:rPr>
              <a:t>device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strategy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Device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r>
              <a:rPr lang="de-DE" sz="3000" b="1" dirty="0" smtClean="0">
                <a:solidFill>
                  <a:srgbClr val="0070C0"/>
                </a:solidFill>
              </a:rPr>
              <a:t> (</a:t>
            </a:r>
            <a:r>
              <a:rPr lang="de-DE" sz="3000" b="1" dirty="0" err="1" smtClean="0">
                <a:solidFill>
                  <a:srgbClr val="0070C0"/>
                </a:solidFill>
              </a:rPr>
              <a:t>esp</a:t>
            </a:r>
            <a:r>
              <a:rPr lang="de-DE" sz="3000" b="1" dirty="0" smtClean="0">
                <a:solidFill>
                  <a:srgbClr val="0070C0"/>
                </a:solidFill>
              </a:rPr>
              <a:t>. </a:t>
            </a:r>
            <a:r>
              <a:rPr lang="de-DE" sz="3000" b="1" dirty="0" err="1" smtClean="0">
                <a:solidFill>
                  <a:srgbClr val="0070C0"/>
                </a:solidFill>
              </a:rPr>
              <a:t>hmc</a:t>
            </a:r>
            <a:r>
              <a:rPr lang="de-DE" sz="3000" b="1" dirty="0" smtClean="0">
                <a:solidFill>
                  <a:srgbClr val="0070C0"/>
                </a:solidFill>
              </a:rPr>
              <a:t>)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Memory </a:t>
            </a:r>
            <a:r>
              <a:rPr lang="de-DE" sz="3000" b="1" dirty="0" err="1" smtClean="0">
                <a:solidFill>
                  <a:srgbClr val="0070C0"/>
                </a:solidFill>
              </a:rPr>
              <a:t>management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OpenSource</a:t>
            </a:r>
            <a:r>
              <a:rPr lang="de-DE" sz="3000" b="1" dirty="0" smtClean="0">
                <a:solidFill>
                  <a:srgbClr val="0070C0"/>
                </a:solidFill>
              </a:rPr>
              <a:t>, GPL?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marL="1520100" lvl="2">
              <a:buNone/>
            </a:pPr>
            <a:endParaRPr lang="de-DE" sz="3000" dirty="0" smtClean="0">
              <a:solidFill>
                <a:srgbClr val="0070C0"/>
              </a:solidFill>
            </a:endParaRPr>
          </a:p>
          <a:p>
            <a:pPr marL="1005750" indent="-514350"/>
            <a:endParaRPr lang="de-DE" sz="3800" dirty="0" smtClean="0">
              <a:solidFill>
                <a:srgbClr val="0070C0"/>
              </a:solidFill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69127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That‘s</a:t>
            </a: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it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4400" b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do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88024" y="227687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[Lars]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868144" y="34290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[Christopher]</a:t>
            </a:r>
            <a:endParaRPr lang="de-DE" sz="2000" b="1" dirty="0">
              <a:solidFill>
                <a:srgbClr val="00206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868144" y="393305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[Matthias]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Testing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phase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Monthly</a:t>
            </a:r>
            <a:r>
              <a:rPr lang="de-DE" b="1" dirty="0" smtClean="0">
                <a:solidFill>
                  <a:srgbClr val="0070C0"/>
                </a:solidFill>
              </a:rPr>
              <a:t> CSC-</a:t>
            </a:r>
            <a:r>
              <a:rPr lang="de-DE" b="1" dirty="0" err="1" smtClean="0">
                <a:solidFill>
                  <a:srgbClr val="0070C0"/>
                </a:solidFill>
              </a:rPr>
              <a:t>admin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meetings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Current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issues</a:t>
            </a:r>
            <a:r>
              <a:rPr lang="de-DE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Queue: Large </a:t>
            </a:r>
            <a:r>
              <a:rPr lang="de-DE" dirty="0" err="1" smtClean="0">
                <a:solidFill>
                  <a:srgbClr val="0070C0"/>
                </a:solidFill>
              </a:rPr>
              <a:t>jobs</a:t>
            </a:r>
            <a:r>
              <a:rPr lang="de-DE" dirty="0" smtClean="0">
                <a:solidFill>
                  <a:srgbClr val="0070C0"/>
                </a:solidFill>
              </a:rPr>
              <a:t> vs. </a:t>
            </a:r>
            <a:r>
              <a:rPr lang="de-DE" dirty="0" err="1" smtClean="0">
                <a:solidFill>
                  <a:srgbClr val="0070C0"/>
                </a:solidFill>
              </a:rPr>
              <a:t>single-core</a:t>
            </a:r>
            <a:endParaRPr lang="de-DE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dirty="0" smtClean="0">
                <a:solidFill>
                  <a:srgbClr val="0070C0"/>
                </a:solidFill>
              </a:rPr>
              <a:t>	(Jobs </a:t>
            </a:r>
            <a:r>
              <a:rPr lang="de-DE" dirty="0" err="1" smtClean="0">
                <a:solidFill>
                  <a:srgbClr val="0070C0"/>
                </a:solidFill>
              </a:rPr>
              <a:t>wait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for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days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and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weeks</a:t>
            </a:r>
            <a:r>
              <a:rPr lang="de-DE" dirty="0" smtClean="0">
                <a:solidFill>
                  <a:srgbClr val="0070C0"/>
                </a:solidFill>
              </a:rPr>
              <a:t>)</a:t>
            </a:r>
          </a:p>
          <a:p>
            <a:pPr marL="1120050" lvl="1"/>
            <a:r>
              <a:rPr lang="de-DE" dirty="0" err="1" smtClean="0">
                <a:solidFill>
                  <a:srgbClr val="0070C0"/>
                </a:solidFill>
              </a:rPr>
              <a:t>Infiniband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problems</a:t>
            </a:r>
            <a:endParaRPr lang="de-DE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2 </a:t>
            </a:r>
            <a:r>
              <a:rPr lang="de-DE" dirty="0" err="1" smtClean="0">
                <a:solidFill>
                  <a:srgbClr val="0070C0"/>
                </a:solidFill>
              </a:rPr>
              <a:t>week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downtime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starts</a:t>
            </a:r>
            <a:r>
              <a:rPr lang="de-DE" dirty="0" smtClean="0">
                <a:solidFill>
                  <a:srgbClr val="0070C0"/>
                </a:solidFill>
              </a:rPr>
              <a:t> on </a:t>
            </a:r>
            <a:r>
              <a:rPr lang="de-DE" dirty="0" err="1" smtClean="0">
                <a:solidFill>
                  <a:srgbClr val="0070C0"/>
                </a:solidFill>
              </a:rPr>
              <a:t>Friday</a:t>
            </a:r>
            <a:endParaRPr lang="de-DE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GPUs so-</a:t>
            </a:r>
            <a:r>
              <a:rPr lang="de-DE" b="1" dirty="0" err="1" smtClean="0">
                <a:solidFill>
                  <a:srgbClr val="0070C0"/>
                </a:solidFill>
              </a:rPr>
              <a:t>far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unused</a:t>
            </a:r>
            <a:r>
              <a:rPr lang="de-DE" dirty="0" smtClean="0">
                <a:solidFill>
                  <a:srgbClr val="0070C0"/>
                </a:solidFill>
              </a:rPr>
              <a:t>		</a:t>
            </a:r>
          </a:p>
          <a:p>
            <a:pPr marL="720000"/>
            <a:endParaRPr lang="de-DE" b="1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LOEWE-CSC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Testing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phase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Monthly</a:t>
            </a:r>
            <a:r>
              <a:rPr lang="de-DE" b="1" dirty="0" smtClean="0">
                <a:solidFill>
                  <a:srgbClr val="0070C0"/>
                </a:solidFill>
              </a:rPr>
              <a:t> CSC-</a:t>
            </a:r>
            <a:r>
              <a:rPr lang="de-DE" b="1" dirty="0" err="1" smtClean="0">
                <a:solidFill>
                  <a:srgbClr val="0070C0"/>
                </a:solidFill>
              </a:rPr>
              <a:t>admin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meetings</a:t>
            </a:r>
            <a:endParaRPr lang="de-DE" b="1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err="1" smtClean="0">
                <a:solidFill>
                  <a:srgbClr val="0070C0"/>
                </a:solidFill>
              </a:rPr>
              <a:t>Current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issues</a:t>
            </a:r>
            <a:r>
              <a:rPr lang="de-DE" b="1" dirty="0" smtClean="0">
                <a:solidFill>
                  <a:srgbClr val="0070C0"/>
                </a:solidFill>
              </a:rPr>
              <a:t>:</a:t>
            </a: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Queue: Large </a:t>
            </a:r>
            <a:r>
              <a:rPr lang="de-DE" dirty="0" err="1" smtClean="0">
                <a:solidFill>
                  <a:srgbClr val="0070C0"/>
                </a:solidFill>
              </a:rPr>
              <a:t>jobs</a:t>
            </a:r>
            <a:r>
              <a:rPr lang="de-DE" dirty="0" smtClean="0">
                <a:solidFill>
                  <a:srgbClr val="0070C0"/>
                </a:solidFill>
              </a:rPr>
              <a:t> vs. </a:t>
            </a:r>
            <a:r>
              <a:rPr lang="de-DE" dirty="0" err="1" smtClean="0">
                <a:solidFill>
                  <a:srgbClr val="0070C0"/>
                </a:solidFill>
              </a:rPr>
              <a:t>single-core</a:t>
            </a:r>
            <a:endParaRPr lang="de-DE" dirty="0" smtClean="0">
              <a:solidFill>
                <a:srgbClr val="0070C0"/>
              </a:solidFill>
            </a:endParaRPr>
          </a:p>
          <a:p>
            <a:pPr marL="1120050" lvl="1">
              <a:buNone/>
            </a:pPr>
            <a:r>
              <a:rPr lang="de-DE" dirty="0" smtClean="0">
                <a:solidFill>
                  <a:srgbClr val="0070C0"/>
                </a:solidFill>
              </a:rPr>
              <a:t>	(Jobs </a:t>
            </a:r>
            <a:r>
              <a:rPr lang="de-DE" dirty="0" err="1" smtClean="0">
                <a:solidFill>
                  <a:srgbClr val="0070C0"/>
                </a:solidFill>
              </a:rPr>
              <a:t>wait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for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days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and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weeks</a:t>
            </a:r>
            <a:r>
              <a:rPr lang="de-DE" dirty="0" smtClean="0">
                <a:solidFill>
                  <a:srgbClr val="0070C0"/>
                </a:solidFill>
              </a:rPr>
              <a:t>)</a:t>
            </a:r>
          </a:p>
          <a:p>
            <a:pPr marL="1120050" lvl="1"/>
            <a:r>
              <a:rPr lang="de-DE" dirty="0" err="1" smtClean="0">
                <a:solidFill>
                  <a:srgbClr val="0070C0"/>
                </a:solidFill>
              </a:rPr>
              <a:t>Infiniband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problems</a:t>
            </a:r>
            <a:endParaRPr lang="de-DE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dirty="0" smtClean="0">
                <a:solidFill>
                  <a:srgbClr val="0070C0"/>
                </a:solidFill>
              </a:rPr>
              <a:t>2 </a:t>
            </a:r>
            <a:r>
              <a:rPr lang="de-DE" dirty="0" err="1" smtClean="0">
                <a:solidFill>
                  <a:srgbClr val="0070C0"/>
                </a:solidFill>
              </a:rPr>
              <a:t>week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downtime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starts</a:t>
            </a:r>
            <a:r>
              <a:rPr lang="de-DE" dirty="0" smtClean="0">
                <a:solidFill>
                  <a:srgbClr val="0070C0"/>
                </a:solidFill>
              </a:rPr>
              <a:t> on </a:t>
            </a:r>
            <a:r>
              <a:rPr lang="de-DE" dirty="0" err="1" smtClean="0">
                <a:solidFill>
                  <a:srgbClr val="0070C0"/>
                </a:solidFill>
              </a:rPr>
              <a:t>Friday</a:t>
            </a:r>
            <a:endParaRPr lang="de-DE" dirty="0" smtClean="0">
              <a:solidFill>
                <a:srgbClr val="0070C0"/>
              </a:solidFill>
            </a:endParaRPr>
          </a:p>
          <a:p>
            <a:pPr marL="720000"/>
            <a:r>
              <a:rPr lang="de-DE" b="1" dirty="0" smtClean="0">
                <a:solidFill>
                  <a:srgbClr val="0070C0"/>
                </a:solidFill>
              </a:rPr>
              <a:t>GPUs so-</a:t>
            </a:r>
            <a:r>
              <a:rPr lang="de-DE" b="1" dirty="0" err="1" smtClean="0">
                <a:solidFill>
                  <a:srgbClr val="0070C0"/>
                </a:solidFill>
              </a:rPr>
              <a:t>far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unused</a:t>
            </a:r>
            <a:r>
              <a:rPr lang="de-DE" dirty="0" smtClean="0">
                <a:solidFill>
                  <a:srgbClr val="0070C0"/>
                </a:solidFill>
              </a:rPr>
              <a:t>		</a:t>
            </a:r>
          </a:p>
          <a:p>
            <a:pPr marL="720000"/>
            <a:endParaRPr lang="de-DE" b="1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LOEWE-CSC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pp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336151" y="696297"/>
            <a:ext cx="4687721" cy="6696744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444208" y="551723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2060"/>
                </a:solidFill>
              </a:rPr>
              <a:t>[Christian]</a:t>
            </a:r>
            <a:endParaRPr lang="de-DE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Admins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hope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overcome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queuing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problems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by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switching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the</a:t>
            </a:r>
            <a:r>
              <a:rPr lang="de-DE" sz="3000" b="1" dirty="0" smtClean="0">
                <a:solidFill>
                  <a:srgbClr val="0070C0"/>
                </a:solidFill>
              </a:rPr>
              <a:t> SLURM </a:t>
            </a:r>
            <a:r>
              <a:rPr lang="de-DE" sz="3000" b="1" dirty="0" err="1" smtClean="0">
                <a:solidFill>
                  <a:srgbClr val="0070C0"/>
                </a:solidFill>
              </a:rPr>
              <a:t>scheduler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i="1" dirty="0" smtClean="0">
                <a:solidFill>
                  <a:srgbClr val="0070C0"/>
                </a:solidFill>
              </a:rPr>
              <a:t>(https://computing.llnl.gov/linux/slurm/slurm.html)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Today: 29 </a:t>
            </a:r>
            <a:r>
              <a:rPr lang="de-DE" sz="3000" b="1" dirty="0" err="1" smtClean="0">
                <a:solidFill>
                  <a:srgbClr val="0070C0"/>
                </a:solidFill>
              </a:rPr>
              <a:t>nodes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After </a:t>
            </a:r>
            <a:r>
              <a:rPr lang="de-DE" sz="3000" b="1" dirty="0" err="1" smtClean="0">
                <a:solidFill>
                  <a:srgbClr val="0070C0"/>
                </a:solidFill>
              </a:rPr>
              <a:t>downtime</a:t>
            </a:r>
            <a:r>
              <a:rPr lang="de-DE" sz="3000" b="1" dirty="0" smtClean="0">
                <a:solidFill>
                  <a:srgbClr val="0070C0"/>
                </a:solidFill>
              </a:rPr>
              <a:t>: 100 </a:t>
            </a:r>
            <a:r>
              <a:rPr lang="de-DE" sz="3000" b="1" dirty="0" err="1" smtClean="0">
                <a:solidFill>
                  <a:srgbClr val="0070C0"/>
                </a:solidFill>
              </a:rPr>
              <a:t>nodes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OpenMPI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tested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i="1" dirty="0" smtClean="0">
                <a:solidFill>
                  <a:srgbClr val="0070C0"/>
                </a:solidFill>
              </a:rPr>
              <a:t>(</a:t>
            </a:r>
            <a:r>
              <a:rPr lang="de-DE" sz="3000" b="1" i="1" dirty="0" err="1" smtClean="0">
                <a:solidFill>
                  <a:srgbClr val="0070C0"/>
                </a:solidFill>
              </a:rPr>
              <a:t>only</a:t>
            </a:r>
            <a:r>
              <a:rPr lang="de-DE" sz="3000" b="1" i="1" dirty="0" smtClean="0">
                <a:solidFill>
                  <a:srgbClr val="0070C0"/>
                </a:solidFill>
              </a:rPr>
              <a:t>!)</a:t>
            </a: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SLURM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LOEWE-CSC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Admins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hope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overcome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queuing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problems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by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switching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to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the</a:t>
            </a:r>
            <a:r>
              <a:rPr lang="de-DE" sz="3000" b="1" dirty="0" smtClean="0">
                <a:solidFill>
                  <a:srgbClr val="0070C0"/>
                </a:solidFill>
              </a:rPr>
              <a:t> SLURM </a:t>
            </a:r>
            <a:r>
              <a:rPr lang="de-DE" sz="3000" b="1" dirty="0" err="1" smtClean="0">
                <a:solidFill>
                  <a:srgbClr val="0070C0"/>
                </a:solidFill>
              </a:rPr>
              <a:t>scheduler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</a:t>
            </a:r>
            <a:r>
              <a:rPr lang="de-DE" sz="2000" i="1" dirty="0" smtClean="0">
                <a:solidFill>
                  <a:srgbClr val="0070C0"/>
                </a:solidFill>
              </a:rPr>
              <a:t>(https://computing.llnl.gov/linux/slurm/slurm.html)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Today: 29 </a:t>
            </a:r>
            <a:r>
              <a:rPr lang="de-DE" sz="3000" b="1" dirty="0" err="1" smtClean="0">
                <a:solidFill>
                  <a:srgbClr val="0070C0"/>
                </a:solidFill>
              </a:rPr>
              <a:t>nodes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After </a:t>
            </a:r>
            <a:r>
              <a:rPr lang="de-DE" sz="3000" b="1" dirty="0" err="1" smtClean="0">
                <a:solidFill>
                  <a:srgbClr val="0070C0"/>
                </a:solidFill>
              </a:rPr>
              <a:t>downtime</a:t>
            </a:r>
            <a:r>
              <a:rPr lang="de-DE" sz="3000" b="1" dirty="0" smtClean="0">
                <a:solidFill>
                  <a:srgbClr val="0070C0"/>
                </a:solidFill>
              </a:rPr>
              <a:t>: 100 </a:t>
            </a:r>
            <a:r>
              <a:rPr lang="de-DE" sz="3000" b="1" dirty="0" err="1" smtClean="0">
                <a:solidFill>
                  <a:srgbClr val="0070C0"/>
                </a:solidFill>
              </a:rPr>
              <a:t>nodes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err="1" smtClean="0">
                <a:solidFill>
                  <a:srgbClr val="0070C0"/>
                </a:solidFill>
              </a:rPr>
              <a:t>OpenMPI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tested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i="1" dirty="0" smtClean="0">
                <a:solidFill>
                  <a:srgbClr val="0070C0"/>
                </a:solidFill>
              </a:rPr>
              <a:t>(</a:t>
            </a:r>
            <a:r>
              <a:rPr lang="de-DE" sz="3000" b="1" i="1" dirty="0" err="1" smtClean="0">
                <a:solidFill>
                  <a:srgbClr val="0070C0"/>
                </a:solidFill>
              </a:rPr>
              <a:t>only</a:t>
            </a:r>
            <a:r>
              <a:rPr lang="de-DE" sz="3000" b="1" i="1" dirty="0" smtClean="0">
                <a:solidFill>
                  <a:srgbClr val="0070C0"/>
                </a:solidFill>
              </a:rPr>
              <a:t>!)</a:t>
            </a:r>
          </a:p>
        </p:txBody>
      </p:sp>
      <p:sp useBgFill="1">
        <p:nvSpPr>
          <p:cNvPr id="11" name="Textfeld 10"/>
          <p:cNvSpPr txBox="1"/>
          <p:nvPr/>
        </p:nvSpPr>
        <p:spPr>
          <a:xfrm>
            <a:off x="5076056" y="1988840"/>
            <a:ext cx="3168352" cy="3384376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180000" indent="-180000"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rgbClr val="0070C0"/>
                </a:solidFill>
              </a:rPr>
              <a:t>How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does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that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work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for</a:t>
            </a:r>
            <a:r>
              <a:rPr lang="de-DE" sz="2000" b="1" dirty="0" smtClean="0">
                <a:solidFill>
                  <a:srgbClr val="0070C0"/>
                </a:solidFill>
              </a:rPr>
              <a:t> a "real" MPI </a:t>
            </a:r>
            <a:r>
              <a:rPr lang="de-DE" sz="2000" b="1" dirty="0" err="1" smtClean="0">
                <a:solidFill>
                  <a:srgbClr val="0070C0"/>
                </a:solidFill>
              </a:rPr>
              <a:t>program</a:t>
            </a:r>
            <a:r>
              <a:rPr lang="de-DE" sz="2000" b="1" dirty="0" smtClean="0">
                <a:solidFill>
                  <a:srgbClr val="0070C0"/>
                </a:solidFill>
              </a:rPr>
              <a:t>?</a:t>
            </a:r>
          </a:p>
          <a:p>
            <a:pPr marL="180000" indent="-1800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0070C0"/>
                </a:solidFill>
              </a:rPr>
              <a:t>SLURM </a:t>
            </a:r>
            <a:r>
              <a:rPr lang="de-DE" sz="2000" b="1" dirty="0" err="1" smtClean="0">
                <a:solidFill>
                  <a:srgbClr val="0070C0"/>
                </a:solidFill>
              </a:rPr>
              <a:t>can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be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loaded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as</a:t>
            </a:r>
            <a:r>
              <a:rPr lang="de-DE" sz="2000" b="1" dirty="0" smtClean="0">
                <a:solidFill>
                  <a:srgbClr val="0070C0"/>
                </a:solidFill>
              </a:rPr>
              <a:t> a  </a:t>
            </a:r>
            <a:r>
              <a:rPr lang="de-DE" sz="2000" b="1" dirty="0" err="1" smtClean="0">
                <a:solidFill>
                  <a:srgbClr val="0070C0"/>
                </a:solidFill>
              </a:rPr>
              <a:t>module</a:t>
            </a:r>
            <a:r>
              <a:rPr lang="de-DE" sz="2000" b="1" dirty="0" smtClean="0">
                <a:solidFill>
                  <a:srgbClr val="0070C0"/>
                </a:solidFill>
              </a:rPr>
              <a:t>:   </a:t>
            </a:r>
          </a:p>
          <a:p>
            <a:pPr lvl="1"/>
            <a:r>
              <a:rPr lang="de-DE" sz="2000" b="1" dirty="0" err="1" smtClean="0">
                <a:solidFill>
                  <a:srgbClr val="0070C0"/>
                </a:solidFill>
              </a:rPr>
              <a:t>module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load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slurm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lvl="1"/>
            <a:r>
              <a:rPr lang="de-DE" sz="2000" b="1" dirty="0" err="1" smtClean="0">
                <a:solidFill>
                  <a:srgbClr val="0070C0"/>
                </a:solidFill>
              </a:rPr>
              <a:t>module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show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slurm</a:t>
            </a:r>
            <a:endParaRPr lang="de-DE" sz="2000" b="1" dirty="0" smtClean="0">
              <a:solidFill>
                <a:srgbClr val="0070C0"/>
              </a:solidFill>
            </a:endParaRPr>
          </a:p>
          <a:p>
            <a:pPr lvl="1"/>
            <a:r>
              <a:rPr lang="de-DE" sz="2000" b="1" dirty="0" smtClean="0">
                <a:solidFill>
                  <a:srgbClr val="0070C0"/>
                </a:solidFill>
              </a:rPr>
              <a:t>(</a:t>
            </a:r>
            <a:r>
              <a:rPr lang="de-DE" sz="2000" b="1" dirty="0" err="1" smtClean="0">
                <a:solidFill>
                  <a:srgbClr val="0070C0"/>
                </a:solidFill>
              </a:rPr>
              <a:t>sinfo</a:t>
            </a:r>
            <a:r>
              <a:rPr lang="de-DE" sz="2000" b="1" dirty="0" smtClean="0">
                <a:solidFill>
                  <a:srgbClr val="0070C0"/>
                </a:solidFill>
              </a:rPr>
              <a:t>, </a:t>
            </a:r>
            <a:r>
              <a:rPr lang="de-DE" sz="2000" b="1" dirty="0" err="1" smtClean="0">
                <a:solidFill>
                  <a:srgbClr val="0070C0"/>
                </a:solidFill>
              </a:rPr>
              <a:t>sqeue</a:t>
            </a:r>
            <a:r>
              <a:rPr lang="de-DE" sz="2000" b="1" dirty="0" smtClean="0">
                <a:solidFill>
                  <a:srgbClr val="0070C0"/>
                </a:solidFill>
              </a:rPr>
              <a:t>,…)</a:t>
            </a:r>
          </a:p>
          <a:p>
            <a:pPr lvl="1"/>
            <a:endParaRPr lang="de-DE" sz="2000" b="1" dirty="0" smtClean="0">
              <a:solidFill>
                <a:srgbClr val="0070C0"/>
              </a:solidFill>
            </a:endParaRPr>
          </a:p>
          <a:p>
            <a:pPr marL="180000" indent="-180000"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0070C0"/>
                </a:solidFill>
              </a:rPr>
              <a:t>Working </a:t>
            </a:r>
            <a:r>
              <a:rPr lang="de-DE" sz="2000" b="1" dirty="0" err="1" smtClean="0">
                <a:solidFill>
                  <a:srgbClr val="0070C0"/>
                </a:solidFill>
              </a:rPr>
              <a:t>examples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have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been</a:t>
            </a:r>
            <a:r>
              <a:rPr lang="de-DE" sz="2000" b="1" dirty="0" smtClean="0">
                <a:solidFill>
                  <a:srgbClr val="0070C0"/>
                </a:solidFill>
              </a:rPr>
              <a:t> </a:t>
            </a:r>
            <a:r>
              <a:rPr lang="de-DE" sz="2000" b="1" dirty="0" err="1" smtClean="0">
                <a:solidFill>
                  <a:srgbClr val="0070C0"/>
                </a:solidFill>
              </a:rPr>
              <a:t>promised</a:t>
            </a:r>
            <a:endParaRPr lang="de-DE" sz="2000" b="1" dirty="0" smtClean="0">
              <a:solidFill>
                <a:srgbClr val="0070C0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79512" y="1916832"/>
            <a:ext cx="4968552" cy="3602147"/>
            <a:chOff x="2915816" y="1340768"/>
            <a:chExt cx="4968552" cy="3602147"/>
          </a:xfrm>
        </p:grpSpPr>
        <p:sp>
          <p:nvSpPr>
            <p:cNvPr id="8" name="Abgerundetes Rechteck 7"/>
            <p:cNvSpPr/>
            <p:nvPr/>
          </p:nvSpPr>
          <p:spPr>
            <a:xfrm>
              <a:off x="2915816" y="1340768"/>
              <a:ext cx="4968552" cy="34563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131840" y="1772816"/>
              <a:ext cx="468052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#! /bin/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sh</a:t>
              </a:r>
              <a:endPara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=4</a:t>
              </a: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#SBATCH –-time=1</a:t>
              </a: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-per-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task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=1</a:t>
              </a: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job-name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testjob</a:t>
              </a:r>
              <a:endPara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</a:p>
            <a:p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OMP_NUM_THREADS=1</a:t>
              </a:r>
            </a:p>
            <a:p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Srun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–ln4 –-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mpi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de-DE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de-DE" sz="2000" dirty="0" err="1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hostname</a:t>
              </a:r>
              <a:endParaRPr lang="de-DE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de-DE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SLURM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itel 3"/>
          <p:cNvSpPr txBox="1">
            <a:spLocks/>
          </p:cNvSpPr>
          <p:nvPr/>
        </p:nvSpPr>
        <p:spPr>
          <a:xfrm>
            <a:off x="971600" y="0"/>
            <a:ext cx="3034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LOEWE-CSC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4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SU(3) </a:t>
            </a:r>
            <a:r>
              <a:rPr lang="de-DE" sz="3000" b="1" dirty="0" err="1" smtClean="0">
                <a:solidFill>
                  <a:srgbClr val="0070C0"/>
                </a:solidFill>
              </a:rPr>
              <a:t>heatbath</a:t>
            </a:r>
            <a:endParaRPr lang="de-DE" sz="3000" b="1" i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Fermion </a:t>
            </a:r>
            <a:r>
              <a:rPr lang="de-DE" sz="3000" b="1" dirty="0" err="1" smtClean="0">
                <a:solidFill>
                  <a:srgbClr val="0070C0"/>
                </a:solidFill>
              </a:rPr>
              <a:t>inverter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>
              <a:buNone/>
            </a:pPr>
            <a:r>
              <a:rPr lang="de-DE" sz="3000" b="1" dirty="0" smtClean="0">
                <a:solidFill>
                  <a:srgbClr val="0070C0"/>
                </a:solidFill>
              </a:rPr>
              <a:t>	(different </a:t>
            </a:r>
            <a:r>
              <a:rPr lang="de-DE" sz="3000" b="1" dirty="0" err="1" smtClean="0">
                <a:solidFill>
                  <a:srgbClr val="0070C0"/>
                </a:solidFill>
              </a:rPr>
              <a:t>actions</a:t>
            </a:r>
            <a:r>
              <a:rPr lang="de-DE" sz="3000" b="1" dirty="0" smtClean="0">
                <a:solidFill>
                  <a:srgbClr val="0070C0"/>
                </a:solidFill>
              </a:rPr>
              <a:t>)</a:t>
            </a: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Hybrid Monte-Carlo</a:t>
            </a:r>
          </a:p>
          <a:p>
            <a:pPr marL="720000"/>
            <a:r>
              <a:rPr lang="de-DE" sz="3000" b="1" i="1" dirty="0" smtClean="0">
                <a:solidFill>
                  <a:srgbClr val="0070C0"/>
                </a:solidFill>
              </a:rPr>
              <a:t>Chemical </a:t>
            </a:r>
            <a:r>
              <a:rPr lang="de-DE" sz="3000" b="1" i="1" dirty="0" smtClean="0">
                <a:solidFill>
                  <a:srgbClr val="0070C0"/>
                </a:solidFill>
              </a:rPr>
              <a:t>potential</a:t>
            </a:r>
          </a:p>
          <a:p>
            <a:pPr marL="720000"/>
            <a:r>
              <a:rPr lang="de-DE" sz="3000" b="1" i="1" dirty="0" err="1" smtClean="0">
                <a:solidFill>
                  <a:srgbClr val="0070C0"/>
                </a:solidFill>
              </a:rPr>
              <a:t>Smearing</a:t>
            </a:r>
            <a:endParaRPr lang="de-DE" sz="3000" b="1" i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i="1" dirty="0" smtClean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Physics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81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Features 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03648" y="1700808"/>
            <a:ext cx="6336704" cy="4392488"/>
          </a:xfrm>
          <a:ln w="38100">
            <a:solidFill>
              <a:schemeClr val="bg1">
                <a:lumMod val="50000"/>
              </a:schemeClr>
            </a:solidFill>
          </a:ln>
        </p:spPr>
        <p:txBody>
          <a:bodyPr tIns="0">
            <a:normAutofit lnSpcReduction="10000"/>
          </a:bodyPr>
          <a:lstStyle/>
          <a:p>
            <a:pPr marL="720000">
              <a:buNone/>
            </a:pP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Hybrid </a:t>
            </a:r>
            <a:r>
              <a:rPr lang="de-DE" sz="3000" b="1" dirty="0" err="1" smtClean="0">
                <a:solidFill>
                  <a:srgbClr val="0070C0"/>
                </a:solidFill>
              </a:rPr>
              <a:t>structure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i="1" dirty="0" err="1" smtClean="0">
                <a:solidFill>
                  <a:srgbClr val="0070C0"/>
                </a:solidFill>
              </a:rPr>
              <a:t>Within</a:t>
            </a:r>
            <a:r>
              <a:rPr lang="de-DE" sz="2600" b="1" i="1" dirty="0" smtClean="0">
                <a:solidFill>
                  <a:srgbClr val="0070C0"/>
                </a:solidFill>
              </a:rPr>
              <a:t> </a:t>
            </a:r>
            <a:r>
              <a:rPr lang="de-DE" sz="2600" b="1" i="1" dirty="0" err="1" smtClean="0">
                <a:solidFill>
                  <a:srgbClr val="0070C0"/>
                </a:solidFill>
              </a:rPr>
              <a:t>nodes</a:t>
            </a:r>
            <a:endParaRPr lang="de-DE" sz="2600" b="1" i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i="1" dirty="0" err="1" smtClean="0">
                <a:solidFill>
                  <a:srgbClr val="0070C0"/>
                </a:solidFill>
              </a:rPr>
              <a:t>Beyond</a:t>
            </a:r>
            <a:r>
              <a:rPr lang="de-DE" sz="2600" b="1" i="1" dirty="0" smtClean="0">
                <a:solidFill>
                  <a:srgbClr val="0070C0"/>
                </a:solidFill>
              </a:rPr>
              <a:t> </a:t>
            </a:r>
            <a:r>
              <a:rPr lang="de-DE" sz="2600" b="1" i="1" dirty="0" err="1" smtClean="0">
                <a:solidFill>
                  <a:srgbClr val="0070C0"/>
                </a:solidFill>
              </a:rPr>
              <a:t>one</a:t>
            </a:r>
            <a:r>
              <a:rPr lang="de-DE" sz="2600" b="1" i="1" dirty="0" smtClean="0">
                <a:solidFill>
                  <a:srgbClr val="0070C0"/>
                </a:solidFill>
              </a:rPr>
              <a:t> </a:t>
            </a:r>
            <a:r>
              <a:rPr lang="de-DE" sz="2600" b="1" i="1" dirty="0" err="1" smtClean="0">
                <a:solidFill>
                  <a:srgbClr val="0070C0"/>
                </a:solidFill>
              </a:rPr>
              <a:t>node</a:t>
            </a:r>
            <a:endParaRPr lang="de-DE" sz="2600" b="1" i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OOP </a:t>
            </a:r>
            <a:r>
              <a:rPr lang="de-DE" sz="3000" b="1" dirty="0" err="1" smtClean="0">
                <a:solidFill>
                  <a:srgbClr val="0070C0"/>
                </a:solidFill>
              </a:rPr>
              <a:t>for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host</a:t>
            </a:r>
            <a:r>
              <a:rPr lang="de-DE" sz="3000" b="1" dirty="0" smtClean="0">
                <a:solidFill>
                  <a:srgbClr val="0070C0"/>
                </a:solidFill>
              </a:rPr>
              <a:t> </a:t>
            </a:r>
            <a:r>
              <a:rPr lang="de-DE" sz="3000" b="1" dirty="0" err="1" smtClean="0">
                <a:solidFill>
                  <a:srgbClr val="0070C0"/>
                </a:solidFill>
              </a:rPr>
              <a:t>code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720000"/>
            <a:r>
              <a:rPr lang="de-DE" sz="3000" b="1" dirty="0" smtClean="0">
                <a:solidFill>
                  <a:srgbClr val="0070C0"/>
                </a:solidFill>
              </a:rPr>
              <a:t>Large </a:t>
            </a:r>
            <a:r>
              <a:rPr lang="de-DE" sz="3000" b="1" dirty="0" err="1" smtClean="0">
                <a:solidFill>
                  <a:srgbClr val="0070C0"/>
                </a:solidFill>
              </a:rPr>
              <a:t>flexibility</a:t>
            </a:r>
            <a:endParaRPr lang="de-DE" sz="3000" b="1" dirty="0" smtClean="0">
              <a:solidFill>
                <a:srgbClr val="0070C0"/>
              </a:solidFill>
            </a:endParaRP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Switches (</a:t>
            </a:r>
            <a:r>
              <a:rPr lang="de-DE" sz="2600" b="1" dirty="0" err="1" smtClean="0">
                <a:solidFill>
                  <a:srgbClr val="0070C0"/>
                </a:solidFill>
              </a:rPr>
              <a:t>single</a:t>
            </a:r>
            <a:r>
              <a:rPr lang="de-DE" sz="2600" b="1" dirty="0" smtClean="0">
                <a:solidFill>
                  <a:srgbClr val="0070C0"/>
                </a:solidFill>
              </a:rPr>
              <a:t>/double </a:t>
            </a:r>
            <a:r>
              <a:rPr lang="de-DE" sz="2600" b="1" dirty="0" err="1" smtClean="0">
                <a:solidFill>
                  <a:srgbClr val="0070C0"/>
                </a:solidFill>
              </a:rPr>
              <a:t>etc</a:t>
            </a:r>
            <a:r>
              <a:rPr lang="de-DE" sz="2600" b="1" dirty="0" smtClean="0">
                <a:solidFill>
                  <a:srgbClr val="0070C0"/>
                </a:solidFill>
              </a:rPr>
              <a:t>)</a:t>
            </a:r>
          </a:p>
          <a:p>
            <a:pPr marL="1120050" lvl="1"/>
            <a:r>
              <a:rPr lang="de-DE" sz="2600" b="1" dirty="0" smtClean="0">
                <a:solidFill>
                  <a:srgbClr val="0070C0"/>
                </a:solidFill>
              </a:rPr>
              <a:t>User </a:t>
            </a:r>
            <a:r>
              <a:rPr lang="de-DE" sz="2600" b="1" dirty="0" err="1" smtClean="0">
                <a:solidFill>
                  <a:srgbClr val="0070C0"/>
                </a:solidFill>
              </a:rPr>
              <a:t>defined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types</a:t>
            </a:r>
            <a:r>
              <a:rPr lang="de-DE" sz="2600" b="1" dirty="0" smtClean="0">
                <a:solidFill>
                  <a:srgbClr val="0070C0"/>
                </a:solidFill>
              </a:rPr>
              <a:t>, </a:t>
            </a:r>
            <a:r>
              <a:rPr lang="de-DE" sz="2600" b="1" dirty="0" err="1" smtClean="0">
                <a:solidFill>
                  <a:srgbClr val="0070C0"/>
                </a:solidFill>
              </a:rPr>
              <a:t>access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functions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to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faciliate</a:t>
            </a:r>
            <a:r>
              <a:rPr lang="de-DE" sz="2600" b="1" dirty="0" smtClean="0">
                <a:solidFill>
                  <a:srgbClr val="0070C0"/>
                </a:solidFill>
              </a:rPr>
              <a:t> </a:t>
            </a:r>
            <a:r>
              <a:rPr lang="de-DE" sz="2600" b="1" dirty="0" err="1" smtClean="0">
                <a:solidFill>
                  <a:srgbClr val="0070C0"/>
                </a:solidFill>
              </a:rPr>
              <a:t>changes</a:t>
            </a:r>
            <a:endParaRPr lang="de-DE" sz="2600" b="1" dirty="0" smtClean="0">
              <a:solidFill>
                <a:srgbClr val="0070C0"/>
              </a:solidFill>
            </a:endParaRPr>
          </a:p>
        </p:txBody>
      </p:sp>
      <p:sp>
        <p:nvSpPr>
          <p:cNvPr id="6" name="Titel 3"/>
          <p:cNvSpPr txBox="1">
            <a:spLocks/>
          </p:cNvSpPr>
          <p:nvPr/>
        </p:nvSpPr>
        <p:spPr>
          <a:xfrm>
            <a:off x="3995936" y="764704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Programming</a:t>
            </a:r>
            <a:endParaRPr kumimoji="0" lang="de-DE" sz="4400" b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el 3"/>
          <p:cNvSpPr txBox="1">
            <a:spLocks/>
          </p:cNvSpPr>
          <p:nvPr/>
        </p:nvSpPr>
        <p:spPr>
          <a:xfrm>
            <a:off x="971600" y="0"/>
            <a:ext cx="38164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Code Features </a:t>
            </a:r>
            <a:endParaRPr kumimoji="0" lang="de-DE" sz="44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899592" y="980728"/>
            <a:ext cx="7344816" cy="0"/>
          </a:xfrm>
          <a:prstGeom prst="line">
            <a:avLst/>
          </a:prstGeom>
          <a:ln w="4445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91E-FE94-41E2-A56B-96851B34647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Foliennummernplatzhalter 9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2191E-FE94-41E2-A56B-96851B346473}" type="slidenum">
              <a:rPr kumimoji="0" lang="de-D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Bildschirmpräsentation (4:3)</PresentationFormat>
  <Paragraphs>425</Paragraphs>
  <Slides>39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Larissa-Design</vt:lpstr>
      <vt:lpstr>OpenCL based HMC Development Snapshot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based HMC Development Snapshot</dc:title>
  <dc:creator>lars</dc:creator>
  <cp:lastModifiedBy>lars</cp:lastModifiedBy>
  <cp:revision>77</cp:revision>
  <dcterms:created xsi:type="dcterms:W3CDTF">2011-05-04T16:40:02Z</dcterms:created>
  <dcterms:modified xsi:type="dcterms:W3CDTF">2011-05-09T10:14:34Z</dcterms:modified>
</cp:coreProperties>
</file>