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3a6523dbb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3a6523dbb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3a6523dbb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3a6523dbb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3a6523dbb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3a6523dbb_6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a:t>
            </a:r>
            <a:r>
              <a:rPr lang="en"/>
              <a:t> of enrollment rate</a:t>
            </a:r>
            <a:endParaRPr/>
          </a:p>
          <a:p>
            <a:pPr indent="0" lvl="0" marL="0" rtl="0" algn="l">
              <a:spcBef>
                <a:spcPts val="0"/>
              </a:spcBef>
              <a:spcAft>
                <a:spcPts val="0"/>
              </a:spcAft>
              <a:buNone/>
            </a:pPr>
            <a:r>
              <a:rPr lang="en"/>
              <a:t>Usage: to measure if the head start program is well utilized in an area</a:t>
            </a:r>
            <a:endParaRPr/>
          </a:p>
          <a:p>
            <a:pPr indent="0" lvl="0" marL="0" rtl="0" algn="l">
              <a:spcBef>
                <a:spcPts val="0"/>
              </a:spcBef>
              <a:spcAft>
                <a:spcPts val="0"/>
              </a:spcAft>
              <a:buNone/>
            </a:pPr>
            <a:r>
              <a:rPr lang="en"/>
              <a:t>48 contiguous states were analyzed</a:t>
            </a:r>
            <a:endParaRPr/>
          </a:p>
          <a:p>
            <a:pPr indent="0" lvl="0" marL="0" rtl="0" algn="l">
              <a:spcBef>
                <a:spcPts val="0"/>
              </a:spcBef>
              <a:spcAft>
                <a:spcPts val="0"/>
              </a:spcAft>
              <a:buNone/>
            </a:pPr>
            <a:r>
              <a:rPr lang="en"/>
              <a:t>Top six with lowest enrollment rate are listed here</a:t>
            </a:r>
            <a:endParaRPr/>
          </a:p>
          <a:p>
            <a:pPr indent="0" lvl="0" marL="0" rtl="0" algn="l">
              <a:spcBef>
                <a:spcPts val="0"/>
              </a:spcBef>
              <a:spcAft>
                <a:spcPts val="0"/>
              </a:spcAft>
              <a:buNone/>
            </a:pPr>
            <a:r>
              <a:rPr lang="en"/>
              <a:t>Low </a:t>
            </a:r>
            <a:r>
              <a:rPr lang="en"/>
              <a:t>enrollment</a:t>
            </a:r>
            <a:r>
              <a:rPr lang="en"/>
              <a:t> rate implies three potential issues:</a:t>
            </a:r>
            <a:endParaRPr/>
          </a:p>
          <a:p>
            <a:pPr indent="-298450" lvl="0" marL="457200" rtl="0" algn="l">
              <a:spcBef>
                <a:spcPts val="0"/>
              </a:spcBef>
              <a:spcAft>
                <a:spcPts val="0"/>
              </a:spcAft>
              <a:buSzPts val="1100"/>
              <a:buAutoNum type="alphaLcPeriod"/>
            </a:pPr>
            <a:r>
              <a:rPr lang="en"/>
              <a:t>Too few </a:t>
            </a:r>
            <a:r>
              <a:rPr lang="en"/>
              <a:t>public</a:t>
            </a:r>
            <a:r>
              <a:rPr lang="en"/>
              <a:t> exposure so that families in poverty aren’t aware of head start</a:t>
            </a:r>
            <a:endParaRPr/>
          </a:p>
          <a:p>
            <a:pPr indent="-298450" lvl="0" marL="457200" rtl="0" algn="l">
              <a:spcBef>
                <a:spcPts val="0"/>
              </a:spcBef>
              <a:spcAft>
                <a:spcPts val="0"/>
              </a:spcAft>
              <a:buSzPts val="1100"/>
              <a:buAutoNum type="alphaLcPeriod"/>
            </a:pPr>
            <a:r>
              <a:rPr lang="en"/>
              <a:t>There are other local policies that have taken effect such that local families dont need head start</a:t>
            </a:r>
            <a:endParaRPr/>
          </a:p>
          <a:p>
            <a:pPr indent="-298450" lvl="0" marL="457200" rtl="0" algn="l">
              <a:spcBef>
                <a:spcPts val="0"/>
              </a:spcBef>
              <a:spcAft>
                <a:spcPts val="0"/>
              </a:spcAft>
              <a:buSzPts val="1100"/>
              <a:buAutoNum type="alphaLcPeriod"/>
            </a:pPr>
            <a:r>
              <a:rPr lang="en"/>
              <a:t>Head start program’s quality is </a:t>
            </a:r>
            <a:r>
              <a:rPr lang="en"/>
              <a:t>poor at those areas.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3a6523dbb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93a6523dbb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of fund per child: annual federal funding received </a:t>
            </a:r>
            <a:r>
              <a:rPr lang="en"/>
              <a:t>divided</a:t>
            </a:r>
            <a:r>
              <a:rPr lang="en"/>
              <a:t> by the number of enrollments.</a:t>
            </a:r>
            <a:endParaRPr/>
          </a:p>
          <a:p>
            <a:pPr indent="0" lvl="0" marL="0" rtl="0" algn="l">
              <a:spcBef>
                <a:spcPts val="0"/>
              </a:spcBef>
              <a:spcAft>
                <a:spcPts val="0"/>
              </a:spcAft>
              <a:buNone/>
            </a:pPr>
            <a:r>
              <a:rPr lang="en"/>
              <a:t>Usage: measure and compare the fiscal support given to each region.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46b8e52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46b8e52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46b8e522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46b8e52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3a6523dbb_6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3a6523dbb_6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3a6523dbb_6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3a6523dbb_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4a202ba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4a202ba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3a6523dbb_6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3a6523dbb_6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291fc105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291fc105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3a6523dbb_6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3a6523dbb_6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3a6523dbb_6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93a6523dbb_6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291fc1054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291fc1054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291fc1054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291fc1054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291fc1054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291fc1054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291fc105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291fc105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3a6523dbb_6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3a6523dbb_6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93a6523dbb_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93a6523dbb_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3a6523dbb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3a6523dbb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54.237.226.144/"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2986850" y="1596475"/>
            <a:ext cx="59106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Analysis of Head Start Accessibility</a:t>
            </a:r>
            <a:endParaRPr sz="2500"/>
          </a:p>
        </p:txBody>
      </p:sp>
      <p:sp>
        <p:nvSpPr>
          <p:cNvPr id="135" name="Google Shape;135;p13"/>
          <p:cNvSpPr txBox="1"/>
          <p:nvPr>
            <p:ph idx="1" type="subTitle"/>
          </p:nvPr>
        </p:nvSpPr>
        <p:spPr>
          <a:xfrm>
            <a:off x="3080700" y="2445050"/>
            <a:ext cx="3840600" cy="14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 Dataminers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Member: Zizheng (Sean) Zhang</a:t>
            </a:r>
            <a:endParaRPr/>
          </a:p>
          <a:p>
            <a:pPr indent="0" lvl="0" marL="0" rtl="0" algn="l">
              <a:spcBef>
                <a:spcPts val="0"/>
              </a:spcBef>
              <a:spcAft>
                <a:spcPts val="0"/>
              </a:spcAft>
              <a:buNone/>
            </a:pPr>
            <a:r>
              <a:rPr lang="en"/>
              <a:t>	        Yinming (Randall) Gao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6" name="Shape 186"/>
        <p:cNvGrpSpPr/>
        <p:nvPr/>
      </p:nvGrpSpPr>
      <p:grpSpPr>
        <a:xfrm>
          <a:off x="0" y="0"/>
          <a:ext cx="0" cy="0"/>
          <a:chOff x="0" y="0"/>
          <a:chExt cx="0" cy="0"/>
        </a:xfrm>
      </p:grpSpPr>
      <p:sp>
        <p:nvSpPr>
          <p:cNvPr id="187" name="Google Shape;187;p22"/>
          <p:cNvSpPr txBox="1"/>
          <p:nvPr/>
        </p:nvSpPr>
        <p:spPr>
          <a:xfrm>
            <a:off x="182880" y="1371600"/>
            <a:ext cx="1705500" cy="3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 Children/Center</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Texas &amp; Georgia</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East &amp; West</a:t>
            </a:r>
            <a:endParaRPr>
              <a:solidFill>
                <a:schemeClr val="lt1"/>
              </a:solidFill>
              <a:latin typeface="Lato"/>
              <a:ea typeface="Lato"/>
              <a:cs typeface="Lato"/>
              <a:sym typeface="Lato"/>
            </a:endParaRPr>
          </a:p>
        </p:txBody>
      </p:sp>
      <p:pic>
        <p:nvPicPr>
          <p:cNvPr id="188" name="Google Shape;188;p22"/>
          <p:cNvPicPr preferRelativeResize="0"/>
          <p:nvPr/>
        </p:nvPicPr>
        <p:blipFill>
          <a:blip r:embed="rId3">
            <a:alphaModFix/>
          </a:blip>
          <a:stretch>
            <a:fillRect/>
          </a:stretch>
        </p:blipFill>
        <p:spPr>
          <a:xfrm>
            <a:off x="1920240" y="181247"/>
            <a:ext cx="6857999" cy="4781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2" name="Shape 192"/>
        <p:cNvGrpSpPr/>
        <p:nvPr/>
      </p:nvGrpSpPr>
      <p:grpSpPr>
        <a:xfrm>
          <a:off x="0" y="0"/>
          <a:ext cx="0" cy="0"/>
          <a:chOff x="0" y="0"/>
          <a:chExt cx="0" cy="0"/>
        </a:xfrm>
      </p:grpSpPr>
      <p:sp>
        <p:nvSpPr>
          <p:cNvPr id="193" name="Google Shape;193;p23"/>
          <p:cNvSpPr txBox="1"/>
          <p:nvPr/>
        </p:nvSpPr>
        <p:spPr>
          <a:xfrm>
            <a:off x="158580" y="1361050"/>
            <a:ext cx="2192700" cy="18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Cpc (Children per Center)</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 of children in poverty/# of center in one county</a:t>
            </a:r>
            <a:endParaRPr>
              <a:solidFill>
                <a:schemeClr val="lt1"/>
              </a:solidFill>
              <a:latin typeface="Lato"/>
              <a:ea typeface="Lato"/>
              <a:cs typeface="Lato"/>
              <a:sym typeface="Lato"/>
            </a:endParaRPr>
          </a:p>
        </p:txBody>
      </p:sp>
      <p:pic>
        <p:nvPicPr>
          <p:cNvPr id="194" name="Google Shape;194;p23"/>
          <p:cNvPicPr preferRelativeResize="0"/>
          <p:nvPr/>
        </p:nvPicPr>
        <p:blipFill>
          <a:blip r:embed="rId3">
            <a:alphaModFix/>
          </a:blip>
          <a:stretch>
            <a:fillRect/>
          </a:stretch>
        </p:blipFill>
        <p:spPr>
          <a:xfrm>
            <a:off x="2351275" y="249763"/>
            <a:ext cx="6480927" cy="46439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8" name="Shape 198"/>
        <p:cNvGrpSpPr/>
        <p:nvPr/>
      </p:nvGrpSpPr>
      <p:grpSpPr>
        <a:xfrm>
          <a:off x="0" y="0"/>
          <a:ext cx="0" cy="0"/>
          <a:chOff x="0" y="0"/>
          <a:chExt cx="0" cy="0"/>
        </a:xfrm>
      </p:grpSpPr>
      <p:sp>
        <p:nvSpPr>
          <p:cNvPr id="199" name="Google Shape;199;p24"/>
          <p:cNvSpPr txBox="1"/>
          <p:nvPr/>
        </p:nvSpPr>
        <p:spPr>
          <a:xfrm>
            <a:off x="182876" y="1371600"/>
            <a:ext cx="1647900" cy="28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6 States with the Lowest Enrollment Rates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Enrollment Rate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number of enrollments/ estimated number of children in poverty</a:t>
            </a:r>
            <a:endParaRPr>
              <a:solidFill>
                <a:schemeClr val="lt1"/>
              </a:solidFill>
              <a:latin typeface="Lato"/>
              <a:ea typeface="Lato"/>
              <a:cs typeface="Lato"/>
              <a:sym typeface="Lato"/>
            </a:endParaRPr>
          </a:p>
        </p:txBody>
      </p:sp>
      <p:pic>
        <p:nvPicPr>
          <p:cNvPr id="200" name="Google Shape;200;p24"/>
          <p:cNvPicPr preferRelativeResize="0"/>
          <p:nvPr/>
        </p:nvPicPr>
        <p:blipFill>
          <a:blip r:embed="rId3">
            <a:alphaModFix/>
          </a:blip>
          <a:stretch>
            <a:fillRect/>
          </a:stretch>
        </p:blipFill>
        <p:spPr>
          <a:xfrm>
            <a:off x="1830875" y="109400"/>
            <a:ext cx="6994299" cy="492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4" name="Shape 204"/>
        <p:cNvGrpSpPr/>
        <p:nvPr/>
      </p:nvGrpSpPr>
      <p:grpSpPr>
        <a:xfrm>
          <a:off x="0" y="0"/>
          <a:ext cx="0" cy="0"/>
          <a:chOff x="0" y="0"/>
          <a:chExt cx="0" cy="0"/>
        </a:xfrm>
      </p:grpSpPr>
      <p:sp>
        <p:nvSpPr>
          <p:cNvPr id="205" name="Google Shape;205;p25"/>
          <p:cNvSpPr txBox="1"/>
          <p:nvPr/>
        </p:nvSpPr>
        <p:spPr>
          <a:xfrm>
            <a:off x="182880" y="1371600"/>
            <a:ext cx="1667400" cy="13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6 States with the Lowest Average Fund per Child</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Fund/Enrolled Children</a:t>
            </a:r>
            <a:endParaRPr>
              <a:solidFill>
                <a:schemeClr val="lt1"/>
              </a:solidFill>
              <a:latin typeface="Lato"/>
              <a:ea typeface="Lato"/>
              <a:cs typeface="Lato"/>
              <a:sym typeface="Lato"/>
            </a:endParaRPr>
          </a:p>
        </p:txBody>
      </p:sp>
      <p:pic>
        <p:nvPicPr>
          <p:cNvPr id="206" name="Google Shape;206;p25"/>
          <p:cNvPicPr preferRelativeResize="0"/>
          <p:nvPr/>
        </p:nvPicPr>
        <p:blipFill>
          <a:blip r:embed="rId3">
            <a:alphaModFix/>
          </a:blip>
          <a:stretch>
            <a:fillRect/>
          </a:stretch>
        </p:blipFill>
        <p:spPr>
          <a:xfrm>
            <a:off x="1883800" y="99163"/>
            <a:ext cx="7038024" cy="49451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0" name="Shape 210"/>
        <p:cNvGrpSpPr/>
        <p:nvPr/>
      </p:nvGrpSpPr>
      <p:grpSpPr>
        <a:xfrm>
          <a:off x="0" y="0"/>
          <a:ext cx="0" cy="0"/>
          <a:chOff x="0" y="0"/>
          <a:chExt cx="0" cy="0"/>
        </a:xfrm>
      </p:grpSpPr>
      <p:pic>
        <p:nvPicPr>
          <p:cNvPr id="211" name="Google Shape;211;p26"/>
          <p:cNvPicPr preferRelativeResize="0"/>
          <p:nvPr/>
        </p:nvPicPr>
        <p:blipFill>
          <a:blip r:embed="rId3">
            <a:alphaModFix/>
          </a:blip>
          <a:stretch>
            <a:fillRect/>
          </a:stretch>
        </p:blipFill>
        <p:spPr>
          <a:xfrm>
            <a:off x="1128763" y="152400"/>
            <a:ext cx="6886487"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5" name="Shape 215"/>
        <p:cNvGrpSpPr/>
        <p:nvPr/>
      </p:nvGrpSpPr>
      <p:grpSpPr>
        <a:xfrm>
          <a:off x="0" y="0"/>
          <a:ext cx="0" cy="0"/>
          <a:chOff x="0" y="0"/>
          <a:chExt cx="0" cy="0"/>
        </a:xfrm>
      </p:grpSpPr>
      <p:pic>
        <p:nvPicPr>
          <p:cNvPr id="216" name="Google Shape;216;p27"/>
          <p:cNvPicPr preferRelativeResize="0"/>
          <p:nvPr/>
        </p:nvPicPr>
        <p:blipFill>
          <a:blip r:embed="rId3">
            <a:alphaModFix/>
          </a:blip>
          <a:stretch>
            <a:fillRect/>
          </a:stretch>
        </p:blipFill>
        <p:spPr>
          <a:xfrm>
            <a:off x="1128763" y="152400"/>
            <a:ext cx="6886487"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0" name="Shape 220"/>
        <p:cNvGrpSpPr/>
        <p:nvPr/>
      </p:nvGrpSpPr>
      <p:grpSpPr>
        <a:xfrm>
          <a:off x="0" y="0"/>
          <a:ext cx="0" cy="0"/>
          <a:chOff x="0" y="0"/>
          <a:chExt cx="0" cy="0"/>
        </a:xfrm>
      </p:grpSpPr>
      <p:sp>
        <p:nvSpPr>
          <p:cNvPr id="221" name="Google Shape;221;p2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Major Insights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5" name="Shape 225"/>
        <p:cNvGrpSpPr/>
        <p:nvPr/>
      </p:nvGrpSpPr>
      <p:grpSpPr>
        <a:xfrm>
          <a:off x="0" y="0"/>
          <a:ext cx="0" cy="0"/>
          <a:chOff x="0" y="0"/>
          <a:chExt cx="0" cy="0"/>
        </a:xfrm>
      </p:grpSpPr>
      <p:sp>
        <p:nvSpPr>
          <p:cNvPr id="226" name="Google Shape;22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 Insights - Policy Making</a:t>
            </a:r>
            <a:endParaRPr/>
          </a:p>
        </p:txBody>
      </p:sp>
      <p:sp>
        <p:nvSpPr>
          <p:cNvPr id="227" name="Google Shape;227;p29"/>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02"/>
              <a:t>We found that there are clusters of counties in both Texas and Georgia where the metric children per center have abnormally high values, indicating potential scarcity of Head Start recourse in those areas. Policy makers may need to find more Head Start participants in those areas so as to facilitate the accessibility of Head Start.</a:t>
            </a:r>
            <a:endParaRPr sz="1402"/>
          </a:p>
          <a:p>
            <a:pPr indent="0" lvl="0" marL="0" rtl="0" algn="l">
              <a:lnSpc>
                <a:spcPct val="95000"/>
              </a:lnSpc>
              <a:spcBef>
                <a:spcPts val="1200"/>
              </a:spcBef>
              <a:spcAft>
                <a:spcPts val="0"/>
              </a:spcAft>
              <a:buSzPts val="1018"/>
              <a:buNone/>
            </a:pPr>
            <a:r>
              <a:rPr lang="en" sz="1402"/>
              <a:t>Nevada, Idaho, Arizona, Georgia, and Texas are the states with the lowest estimated enrollment rate, meaning that the communities in these five states are very likely to be underserved. Policy makers may need to increase public exposure to Head Start, especially to low-income families, so that low-income families are aware of Head Start and begin enrolling in Head Start.</a:t>
            </a:r>
            <a:endParaRPr sz="1402"/>
          </a:p>
          <a:p>
            <a:pPr indent="0" lvl="0" marL="0" rtl="0" algn="l">
              <a:lnSpc>
                <a:spcPct val="95000"/>
              </a:lnSpc>
              <a:spcBef>
                <a:spcPts val="1200"/>
              </a:spcBef>
              <a:spcAft>
                <a:spcPts val="1200"/>
              </a:spcAft>
              <a:buSzPts val="1018"/>
              <a:buNone/>
            </a:pPr>
            <a:r>
              <a:rPr lang="en" sz="1402"/>
              <a:t>A linear regression model was built to better understand and evaluate the funding policy of Head Start. We achieved an adjusted R^2 score of 0.971, indicating very successful regression modeling. The model suggests a strong correlation between funding amount, enrollment amount, and regional personal income level, showing that the funding policy of Head Start is well tailored to the actual situation of each state.</a:t>
            </a:r>
            <a:endParaRPr sz="140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1" name="Shape 231"/>
        <p:cNvGrpSpPr/>
        <p:nvPr/>
      </p:nvGrpSpPr>
      <p:grpSpPr>
        <a:xfrm>
          <a:off x="0" y="0"/>
          <a:ext cx="0" cy="0"/>
          <a:chOff x="0" y="0"/>
          <a:chExt cx="0" cy="0"/>
        </a:xfrm>
      </p:grpSpPr>
      <p:sp>
        <p:nvSpPr>
          <p:cNvPr id="232" name="Google Shape;23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 Insights - Technology Innovation</a:t>
            </a:r>
            <a:endParaRPr/>
          </a:p>
        </p:txBody>
      </p:sp>
      <p:sp>
        <p:nvSpPr>
          <p:cNvPr id="233" name="Google Shape;233;p30"/>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In many cases, plain data are informative, but not ready to use. It is through an analytics pipeline where the raw data endures sequential processing and transformation that the underlying information and insights in the raw data become visible. </a:t>
            </a:r>
            <a:endParaRPr sz="1500"/>
          </a:p>
          <a:p>
            <a:pPr indent="0" lvl="0" marL="0" rtl="0" algn="l">
              <a:spcBef>
                <a:spcPts val="1200"/>
              </a:spcBef>
              <a:spcAft>
                <a:spcPts val="1200"/>
              </a:spcAft>
              <a:buNone/>
            </a:pPr>
            <a:r>
              <a:rPr lang="en" sz="1500"/>
              <a:t>Automated analytics pipeline can remove the </a:t>
            </a:r>
            <a:r>
              <a:rPr lang="en" sz="1500"/>
              <a:t>recurrent</a:t>
            </a:r>
            <a:r>
              <a:rPr lang="en" sz="1500"/>
              <a:t> and repeated part of data analytics. For data of time series nature, such as annually updated data, assuming well defined metrics and </a:t>
            </a:r>
            <a:r>
              <a:rPr lang="en" sz="1500"/>
              <a:t>robust</a:t>
            </a:r>
            <a:r>
              <a:rPr lang="en" sz="1500"/>
              <a:t> external data sources, the acquisition, transformation, and loading of the data can be an automated process.  The time series’ most recent values will be automatically updated by the pipeline itself.</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7" name="Shape 237"/>
        <p:cNvGrpSpPr/>
        <p:nvPr/>
      </p:nvGrpSpPr>
      <p:grpSpPr>
        <a:xfrm>
          <a:off x="0" y="0"/>
          <a:ext cx="0" cy="0"/>
          <a:chOff x="0" y="0"/>
          <a:chExt cx="0" cy="0"/>
        </a:xfrm>
      </p:grpSpPr>
      <p:sp>
        <p:nvSpPr>
          <p:cNvPr id="238" name="Google Shape;238;p3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One More Thing…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Background</a:t>
            </a:r>
            <a:endParaRPr sz="1600"/>
          </a:p>
          <a:p>
            <a:pPr indent="-330200" lvl="0" marL="457200" rtl="0" algn="l">
              <a:spcBef>
                <a:spcPts val="0"/>
              </a:spcBef>
              <a:spcAft>
                <a:spcPts val="0"/>
              </a:spcAft>
              <a:buSzPts val="1600"/>
              <a:buChar char="-"/>
            </a:pPr>
            <a:r>
              <a:rPr lang="en" sz="1600"/>
              <a:t>Technologies In-use</a:t>
            </a:r>
            <a:endParaRPr sz="1600"/>
          </a:p>
          <a:p>
            <a:pPr indent="-330200" lvl="0" marL="457200" rtl="0" algn="l">
              <a:spcBef>
                <a:spcPts val="0"/>
              </a:spcBef>
              <a:spcAft>
                <a:spcPts val="0"/>
              </a:spcAft>
              <a:buSzPts val="1600"/>
              <a:buChar char="-"/>
            </a:pPr>
            <a:r>
              <a:rPr lang="en" sz="1600"/>
              <a:t>Major Findings</a:t>
            </a:r>
            <a:endParaRPr sz="1600"/>
          </a:p>
          <a:p>
            <a:pPr indent="-330200" lvl="0" marL="457200" rtl="0" algn="l">
              <a:spcBef>
                <a:spcPts val="0"/>
              </a:spcBef>
              <a:spcAft>
                <a:spcPts val="0"/>
              </a:spcAft>
              <a:buSzPts val="1600"/>
              <a:buChar char="-"/>
            </a:pPr>
            <a:r>
              <a:rPr lang="en" sz="1600"/>
              <a:t>Major Insights</a:t>
            </a:r>
            <a:endParaRPr sz="1600"/>
          </a:p>
          <a:p>
            <a:pPr indent="-330200" lvl="0" marL="457200" rtl="0" algn="l">
              <a:spcBef>
                <a:spcPts val="0"/>
              </a:spcBef>
              <a:spcAft>
                <a:spcPts val="0"/>
              </a:spcAft>
              <a:buSzPts val="1600"/>
              <a:buChar char="-"/>
            </a:pPr>
            <a:r>
              <a:rPr lang="en" sz="1600"/>
              <a:t>One More Thing</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2" name="Shape 242"/>
        <p:cNvGrpSpPr/>
        <p:nvPr/>
      </p:nvGrpSpPr>
      <p:grpSpPr>
        <a:xfrm>
          <a:off x="0" y="0"/>
          <a:ext cx="0" cy="0"/>
          <a:chOff x="0" y="0"/>
          <a:chExt cx="0" cy="0"/>
        </a:xfrm>
      </p:grpSpPr>
      <p:sp>
        <p:nvSpPr>
          <p:cNvPr id="243" name="Google Shape;243;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Automated Analytics Pipeline</a:t>
            </a:r>
            <a:endParaRPr/>
          </a:p>
          <a:p>
            <a:pPr indent="0" lvl="0" marL="0" rtl="0" algn="l">
              <a:spcBef>
                <a:spcPts val="0"/>
              </a:spcBef>
              <a:spcAft>
                <a:spcPts val="0"/>
              </a:spcAft>
              <a:buNone/>
            </a:pPr>
            <a:r>
              <a:t/>
            </a:r>
            <a:endParaRPr/>
          </a:p>
        </p:txBody>
      </p:sp>
      <p:sp>
        <p:nvSpPr>
          <p:cNvPr id="244" name="Google Shape;244;p32"/>
          <p:cNvSpPr txBox="1"/>
          <p:nvPr/>
        </p:nvSpPr>
        <p:spPr>
          <a:xfrm>
            <a:off x="1683900" y="4235075"/>
            <a:ext cx="62661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u="sng">
                <a:solidFill>
                  <a:schemeClr val="hlink"/>
                </a:solidFill>
                <a:latin typeface="Lato"/>
                <a:ea typeface="Lato"/>
                <a:cs typeface="Lato"/>
                <a:sym typeface="Lato"/>
                <a:hlinkClick r:id="rId3"/>
              </a:rPr>
              <a:t>54.237.226.144</a:t>
            </a:r>
            <a:r>
              <a:rPr lang="en" sz="3500">
                <a:solidFill>
                  <a:schemeClr val="lt1"/>
                </a:solidFill>
                <a:latin typeface="Lato"/>
                <a:ea typeface="Lato"/>
                <a:cs typeface="Lato"/>
                <a:sym typeface="Lato"/>
              </a:rPr>
              <a:t> </a:t>
            </a:r>
            <a:r>
              <a:rPr lang="en" sz="1500">
                <a:solidFill>
                  <a:schemeClr val="lt1"/>
                </a:solidFill>
                <a:latin typeface="Lato"/>
                <a:ea typeface="Lato"/>
                <a:cs typeface="Lato"/>
                <a:sym typeface="Lato"/>
              </a:rPr>
              <a:t>(PC access for best experience)</a:t>
            </a:r>
            <a:endParaRPr sz="1500">
              <a:solidFill>
                <a:schemeClr val="lt1"/>
              </a:solidFill>
              <a:latin typeface="Lato"/>
              <a:ea typeface="Lato"/>
              <a:cs typeface="Lato"/>
              <a:sym typeface="Lato"/>
            </a:endParaRPr>
          </a:p>
        </p:txBody>
      </p:sp>
      <p:grpSp>
        <p:nvGrpSpPr>
          <p:cNvPr id="245" name="Google Shape;245;p32"/>
          <p:cNvGrpSpPr/>
          <p:nvPr/>
        </p:nvGrpSpPr>
        <p:grpSpPr>
          <a:xfrm>
            <a:off x="1893661" y="1052400"/>
            <a:ext cx="5846577" cy="3038700"/>
            <a:chOff x="1297499" y="1052400"/>
            <a:chExt cx="5846577" cy="3038700"/>
          </a:xfrm>
        </p:grpSpPr>
        <p:pic>
          <p:nvPicPr>
            <p:cNvPr id="246" name="Google Shape;246;p32"/>
            <p:cNvPicPr preferRelativeResize="0"/>
            <p:nvPr/>
          </p:nvPicPr>
          <p:blipFill>
            <a:blip r:embed="rId4">
              <a:alphaModFix/>
            </a:blip>
            <a:stretch>
              <a:fillRect/>
            </a:stretch>
          </p:blipFill>
          <p:spPr>
            <a:xfrm>
              <a:off x="1297499" y="1052412"/>
              <a:ext cx="2663875" cy="3038675"/>
            </a:xfrm>
            <a:prstGeom prst="rect">
              <a:avLst/>
            </a:prstGeom>
            <a:noFill/>
            <a:ln>
              <a:noFill/>
            </a:ln>
          </p:spPr>
        </p:pic>
        <p:pic>
          <p:nvPicPr>
            <p:cNvPr id="247" name="Google Shape;247;p32"/>
            <p:cNvPicPr preferRelativeResize="0"/>
            <p:nvPr/>
          </p:nvPicPr>
          <p:blipFill>
            <a:blip r:embed="rId5">
              <a:alphaModFix/>
            </a:blip>
            <a:stretch>
              <a:fillRect/>
            </a:stretch>
          </p:blipFill>
          <p:spPr>
            <a:xfrm>
              <a:off x="4571999" y="1052400"/>
              <a:ext cx="2572077" cy="30387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51" name="Shape 251"/>
        <p:cNvGrpSpPr/>
        <p:nvPr/>
      </p:nvGrpSpPr>
      <p:grpSpPr>
        <a:xfrm>
          <a:off x="0" y="0"/>
          <a:ext cx="0" cy="0"/>
          <a:chOff x="0" y="0"/>
          <a:chExt cx="0" cy="0"/>
        </a:xfrm>
      </p:grpSpPr>
      <p:sp>
        <p:nvSpPr>
          <p:cNvPr id="252" name="Google Shape;252;p33"/>
          <p:cNvSpPr txBox="1"/>
          <p:nvPr>
            <p:ph type="title"/>
          </p:nvPr>
        </p:nvSpPr>
        <p:spPr>
          <a:xfrm>
            <a:off x="116400" y="1921350"/>
            <a:ext cx="60675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Established in 1965, Head Start promotes school readiness for children in low-income families by offering educational, nutritional, health, social, and other services. The program is rooted in urban, suburban, and rural communities throughout the nation.</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a:t>
            </a:r>
            <a:r>
              <a:rPr lang="en"/>
              <a:t>cont'd)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Service Mismatch</a:t>
            </a:r>
            <a:r>
              <a:rPr lang="en" sz="1500"/>
              <a:t>: Only 30% of 3-to-5-year-olds and 9% of infants in poverty were served by Head Start.</a:t>
            </a:r>
            <a:endParaRPr sz="1500"/>
          </a:p>
          <a:p>
            <a:pPr indent="-323850" lvl="0" marL="457200" rtl="0" algn="l">
              <a:spcBef>
                <a:spcPts val="0"/>
              </a:spcBef>
              <a:spcAft>
                <a:spcPts val="0"/>
              </a:spcAft>
              <a:buSzPts val="1500"/>
              <a:buChar char="-"/>
            </a:pPr>
            <a:r>
              <a:rPr b="1" lang="en" sz="1500"/>
              <a:t>COVID-19 Effect</a:t>
            </a:r>
            <a:r>
              <a:rPr lang="en" sz="1500"/>
              <a:t>: A drop of 287,000 children in Head Start attendance in 2020-2021 compared to 2018-2019.</a:t>
            </a:r>
            <a:endParaRPr sz="1500"/>
          </a:p>
          <a:p>
            <a:pPr indent="-323850" lvl="0" marL="457200" rtl="0" algn="l">
              <a:spcBef>
                <a:spcPts val="0"/>
              </a:spcBef>
              <a:spcAft>
                <a:spcPts val="0"/>
              </a:spcAft>
              <a:buSzPts val="1500"/>
              <a:buChar char="-"/>
            </a:pPr>
            <a:r>
              <a:rPr b="1" lang="en" sz="1500"/>
              <a:t>Funding Discrepancies</a:t>
            </a:r>
            <a:r>
              <a:rPr lang="en" sz="1500"/>
              <a:t>: States with more child poverty receive less funding per child for Head Start.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In-use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Python</a:t>
            </a:r>
            <a:r>
              <a:rPr lang="en" sz="1800"/>
              <a:t>: for data extraction, data analysis, statistical modeling, data pipeline automation, and web API development</a:t>
            </a:r>
            <a:endParaRPr sz="1800"/>
          </a:p>
          <a:p>
            <a:pPr indent="-342900" lvl="0" marL="457200" rtl="0" algn="l">
              <a:spcBef>
                <a:spcPts val="0"/>
              </a:spcBef>
              <a:spcAft>
                <a:spcPts val="0"/>
              </a:spcAft>
              <a:buSzPts val="1800"/>
              <a:buChar char="-"/>
            </a:pPr>
            <a:r>
              <a:rPr b="1" lang="en" sz="1800"/>
              <a:t>HTML, CSS, Javascript</a:t>
            </a:r>
            <a:r>
              <a:rPr lang="en" sz="1800"/>
              <a:t>: for web development</a:t>
            </a:r>
            <a:endParaRPr sz="1800"/>
          </a:p>
          <a:p>
            <a:pPr indent="-342900" lvl="0" marL="457200" rtl="0" algn="l">
              <a:spcBef>
                <a:spcPts val="0"/>
              </a:spcBef>
              <a:spcAft>
                <a:spcPts val="0"/>
              </a:spcAft>
              <a:buSzPts val="1800"/>
              <a:buChar char="-"/>
            </a:pPr>
            <a:r>
              <a:rPr b="1" lang="en" sz="1800"/>
              <a:t>Tableau</a:t>
            </a:r>
            <a:r>
              <a:rPr lang="en" sz="1800"/>
              <a:t>: for data visualization.</a:t>
            </a:r>
            <a:endParaRPr sz="1800"/>
          </a:p>
          <a:p>
            <a:pPr indent="-342900" lvl="0" marL="457200" rtl="0" algn="l">
              <a:spcBef>
                <a:spcPts val="0"/>
              </a:spcBef>
              <a:spcAft>
                <a:spcPts val="0"/>
              </a:spcAft>
              <a:buSzPts val="1800"/>
              <a:buChar char="-"/>
            </a:pPr>
            <a:r>
              <a:rPr b="1" lang="en" sz="1800"/>
              <a:t>PowerPoint</a:t>
            </a:r>
            <a:r>
              <a:rPr lang="en" sz="1800"/>
              <a:t>: for the presentation of insights.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3" name="Shape 163"/>
        <p:cNvGrpSpPr/>
        <p:nvPr/>
      </p:nvGrpSpPr>
      <p:grpSpPr>
        <a:xfrm>
          <a:off x="0" y="0"/>
          <a:ext cx="0" cy="0"/>
          <a:chOff x="0" y="0"/>
          <a:chExt cx="0" cy="0"/>
        </a:xfrm>
      </p:grpSpPr>
      <p:sp>
        <p:nvSpPr>
          <p:cNvPr id="164" name="Google Shape;164;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Major Findings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
            </a:r>
            <a:r>
              <a:rPr lang="en"/>
              <a:t>etrics</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Center Coverage Rate (County level)</a:t>
            </a:r>
            <a:endParaRPr sz="1800"/>
          </a:p>
          <a:p>
            <a:pPr indent="-342900" lvl="0" marL="457200" rtl="0" algn="l">
              <a:spcBef>
                <a:spcPts val="0"/>
              </a:spcBef>
              <a:spcAft>
                <a:spcPts val="0"/>
              </a:spcAft>
              <a:buSzPts val="1800"/>
              <a:buChar char="-"/>
            </a:pPr>
            <a:r>
              <a:rPr lang="en" sz="1800"/>
              <a:t>Children per Center</a:t>
            </a:r>
            <a:endParaRPr sz="1800"/>
          </a:p>
          <a:p>
            <a:pPr indent="-342900" lvl="0" marL="457200" rtl="0" algn="l">
              <a:spcBef>
                <a:spcPts val="0"/>
              </a:spcBef>
              <a:spcAft>
                <a:spcPts val="0"/>
              </a:spcAft>
              <a:buSzPts val="1800"/>
              <a:buChar char="-"/>
            </a:pPr>
            <a:r>
              <a:rPr lang="en" sz="1800"/>
              <a:t>Enrollment Rate</a:t>
            </a:r>
            <a:endParaRPr sz="1800"/>
          </a:p>
          <a:p>
            <a:pPr indent="-342900" lvl="0" marL="457200" rtl="0" algn="l">
              <a:spcBef>
                <a:spcPts val="0"/>
              </a:spcBef>
              <a:spcAft>
                <a:spcPts val="0"/>
              </a:spcAft>
              <a:buSzPts val="1800"/>
              <a:buChar char="-"/>
            </a:pPr>
            <a:r>
              <a:rPr lang="en" sz="1800"/>
              <a:t>Fund per Child</a:t>
            </a:r>
            <a:endParaRPr sz="1800"/>
          </a:p>
          <a:p>
            <a:pPr indent="0" lvl="0" marL="0" rtl="0" algn="l">
              <a:spcBef>
                <a:spcPts val="1200"/>
              </a:spcBef>
              <a:spcAft>
                <a:spcPts val="12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4"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1883663" y="155088"/>
            <a:ext cx="6931154" cy="4833325"/>
          </a:xfrm>
          <a:prstGeom prst="rect">
            <a:avLst/>
          </a:prstGeom>
          <a:noFill/>
          <a:ln>
            <a:noFill/>
          </a:ln>
        </p:spPr>
      </p:pic>
      <p:sp>
        <p:nvSpPr>
          <p:cNvPr id="176" name="Google Shape;176;p20"/>
          <p:cNvSpPr txBox="1"/>
          <p:nvPr/>
        </p:nvSpPr>
        <p:spPr>
          <a:xfrm>
            <a:off x="182880" y="1371600"/>
            <a:ext cx="3644400" cy="16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No Center: 315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At Least One Center: 2,748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Coverage Rate</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a:t>
            </a:r>
            <a:r>
              <a:rPr lang="en">
                <a:solidFill>
                  <a:schemeClr val="lt1"/>
                </a:solidFill>
                <a:latin typeface="Lato"/>
                <a:ea typeface="Lato"/>
                <a:cs typeface="Lato"/>
                <a:sym typeface="Lato"/>
              </a:rPr>
              <a:t># of county with center/total # of county</a:t>
            </a:r>
            <a:endParaRPr>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0" name="Shape 180"/>
        <p:cNvGrpSpPr/>
        <p:nvPr/>
      </p:nvGrpSpPr>
      <p:grpSpPr>
        <a:xfrm>
          <a:off x="0" y="0"/>
          <a:ext cx="0" cy="0"/>
          <a:chOff x="0" y="0"/>
          <a:chExt cx="0" cy="0"/>
        </a:xfrm>
      </p:grpSpPr>
      <p:sp>
        <p:nvSpPr>
          <p:cNvPr id="181" name="Google Shape;181;p21"/>
          <p:cNvSpPr txBox="1"/>
          <p:nvPr/>
        </p:nvSpPr>
        <p:spPr>
          <a:xfrm>
            <a:off x="182880" y="1371600"/>
            <a:ext cx="1589700" cy="18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10 Counties without Head Start Center </a:t>
            </a:r>
            <a:endParaRPr>
              <a:solidFill>
                <a:schemeClr val="lt1"/>
              </a:solidFill>
              <a:latin typeface="Lato"/>
              <a:ea typeface="Lato"/>
              <a:cs typeface="Lato"/>
              <a:sym typeface="Lato"/>
            </a:endParaRPr>
          </a:p>
        </p:txBody>
      </p:sp>
      <p:pic>
        <p:nvPicPr>
          <p:cNvPr id="182" name="Google Shape;182;p21"/>
          <p:cNvPicPr preferRelativeResize="0"/>
          <p:nvPr/>
        </p:nvPicPr>
        <p:blipFill>
          <a:blip r:embed="rId3">
            <a:alphaModFix/>
          </a:blip>
          <a:stretch>
            <a:fillRect/>
          </a:stretch>
        </p:blipFill>
        <p:spPr>
          <a:xfrm>
            <a:off x="1677125" y="127075"/>
            <a:ext cx="7373624" cy="488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