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93a6523dbb_6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93a6523dbb_6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93a6523dbb_6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93a6523dbb_6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93a6523dbb_6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93a6523dbb_6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93a6523dbb_6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93a6523dbb_6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93a6523dbb_6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93a6523dbb_6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93a6523dbb_6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93a6523dbb_6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93a6523dbb_6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93a6523dbb_6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93a6523dbb_6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93a6523dbb_6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93a6523dbb_6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93a6523dbb_6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9291fc1054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9291fc1054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9291fc1054_0_1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9291fc1054_0_1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9291fc1054_0_1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9291fc1054_0_1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9291fc1054_0_1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9291fc1054_0_1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9291fc1054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9291fc1054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93a6523dbb_6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93a6523dbb_6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93a6523dbb_6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93a6523dbb_6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93a6523dbb_6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93a6523dbb_6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54.90.52.121/"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986850" y="1596475"/>
            <a:ext cx="59106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t>Analysis of Head Start Accessibility</a:t>
            </a:r>
            <a:endParaRPr sz="2500"/>
          </a:p>
        </p:txBody>
      </p:sp>
      <p:sp>
        <p:nvSpPr>
          <p:cNvPr id="135" name="Google Shape;135;p13"/>
          <p:cNvSpPr txBox="1">
            <a:spLocks noGrp="1"/>
          </p:cNvSpPr>
          <p:nvPr>
            <p:ph type="subTitle" idx="1"/>
          </p:nvPr>
        </p:nvSpPr>
        <p:spPr>
          <a:xfrm>
            <a:off x="3080700" y="2445050"/>
            <a:ext cx="3840600" cy="1489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Group     : Dataminers</a:t>
            </a:r>
            <a:endParaRPr/>
          </a:p>
          <a:p>
            <a:pPr marL="0" lvl="0" indent="0" algn="l" rtl="0">
              <a:spcBef>
                <a:spcPts val="0"/>
              </a:spcBef>
              <a:spcAft>
                <a:spcPts val="0"/>
              </a:spcAft>
              <a:buNone/>
            </a:pPr>
            <a:endParaRPr/>
          </a:p>
          <a:p>
            <a:pPr marL="0" lvl="0" indent="0" algn="l" rtl="0">
              <a:spcBef>
                <a:spcPts val="0"/>
              </a:spcBef>
              <a:spcAft>
                <a:spcPts val="0"/>
              </a:spcAft>
              <a:buNone/>
            </a:pPr>
            <a:r>
              <a:rPr lang="en"/>
              <a:t>Member: Zizheng (Sean) Zhang</a:t>
            </a:r>
            <a:endParaRPr/>
          </a:p>
          <a:p>
            <a:pPr marL="0" lvl="0" indent="0" algn="l" rtl="0">
              <a:spcBef>
                <a:spcPts val="0"/>
              </a:spcBef>
              <a:spcAft>
                <a:spcPts val="0"/>
              </a:spcAft>
              <a:buNone/>
            </a:pPr>
            <a:r>
              <a:rPr lang="en"/>
              <a:t>	        Yinming (Randall) Gao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85"/>
        <p:cNvGrpSpPr/>
        <p:nvPr/>
      </p:nvGrpSpPr>
      <p:grpSpPr>
        <a:xfrm>
          <a:off x="0" y="0"/>
          <a:ext cx="0" cy="0"/>
          <a:chOff x="0" y="0"/>
          <a:chExt cx="0" cy="0"/>
        </a:xfrm>
      </p:grpSpPr>
      <p:sp>
        <p:nvSpPr>
          <p:cNvPr id="186" name="Google Shape;186;p22"/>
          <p:cNvSpPr txBox="1"/>
          <p:nvPr/>
        </p:nvSpPr>
        <p:spPr>
          <a:xfrm>
            <a:off x="216400" y="1564700"/>
            <a:ext cx="1548000" cy="131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6 States with the Lowest Average Fund per Child</a:t>
            </a:r>
            <a:endParaRPr>
              <a:solidFill>
                <a:schemeClr val="lt1"/>
              </a:solidFill>
              <a:latin typeface="Lato"/>
              <a:ea typeface="Lato"/>
              <a:cs typeface="Lato"/>
              <a:sym typeface="Lato"/>
            </a:endParaRPr>
          </a:p>
        </p:txBody>
      </p:sp>
      <p:pic>
        <p:nvPicPr>
          <p:cNvPr id="187" name="Google Shape;187;p22"/>
          <p:cNvPicPr preferRelativeResize="0"/>
          <p:nvPr/>
        </p:nvPicPr>
        <p:blipFill>
          <a:blip r:embed="rId3">
            <a:alphaModFix/>
          </a:blip>
          <a:stretch>
            <a:fillRect/>
          </a:stretch>
        </p:blipFill>
        <p:spPr>
          <a:xfrm>
            <a:off x="1883663" y="155088"/>
            <a:ext cx="6931154" cy="483332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91"/>
        <p:cNvGrpSpPr/>
        <p:nvPr/>
      </p:nvGrpSpPr>
      <p:grpSpPr>
        <a:xfrm>
          <a:off x="0" y="0"/>
          <a:ext cx="0" cy="0"/>
          <a:chOff x="0" y="0"/>
          <a:chExt cx="0" cy="0"/>
        </a:xfrm>
      </p:grpSpPr>
      <p:pic>
        <p:nvPicPr>
          <p:cNvPr id="192" name="Google Shape;192;p23"/>
          <p:cNvPicPr preferRelativeResize="0"/>
          <p:nvPr/>
        </p:nvPicPr>
        <p:blipFill>
          <a:blip r:embed="rId3">
            <a:alphaModFix/>
          </a:blip>
          <a:stretch>
            <a:fillRect/>
          </a:stretch>
        </p:blipFill>
        <p:spPr>
          <a:xfrm>
            <a:off x="1881899" y="152400"/>
            <a:ext cx="6934682" cy="4838701"/>
          </a:xfrm>
          <a:prstGeom prst="rect">
            <a:avLst/>
          </a:prstGeom>
          <a:noFill/>
          <a:ln>
            <a:noFill/>
          </a:ln>
        </p:spPr>
      </p:pic>
      <p:sp>
        <p:nvSpPr>
          <p:cNvPr id="193" name="Google Shape;193;p23"/>
          <p:cNvSpPr txBox="1"/>
          <p:nvPr/>
        </p:nvSpPr>
        <p:spPr>
          <a:xfrm>
            <a:off x="51000" y="1656225"/>
            <a:ext cx="1830900" cy="160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6 States with the Lowest Enroll Rates</a:t>
            </a:r>
            <a:endParaRPr>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97"/>
        <p:cNvGrpSpPr/>
        <p:nvPr/>
      </p:nvGrpSpPr>
      <p:grpSpPr>
        <a:xfrm>
          <a:off x="0" y="0"/>
          <a:ext cx="0" cy="0"/>
          <a:chOff x="0" y="0"/>
          <a:chExt cx="0" cy="0"/>
        </a:xfrm>
      </p:grpSpPr>
      <p:pic>
        <p:nvPicPr>
          <p:cNvPr id="198" name="Google Shape;198;p24"/>
          <p:cNvPicPr preferRelativeResize="0"/>
          <p:nvPr/>
        </p:nvPicPr>
        <p:blipFill>
          <a:blip r:embed="rId3">
            <a:alphaModFix/>
          </a:blip>
          <a:stretch>
            <a:fillRect/>
          </a:stretch>
        </p:blipFill>
        <p:spPr>
          <a:xfrm>
            <a:off x="1883663" y="155088"/>
            <a:ext cx="6931154" cy="4833325"/>
          </a:xfrm>
          <a:prstGeom prst="rect">
            <a:avLst/>
          </a:prstGeom>
          <a:noFill/>
          <a:ln>
            <a:noFill/>
          </a:ln>
        </p:spPr>
      </p:pic>
      <p:sp>
        <p:nvSpPr>
          <p:cNvPr id="199" name="Google Shape;199;p24"/>
          <p:cNvSpPr txBox="1"/>
          <p:nvPr/>
        </p:nvSpPr>
        <p:spPr>
          <a:xfrm>
            <a:off x="416150" y="1564675"/>
            <a:ext cx="3071100" cy="168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No Center: 315 </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At Least One Center: 2,748 </a:t>
            </a:r>
            <a:endParaRPr>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03"/>
        <p:cNvGrpSpPr/>
        <p:nvPr/>
      </p:nvGrpSpPr>
      <p:grpSpPr>
        <a:xfrm>
          <a:off x="0" y="0"/>
          <a:ext cx="0" cy="0"/>
          <a:chOff x="0" y="0"/>
          <a:chExt cx="0" cy="0"/>
        </a:xfrm>
      </p:grpSpPr>
      <p:pic>
        <p:nvPicPr>
          <p:cNvPr id="204" name="Google Shape;204;p25"/>
          <p:cNvPicPr preferRelativeResize="0"/>
          <p:nvPr/>
        </p:nvPicPr>
        <p:blipFill>
          <a:blip r:embed="rId3">
            <a:alphaModFix/>
          </a:blip>
          <a:stretch>
            <a:fillRect/>
          </a:stretch>
        </p:blipFill>
        <p:spPr>
          <a:xfrm>
            <a:off x="1883663" y="155088"/>
            <a:ext cx="6931154" cy="4833324"/>
          </a:xfrm>
          <a:prstGeom prst="rect">
            <a:avLst/>
          </a:prstGeom>
          <a:noFill/>
          <a:ln>
            <a:noFill/>
          </a:ln>
        </p:spPr>
      </p:pic>
      <p:sp>
        <p:nvSpPr>
          <p:cNvPr id="205" name="Google Shape;205;p25"/>
          <p:cNvSpPr txBox="1"/>
          <p:nvPr/>
        </p:nvSpPr>
        <p:spPr>
          <a:xfrm>
            <a:off x="224725" y="1697850"/>
            <a:ext cx="1589700" cy="189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10 Counties without Head Start Center </a:t>
            </a:r>
            <a:endParaRPr>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09"/>
        <p:cNvGrpSpPr/>
        <p:nvPr/>
      </p:nvGrpSpPr>
      <p:grpSpPr>
        <a:xfrm>
          <a:off x="0" y="0"/>
          <a:ext cx="0" cy="0"/>
          <a:chOff x="0" y="0"/>
          <a:chExt cx="0" cy="0"/>
        </a:xfrm>
      </p:grpSpPr>
      <p:sp>
        <p:nvSpPr>
          <p:cNvPr id="210" name="Google Shape;210;p26"/>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Major Insights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14"/>
        <p:cNvGrpSpPr/>
        <p:nvPr/>
      </p:nvGrpSpPr>
      <p:grpSpPr>
        <a:xfrm>
          <a:off x="0" y="0"/>
          <a:ext cx="0" cy="0"/>
          <a:chOff x="0" y="0"/>
          <a:chExt cx="0" cy="0"/>
        </a:xfrm>
      </p:grpSpPr>
      <p:sp>
        <p:nvSpPr>
          <p:cNvPr id="215" name="Google Shape;215;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Major Insights</a:t>
            </a:r>
            <a:endParaRPr/>
          </a:p>
        </p:txBody>
      </p:sp>
      <p:sp>
        <p:nvSpPr>
          <p:cNvPr id="216" name="Google Shape;216;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We found that there are clusters of counties in both Texas and Georgia where the metric children per center have abnormally high values, indicating potential scarcity of Head Start recourse in those areas. Policy makers may need to find more Head Start participants in those areas so as to facilitate the accessibility of Head Start.</a:t>
            </a:r>
            <a:endParaRPr/>
          </a:p>
          <a:p>
            <a:pPr marL="0" lvl="0" indent="0" algn="l" rtl="0">
              <a:spcBef>
                <a:spcPts val="1200"/>
              </a:spcBef>
              <a:spcAft>
                <a:spcPts val="0"/>
              </a:spcAft>
              <a:buNone/>
            </a:pPr>
            <a:r>
              <a:rPr lang="en"/>
              <a:t>Nevada, Idaho, Arizona, Georgia, and Texas are the states with the lowest estimated enrollment rate, meaning that the communities in these five states are very likely to be underserved. Policy makers may need to increase public exposure to Head Start, especially to low-income families, so that low-income families are aware of Head Start and begin enrolling in Head Start.</a:t>
            </a:r>
            <a:endParaRPr/>
          </a:p>
          <a:p>
            <a:pPr marL="0" lvl="0" indent="0" algn="l" rtl="0">
              <a:spcBef>
                <a:spcPts val="1200"/>
              </a:spcBef>
              <a:spcAft>
                <a:spcPts val="1200"/>
              </a:spcAft>
              <a:buNone/>
            </a:pPr>
            <a:r>
              <a:rPr lang="en"/>
              <a:t>A linear regression model was built to better understand and evaluate the funding policy of Head Start. We achieved an adjusted score of 0.971, indicating very successful regression modeling. The model suggests a strong correlation between funding amount, enrollment amount, and regional personal income level, showing that the funding policy of Head Start is well tailored to the actual situation of each state.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20"/>
        <p:cNvGrpSpPr/>
        <p:nvPr/>
      </p:nvGrpSpPr>
      <p:grpSpPr>
        <a:xfrm>
          <a:off x="0" y="0"/>
          <a:ext cx="0" cy="0"/>
          <a:chOff x="0" y="0"/>
          <a:chExt cx="0" cy="0"/>
        </a:xfrm>
      </p:grpSpPr>
      <p:sp>
        <p:nvSpPr>
          <p:cNvPr id="221" name="Google Shape;221;p28"/>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One More Thing…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25"/>
        <p:cNvGrpSpPr/>
        <p:nvPr/>
      </p:nvGrpSpPr>
      <p:grpSpPr>
        <a:xfrm>
          <a:off x="0" y="0"/>
          <a:ext cx="0" cy="0"/>
          <a:chOff x="0" y="0"/>
          <a:chExt cx="0" cy="0"/>
        </a:xfrm>
      </p:grpSpPr>
      <p:sp>
        <p:nvSpPr>
          <p:cNvPr id="226" name="Google Shape;226;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Automated Analytics Pipeline</a:t>
            </a:r>
            <a:endParaRPr/>
          </a:p>
          <a:p>
            <a:pPr marL="0" lvl="0" indent="0" algn="l" rtl="0">
              <a:spcBef>
                <a:spcPts val="0"/>
              </a:spcBef>
              <a:spcAft>
                <a:spcPts val="0"/>
              </a:spcAft>
              <a:buNone/>
            </a:pPr>
            <a:endParaRPr/>
          </a:p>
        </p:txBody>
      </p:sp>
      <p:pic>
        <p:nvPicPr>
          <p:cNvPr id="227" name="Google Shape;227;p29"/>
          <p:cNvPicPr preferRelativeResize="0"/>
          <p:nvPr/>
        </p:nvPicPr>
        <p:blipFill>
          <a:blip r:embed="rId3">
            <a:alphaModFix/>
          </a:blip>
          <a:stretch>
            <a:fillRect/>
          </a:stretch>
        </p:blipFill>
        <p:spPr>
          <a:xfrm>
            <a:off x="1494900" y="991575"/>
            <a:ext cx="6154199" cy="3530852"/>
          </a:xfrm>
          <a:prstGeom prst="rect">
            <a:avLst/>
          </a:prstGeom>
          <a:noFill/>
          <a:ln>
            <a:noFill/>
          </a:ln>
        </p:spPr>
      </p:pic>
      <p:sp>
        <p:nvSpPr>
          <p:cNvPr id="228" name="Google Shape;228;p29"/>
          <p:cNvSpPr txBox="1"/>
          <p:nvPr/>
        </p:nvSpPr>
        <p:spPr>
          <a:xfrm>
            <a:off x="2175000" y="4605650"/>
            <a:ext cx="4794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u="sng" dirty="0">
                <a:solidFill>
                  <a:schemeClr val="bg1"/>
                </a:solidFill>
                <a:latin typeface="Lato"/>
                <a:ea typeface="Lato"/>
                <a:cs typeface="Lato"/>
                <a:sym typeface="Lato"/>
                <a:hlinkClick r:id="rId4">
                  <a:extLst>
                    <a:ext uri="{A12FA001-AC4F-418D-AE19-62706E023703}">
                      <ahyp:hlinkClr xmlns:ahyp="http://schemas.microsoft.com/office/drawing/2018/hyperlinkcolor" val="tx"/>
                    </a:ext>
                  </a:extLst>
                </a:hlinkClick>
              </a:rPr>
              <a:t>http://54.90.52.121/</a:t>
            </a:r>
            <a:r>
              <a:rPr lang="en" dirty="0">
                <a:solidFill>
                  <a:schemeClr val="bg1"/>
                </a:solidFill>
                <a:latin typeface="Lato"/>
                <a:ea typeface="Lato"/>
                <a:cs typeface="Lato"/>
                <a:sym typeface="Lato"/>
              </a:rPr>
              <a:t> </a:t>
            </a:r>
            <a:endParaRPr dirty="0">
              <a:solidFill>
                <a:schemeClr val="bg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32"/>
        <p:cNvGrpSpPr/>
        <p:nvPr/>
      </p:nvGrpSpPr>
      <p:grpSpPr>
        <a:xfrm>
          <a:off x="0" y="0"/>
          <a:ext cx="0" cy="0"/>
          <a:chOff x="0" y="0"/>
          <a:chExt cx="0" cy="0"/>
        </a:xfrm>
      </p:grpSpPr>
      <p:sp>
        <p:nvSpPr>
          <p:cNvPr id="233" name="Google Shape;233;p30"/>
          <p:cNvSpPr txBox="1">
            <a:spLocks noGrp="1"/>
          </p:cNvSpPr>
          <p:nvPr>
            <p:ph type="title"/>
          </p:nvPr>
        </p:nvSpPr>
        <p:spPr>
          <a:xfrm>
            <a:off x="116400" y="1921350"/>
            <a:ext cx="6067500" cy="130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Agenda</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Background</a:t>
            </a:r>
            <a:endParaRPr sz="1600"/>
          </a:p>
          <a:p>
            <a:pPr marL="457200" lvl="0" indent="-330200" algn="l" rtl="0">
              <a:spcBef>
                <a:spcPts val="0"/>
              </a:spcBef>
              <a:spcAft>
                <a:spcPts val="0"/>
              </a:spcAft>
              <a:buSzPts val="1600"/>
              <a:buChar char="-"/>
            </a:pPr>
            <a:r>
              <a:rPr lang="en" sz="1600"/>
              <a:t>Technologies In-use</a:t>
            </a:r>
            <a:endParaRPr sz="1600"/>
          </a:p>
          <a:p>
            <a:pPr marL="457200" lvl="0" indent="-330200" algn="l" rtl="0">
              <a:spcBef>
                <a:spcPts val="0"/>
              </a:spcBef>
              <a:spcAft>
                <a:spcPts val="0"/>
              </a:spcAft>
              <a:buSzPts val="1600"/>
              <a:buChar char="-"/>
            </a:pPr>
            <a:r>
              <a:rPr lang="en" sz="1600"/>
              <a:t>Major Findings</a:t>
            </a:r>
            <a:endParaRPr sz="1600"/>
          </a:p>
          <a:p>
            <a:pPr marL="457200" lvl="0" indent="-330200" algn="l" rtl="0">
              <a:spcBef>
                <a:spcPts val="0"/>
              </a:spcBef>
              <a:spcAft>
                <a:spcPts val="0"/>
              </a:spcAft>
              <a:buSzPts val="1600"/>
              <a:buChar char="-"/>
            </a:pPr>
            <a:r>
              <a:rPr lang="en" sz="1600"/>
              <a:t>Major Insights</a:t>
            </a:r>
            <a:endParaRPr sz="1600"/>
          </a:p>
          <a:p>
            <a:pPr marL="457200" lvl="0" indent="-330200" algn="l" rtl="0">
              <a:spcBef>
                <a:spcPts val="0"/>
              </a:spcBef>
              <a:spcAft>
                <a:spcPts val="0"/>
              </a:spcAft>
              <a:buSzPts val="1600"/>
              <a:buChar char="-"/>
            </a:pPr>
            <a:r>
              <a:rPr lang="en" sz="1600"/>
              <a:t>One More Thing</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Background</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700"/>
              <a:t>Established in 1965, Head Start promotes school readiness for children in low-income families by offering educational, nutritional, health, social, and other services. The program is rooted in urban, suburban, and rural communities throughout the nation.</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Background (cont'd)</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b="1"/>
              <a:t>Service Mismatch</a:t>
            </a:r>
            <a:r>
              <a:rPr lang="en" sz="1500"/>
              <a:t>: Only 30% of 3-to-5-year-olds and 9% of infants in poverty were served by Head Start.</a:t>
            </a:r>
            <a:endParaRPr sz="1500"/>
          </a:p>
          <a:p>
            <a:pPr marL="457200" lvl="0" indent="-323850" algn="l" rtl="0">
              <a:spcBef>
                <a:spcPts val="0"/>
              </a:spcBef>
              <a:spcAft>
                <a:spcPts val="0"/>
              </a:spcAft>
              <a:buSzPts val="1500"/>
              <a:buChar char="-"/>
            </a:pPr>
            <a:r>
              <a:rPr lang="en" sz="1500" b="1"/>
              <a:t>COVID-19 Effect</a:t>
            </a:r>
            <a:r>
              <a:rPr lang="en" sz="1500"/>
              <a:t>: A drop of 287,000 children in Head Start attendance in 2020-2021 compared to 2018-2019.</a:t>
            </a:r>
            <a:endParaRPr sz="1500"/>
          </a:p>
          <a:p>
            <a:pPr marL="457200" lvl="0" indent="-323850" algn="l" rtl="0">
              <a:spcBef>
                <a:spcPts val="0"/>
              </a:spcBef>
              <a:spcAft>
                <a:spcPts val="0"/>
              </a:spcAft>
              <a:buSzPts val="1500"/>
              <a:buChar char="-"/>
            </a:pPr>
            <a:r>
              <a:rPr lang="en" sz="1500" b="1"/>
              <a:t>Funding Discrepancies</a:t>
            </a:r>
            <a:r>
              <a:rPr lang="en" sz="1500"/>
              <a:t>: States with more child poverty receive less funding per child for Head Start.</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Technologies In-use</a:t>
            </a:r>
            <a:endParaRPr/>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b="1"/>
              <a:t>Python</a:t>
            </a:r>
            <a:r>
              <a:rPr lang="en" sz="1800"/>
              <a:t>: for data extraction, data analysis, and statistical modeling.</a:t>
            </a:r>
            <a:endParaRPr sz="1800"/>
          </a:p>
          <a:p>
            <a:pPr marL="457200" lvl="0" indent="-342900" algn="l" rtl="0">
              <a:spcBef>
                <a:spcPts val="0"/>
              </a:spcBef>
              <a:spcAft>
                <a:spcPts val="0"/>
              </a:spcAft>
              <a:buSzPts val="1800"/>
              <a:buChar char="-"/>
            </a:pPr>
            <a:r>
              <a:rPr lang="en" sz="1800" b="1"/>
              <a:t>Tableau</a:t>
            </a:r>
            <a:r>
              <a:rPr lang="en" sz="1800"/>
              <a:t>: for data visualization.</a:t>
            </a:r>
            <a:endParaRPr sz="1800"/>
          </a:p>
          <a:p>
            <a:pPr marL="457200" lvl="0" indent="-342900" algn="l" rtl="0">
              <a:spcBef>
                <a:spcPts val="0"/>
              </a:spcBef>
              <a:spcAft>
                <a:spcPts val="0"/>
              </a:spcAft>
              <a:buSzPts val="1800"/>
              <a:buChar char="-"/>
            </a:pPr>
            <a:r>
              <a:rPr lang="en" sz="1800" b="1"/>
              <a:t>PowerPoint</a:t>
            </a:r>
            <a:r>
              <a:rPr lang="en" sz="1800"/>
              <a:t>: for the presentation of insights.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Major Findings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Metrics</a:t>
            </a:r>
            <a:endParaRPr/>
          </a:p>
        </p:txBody>
      </p:sp>
      <p:sp>
        <p:nvSpPr>
          <p:cNvPr id="170" name="Google Shape;170;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Children per Center</a:t>
            </a:r>
            <a:endParaRPr sz="1800"/>
          </a:p>
          <a:p>
            <a:pPr marL="457200" lvl="0" indent="-342900" algn="l" rtl="0">
              <a:spcBef>
                <a:spcPts val="0"/>
              </a:spcBef>
              <a:spcAft>
                <a:spcPts val="0"/>
              </a:spcAft>
              <a:buSzPts val="1800"/>
              <a:buChar char="-"/>
            </a:pPr>
            <a:r>
              <a:rPr lang="en" sz="1800"/>
              <a:t>Fund per Child</a:t>
            </a:r>
            <a:endParaRPr sz="1800"/>
          </a:p>
          <a:p>
            <a:pPr marL="457200" lvl="0" indent="-342900" algn="l" rtl="0">
              <a:spcBef>
                <a:spcPts val="0"/>
              </a:spcBef>
              <a:spcAft>
                <a:spcPts val="0"/>
              </a:spcAft>
              <a:buSzPts val="1800"/>
              <a:buChar char="-"/>
            </a:pPr>
            <a:r>
              <a:rPr lang="en" sz="1800"/>
              <a:t>Funding Index</a:t>
            </a:r>
            <a:endParaRPr sz="1800"/>
          </a:p>
          <a:p>
            <a:pPr marL="457200" lvl="0" indent="-342900" algn="l" rtl="0">
              <a:spcBef>
                <a:spcPts val="0"/>
              </a:spcBef>
              <a:spcAft>
                <a:spcPts val="0"/>
              </a:spcAft>
              <a:buSzPts val="1800"/>
              <a:buChar char="-"/>
            </a:pPr>
            <a:r>
              <a:rPr lang="en" sz="1800"/>
              <a:t>Enrollment Rate</a:t>
            </a:r>
            <a:endParaRPr sz="1800"/>
          </a:p>
          <a:p>
            <a:pPr marL="457200" lvl="0" indent="-342900" algn="l" rtl="0">
              <a:spcBef>
                <a:spcPts val="0"/>
              </a:spcBef>
              <a:spcAft>
                <a:spcPts val="0"/>
              </a:spcAft>
              <a:buSzPts val="1800"/>
              <a:buChar char="-"/>
            </a:pPr>
            <a:r>
              <a:rPr lang="en" sz="1800"/>
              <a:t>Center Coverage Rate</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74"/>
        <p:cNvGrpSpPr/>
        <p:nvPr/>
      </p:nvGrpSpPr>
      <p:grpSpPr>
        <a:xfrm>
          <a:off x="0" y="0"/>
          <a:ext cx="0" cy="0"/>
          <a:chOff x="0" y="0"/>
          <a:chExt cx="0" cy="0"/>
        </a:xfrm>
      </p:grpSpPr>
      <p:sp>
        <p:nvSpPr>
          <p:cNvPr id="175" name="Google Shape;175;p20"/>
          <p:cNvSpPr txBox="1"/>
          <p:nvPr/>
        </p:nvSpPr>
        <p:spPr>
          <a:xfrm>
            <a:off x="135350" y="1470850"/>
            <a:ext cx="1705500" cy="32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 Children/Center</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 Texas &amp; Georgia</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 East &amp; West</a:t>
            </a:r>
            <a:endParaRPr>
              <a:solidFill>
                <a:schemeClr val="lt1"/>
              </a:solidFill>
              <a:latin typeface="Lato"/>
              <a:ea typeface="Lato"/>
              <a:cs typeface="Lato"/>
              <a:sym typeface="Lato"/>
            </a:endParaRPr>
          </a:p>
        </p:txBody>
      </p:sp>
      <p:pic>
        <p:nvPicPr>
          <p:cNvPr id="176" name="Google Shape;176;p20"/>
          <p:cNvPicPr preferRelativeResize="0"/>
          <p:nvPr/>
        </p:nvPicPr>
        <p:blipFill>
          <a:blip r:embed="rId3">
            <a:alphaModFix/>
          </a:blip>
          <a:stretch>
            <a:fillRect/>
          </a:stretch>
        </p:blipFill>
        <p:spPr>
          <a:xfrm>
            <a:off x="1920240" y="181247"/>
            <a:ext cx="6857999" cy="47810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80"/>
        <p:cNvGrpSpPr/>
        <p:nvPr/>
      </p:nvGrpSpPr>
      <p:grpSpPr>
        <a:xfrm>
          <a:off x="0" y="0"/>
          <a:ext cx="0" cy="0"/>
          <a:chOff x="0" y="0"/>
          <a:chExt cx="0" cy="0"/>
        </a:xfrm>
      </p:grpSpPr>
      <p:pic>
        <p:nvPicPr>
          <p:cNvPr id="181" name="Google Shape;181;p21"/>
          <p:cNvPicPr preferRelativeResize="0"/>
          <p:nvPr/>
        </p:nvPicPr>
        <p:blipFill>
          <a:blip r:embed="rId3">
            <a:alphaModFix/>
          </a:blip>
          <a:stretch>
            <a:fillRect/>
          </a:stretch>
        </p:blipFill>
        <p:spPr>
          <a:xfrm>
            <a:off x="1881899" y="152400"/>
            <a:ext cx="6934682" cy="4838701"/>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441</Words>
  <Application>Microsoft Office PowerPoint</Application>
  <PresentationFormat>On-screen Show (16:9)</PresentationFormat>
  <Paragraphs>45</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Montserrat</vt:lpstr>
      <vt:lpstr>Lato</vt:lpstr>
      <vt:lpstr>Arial</vt:lpstr>
      <vt:lpstr>Focus</vt:lpstr>
      <vt:lpstr>Analysis of Head Start Accessibility</vt:lpstr>
      <vt:lpstr>Agenda</vt:lpstr>
      <vt:lpstr>Background</vt:lpstr>
      <vt:lpstr>Background (cont'd)</vt:lpstr>
      <vt:lpstr>Technologies In-use</vt:lpstr>
      <vt:lpstr>Major Findings</vt:lpstr>
      <vt:lpstr>Metrics</vt:lpstr>
      <vt:lpstr>PowerPoint Presentation</vt:lpstr>
      <vt:lpstr>PowerPoint Presentation</vt:lpstr>
      <vt:lpstr>PowerPoint Presentation</vt:lpstr>
      <vt:lpstr>PowerPoint Presentation</vt:lpstr>
      <vt:lpstr>PowerPoint Presentation</vt:lpstr>
      <vt:lpstr>PowerPoint Presentation</vt:lpstr>
      <vt:lpstr>Major Insights</vt:lpstr>
      <vt:lpstr>Major Insights</vt:lpstr>
      <vt:lpstr>One More Thing…</vt:lpstr>
      <vt:lpstr>Automated Analytics Pipeline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Head Start Accessibility</dc:title>
  <cp:lastModifiedBy>张自正</cp:lastModifiedBy>
  <cp:revision>1</cp:revision>
  <dcterms:modified xsi:type="dcterms:W3CDTF">2023-10-27T23:25:48Z</dcterms:modified>
</cp:coreProperties>
</file>