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j1c1SsTRKniaQRm1djVOPi3aw+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90CEDB-E6DF-4C68-AC81-04B01807F5F2}">
  <a:tblStyle styleId="{4A90CEDB-E6DF-4C68-AC81-04B01807F5F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RobotoMono-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e35008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e35008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50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86575" y="347775"/>
            <a:ext cx="9339900" cy="107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200"/>
              <a:buFont typeface="Arial"/>
              <a:buNone/>
            </a:pPr>
            <a:r>
              <a:rPr b="1" lang="en" sz="3200"/>
              <a:t>Micro Gas Turbine Electrical Energy</a:t>
            </a:r>
            <a:endParaRPr b="1" sz="4180"/>
          </a:p>
        </p:txBody>
      </p:sp>
      <p:sp>
        <p:nvSpPr>
          <p:cNvPr id="55" name="Google Shape;55;p1"/>
          <p:cNvSpPr/>
          <p:nvPr/>
        </p:nvSpPr>
        <p:spPr>
          <a:xfrm>
            <a:off x="533400" y="1943650"/>
            <a:ext cx="4038600" cy="18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 sz="1800" u="none" cap="none" strike="noStrike">
                <a:solidFill>
                  <a:srgbClr val="000000"/>
                </a:solidFill>
                <a:latin typeface="Lato"/>
                <a:ea typeface="Lato"/>
                <a:cs typeface="Lato"/>
                <a:sym typeface="Lato"/>
              </a:rPr>
              <a:t>Authors:</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1. Agaba Lucky</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2.  Kyagaba Jonah</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p:txBody>
      </p:sp>
      <p:sp>
        <p:nvSpPr>
          <p:cNvPr id="56" name="Google Shape;56;p1"/>
          <p:cNvSpPr/>
          <p:nvPr/>
        </p:nvSpPr>
        <p:spPr>
          <a:xfrm>
            <a:off x="4667300" y="1808200"/>
            <a:ext cx="4343400" cy="1508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 sz="1800" u="none" cap="none" strike="noStrike">
                <a:solidFill>
                  <a:srgbClr val="000000"/>
                </a:solidFill>
                <a:latin typeface="Lato"/>
                <a:ea typeface="Lato"/>
                <a:cs typeface="Lato"/>
                <a:sym typeface="Lato"/>
              </a:rPr>
              <a:t>Presented by -  Agaba &amp; Jonah</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Affiliation: Makerere University</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Uganda</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53550" y="0"/>
            <a:ext cx="3460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MACHINE LEARNING </a:t>
            </a:r>
            <a:endParaRPr/>
          </a:p>
        </p:txBody>
      </p:sp>
      <p:sp>
        <p:nvSpPr>
          <p:cNvPr id="113" name="Google Shape;113;p22"/>
          <p:cNvSpPr txBox="1"/>
          <p:nvPr>
            <p:ph idx="1" type="body"/>
          </p:nvPr>
        </p:nvSpPr>
        <p:spPr>
          <a:xfrm>
            <a:off x="311700" y="471350"/>
            <a:ext cx="8520600" cy="3416400"/>
          </a:xfrm>
          <a:prstGeom prst="rect">
            <a:avLst/>
          </a:prstGeom>
          <a:noFill/>
          <a:ln>
            <a:noFill/>
          </a:ln>
        </p:spPr>
        <p:txBody>
          <a:bodyPr anchorCtr="0" anchor="t" bIns="91425" lIns="91425" spcFirstLastPara="1" rIns="91425" wrap="square" tIns="91425">
            <a:noAutofit/>
          </a:bodyPr>
          <a:lstStyle/>
          <a:p>
            <a:pPr indent="-357822" lvl="0" marL="457200" rtl="0" algn="l">
              <a:lnSpc>
                <a:spcPct val="95000"/>
              </a:lnSpc>
              <a:spcBef>
                <a:spcPts val="1200"/>
              </a:spcBef>
              <a:spcAft>
                <a:spcPts val="0"/>
              </a:spcAft>
              <a:buClr>
                <a:schemeClr val="dk1"/>
              </a:buClr>
              <a:buSzPts val="2035"/>
              <a:buChar char="●"/>
            </a:pPr>
            <a:r>
              <a:rPr lang="en" sz="2035">
                <a:solidFill>
                  <a:schemeClr val="dk1"/>
                </a:solidFill>
              </a:rPr>
              <a:t>Before training the models, we had to check for stationarity.</a:t>
            </a:r>
            <a:endParaRPr sz="2035">
              <a:solidFill>
                <a:schemeClr val="dk1"/>
              </a:solidFill>
            </a:endParaRPr>
          </a:p>
          <a:p>
            <a:pPr indent="0" lvl="0" marL="457200" rtl="0" algn="l">
              <a:lnSpc>
                <a:spcPct val="95000"/>
              </a:lnSpc>
              <a:spcBef>
                <a:spcPts val="1200"/>
              </a:spcBef>
              <a:spcAft>
                <a:spcPts val="0"/>
              </a:spcAft>
              <a:buSzPts val="1800"/>
              <a:buNone/>
            </a:pPr>
            <a:r>
              <a:rPr b="1" lang="en">
                <a:solidFill>
                  <a:schemeClr val="dk1"/>
                </a:solidFill>
              </a:rPr>
              <a:t>Input Voltage</a:t>
            </a:r>
            <a:r>
              <a:rPr lang="en">
                <a:solidFill>
                  <a:schemeClr val="dk1"/>
                </a:solidFill>
              </a:rPr>
              <a:t>: If the p-value is below 0.05 and the test statistic is lower than the critical values, we conclude that </a:t>
            </a:r>
            <a:r>
              <a:rPr lang="en">
                <a:solidFill>
                  <a:schemeClr val="dk1"/>
                </a:solidFill>
                <a:latin typeface="Roboto Mono"/>
                <a:ea typeface="Roboto Mono"/>
                <a:cs typeface="Roboto Mono"/>
                <a:sym typeface="Roboto Mono"/>
              </a:rPr>
              <a:t>input_voltage</a:t>
            </a:r>
            <a:r>
              <a:rPr lang="en">
                <a:solidFill>
                  <a:schemeClr val="dk1"/>
                </a:solidFill>
              </a:rPr>
              <a:t> is </a:t>
            </a:r>
            <a:r>
              <a:rPr b="1" lang="en">
                <a:solidFill>
                  <a:schemeClr val="dk1"/>
                </a:solidFill>
              </a:rPr>
              <a:t>stationary</a:t>
            </a:r>
            <a:r>
              <a:rPr lang="en">
                <a:solidFill>
                  <a:schemeClr val="dk1"/>
                </a:solidFill>
              </a:rPr>
              <a:t>. This means it does not require further transformation for stationarity.</a:t>
            </a:r>
            <a:endParaRPr>
              <a:solidFill>
                <a:schemeClr val="dk1"/>
              </a:solidFill>
            </a:endParaRPr>
          </a:p>
          <a:p>
            <a:pPr indent="0" lvl="0" marL="457200" rtl="0" algn="l">
              <a:lnSpc>
                <a:spcPct val="95000"/>
              </a:lnSpc>
              <a:spcBef>
                <a:spcPts val="1200"/>
              </a:spcBef>
              <a:spcAft>
                <a:spcPts val="0"/>
              </a:spcAft>
              <a:buSzPts val="1800"/>
              <a:buNone/>
            </a:pPr>
            <a:r>
              <a:rPr b="1" lang="en">
                <a:solidFill>
                  <a:schemeClr val="dk1"/>
                </a:solidFill>
              </a:rPr>
              <a:t>Electric Power (el_power)</a:t>
            </a:r>
            <a:r>
              <a:rPr lang="en">
                <a:solidFill>
                  <a:schemeClr val="dk1"/>
                </a:solidFill>
              </a:rPr>
              <a:t>: If the p-value is above 0.05 and the test statistic does not meet the critical thresholds, we conclude that </a:t>
            </a:r>
            <a:r>
              <a:rPr lang="en">
                <a:solidFill>
                  <a:schemeClr val="dk1"/>
                </a:solidFill>
                <a:latin typeface="Roboto Mono"/>
                <a:ea typeface="Roboto Mono"/>
                <a:cs typeface="Roboto Mono"/>
                <a:sym typeface="Roboto Mono"/>
              </a:rPr>
              <a:t>el_power</a:t>
            </a:r>
            <a:r>
              <a:rPr lang="en">
                <a:solidFill>
                  <a:schemeClr val="dk1"/>
                </a:solidFill>
              </a:rPr>
              <a:t> is </a:t>
            </a:r>
            <a:r>
              <a:rPr b="1" lang="en">
                <a:solidFill>
                  <a:schemeClr val="dk1"/>
                </a:solidFill>
              </a:rPr>
              <a:t>non-stationary</a:t>
            </a:r>
            <a:r>
              <a:rPr lang="en">
                <a:solidFill>
                  <a:schemeClr val="dk1"/>
                </a:solidFill>
              </a:rPr>
              <a:t>. In this case, transformations, such as differencing, may be needed to make the series stationary for time series modeling of which we deed</a:t>
            </a:r>
            <a:endParaRPr>
              <a:solidFill>
                <a:schemeClr val="dk1"/>
              </a:solidFill>
            </a:endParaRPr>
          </a:p>
          <a:p>
            <a:pPr indent="0" lvl="0" marL="457200" rtl="0" algn="l">
              <a:lnSpc>
                <a:spcPct val="95000"/>
              </a:lnSpc>
              <a:spcBef>
                <a:spcPts val="1200"/>
              </a:spcBef>
              <a:spcAft>
                <a:spcPts val="0"/>
              </a:spcAft>
              <a:buSzPts val="1800"/>
              <a:buNone/>
            </a:pPr>
            <a:r>
              <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1200"/>
              </a:spcAft>
              <a:buSzPts val="935"/>
              <a:buNone/>
            </a:pPr>
            <a:r>
              <a:t/>
            </a:r>
            <a:endParaRPr sz="1335">
              <a:solidFill>
                <a:schemeClr val="dk1"/>
              </a:solidFill>
            </a:endParaRPr>
          </a:p>
        </p:txBody>
      </p:sp>
      <p:pic>
        <p:nvPicPr>
          <p:cNvPr id="114" name="Google Shape;114;p22"/>
          <p:cNvPicPr preferRelativeResize="0"/>
          <p:nvPr/>
        </p:nvPicPr>
        <p:blipFill rotWithShape="1">
          <a:blip r:embed="rId3">
            <a:alphaModFix/>
          </a:blip>
          <a:srcRect b="0" l="0" r="0" t="0"/>
          <a:stretch/>
        </p:blipFill>
        <p:spPr>
          <a:xfrm>
            <a:off x="1514100" y="3137175"/>
            <a:ext cx="6258574" cy="192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MACHINE LEARNING </a:t>
            </a:r>
            <a:endParaRPr/>
          </a:p>
        </p:txBody>
      </p:sp>
      <p:sp>
        <p:nvSpPr>
          <p:cNvPr id="120" name="Google Shape;120;p23"/>
          <p:cNvSpPr txBox="1"/>
          <p:nvPr>
            <p:ph idx="1" type="body"/>
          </p:nvPr>
        </p:nvSpPr>
        <p:spPr>
          <a:xfrm>
            <a:off x="4262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00">
                <a:solidFill>
                  <a:schemeClr val="dk1"/>
                </a:solidFill>
              </a:rPr>
              <a:t>Data Preparation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2.1 Feature Selection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The dataset, named combined_df, contains three columns: time, input voltage, and electric power (el_power). Time and input voltage are selected as the independent features to predict the target variable, electric power.</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2.2 Scaling : We apply Min-Max scaling to the target variable, electric power, to normalize its values to a range between 0 and 1. This normalization step is performed to maintain consistency in model evaluation.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2.3 Train-Test Split:</a:t>
            </a:r>
            <a:endParaRPr sz="1600">
              <a:solidFill>
                <a:schemeClr val="dk1"/>
              </a:solidFill>
            </a:endParaRPr>
          </a:p>
          <a:p>
            <a:pPr indent="0" lvl="0" marL="0" rtl="0" algn="l">
              <a:lnSpc>
                <a:spcPct val="95000"/>
              </a:lnSpc>
              <a:spcBef>
                <a:spcPts val="1200"/>
              </a:spcBef>
              <a:spcAft>
                <a:spcPts val="1200"/>
              </a:spcAft>
              <a:buSzPts val="935"/>
              <a:buNone/>
            </a:pPr>
            <a:r>
              <a:rPr lang="en" sz="1600">
                <a:solidFill>
                  <a:schemeClr val="dk1"/>
                </a:solidFill>
              </a:rPr>
              <a:t>To evaluate the model's generalization capabilities, the dataset is split into training and test sets in an 80-20 ratio. The first 80% of the data is used for training, while the remaining 20% is reserved for testing.</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aphicFrame>
        <p:nvGraphicFramePr>
          <p:cNvPr id="125" name="Google Shape;125;p24"/>
          <p:cNvGraphicFramePr/>
          <p:nvPr/>
        </p:nvGraphicFramePr>
        <p:xfrm>
          <a:off x="48300" y="737450"/>
          <a:ext cx="3000000" cy="3000000"/>
        </p:xfrm>
        <a:graphic>
          <a:graphicData uri="http://schemas.openxmlformats.org/drawingml/2006/table">
            <a:tbl>
              <a:tblPr>
                <a:noFill/>
                <a:tableStyleId>{4A90CEDB-E6DF-4C68-AC81-04B01807F5F2}</a:tableStyleId>
              </a:tblPr>
              <a:tblGrid>
                <a:gridCol w="2273925"/>
                <a:gridCol w="2273925"/>
                <a:gridCol w="2273925"/>
                <a:gridCol w="2273925"/>
              </a:tblGrid>
              <a:tr h="595775">
                <a:tc>
                  <a:txBody>
                    <a:bodyPr/>
                    <a:lstStyle/>
                    <a:p>
                      <a:pPr indent="0" lvl="0" marL="0" marR="0" rtl="0" algn="l">
                        <a:lnSpc>
                          <a:spcPct val="100000"/>
                        </a:lnSpc>
                        <a:spcBef>
                          <a:spcPts val="0"/>
                        </a:spcBef>
                        <a:spcAft>
                          <a:spcPts val="0"/>
                        </a:spcAft>
                        <a:buClr>
                          <a:srgbClr val="000000"/>
                        </a:buClr>
                        <a:buSzPts val="1800"/>
                        <a:buFont typeface="Arial"/>
                        <a:buNone/>
                      </a:pPr>
                      <a:r>
                        <a:rPr b="1" lang="en" sz="1800" u="none" cap="none" strike="noStrike"/>
                        <a:t>model</a:t>
                      </a:r>
                      <a:endParaRPr b="1" sz="18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Mean Squared Error</a:t>
                      </a:r>
                      <a:endParaRPr b="1" sz="18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Root Mean Squared Error</a:t>
                      </a:r>
                      <a:endParaRPr b="1" sz="18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R-squared</a:t>
                      </a:r>
                      <a:endParaRPr b="1" sz="1800" u="none" cap="none" strike="noStrike"/>
                    </a:p>
                  </a:txBody>
                  <a:tcPr marT="91425" marB="91425" marR="91425" marL="91425"/>
                </a:tc>
              </a:tr>
              <a:tr h="511975">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Linear Regression</a:t>
                      </a:r>
                      <a:endParaRPr b="1" sz="18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66237.73180877144</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257.3669205798823</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0.8664183919819917</a:t>
                      </a:r>
                      <a:endParaRPr b="1" sz="1450" u="none" cap="none" strike="noStrike">
                        <a:solidFill>
                          <a:srgbClr val="1F1F1F"/>
                        </a:solidFill>
                        <a:highlight>
                          <a:srgbClr val="FFFFFF"/>
                        </a:highlight>
                      </a:endParaRPr>
                    </a:p>
                  </a:txBody>
                  <a:tcPr marT="91425" marB="91425" marR="91425" marL="91425"/>
                </a:tc>
              </a:tr>
              <a:tr h="595775">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Support Vector Regressor (SVR)</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487337.53334977466</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698.0956477086609</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0.017186585731307047</a:t>
                      </a:r>
                      <a:endParaRPr b="1" sz="1450" u="none" cap="none" strike="noStrike">
                        <a:solidFill>
                          <a:srgbClr val="1F1F1F"/>
                        </a:solidFill>
                        <a:highlight>
                          <a:srgbClr val="FFFFFF"/>
                        </a:highlight>
                      </a:endParaRPr>
                    </a:p>
                  </a:txBody>
                  <a:tcPr marT="91425" marB="91425" marR="91425" marL="91425"/>
                </a:tc>
              </a:tr>
              <a:tr h="595775">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Gradient Boosting Regressor</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93297.36568580059</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305.4461747768346</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0.8118472388497001</a:t>
                      </a:r>
                      <a:endParaRPr b="1" sz="1450" u="none" cap="none" strike="noStrike">
                        <a:solidFill>
                          <a:srgbClr val="1F1F1F"/>
                        </a:solidFill>
                        <a:highlight>
                          <a:srgbClr val="FFFFFF"/>
                        </a:highlight>
                      </a:endParaRPr>
                    </a:p>
                  </a:txBody>
                  <a:tcPr marT="91425" marB="91425" marR="91425" marL="91425"/>
                </a:tc>
              </a:tr>
              <a:tr h="595775">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Random Forest Regressor</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119160.98526304537</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345.1970238328328</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0.75968808729136</a:t>
                      </a:r>
                      <a:endParaRPr b="1" sz="1450" u="none" cap="none" strike="noStrike">
                        <a:solidFill>
                          <a:srgbClr val="1F1F1F"/>
                        </a:solidFill>
                        <a:highlight>
                          <a:srgbClr val="FFFFFF"/>
                        </a:highlight>
                      </a:endParaRPr>
                    </a:p>
                  </a:txBody>
                  <a:tcPr marT="91425" marB="91425" marR="91425" marL="91425"/>
                </a:tc>
              </a:tr>
              <a:tr h="379450">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LSTM</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120338.74034796444</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346.89874653559133</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0.7573368272629472</a:t>
                      </a:r>
                      <a:endParaRPr b="1" sz="1950" u="none" cap="none" strike="noStrike">
                        <a:solidFill>
                          <a:srgbClr val="1F1F1F"/>
                        </a:solidFill>
                        <a:highlight>
                          <a:srgbClr val="FFFFFF"/>
                        </a:highlight>
                      </a:endParaRPr>
                    </a:p>
                  </a:txBody>
                  <a:tcPr marT="91425" marB="91425" marR="91425" marL="91425"/>
                </a:tc>
              </a:tr>
              <a:tr h="379450">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ANN</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181905.6602606381</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426.5039979421507</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0.6331509255880685</a:t>
                      </a:r>
                      <a:endParaRPr b="1" sz="1950" u="none" cap="none" strike="noStrike">
                        <a:solidFill>
                          <a:srgbClr val="1F1F1F"/>
                        </a:solidFill>
                        <a:highlight>
                          <a:srgbClr val="FFFFFF"/>
                        </a:highlight>
                      </a:endParaRPr>
                    </a:p>
                  </a:txBody>
                  <a:tcPr marT="91425" marB="91425" marR="91425" marL="91425"/>
                </a:tc>
              </a:tr>
              <a:tr h="752050">
                <a:tc>
                  <a:txBody>
                    <a:bodyPr/>
                    <a:lstStyle/>
                    <a:p>
                      <a:pPr indent="0" lvl="0" marL="0" marR="0" rtl="0" algn="l">
                        <a:lnSpc>
                          <a:spcPct val="115000"/>
                        </a:lnSpc>
                        <a:spcBef>
                          <a:spcPts val="0"/>
                        </a:spcBef>
                        <a:spcAft>
                          <a:spcPts val="0"/>
                        </a:spcAft>
                        <a:buClr>
                          <a:srgbClr val="000000"/>
                        </a:buClr>
                        <a:buSzPts val="1450"/>
                        <a:buFont typeface="Arial"/>
                        <a:buNone/>
                      </a:pPr>
                      <a:r>
                        <a:rPr b="1" lang="en" sz="1450" u="none" cap="none" strike="noStrike">
                          <a:solidFill>
                            <a:srgbClr val="1F1F1F"/>
                          </a:solidFill>
                          <a:highlight>
                            <a:srgbClr val="FFFFFF"/>
                          </a:highlight>
                        </a:rPr>
                        <a:t>MLP</a:t>
                      </a:r>
                      <a:endParaRPr b="1" sz="14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151084.731183031</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388.6961939394712</a:t>
                      </a:r>
                      <a:endParaRPr b="1" sz="1950" u="none" cap="none" strike="noStrike">
                        <a:solidFill>
                          <a:srgbClr val="1F1F1F"/>
                        </a:solidFill>
                        <a:highlight>
                          <a:srgbClr val="FFFFFF"/>
                        </a:highlight>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550"/>
                        <a:buFont typeface="Arial"/>
                        <a:buNone/>
                      </a:pPr>
                      <a:r>
                        <a:rPr b="1" lang="en" sz="1550" u="none" cap="none" strike="noStrike">
                          <a:solidFill>
                            <a:srgbClr val="1F1F1F"/>
                          </a:solidFill>
                          <a:highlight>
                            <a:srgbClr val="FFFFFF"/>
                          </a:highlight>
                        </a:rPr>
                        <a:t>0.695307481290819</a:t>
                      </a:r>
                      <a:endParaRPr b="1" sz="1950" u="none" cap="none" strike="noStrike">
                        <a:solidFill>
                          <a:srgbClr val="1F1F1F"/>
                        </a:solidFill>
                        <a:highlight>
                          <a:srgbClr val="FFFFFF"/>
                        </a:highlight>
                      </a:endParaRPr>
                    </a:p>
                  </a:txBody>
                  <a:tcPr marT="91425" marB="91425" marR="91425" marL="91425"/>
                </a:tc>
              </a:tr>
            </a:tbl>
          </a:graphicData>
        </a:graphic>
      </p:graphicFrame>
      <p:sp>
        <p:nvSpPr>
          <p:cNvPr id="126" name="Google Shape;126;p24"/>
          <p:cNvSpPr txBox="1"/>
          <p:nvPr/>
        </p:nvSpPr>
        <p:spPr>
          <a:xfrm>
            <a:off x="25825" y="4700"/>
            <a:ext cx="9095700" cy="8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dk2"/>
                </a:solidFill>
                <a:latin typeface="Arial"/>
                <a:ea typeface="Arial"/>
                <a:cs typeface="Arial"/>
                <a:sym typeface="Arial"/>
              </a:rPr>
              <a:t>MODEL PERFORMANCE</a:t>
            </a:r>
            <a:endParaRPr b="1" i="0" sz="21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e35008974_0_0"/>
          <p:cNvSpPr txBox="1"/>
          <p:nvPr>
            <p:ph type="title"/>
          </p:nvPr>
        </p:nvSpPr>
        <p:spPr>
          <a:xfrm>
            <a:off x="311700" y="8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SHAP EXPLAINABILITY FOR FEATURE IMPORTANCE SVM</a:t>
            </a:r>
            <a:endParaRPr b="1"/>
          </a:p>
        </p:txBody>
      </p:sp>
      <p:pic>
        <p:nvPicPr>
          <p:cNvPr id="132" name="Google Shape;132;g31e35008974_0_0"/>
          <p:cNvPicPr preferRelativeResize="0"/>
          <p:nvPr/>
        </p:nvPicPr>
        <p:blipFill>
          <a:blip r:embed="rId3">
            <a:alphaModFix/>
          </a:blip>
          <a:stretch>
            <a:fillRect/>
          </a:stretch>
        </p:blipFill>
        <p:spPr>
          <a:xfrm>
            <a:off x="152400" y="806075"/>
            <a:ext cx="8839199" cy="2838431"/>
          </a:xfrm>
          <a:prstGeom prst="rect">
            <a:avLst/>
          </a:prstGeom>
          <a:noFill/>
          <a:ln>
            <a:noFill/>
          </a:ln>
        </p:spPr>
      </p:pic>
      <p:sp>
        <p:nvSpPr>
          <p:cNvPr id="133" name="Google Shape;133;g31e35008974_0_0"/>
          <p:cNvSpPr txBox="1"/>
          <p:nvPr/>
        </p:nvSpPr>
        <p:spPr>
          <a:xfrm>
            <a:off x="166750" y="3692050"/>
            <a:ext cx="8977200" cy="1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Feature input-voltage has a crucial influence on the model outcome. Magnitude of the SHAP values indicates the strength of contribution to the prediction.</a:t>
            </a:r>
            <a:endParaRPr sz="1800">
              <a:solidFill>
                <a:schemeClr val="dk2"/>
              </a:solidFill>
            </a:endParaRPr>
          </a:p>
          <a:p>
            <a:pPr indent="0" lvl="0" marL="0" rtl="0" algn="l">
              <a:spcBef>
                <a:spcPts val="0"/>
              </a:spcBef>
              <a:spcAft>
                <a:spcPts val="0"/>
              </a:spcAft>
              <a:buNone/>
            </a:pPr>
            <a:r>
              <a:rPr lang="en" sz="1800">
                <a:solidFill>
                  <a:schemeClr val="dk2"/>
                </a:solidFill>
              </a:rPr>
              <a:t>As the input-voltage increases-which is moving from blue to red-the SHAP values shift positively, meaning higher input-voltage values lead to higher predicted el-power.</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SzPct val="122984"/>
              <a:buNone/>
            </a:pPr>
            <a:r>
              <a:rPr lang="en" sz="3659">
                <a:solidFill>
                  <a:schemeClr val="dk1"/>
                </a:solidFill>
              </a:rPr>
              <a:t>In the context of rising energy demands and a global push towards sustainable and decentralized power systems, micro gas turbines (MGTs) have emerged as a viable solution. MGTs are small-scale, high-efficiency power generation units that can operate on various fuels, including natural gas and biogas. They are increasingly deployed in microgrids and hybrid energy systems to provide reliable power, often complementing renewable sources like solar and wind. However, accurately predicting the electrical energy output of MGTs remains a challenge due to the complex interplay of factors affecting their performance, such as environmental conditions, fuel characteristics, and machine parameters. Machine learning (ML) offers powerful tools for modeling and prediction in this domain, enabling real-time adjustments that optimize efficiency, enhance reliability, and support grid stability. This study focuses on applying machine learning to predict MGT electrical energy output, with the goal of improving efficiency, minimizing operational costs, and ensuring consistent power delivery.</a:t>
            </a:r>
            <a:endParaRPr sz="3659">
              <a:solidFill>
                <a:schemeClr val="dk1"/>
              </a:solidFill>
            </a:endParaRPr>
          </a:p>
        </p:txBody>
      </p:sp>
      <p:sp>
        <p:nvSpPr>
          <p:cNvPr id="62" name="Google Shape;62;p14"/>
          <p:cNvSpPr/>
          <p:nvPr/>
        </p:nvSpPr>
        <p:spPr>
          <a:xfrm>
            <a:off x="533400" y="-4200"/>
            <a:ext cx="8229600" cy="91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 sz="3200" u="none" cap="none" strike="noStrike">
                <a:solidFill>
                  <a:srgbClr val="000000"/>
                </a:solidFill>
                <a:latin typeface="Arial"/>
                <a:ea typeface="Arial"/>
                <a:cs typeface="Arial"/>
                <a:sym typeface="Arial"/>
              </a:rPr>
              <a:t>Micro Gas Turbine Electrical Energy Prediction</a:t>
            </a:r>
            <a:endParaRPr b="1"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5026"/>
              <a:buNone/>
            </a:pPr>
            <a:r>
              <a:rPr b="1" lang="en" sz="3659"/>
              <a:t>Dataset type: Regression</a:t>
            </a:r>
            <a:endParaRPr b="1"/>
          </a:p>
        </p:txBody>
      </p:sp>
      <p:sp>
        <p:nvSpPr>
          <p:cNvPr id="68" name="Google Shape;68;p15"/>
          <p:cNvSpPr txBox="1"/>
          <p:nvPr>
            <p:ph idx="1" type="body"/>
          </p:nvPr>
        </p:nvSpPr>
        <p:spPr>
          <a:xfrm>
            <a:off x="403975" y="737300"/>
            <a:ext cx="8520600" cy="44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The dataset contains 52,940 entries with three columns: The three columns include;</a:t>
            </a:r>
            <a:endParaRPr sz="1700">
              <a:solidFill>
                <a:schemeClr val="dk1"/>
              </a:solidFill>
            </a:endParaRPr>
          </a:p>
          <a:p>
            <a:pPr indent="-336550" lvl="0" marL="457200" rtl="0" algn="l">
              <a:lnSpc>
                <a:spcPct val="115000"/>
              </a:lnSpc>
              <a:spcBef>
                <a:spcPts val="1200"/>
              </a:spcBef>
              <a:spcAft>
                <a:spcPts val="0"/>
              </a:spcAft>
              <a:buClr>
                <a:schemeClr val="dk1"/>
              </a:buClr>
              <a:buSzPts val="1700"/>
              <a:buAutoNum type="arabicPeriod"/>
            </a:pPr>
            <a:r>
              <a:rPr b="1" lang="en" sz="1700">
                <a:solidFill>
                  <a:schemeClr val="dk1"/>
                </a:solidFill>
              </a:rPr>
              <a:t>time</a:t>
            </a:r>
            <a:r>
              <a:rPr lang="en" sz="1700">
                <a:solidFill>
                  <a:schemeClr val="dk1"/>
                </a:solidFill>
              </a:rPr>
              <a:t>: A continuous variable representing time in seconds.</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input_voltage</a:t>
            </a:r>
            <a:r>
              <a:rPr lang="en" sz="1700">
                <a:solidFill>
                  <a:schemeClr val="dk1"/>
                </a:solidFill>
              </a:rPr>
              <a:t>: A continuous variable representing the input voltage (float).</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el_power</a:t>
            </a:r>
            <a:r>
              <a:rPr lang="en" sz="1700">
                <a:solidFill>
                  <a:schemeClr val="dk1"/>
                </a:solidFill>
              </a:rPr>
              <a:t>: A continuous variable representing electrical power output.</a:t>
            </a:r>
            <a:endParaRPr b="1" sz="3400">
              <a:solidFill>
                <a:schemeClr val="dk1"/>
              </a:solidFill>
            </a:endParaRPr>
          </a:p>
          <a:p>
            <a:pPr indent="0" lvl="0" marL="0" rtl="0" algn="l">
              <a:lnSpc>
                <a:spcPct val="100000"/>
              </a:lnSpc>
              <a:spcBef>
                <a:spcPts val="1200"/>
              </a:spcBef>
              <a:spcAft>
                <a:spcPts val="0"/>
              </a:spcAft>
              <a:buSzPts val="1800"/>
              <a:buNone/>
            </a:pPr>
            <a:r>
              <a:rPr b="1" lang="en" sz="2800">
                <a:solidFill>
                  <a:schemeClr val="dk1"/>
                </a:solidFill>
              </a:rPr>
              <a:t>Research  Questions</a:t>
            </a:r>
            <a:endParaRPr sz="1750"/>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How does input voltage relate to electric power consumption?</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What are the trends and patterns in electric power usage over time?</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Is there an optimal input voltage range that minimizes electric power usage?</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Can we forecast electric power demand based on historical data?</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Does the variability in input voltage impact electric power stability?</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Are there specific time intervals associated with higher or lower input voltage?</a:t>
            </a:r>
            <a:endParaRPr sz="1750">
              <a:solidFill>
                <a:schemeClr val="dk1"/>
              </a:solidFill>
            </a:endParaRPr>
          </a:p>
          <a:p>
            <a:pPr indent="0" lvl="0" marL="0" rtl="0" algn="l">
              <a:lnSpc>
                <a:spcPct val="95000"/>
              </a:lnSpc>
              <a:spcBef>
                <a:spcPts val="1200"/>
              </a:spcBef>
              <a:spcAft>
                <a:spcPts val="1200"/>
              </a:spcAft>
              <a:buSzPts val="275"/>
              <a:buNone/>
            </a:pPr>
            <a:r>
              <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275"/>
              <a:buFont typeface="Arial"/>
              <a:buNone/>
            </a:pPr>
            <a:r>
              <a:rPr b="1" lang="en" sz="2450">
                <a:solidFill>
                  <a:schemeClr val="dk2"/>
                </a:solidFill>
              </a:rPr>
              <a:t> Data Wrangling Handling Missing Values</a:t>
            </a:r>
            <a:endParaRPr b="1" sz="3500"/>
          </a:p>
        </p:txBody>
      </p:sp>
      <p:sp>
        <p:nvSpPr>
          <p:cNvPr id="74" name="Google Shape;74;p16"/>
          <p:cNvSpPr txBox="1"/>
          <p:nvPr>
            <p:ph idx="1" type="body"/>
          </p:nvPr>
        </p:nvSpPr>
        <p:spPr>
          <a:xfrm>
            <a:off x="169100" y="486175"/>
            <a:ext cx="8520600" cy="4607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00">
                <a:solidFill>
                  <a:schemeClr val="dk1"/>
                </a:solidFill>
              </a:rPr>
              <a:t>The dataset contained no missing values. Each column had complete data for all 52,940 entries, making it unnecessary to impute or drop data based on missing values. </a:t>
            </a:r>
            <a:endParaRPr sz="1700">
              <a:solidFill>
                <a:schemeClr val="dk1"/>
              </a:solidFill>
            </a:endParaRPr>
          </a:p>
          <a:p>
            <a:pPr indent="0" lvl="0" marL="0" rtl="0" algn="l">
              <a:lnSpc>
                <a:spcPct val="95000"/>
              </a:lnSpc>
              <a:spcBef>
                <a:spcPts val="1200"/>
              </a:spcBef>
              <a:spcAft>
                <a:spcPts val="0"/>
              </a:spcAft>
              <a:buSzPts val="275"/>
              <a:buNone/>
            </a:pPr>
            <a:r>
              <a:rPr b="1" lang="en" sz="1700">
                <a:solidFill>
                  <a:schemeClr val="dk1"/>
                </a:solidFill>
              </a:rPr>
              <a:t>Handling Outliers;</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There were no outliers detected in this dataset for either </a:t>
            </a:r>
            <a:r>
              <a:rPr b="1" lang="en" sz="1700">
                <a:solidFill>
                  <a:schemeClr val="dk1"/>
                </a:solidFill>
                <a:latin typeface="Roboto Mono"/>
                <a:ea typeface="Roboto Mono"/>
                <a:cs typeface="Roboto Mono"/>
                <a:sym typeface="Roboto Mono"/>
              </a:rPr>
              <a:t>input_voltage</a:t>
            </a:r>
            <a:r>
              <a:rPr lang="en" sz="1700">
                <a:solidFill>
                  <a:schemeClr val="dk1"/>
                </a:solidFill>
              </a:rPr>
              <a:t> or </a:t>
            </a:r>
            <a:r>
              <a:rPr b="1" lang="en" sz="1700">
                <a:solidFill>
                  <a:schemeClr val="dk1"/>
                </a:solidFill>
                <a:latin typeface="Roboto Mono"/>
                <a:ea typeface="Roboto Mono"/>
                <a:cs typeface="Roboto Mono"/>
                <a:sym typeface="Roboto Mono"/>
              </a:rPr>
              <a:t>el_power</a:t>
            </a:r>
            <a:r>
              <a:rPr lang="en" sz="1700">
                <a:solidFill>
                  <a:schemeClr val="dk1"/>
                </a:solidFill>
              </a:rPr>
              <a:t> based on the interquartile range (IQR) method. All values fall within the calculated bounds:</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 sz="1700">
                <a:solidFill>
                  <a:schemeClr val="dk1"/>
                </a:solidFill>
              </a:rPr>
              <a:t>Input Voltage</a:t>
            </a:r>
            <a:r>
              <a:rPr lang="en" sz="1700">
                <a:solidFill>
                  <a:schemeClr val="dk1"/>
                </a:solidFill>
              </a:rPr>
              <a:t>: No values are outside the range of -3.63 to 14.05.</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Electric Power</a:t>
            </a:r>
            <a:r>
              <a:rPr lang="en" sz="1700">
                <a:solidFill>
                  <a:schemeClr val="dk1"/>
                </a:solidFill>
              </a:rPr>
              <a:t>: No values are outside the range of -584.77 to 4189.93.</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The data is well-contained within typical ranges for both variables.</a:t>
            </a:r>
            <a:endParaRPr sz="1700">
              <a:solidFill>
                <a:schemeClr val="dk1"/>
              </a:solidFill>
            </a:endParaRPr>
          </a:p>
          <a:p>
            <a:pPr indent="0" lvl="0" marL="0" rtl="0" algn="l">
              <a:lnSpc>
                <a:spcPct val="95000"/>
              </a:lnSpc>
              <a:spcBef>
                <a:spcPts val="1200"/>
              </a:spcBef>
              <a:spcAft>
                <a:spcPts val="1200"/>
              </a:spcAft>
              <a:buSzPts val="275"/>
              <a:buNone/>
            </a:pPr>
            <a:r>
              <a:t/>
            </a:r>
            <a:endParaRPr sz="16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3">
            <a:alphaModFix/>
          </a:blip>
          <a:srcRect b="0" l="0" r="0" t="0"/>
          <a:stretch/>
        </p:blipFill>
        <p:spPr>
          <a:xfrm>
            <a:off x="152400" y="0"/>
            <a:ext cx="8839199" cy="4009100"/>
          </a:xfrm>
          <a:prstGeom prst="rect">
            <a:avLst/>
          </a:prstGeom>
          <a:noFill/>
          <a:ln>
            <a:noFill/>
          </a:ln>
        </p:spPr>
      </p:pic>
      <p:sp>
        <p:nvSpPr>
          <p:cNvPr id="80" name="Google Shape;80;p17"/>
          <p:cNvSpPr txBox="1"/>
          <p:nvPr/>
        </p:nvSpPr>
        <p:spPr>
          <a:xfrm>
            <a:off x="155000" y="4208750"/>
            <a:ext cx="8988900" cy="93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The boxplots for </a:t>
            </a:r>
            <a:r>
              <a:rPr b="0" i="0" lang="en" sz="1600" u="none" cap="none" strike="noStrike">
                <a:solidFill>
                  <a:schemeClr val="dk1"/>
                </a:solidFill>
                <a:latin typeface="Roboto Mono"/>
                <a:ea typeface="Roboto Mono"/>
                <a:cs typeface="Roboto Mono"/>
                <a:sym typeface="Roboto Mono"/>
              </a:rPr>
              <a:t>input_voltage</a:t>
            </a:r>
            <a:r>
              <a:rPr b="0" i="0" lang="en" sz="1600" u="none" cap="none" strike="noStrike">
                <a:solidFill>
                  <a:schemeClr val="dk1"/>
                </a:solidFill>
                <a:latin typeface="Arial"/>
                <a:ea typeface="Arial"/>
                <a:cs typeface="Arial"/>
                <a:sym typeface="Arial"/>
              </a:rPr>
              <a:t> and </a:t>
            </a:r>
            <a:r>
              <a:rPr b="0" i="0" lang="en" sz="1600" u="none" cap="none" strike="noStrike">
                <a:solidFill>
                  <a:schemeClr val="dk1"/>
                </a:solidFill>
                <a:latin typeface="Roboto Mono"/>
                <a:ea typeface="Roboto Mono"/>
                <a:cs typeface="Roboto Mono"/>
                <a:sym typeface="Roboto Mono"/>
              </a:rPr>
              <a:t>el_power</a:t>
            </a:r>
            <a:r>
              <a:rPr b="0" i="0" lang="en" sz="1600" u="none" cap="none" strike="noStrike">
                <a:solidFill>
                  <a:schemeClr val="dk1"/>
                </a:solidFill>
                <a:latin typeface="Arial"/>
                <a:ea typeface="Arial"/>
                <a:cs typeface="Arial"/>
                <a:sym typeface="Arial"/>
              </a:rPr>
              <a:t> visually confirm that there are no apparent outliers, as all data points fall within the typical range for each feature.</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507675" y="-77500"/>
            <a:ext cx="3284100" cy="45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6984"/>
              <a:buNone/>
            </a:pPr>
            <a:r>
              <a:rPr b="1" lang="en" sz="2450">
                <a:solidFill>
                  <a:schemeClr val="dk2"/>
                </a:solidFill>
              </a:rPr>
              <a:t>Distribution Analysis</a:t>
            </a:r>
            <a:endParaRPr b="1" sz="2450">
              <a:solidFill>
                <a:schemeClr val="dk2"/>
              </a:solidFill>
            </a:endParaRPr>
          </a:p>
          <a:p>
            <a:pPr indent="0" lvl="0" marL="0" rtl="0" algn="l">
              <a:lnSpc>
                <a:spcPct val="100000"/>
              </a:lnSpc>
              <a:spcBef>
                <a:spcPts val="0"/>
              </a:spcBef>
              <a:spcAft>
                <a:spcPts val="0"/>
              </a:spcAft>
              <a:buSzPct val="126984"/>
              <a:buNone/>
            </a:pPr>
            <a:r>
              <a:t/>
            </a:r>
            <a:endParaRPr b="1" sz="2450">
              <a:solidFill>
                <a:schemeClr val="dk2"/>
              </a:solidFill>
            </a:endParaRPr>
          </a:p>
        </p:txBody>
      </p:sp>
      <p:pic>
        <p:nvPicPr>
          <p:cNvPr id="86" name="Google Shape;86;p18"/>
          <p:cNvPicPr preferRelativeResize="0"/>
          <p:nvPr/>
        </p:nvPicPr>
        <p:blipFill rotWithShape="1">
          <a:blip r:embed="rId3">
            <a:alphaModFix/>
          </a:blip>
          <a:srcRect b="0" l="0" r="0" t="0"/>
          <a:stretch/>
        </p:blipFill>
        <p:spPr>
          <a:xfrm>
            <a:off x="152400" y="369250"/>
            <a:ext cx="4605925" cy="3686826"/>
          </a:xfrm>
          <a:prstGeom prst="rect">
            <a:avLst/>
          </a:prstGeom>
          <a:noFill/>
          <a:ln>
            <a:noFill/>
          </a:ln>
        </p:spPr>
      </p:pic>
      <p:pic>
        <p:nvPicPr>
          <p:cNvPr id="87" name="Google Shape;87;p18"/>
          <p:cNvPicPr preferRelativeResize="0"/>
          <p:nvPr/>
        </p:nvPicPr>
        <p:blipFill rotWithShape="1">
          <a:blip r:embed="rId4">
            <a:alphaModFix/>
          </a:blip>
          <a:srcRect b="0" l="0" r="0" t="0"/>
          <a:stretch/>
        </p:blipFill>
        <p:spPr>
          <a:xfrm>
            <a:off x="4910725" y="420300"/>
            <a:ext cx="4080876" cy="3635776"/>
          </a:xfrm>
          <a:prstGeom prst="rect">
            <a:avLst/>
          </a:prstGeom>
          <a:noFill/>
          <a:ln>
            <a:noFill/>
          </a:ln>
        </p:spPr>
      </p:pic>
      <p:sp>
        <p:nvSpPr>
          <p:cNvPr id="88" name="Google Shape;88;p18"/>
          <p:cNvSpPr txBox="1"/>
          <p:nvPr/>
        </p:nvSpPr>
        <p:spPr>
          <a:xfrm>
            <a:off x="213725" y="4002075"/>
            <a:ext cx="89304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1100"/>
              <a:buFont typeface="Arial"/>
              <a:buNone/>
            </a:pPr>
            <a:r>
              <a:rPr b="1" i="0" lang="en" sz="1200" u="none" cap="none" strike="noStrike">
                <a:solidFill>
                  <a:srgbClr val="1F1F1F"/>
                </a:solidFill>
                <a:highlight>
                  <a:srgbClr val="FFFFFF"/>
                </a:highlight>
                <a:latin typeface="Roboto"/>
                <a:ea typeface="Roboto"/>
                <a:cs typeface="Roboto"/>
                <a:sym typeface="Roboto"/>
              </a:rPr>
              <a:t>Distribution of Input Voltage:</a:t>
            </a:r>
            <a:r>
              <a:rPr b="0" i="0" lang="en" sz="1200" u="none" cap="none" strike="noStrike">
                <a:solidFill>
                  <a:srgbClr val="1F1F1F"/>
                </a:solidFill>
                <a:highlight>
                  <a:srgbClr val="FFFFFF"/>
                </a:highlight>
                <a:latin typeface="Roboto"/>
                <a:ea typeface="Roboto"/>
                <a:cs typeface="Roboto"/>
                <a:sym typeface="Roboto"/>
              </a:rPr>
              <a:t> The input voltage appears to be roughly bimodal, with peaks around 3 and 10. This suggests that the voltage may alternate between certain levels or there may be specific conditions leading to different operating ranges.</a:t>
            </a:r>
            <a:endParaRPr b="0" i="0" sz="1200" u="none" cap="none" strike="noStrike">
              <a:solidFill>
                <a:srgbClr val="1F1F1F"/>
              </a:solidFill>
              <a:highlight>
                <a:srgbClr val="FFFFFF"/>
              </a:highlight>
              <a:latin typeface="Roboto"/>
              <a:ea typeface="Roboto"/>
              <a:cs typeface="Roboto"/>
              <a:sym typeface="Roboto"/>
            </a:endParaRPr>
          </a:p>
          <a:p>
            <a:pPr indent="0" lvl="0" marL="0" marR="0" rtl="0" algn="l">
              <a:lnSpc>
                <a:spcPct val="115000"/>
              </a:lnSpc>
              <a:spcBef>
                <a:spcPts val="600"/>
              </a:spcBef>
              <a:spcAft>
                <a:spcPts val="0"/>
              </a:spcAft>
              <a:buClr>
                <a:schemeClr val="dk1"/>
              </a:buClr>
              <a:buSzPts val="1100"/>
              <a:buFont typeface="Arial"/>
              <a:buNone/>
            </a:pPr>
            <a:r>
              <a:rPr b="1" i="0" lang="en" sz="1200" u="none" cap="none" strike="noStrike">
                <a:solidFill>
                  <a:srgbClr val="1F1F1F"/>
                </a:solidFill>
                <a:highlight>
                  <a:srgbClr val="FFFFFF"/>
                </a:highlight>
                <a:latin typeface="Roboto"/>
                <a:ea typeface="Roboto"/>
                <a:cs typeface="Roboto"/>
                <a:sym typeface="Roboto"/>
              </a:rPr>
              <a:t>Distribution of Electrical Power:</a:t>
            </a:r>
            <a:r>
              <a:rPr b="0" i="0" lang="en" sz="1200" u="none" cap="none" strike="noStrike">
                <a:solidFill>
                  <a:srgbClr val="1F1F1F"/>
                </a:solidFill>
                <a:highlight>
                  <a:srgbClr val="FFFFFF"/>
                </a:highlight>
                <a:latin typeface="Roboto"/>
                <a:ea typeface="Roboto"/>
                <a:cs typeface="Roboto"/>
                <a:sym typeface="Roboto"/>
              </a:rPr>
              <a:t> The electrical power (el_power) has a right-skewed distribution, indicating a concentration of values at the lower end, with fewer instances of high-power readings.</a:t>
            </a:r>
            <a:endParaRPr b="0" i="0" sz="1200" u="none" cap="none" strike="noStrike">
              <a:solidFill>
                <a:srgbClr val="1F1F1F"/>
              </a:solidFill>
              <a:highlight>
                <a:srgbClr val="FFFFFF"/>
              </a:highlight>
              <a:latin typeface="Roboto"/>
              <a:ea typeface="Roboto"/>
              <a:cs typeface="Roboto"/>
              <a:sym typeface="Roboto"/>
            </a:endParaRPr>
          </a:p>
          <a:p>
            <a:pPr indent="0" lvl="0" marL="0" marR="0" rtl="0" algn="l">
              <a:lnSpc>
                <a:spcPct val="100000"/>
              </a:lnSpc>
              <a:spcBef>
                <a:spcPts val="5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b="0" l="0" r="0" t="0"/>
          <a:stretch/>
        </p:blipFill>
        <p:spPr>
          <a:xfrm>
            <a:off x="2621075" y="0"/>
            <a:ext cx="6522926" cy="5143500"/>
          </a:xfrm>
          <a:prstGeom prst="rect">
            <a:avLst/>
          </a:prstGeom>
          <a:noFill/>
          <a:ln>
            <a:noFill/>
          </a:ln>
        </p:spPr>
      </p:pic>
      <p:sp>
        <p:nvSpPr>
          <p:cNvPr id="94" name="Google Shape;94;p19"/>
          <p:cNvSpPr txBox="1"/>
          <p:nvPr/>
        </p:nvSpPr>
        <p:spPr>
          <a:xfrm>
            <a:off x="84575" y="0"/>
            <a:ext cx="2536500" cy="514350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Clr>
                <a:schemeClr val="dk1"/>
              </a:buClr>
              <a:buSzPts val="1100"/>
              <a:buFont typeface="Arial"/>
              <a:buNone/>
            </a:pPr>
            <a:r>
              <a:rPr b="1" i="0" lang="en" sz="1200" u="none" cap="none" strike="noStrike">
                <a:solidFill>
                  <a:srgbClr val="1F1F1F"/>
                </a:solidFill>
                <a:latin typeface="Roboto"/>
                <a:ea typeface="Roboto"/>
                <a:cs typeface="Roboto"/>
                <a:sym typeface="Roboto"/>
              </a:rPr>
              <a:t>Relationship between Input Voltage and Electrical Power:</a:t>
            </a:r>
            <a:r>
              <a:rPr b="0" i="0" lang="en" sz="1200" u="none" cap="none" strike="noStrike">
                <a:solidFill>
                  <a:srgbClr val="1F1F1F"/>
                </a:solidFill>
                <a:latin typeface="Roboto"/>
                <a:ea typeface="Roboto"/>
                <a:cs typeface="Roboto"/>
                <a:sym typeface="Roboto"/>
              </a:rPr>
              <a:t> The scatter plot reveals a strong positive relationship between input_voltage and el_power.</a:t>
            </a:r>
            <a:endParaRPr b="0" i="0" sz="1200" u="none" cap="none" strike="noStrike">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b="1" i="0" lang="en" sz="1200" u="none" cap="none" strike="noStrike">
                <a:solidFill>
                  <a:srgbClr val="1F1F1F"/>
                </a:solidFill>
                <a:latin typeface="Roboto"/>
                <a:ea typeface="Roboto"/>
                <a:cs typeface="Roboto"/>
                <a:sym typeface="Roboto"/>
              </a:rPr>
              <a:t>Correlation Coefficient:</a:t>
            </a:r>
            <a:r>
              <a:rPr b="0" i="0" lang="en" sz="1200" u="none" cap="none" strike="noStrike">
                <a:solidFill>
                  <a:srgbClr val="1F1F1F"/>
                </a:solidFill>
                <a:latin typeface="Roboto"/>
                <a:ea typeface="Roboto"/>
                <a:cs typeface="Roboto"/>
                <a:sym typeface="Roboto"/>
              </a:rPr>
              <a:t> The correlation coefficient between input_voltage and el_power is approximately 0.88, indicating a strong positive linear relationship.</a:t>
            </a:r>
            <a:endParaRPr b="0" i="0" sz="1200" u="none" cap="none" strike="noStrike">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b="0" i="0" lang="en" sz="1200" u="none" cap="none" strike="noStrike">
                <a:solidFill>
                  <a:srgbClr val="1F1F1F"/>
                </a:solidFill>
                <a:latin typeface="Roboto"/>
                <a:ea typeface="Roboto"/>
                <a:cs typeface="Roboto"/>
                <a:sym typeface="Roboto"/>
              </a:rPr>
              <a:t>These analyses suggest that as input voltage increases, electrical power also tends to increase.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50">
                <a:solidFill>
                  <a:schemeClr val="dk2"/>
                </a:solidFill>
              </a:rPr>
              <a:t>Correlation Analysis</a:t>
            </a:r>
            <a:endParaRPr b="1" sz="2450">
              <a:solidFill>
                <a:schemeClr val="dk2"/>
              </a:solidFill>
            </a:endParaRPr>
          </a:p>
        </p:txBody>
      </p:sp>
      <p:sp>
        <p:nvSpPr>
          <p:cNvPr id="100" name="Google Shape;100;p20"/>
          <p:cNvSpPr txBox="1"/>
          <p:nvPr>
            <p:ph idx="1" type="body"/>
          </p:nvPr>
        </p:nvSpPr>
        <p:spPr>
          <a:xfrm>
            <a:off x="403975" y="462675"/>
            <a:ext cx="3285600" cy="4450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a:solidFill>
                  <a:schemeClr val="dk1"/>
                </a:solidFill>
              </a:rPr>
              <a:t>The correlation matrix provides the correlation coefficients between variables. </a:t>
            </a:r>
            <a:r>
              <a:rPr lang="en">
                <a:solidFill>
                  <a:schemeClr val="dk1"/>
                </a:solidFill>
                <a:highlight>
                  <a:srgbClr val="FFFFFF"/>
                </a:highlight>
                <a:latin typeface="Roboto"/>
                <a:ea typeface="Roboto"/>
                <a:cs typeface="Roboto"/>
                <a:sym typeface="Roboto"/>
              </a:rPr>
              <a:t>There is a strong positive correlation between input_voltage and el_power. This suggests a close linear relationship between these two variables.</a:t>
            </a:r>
            <a:endParaRPr>
              <a:solidFill>
                <a:schemeClr val="dk1"/>
              </a:solidFill>
            </a:endParaRPr>
          </a:p>
        </p:txBody>
      </p:sp>
      <p:pic>
        <p:nvPicPr>
          <p:cNvPr id="101" name="Google Shape;101;p20"/>
          <p:cNvPicPr preferRelativeResize="0"/>
          <p:nvPr/>
        </p:nvPicPr>
        <p:blipFill rotWithShape="1">
          <a:blip r:embed="rId3">
            <a:alphaModFix/>
          </a:blip>
          <a:srcRect b="0" l="0" r="0" t="0"/>
          <a:stretch/>
        </p:blipFill>
        <p:spPr>
          <a:xfrm>
            <a:off x="3459223" y="11732"/>
            <a:ext cx="670625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50">
                <a:solidFill>
                  <a:schemeClr val="dk2"/>
                </a:solidFill>
              </a:rPr>
              <a:t>CONCLUSION ON EDA</a:t>
            </a:r>
            <a:endParaRPr b="1" sz="2450">
              <a:solidFill>
                <a:schemeClr val="dk2"/>
              </a:solidFill>
            </a:endParaRPr>
          </a:p>
        </p:txBody>
      </p:sp>
      <p:sp>
        <p:nvSpPr>
          <p:cNvPr id="107" name="Google Shape;107;p21"/>
          <p:cNvSpPr txBox="1"/>
          <p:nvPr>
            <p:ph idx="1" type="body"/>
          </p:nvPr>
        </p:nvSpPr>
        <p:spPr>
          <a:xfrm>
            <a:off x="403975" y="737300"/>
            <a:ext cx="8520600" cy="4269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a:solidFill>
                  <a:schemeClr val="dk1"/>
                </a:solidFill>
              </a:rPr>
              <a:t>The EDA process yielded several important findings: </a:t>
            </a:r>
            <a:endParaRPr b="1">
              <a:solidFill>
                <a:schemeClr val="dk1"/>
              </a:solidFill>
            </a:endParaRPr>
          </a:p>
          <a:p>
            <a:pPr indent="-342900" lvl="0" marL="457200" rtl="0" algn="l">
              <a:lnSpc>
                <a:spcPct val="95000"/>
              </a:lnSpc>
              <a:spcBef>
                <a:spcPts val="120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There were no missing values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There were no outliers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 input voltage appears to be roughly bimodal, with peaks around 3 and 10. This suggests that the voltage may alternate between certain levels or there may be specific conditions leading to different operating ranges.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 electrical power (el_power) has a right-skewed distribution, indicating a concentration of values at the lower end, with fewer instances of high-power readings.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AutoNum type="arabicPeriod"/>
            </a:pPr>
            <a:r>
              <a:rPr lang="en">
                <a:solidFill>
                  <a:schemeClr val="dk1"/>
                </a:solidFill>
              </a:rPr>
              <a:t>The correlation analysis </a:t>
            </a:r>
            <a:r>
              <a:rPr lang="en">
                <a:solidFill>
                  <a:schemeClr val="dk1"/>
                </a:solidFill>
                <a:highlight>
                  <a:srgbClr val="FFFFFF"/>
                </a:highlight>
                <a:latin typeface="Roboto"/>
                <a:ea typeface="Roboto"/>
                <a:cs typeface="Roboto"/>
                <a:sym typeface="Roboto"/>
              </a:rPr>
              <a:t>shows a strong positive correlation between input_voltage and el_power. </a:t>
            </a:r>
            <a:endParaRPr>
              <a:solidFill>
                <a:schemeClr val="dk1"/>
              </a:solidFill>
            </a:endParaRPr>
          </a:p>
          <a:p>
            <a:pPr indent="0" lvl="0" marL="0" rtl="0" algn="l">
              <a:lnSpc>
                <a:spcPct val="95000"/>
              </a:lnSpc>
              <a:spcBef>
                <a:spcPts val="1200"/>
              </a:spcBef>
              <a:spcAft>
                <a:spcPts val="1200"/>
              </a:spcAft>
              <a:buSzPts val="275"/>
              <a:buNone/>
            </a:pPr>
            <a:r>
              <a:t/>
            </a:r>
            <a:endParaRPr sz="19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