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F543-7679-440C-BB99-A58062312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1D1D7-493A-49C6-9364-83A6FABF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E90D-EDF4-4410-9447-851AAEA2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A488-14D5-421E-B80E-A4874AA2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4822-5811-4901-A463-1DF0DBD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D693-492D-41D0-9EB0-4742ACBD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D82BC-CDA0-4724-819D-DBD62461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C207-EAAB-4563-A1D0-7CE1681D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DF3B-9C78-4497-8E7E-69F440CC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255A-CBDA-4813-9ED1-BE03C8F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93186-4830-4AFD-A120-0364E2C8F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4125B-3A0B-47C5-8F4D-883122BA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FE34-9DD9-450C-826A-FA0CC08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B7C9-07D9-41F6-812C-BE769191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AA0B-FD1A-4B36-B196-784F40B4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AFBA-FD86-46ED-93D5-0159C14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3DD0-FEAC-4ED1-A6D0-0D6E1A08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1DB4-F648-4BB9-BDDF-5D26914D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466B-4506-4FA3-9877-75F300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CDF2-DF55-4BBE-AD95-6F8FB59F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DF45-552E-497E-BC3C-40E9C031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9EF6-CBAE-411F-88D7-305411A7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4776-66F5-45D8-81A6-889F397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8E4A-770F-4269-9C71-738BED7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D2C4D-3638-423A-8FB4-2C3608EB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8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C043-47AA-4A23-B6C9-2B3408CE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D7E5-7AC2-41E2-9EAB-74FCD6741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49AA-60F4-487F-B7CB-96958185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356D-7F5B-49A1-878F-03E7D62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3D9-E861-46B5-9938-EA9F64A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57CC6-2397-4FAC-9A41-B994604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154-B800-426A-9BAD-60538FF9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5C79C-521C-4DC5-9882-8E05CF52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4561E-A7C7-4B81-95BC-EE350BAC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2E61-C2F2-44AA-95EB-1E03E967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DD918-918B-4AD7-86E3-BBB22EAE7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F89F7-92C0-469A-A68D-E5C1CF38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B32E3-A212-4E90-B852-20B73923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7CE84-241E-4F0B-88A5-E1D4495A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57C0-446C-474A-BF58-A391F27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A300C-70DC-4E0B-9180-F03FD16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1D7C-B235-4F3B-8FA0-B80849EB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61492-2E38-4669-8809-D8A729F8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364D-94B5-4551-B649-68BFBE7F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59B4A-B379-4ED0-AF56-F0E490E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7489C-6E8C-4181-A1E4-9FCD21F1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EAD-EB57-4AB8-B009-78370951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B048-4B40-4666-A4C0-741EA214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DF576-A59D-4D35-8B30-3F5804EF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DEC8-F259-4414-A0D3-5109A74F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E6E9-5996-4AE4-A64A-DCB52AA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E4CCB-6851-41C2-858F-D52A0175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7643-E6DD-4B2C-AFF9-A6E32DC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DA739-3D64-4E14-AC0F-F3B46FB12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9D68D-8249-4E3A-9434-61874907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086C-AFF5-4E7E-8F9C-AEFF3F78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998D-AD2A-43E3-84FD-4B4AA3CF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CDC04-7277-47B9-9DE3-97DA30C2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A66D-9897-4D3E-8F68-22B3F37E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F17A-3F2F-4DF0-AD24-3EB9B66D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2BD9-FA78-496A-ABAC-FCBDE9D22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D978-17B7-482D-B2D2-3D87D098A66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D290-51AD-4114-B743-E4F53100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B9AE-CB68-4494-998C-DD1D1299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11A2-E09E-4960-9DC8-D49A36C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lbis6jDfHxqi3iDNy1vjRcbsNidHRBO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YyX6MCHhnXEk54A7_GPidTne7QoP58T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C551-A980-494F-B799-DDB2AB403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Fuzzing processes for video games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A7F7E5-4B49-4BB5-A489-780FAD9DFC1B}"/>
              </a:ext>
            </a:extLst>
          </p:cNvPr>
          <p:cNvSpPr txBox="1">
            <a:spLocks/>
          </p:cNvSpPr>
          <p:nvPr/>
        </p:nvSpPr>
        <p:spPr>
          <a:xfrm>
            <a:off x="1378182" y="3933166"/>
            <a:ext cx="9144000" cy="124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dirty="0"/>
              <a:t>Miruna Paduraru</a:t>
            </a:r>
          </a:p>
          <a:p>
            <a:pPr>
              <a:lnSpc>
                <a:spcPct val="50000"/>
              </a:lnSpc>
            </a:pPr>
            <a:r>
              <a:rPr lang="en-US" sz="1600" dirty="0" err="1"/>
              <a:t>Phd</a:t>
            </a:r>
            <a:r>
              <a:rPr lang="en-US" sz="1600" dirty="0"/>
              <a:t>. Student at University of Bucharest</a:t>
            </a:r>
          </a:p>
          <a:p>
            <a:r>
              <a:rPr lang="en-US" dirty="0"/>
              <a:t>Conf. Univ. Dr. Ciprian Paduraru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7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4530-9CC6-47CA-911C-36207F14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832" y="942756"/>
            <a:ext cx="10515600" cy="4351338"/>
          </a:xfrm>
        </p:spPr>
        <p:txBody>
          <a:bodyPr/>
          <a:lstStyle/>
          <a:p>
            <a:r>
              <a:rPr lang="en-US" dirty="0"/>
              <a:t>Demo for user triggered fuzzing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https://drive.google.com/file/d/1tlbis6jDfHxqi3iDNy1vjRcbsNidHRBO/view?usp=sharing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9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0BF4-D878-48AB-B0EC-E1461B5A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D03-D13A-478B-A16E-61C46AF7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abstraction for automatic test generation</a:t>
            </a:r>
          </a:p>
          <a:p>
            <a:endParaRPr lang="en-US" dirty="0"/>
          </a:p>
          <a:p>
            <a:r>
              <a:rPr lang="en-US" dirty="0"/>
              <a:t>Prioritization tool for areas of the games that need to be tested, or perhaps based on previous history of bugs that continue to occur</a:t>
            </a:r>
          </a:p>
          <a:p>
            <a:endParaRPr lang="en-US" dirty="0"/>
          </a:p>
          <a:p>
            <a:r>
              <a:rPr lang="en-US" dirty="0"/>
              <a:t>Integration of our previously published work on genetic algorithms and reinforcement learning to guide the fuzzing process.</a:t>
            </a:r>
          </a:p>
          <a:p>
            <a:endParaRPr lang="en-US" dirty="0"/>
          </a:p>
          <a:p>
            <a:r>
              <a:rPr lang="en-US" dirty="0"/>
              <a:t>Frostbite integration!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51DE-264D-4356-B0F8-63D19BC9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31" y="26465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543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8D0F-E262-47F8-B2EB-42544BFC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fuzzing in general?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DE1EC-14EB-4B92-8635-B296FB4AD9F2}"/>
              </a:ext>
            </a:extLst>
          </p:cNvPr>
          <p:cNvSpPr txBox="1"/>
          <p:nvPr/>
        </p:nvSpPr>
        <p:spPr>
          <a:xfrm>
            <a:off x="838200" y="1898510"/>
            <a:ext cx="10140906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Fuzzing is the process of automatically testing the response of a piece of software against possible inputs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5.jpg">
            <a:extLst>
              <a:ext uri="{FF2B5EF4-FFF2-40B4-BE49-F238E27FC236}">
                <a16:creationId xmlns:a16="http://schemas.microsoft.com/office/drawing/2014/main" id="{FFEE60FA-663F-4341-84D3-023117FD9D85}"/>
              </a:ext>
            </a:extLst>
          </p:cNvPr>
          <p:cNvPicPr/>
          <p:nvPr/>
        </p:nvPicPr>
        <p:blipFill>
          <a:blip r:embed="rId2"/>
          <a:srcRect b="14884"/>
          <a:stretch>
            <a:fillRect/>
          </a:stretch>
        </p:blipFill>
        <p:spPr>
          <a:xfrm>
            <a:off x="3041628" y="2808704"/>
            <a:ext cx="5734050" cy="2745740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3A216-09BD-417C-B998-DF82B7F7C51B}"/>
              </a:ext>
            </a:extLst>
          </p:cNvPr>
          <p:cNvSpPr txBox="1"/>
          <p:nvPr/>
        </p:nvSpPr>
        <p:spPr>
          <a:xfrm>
            <a:off x="2429992" y="5592371"/>
            <a:ext cx="6096000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allows the developer to converge on a set of test values, transitioning from a “see what sticks” style to a more precise method of testing or evaluation.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65E3-4016-4B0D-BA83-65E126F2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680435"/>
            <a:ext cx="10515600" cy="1325563"/>
          </a:xfrm>
        </p:spPr>
        <p:txBody>
          <a:bodyPr/>
          <a:lstStyle/>
          <a:p>
            <a:r>
              <a:rPr lang="en-US" dirty="0"/>
              <a:t>2. Fuzzing in video games: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B5F80-B219-4F87-BDF9-BFEB355C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exploit different states of the games with different set of parameters, the fuzz testing method is known in the literature as one of the most powerful testing methods.</a:t>
            </a:r>
          </a:p>
          <a:p>
            <a:r>
              <a:rPr lang="en-US" dirty="0"/>
              <a:t>Different strategies can be used to guide the fuzzing to specific goals or areas of the game: for example, test more physics or AI parts of the game.</a:t>
            </a:r>
          </a:p>
          <a:p>
            <a:r>
              <a:rPr lang="en-US" dirty="0"/>
              <a:t>As guided methods we can mention genetic algorithms, reinforcement learning, etc. - In the publication list of the two authors you can find some works in this direction.</a:t>
            </a:r>
          </a:p>
        </p:txBody>
      </p:sp>
    </p:spTree>
    <p:extLst>
      <p:ext uri="{BB962C8B-B14F-4D97-AF65-F5344CB8AC3E}">
        <p14:creationId xmlns:p14="http://schemas.microsoft.com/office/powerpoint/2010/main" val="2870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D9E-B6CA-4CFA-B361-EBAAD456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Game testing use-case!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9B272-A2C4-46C5-8584-AA5AFD94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always ask your programmers to write tests... but this usually bores them, and even if they write unit/functional tests, they will do it only for </a:t>
            </a:r>
            <a:r>
              <a:rPr lang="en-US" b="1" dirty="0"/>
              <a:t>a limited set of values or states.</a:t>
            </a:r>
          </a:p>
          <a:p>
            <a:endParaRPr lang="en-US" b="1" dirty="0"/>
          </a:p>
          <a:p>
            <a:r>
              <a:rPr lang="en-US" dirty="0"/>
              <a:t>What about the army of designers, artists, or animators who change the content? </a:t>
            </a:r>
            <a:r>
              <a:rPr lang="en-US" b="1" dirty="0"/>
              <a:t>Many changes during iterations can affect the quality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One of our main goals is to automatically understand the changes designers/artists/animators/programmers make between iterations and generate tests on the fly without human effort.</a:t>
            </a:r>
          </a:p>
        </p:txBody>
      </p:sp>
    </p:spTree>
    <p:extLst>
      <p:ext uri="{BB962C8B-B14F-4D97-AF65-F5344CB8AC3E}">
        <p14:creationId xmlns:p14="http://schemas.microsoft.com/office/powerpoint/2010/main" val="33575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3970-99D4-4BD6-91B6-47A0F06B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25" y="633752"/>
            <a:ext cx="10515600" cy="4351338"/>
          </a:xfrm>
        </p:spPr>
        <p:txBody>
          <a:bodyPr/>
          <a:lstStyle/>
          <a:p>
            <a:r>
              <a:rPr lang="en-US" sz="2400" b="1" dirty="0"/>
              <a:t>Technically</a:t>
            </a:r>
            <a:r>
              <a:rPr lang="en-US" sz="2400" dirty="0"/>
              <a:t>, the automated set of changes can be understood at different levels:</a:t>
            </a:r>
          </a:p>
          <a:p>
            <a:endParaRPr lang="en-US" sz="2400" dirty="0"/>
          </a:p>
          <a:p>
            <a:pPr lvl="2"/>
            <a:r>
              <a:rPr lang="en-US" sz="2400" dirty="0"/>
              <a:t>Have a process that watches for new / modified schematics (Frostbite terminology)/ blueprints (Unreal terminology) and then generate tests based on those.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Have a process that evaluates the new classes that have been added to the game and aligns the fuzzing processes around those more. 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32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D7B3-0559-4A9C-9E69-549556B2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4" y="614833"/>
            <a:ext cx="10515600" cy="4351338"/>
          </a:xfrm>
        </p:spPr>
        <p:txBody>
          <a:bodyPr/>
          <a:lstStyle/>
          <a:p>
            <a:r>
              <a:rPr lang="en-US" dirty="0"/>
              <a:t>We are using Unreal 4.27 as a playground for now, but if it's accepted, we will be happy to integrate the mechanics into the Frostbite engine as well!</a:t>
            </a:r>
          </a:p>
          <a:p>
            <a:r>
              <a:rPr lang="en-US" dirty="0"/>
              <a:t>The current implementation uses as an </a:t>
            </a:r>
            <a:r>
              <a:rPr lang="en-US" b="1" dirty="0"/>
              <a:t>optional guidance </a:t>
            </a:r>
            <a:r>
              <a:rPr lang="en-US" dirty="0"/>
              <a:t>method a JSON file attached to a blueprint/set of variables/classes, that describes the ranges of values and type (numeric or string). 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F8F5F6AE-0522-4315-BDEF-5D6067B23F1C}"/>
              </a:ext>
            </a:extLst>
          </p:cNvPr>
          <p:cNvPicPr/>
          <p:nvPr/>
        </p:nvPicPr>
        <p:blipFill>
          <a:blip r:embed="rId2"/>
          <a:srcRect t="8753" b="10516"/>
          <a:stretch>
            <a:fillRect/>
          </a:stretch>
        </p:blipFill>
        <p:spPr>
          <a:xfrm>
            <a:off x="984823" y="4763364"/>
            <a:ext cx="3638550" cy="1915795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B6F33-C023-4D26-93E3-082E78C1806F}"/>
              </a:ext>
            </a:extLst>
          </p:cNvPr>
          <p:cNvSpPr txBox="1"/>
          <p:nvPr/>
        </p:nvSpPr>
        <p:spPr>
          <a:xfrm>
            <a:off x="951713" y="3845237"/>
            <a:ext cx="4191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b="1" dirty="0" err="1"/>
              <a:t>playerHealth</a:t>
            </a:r>
            <a:r>
              <a:rPr lang="en-US" dirty="0"/>
              <a:t> can be something between 0-100, the rest could be anything.</a:t>
            </a:r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6E9D39D4-DC0A-4A8C-953F-7B536A03F4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27065" y="4763364"/>
            <a:ext cx="2703786" cy="1971741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88047-E5D8-4E71-8BED-A553F61C0017}"/>
              </a:ext>
            </a:extLst>
          </p:cNvPr>
          <p:cNvSpPr txBox="1"/>
          <p:nvPr/>
        </p:nvSpPr>
        <p:spPr>
          <a:xfrm>
            <a:off x="7366964" y="3535063"/>
            <a:ext cx="4191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B. </a:t>
            </a:r>
            <a:r>
              <a:rPr lang="en-US" b="1" dirty="0" err="1"/>
              <a:t>walkSpeed</a:t>
            </a:r>
            <a:r>
              <a:rPr lang="en-US" dirty="0"/>
              <a:t> can be </a:t>
            </a:r>
            <a:r>
              <a:rPr lang="en-US" dirty="0" err="1"/>
              <a:t>be</a:t>
            </a:r>
            <a:r>
              <a:rPr lang="en-US" dirty="0"/>
              <a:t> something between 100- 800, </a:t>
            </a:r>
            <a:r>
              <a:rPr lang="en-US" b="1" dirty="0" err="1"/>
              <a:t>halfHeight</a:t>
            </a:r>
            <a:r>
              <a:rPr lang="en-US" dirty="0"/>
              <a:t> of the </a:t>
            </a:r>
            <a:r>
              <a:rPr lang="en-US" b="1" dirty="0" err="1"/>
              <a:t>collisionCapsule</a:t>
            </a:r>
            <a:r>
              <a:rPr lang="en-US" dirty="0"/>
              <a:t> between 10-500, the rest could be anything.</a:t>
            </a:r>
          </a:p>
        </p:txBody>
      </p:sp>
    </p:spTree>
    <p:extLst>
      <p:ext uri="{BB962C8B-B14F-4D97-AF65-F5344CB8AC3E}">
        <p14:creationId xmlns:p14="http://schemas.microsoft.com/office/powerpoint/2010/main" val="134221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4739-9F4E-4ABF-8FB3-946C471C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The JSON guidance is optional! If nothing is provided, the type declaration range will be taken into account in the fuzzing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 </a:t>
            </a:r>
            <a:r>
              <a:rPr lang="en-US" dirty="0">
                <a:hlinkClick r:id="rId2"/>
              </a:rPr>
              <a:t>https://drive.google.com/file/d/1wYyX6MCHhnXEk54A7_GPidTne7QoP58T/view?usp=sharing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4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5AA9-CBAD-4C6B-A322-9177AC47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Finding different set of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5DF2-7A66-4B7F-88E6-9C250773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designer quickly evaluate different ranges of parameters at gameplay level?</a:t>
            </a:r>
          </a:p>
          <a:p>
            <a:endParaRPr lang="en-US" dirty="0"/>
          </a:p>
          <a:p>
            <a:r>
              <a:rPr lang="en-US" dirty="0"/>
              <a:t>What if at a certain point the designer finds that the character is blocked and needs to quickly change parameters?</a:t>
            </a:r>
          </a:p>
          <a:p>
            <a:endParaRPr lang="en-US" dirty="0"/>
          </a:p>
          <a:p>
            <a:r>
              <a:rPr lang="en-US" dirty="0"/>
              <a:t>What if a designer wants to tune different difficulty levels?</a:t>
            </a:r>
          </a:p>
        </p:txBody>
      </p:sp>
    </p:spTree>
    <p:extLst>
      <p:ext uri="{BB962C8B-B14F-4D97-AF65-F5344CB8AC3E}">
        <p14:creationId xmlns:p14="http://schemas.microsoft.com/office/powerpoint/2010/main" val="41122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C988-E0F7-4475-AF17-D1D732398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50" y="696814"/>
            <a:ext cx="10515600" cy="2245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Idea: Manual triggering of fuzzing process using a guided JSON</a:t>
            </a:r>
            <a:r>
              <a:rPr lang="en-US" dirty="0"/>
              <a:t> can be a quicker method than previous ones!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about having a </a:t>
            </a:r>
            <a:r>
              <a:rPr lang="en-US" i="1" dirty="0"/>
              <a:t>shortcut</a:t>
            </a:r>
            <a:r>
              <a:rPr lang="en-US" dirty="0"/>
              <a:t> that generates new values in ranges / categories specified. E.g.: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D7CEB-40D6-4087-8650-FEAF6B8D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44" y="3148929"/>
            <a:ext cx="7103106" cy="3350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84C9F-6518-4B78-B0FB-F6068AD2AE09}"/>
              </a:ext>
            </a:extLst>
          </p:cNvPr>
          <p:cNvSpPr txBox="1"/>
          <p:nvPr/>
        </p:nvSpPr>
        <p:spPr>
          <a:xfrm>
            <a:off x="472440" y="3230880"/>
            <a:ext cx="188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demo this triggers a new fuzz process for user-controlled character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E529D-3B92-4757-A015-3A359AC4BD5F}"/>
              </a:ext>
            </a:extLst>
          </p:cNvPr>
          <p:cNvSpPr txBox="1"/>
          <p:nvPr/>
        </p:nvSpPr>
        <p:spPr>
          <a:xfrm>
            <a:off x="525780" y="5143500"/>
            <a:ext cx="188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demo this triggers a new fuzz process for an NPC character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70C76F-F21E-4F1A-A790-AB4744912A72}"/>
              </a:ext>
            </a:extLst>
          </p:cNvPr>
          <p:cNvCxnSpPr/>
          <p:nvPr/>
        </p:nvCxnSpPr>
        <p:spPr>
          <a:xfrm>
            <a:off x="2567940" y="3840480"/>
            <a:ext cx="1051560" cy="12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427F4-0064-446F-B13F-252788F615B2}"/>
              </a:ext>
            </a:extLst>
          </p:cNvPr>
          <p:cNvCxnSpPr/>
          <p:nvPr/>
        </p:nvCxnSpPr>
        <p:spPr>
          <a:xfrm flipV="1">
            <a:off x="2692750" y="5536850"/>
            <a:ext cx="1210792" cy="51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3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Fuzzing processes for video games</vt:lpstr>
      <vt:lpstr>1. What is fuzzing in general?</vt:lpstr>
      <vt:lpstr>2. Fuzzing in video games:  </vt:lpstr>
      <vt:lpstr>3. Game testing use-case!</vt:lpstr>
      <vt:lpstr>PowerPoint Presentation</vt:lpstr>
      <vt:lpstr>PowerPoint Presentation</vt:lpstr>
      <vt:lpstr>PowerPoint Presentation</vt:lpstr>
      <vt:lpstr>4. Finding different set of parameters</vt:lpstr>
      <vt:lpstr>PowerPoint Presentation</vt:lpstr>
      <vt:lpstr>PowerPoint Presentation</vt:lpstr>
      <vt:lpstr>5.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processes for video games</dc:title>
  <dc:creator>Ciprian Ionut Paduraru</dc:creator>
  <cp:lastModifiedBy>Miruna-Gabriela Paduraru</cp:lastModifiedBy>
  <cp:revision>28</cp:revision>
  <dcterms:created xsi:type="dcterms:W3CDTF">2022-02-13T12:57:36Z</dcterms:created>
  <dcterms:modified xsi:type="dcterms:W3CDTF">2022-02-13T17:22:51Z</dcterms:modified>
</cp:coreProperties>
</file>