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59" r:id="rId5"/>
    <p:sldId id="260" r:id="rId6"/>
    <p:sldId id="261" r:id="rId7"/>
    <p:sldId id="266" r:id="rId8"/>
    <p:sldId id="263" r:id="rId9"/>
    <p:sldId id="264" r:id="rId10"/>
    <p:sldId id="269" r:id="rId11"/>
    <p:sldId id="268" r:id="rId12"/>
    <p:sldId id="265" r:id="rId13"/>
    <p:sldId id="267" r:id="rId14"/>
    <p:sldId id="258"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157" d="100"/>
          <a:sy n="157" d="100"/>
        </p:scale>
        <p:origin x="69" y="25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15:18:06.592"/>
    </inkml:context>
    <inkml:brush xml:id="br0">
      <inkml:brushProperty name="width" value="0.025" units="cm"/>
      <inkml:brushProperty name="height" value="0.025" units="cm"/>
    </inkml:brush>
  </inkml:definitions>
  <inkml:trace contextRef="#ctx0" brushRef="#br0">24 1 160,'0'0'1051,"-3"0"-1016,-7 2-215,0 1 4857,25 1-3093,167 33-1154,-121-23-391,-27-5-19,0 2-1,0 2 0,49 25 1,-74-33-24,0 0 1,0 1 0,0 0 0,-1 1 0,0 0 0,0 0-1,0 1 1,10 13 0,-7-4-5,0 0 0,0 1 0,11 29-1,-10-24-2,19 30-1,-20-37 9,-1 1-1,-1 0 1,13 33-1,-13-23-33,-2 1-1,-1 0 1,-1 0 0,-1 0-1,0 42 1,-4-67 33,1 2 25,-1 0 1,0 0 0,0-1 0,-1 1 0,1 0 0,-1 0-1,0 0 1,0-1 0,-1 1 0,1 0 0,-1-1 0,0 1 0,-5 7-1,4-8-13,-22 39 371,12-31-281,3-2-20,6-4-54,1 0-1,-1 0 0,0-1 1,-1 1-1,1-1 0,-1 0 1,0-1-1,0 1 1,0-1-1,-1 0 0,0 0 1,1-1-1,-1 1 0,-1-1 1,1-1-1,-11 4 1,-5 5 33,21-11-56,0 1 1,0-1-1,0 1 1,0-1-1,0 1 0,0 0 1,1-1-1,-1 1 1,0 0-1,0-1 0,1 1 1,-1 0-1,0 0 1,1 0-1,-1 0 0,1 0 1,-1 1-1,1-1-14,0 0-3,-2 2 5,-3-3 22,-7 8 18,-8 2-13,0 0 0,0 2 0,1 0 0,1 1 0,-24 22 0,37-31-15,2-1-3,0 0-1,0 0 1,0 1 0,1-1-1,-1 1 1,-2 5-1,-1 7-1002,4-9-1668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15:18:07.587"/>
    </inkml:context>
    <inkml:brush xml:id="br0">
      <inkml:brushProperty name="width" value="0.025" units="cm"/>
      <inkml:brushProperty name="height" value="0.025" units="cm"/>
    </inkml:brush>
  </inkml:definitions>
  <inkml:trace contextRef="#ctx0" brushRef="#br0">456 0 32,'0'0'1003,"0"5"-358,0-2-656,0-2 105,0 0 0,0 1 1,0-1-1,0 0 0,0 0 0,0 1 0,-1-1 0,1 0 1,0 0-1,0 0 0,-1 1 0,1-1 0,-1 0 0,1 0 1,-1 0-1,0 0 0,1 0 0,-1 0 0,0 0 1,0 0-1,0 0 0,1 0 0,-1 0 0,0-1 0,0 1 1,0 0-1,0-1 0,-1 1 0,0 0 0,-2 2-66,1 0 0,-1-1-1,1 2 1,0-1 0,0 0 0,0 1-1,-3 3 1,-9 12 36,-65 67 228,-95 133 0,141-174-276,19-25-10,0-3 5,1 2 0,1 0 0,1 0 0,1 1 0,-12 28 0,23-47-19,-1-1 0,1 1 0,0-1 0,0 1 1,0 0-1,-1-1 0,1 1 0,0-1 0,0 1 0,0 0 1,0-1-1,0 1 0,0-1 0,0 1 0,0 0 0,1-1 0,-1 1 1,0-1-1,0 1 0,0 0 0,1-1 0,-1 1 0,0-1 1,1 1-1,-1-1 0,0 1 0,1-1 0,-1 1 0,0-1 0,1 0 1,-1 1-1,1-1 0,-1 1 0,2-1 0,21 6 144,-10-4 88,15 3-115,-1-2 1,1 0-1,0-2 0,33-3 1,-4 1-17,93-12-37,5 0-18,-25 13-785,-137 0-632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15:18:09.240"/>
    </inkml:context>
    <inkml:brush xml:id="br0">
      <inkml:brushProperty name="width" value="0.025" units="cm"/>
      <inkml:brushProperty name="height" value="0.025" units="cm"/>
    </inkml:brush>
  </inkml:definitions>
  <inkml:trace contextRef="#ctx0" brushRef="#br0">91 5 1616,'0'0'1534,"-1"-4"-1169,-7 4 2903,8 7-3698,1-4 429,-1-1 0,1 1 0,0-1-1,-1 1 1,1-1 0,1 0 0,-1 1-1,0-1 1,0 0 0,1 0 0,-1 0-1,1 0 1,0 0 0,3 3 0,11 15-10,14 17 11,-24-29 2,1-1 0,-1 1 0,0 1 0,0-1 0,-1 1 0,6 14-1,0 4-1,-6-17 3,-1-1-1,-1 1 1,1 0 0,-2 0 0,4 19-1,3 8-2,0 32-16,-1-13 30,-6 9-24,-1-25-40,-5 64 0,1-90 59,-1 0-1,0 0 0,-8 17 1,0 3 8,2-10 4,0-1 1,-15 24-1,-15 33 33,36-71-51,1 0 0,0 1 0,0-1 0,1 1 0,1 0 0,-2 18 0,-5 55-17,6-69 18,1-1-1,-2 1 1,-6 23-1,3-15-1,-26 76 30,4-15 25,5-16-15,21-58-52,1 0 0,0 1 0,1-1 0,0 0 0,1 13-1,1 6-123,-2-27 134,0 0 1,1 1-1,-1-1 0,1 0 0,-1 0 0,1 0 0,0 0 0,-1 0 0,1 0 0,0 0 0,0 0 0,0 0 0,0 0 0,0 0 0,0 0 1,0-1-1,0 1 0,0 0 0,0-1 0,0 1 0,3 0 0,-3 0-16,1-1-1,-1 1 1,0 0-1,1-1 1,-1 1-1,0 0 1,0 0 0,1 0-1,-1 0 1,0 0-1,0 0 1,0 0-1,0 0 1,0 0 0,-1 1-1,1-1 1,0 0-1,0 1 1,-1-1 0,1 0-1,-1 1 1,1 2-1,-1-3-74,0 0 0,0 0 0,-1-1 0,1 1 0,0 0 0,-1 0 0,1-1 0,-1 1 0,1 0 0,-1 0 0,1-1 0,-1 1 0,1 0 0,-1-1 0,0 1 0,1-1 0,-1 1 0,0-1-1,0 1 1,1-1 0,-1 0 0,0 1 0,0-1 0,0 0 0,1 0 0,-1 1 0,0-1 0,0 0 0,-1 0 0,-22 5-3107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15:18:10.496"/>
    </inkml:context>
    <inkml:brush xml:id="br0">
      <inkml:brushProperty name="width" value="0.025" units="cm"/>
      <inkml:brushProperty name="height" value="0.025" units="cm"/>
    </inkml:brush>
  </inkml:definitions>
  <inkml:trace contextRef="#ctx0" brushRef="#br0">0 74 80,'0'0'3854,"0"2"-3571,0 83-294,1-82 7,-1 0-1,1 1 0,0-1 0,0 0 1,0 0-1,0 0 0,1 0 0,-1 0 1,1 0-1,0 0 0,0 0 1,0 0-1,0-1 0,0 1 0,0-1 1,1 0-1,3 3 0,15 18 80,-16-16-54,0-2 0,0 1 0,0 0 0,1-1 0,0 0 0,0 0 0,1-1 0,0 0 0,12 7 0,6 0 52,37 10-1,-47-16-46,-14-4-23,1-1-1,-1 0 1,0 1-1,0-1 1,0 1 0,0-1-1,0 1 1,0 0 0,0-1-1,0 1 1,-1 0-1,1 0 1,1 1 0,-2-2-3,0 0 1,0 0-1,0 0 0,0 0 1,0 0-1,0 0 1,0 0-1,0 0 1,0 0-1,1 0 1,-1 1-1,0-1 1,0 0-1,0 0 1,0 0-1,0 0 0,0 0 1,0 0-1,0 0 1,0 0-1,0 0 1,1 0-1,-1 0 1,0 0-1,0 0 1,0 0-1,0 0 1,0 0-1,0 0 1,0 0-1,0 0 0,1 0 1,-1 0-1,0 0 1,0 0-1,0 0 1,0 0-1,0 0 1,0 0-1,0 0 1,0 0-1,0-1 1,1 1-1,-1 0 0,0 0 1,0 0-1,0 0 1,0 0-1,0 0 1,0 0-1,0 0 1,0 0-1,0 0 1,0 0-1,0-1 1,0 1-1,0 0 1,0 0-1,3 1 99,-3-1-57,1 0 1,-1 0 0,0 0-1,1 0 1,-1 0-1,0 0 1,1 0-1,-1 1 1,0-1-1,1 0 1,-1 0 0,0 0-1,0 1 1,1-1-1,-1 0 1,0 0-1,0 0 1,0 1-1,1-1 1,-1 0 0,0 1-1,0-1 1,0 0-1,0 0 1,1 1-1,-1-1 1,0 0-1,0 1 1,0-1-1,0 0 1,0 1 0,0-1-1,0 0 1,0 1-1,0-1 1,0 0-1,0 1 1,0-1-1,0 0 1,0 1 0,0-1-1,0 0 1,-1 1-1,1-1 1,0 1-57,-1 2-371,2-3 483,-1 0-1,0 1 0,0-1 1,0 0-1,1 0 1,-1 0-1,0 0 1,1 1-1,-1-1 0,0 0 1,0 0-1,1 0 1,-1 0-1,0 0 1,0 0-1,1 0 0,-1 0 1,0 0-1,1 0 1,-1 0-1,0 0 1,0 0-1,1 0 0,-1 0 1,0 0-1,1-1 1,-1 1-1,0 0 0,0 0 1,1 0-1,-1 0 1,0 0-1,0-1 1,1 1-1,10-16-65,-1 8-18,13-14 4,-9 3-18,1 2 0,22-21 0,-33 34 0,42-37-1,-29 27 16,25-25 0,-35 32 1,0 0-1,1 1 1,13-9-1,-6 5 3,-12 6-15,1 0-1,-1 0 1,0 0-1,0-1 1,-1 1-1,1-1 1,-1 0-1,0 0 1,0 0-1,1-9 1,3-3 4,-4-1-68,-2 18-273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A45A0-DDBB-4B3A-87F6-A5BC735C66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1C53AF-C909-4EB9-87DF-2B973D6468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18ABFC-D357-4D69-BD71-9DC84CF804C8}"/>
              </a:ext>
            </a:extLst>
          </p:cNvPr>
          <p:cNvSpPr>
            <a:spLocks noGrp="1"/>
          </p:cNvSpPr>
          <p:nvPr>
            <p:ph type="dt" sz="half" idx="10"/>
          </p:nvPr>
        </p:nvSpPr>
        <p:spPr/>
        <p:txBody>
          <a:bodyPr/>
          <a:lstStyle/>
          <a:p>
            <a:fld id="{7E583FA2-E704-4FFC-B4BC-2BA5E309EB22}" type="datetimeFigureOut">
              <a:rPr lang="en-US" smtClean="0"/>
              <a:t>2/10/2022</a:t>
            </a:fld>
            <a:endParaRPr lang="en-US"/>
          </a:p>
        </p:txBody>
      </p:sp>
      <p:sp>
        <p:nvSpPr>
          <p:cNvPr id="5" name="Footer Placeholder 4">
            <a:extLst>
              <a:ext uri="{FF2B5EF4-FFF2-40B4-BE49-F238E27FC236}">
                <a16:creationId xmlns:a16="http://schemas.microsoft.com/office/drawing/2014/main" id="{85836495-8C24-400E-B5E0-3F10C1C93E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084D30-7C92-479F-8CFA-5E21B3FEF4CB}"/>
              </a:ext>
            </a:extLst>
          </p:cNvPr>
          <p:cNvSpPr>
            <a:spLocks noGrp="1"/>
          </p:cNvSpPr>
          <p:nvPr>
            <p:ph type="sldNum" sz="quarter" idx="12"/>
          </p:nvPr>
        </p:nvSpPr>
        <p:spPr/>
        <p:txBody>
          <a:bodyPr/>
          <a:lstStyle/>
          <a:p>
            <a:fld id="{3E504920-C79B-45C7-870D-7B6EE2905457}" type="slidenum">
              <a:rPr lang="en-US" smtClean="0"/>
              <a:t>‹#›</a:t>
            </a:fld>
            <a:endParaRPr lang="en-US"/>
          </a:p>
        </p:txBody>
      </p:sp>
    </p:spTree>
    <p:extLst>
      <p:ext uri="{BB962C8B-B14F-4D97-AF65-F5344CB8AC3E}">
        <p14:creationId xmlns:p14="http://schemas.microsoft.com/office/powerpoint/2010/main" val="2598714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D6E59-F986-429D-BB72-BDDE8A4500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D11E15-6B92-4046-B259-CB80B84A1E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13DF2-1B0C-4A71-BCF5-3E69EA9C0180}"/>
              </a:ext>
            </a:extLst>
          </p:cNvPr>
          <p:cNvSpPr>
            <a:spLocks noGrp="1"/>
          </p:cNvSpPr>
          <p:nvPr>
            <p:ph type="dt" sz="half" idx="10"/>
          </p:nvPr>
        </p:nvSpPr>
        <p:spPr/>
        <p:txBody>
          <a:bodyPr/>
          <a:lstStyle/>
          <a:p>
            <a:fld id="{7E583FA2-E704-4FFC-B4BC-2BA5E309EB22}" type="datetimeFigureOut">
              <a:rPr lang="en-US" smtClean="0"/>
              <a:t>2/10/2022</a:t>
            </a:fld>
            <a:endParaRPr lang="en-US"/>
          </a:p>
        </p:txBody>
      </p:sp>
      <p:sp>
        <p:nvSpPr>
          <p:cNvPr id="5" name="Footer Placeholder 4">
            <a:extLst>
              <a:ext uri="{FF2B5EF4-FFF2-40B4-BE49-F238E27FC236}">
                <a16:creationId xmlns:a16="http://schemas.microsoft.com/office/drawing/2014/main" id="{EF7BB27A-41CE-4B8C-B53C-FC66E9041B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7EC31F-6CDB-4CC4-95C7-E9536C403186}"/>
              </a:ext>
            </a:extLst>
          </p:cNvPr>
          <p:cNvSpPr>
            <a:spLocks noGrp="1"/>
          </p:cNvSpPr>
          <p:nvPr>
            <p:ph type="sldNum" sz="quarter" idx="12"/>
          </p:nvPr>
        </p:nvSpPr>
        <p:spPr/>
        <p:txBody>
          <a:bodyPr/>
          <a:lstStyle/>
          <a:p>
            <a:fld id="{3E504920-C79B-45C7-870D-7B6EE2905457}" type="slidenum">
              <a:rPr lang="en-US" smtClean="0"/>
              <a:t>‹#›</a:t>
            </a:fld>
            <a:endParaRPr lang="en-US"/>
          </a:p>
        </p:txBody>
      </p:sp>
    </p:spTree>
    <p:extLst>
      <p:ext uri="{BB962C8B-B14F-4D97-AF65-F5344CB8AC3E}">
        <p14:creationId xmlns:p14="http://schemas.microsoft.com/office/powerpoint/2010/main" val="2372637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23C1EE-2F56-4B1E-AFB1-256ECE804A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179E6C-2EDC-487B-921B-EE5640F0E1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F0A739-4353-484A-86DC-CB368697D485}"/>
              </a:ext>
            </a:extLst>
          </p:cNvPr>
          <p:cNvSpPr>
            <a:spLocks noGrp="1"/>
          </p:cNvSpPr>
          <p:nvPr>
            <p:ph type="dt" sz="half" idx="10"/>
          </p:nvPr>
        </p:nvSpPr>
        <p:spPr/>
        <p:txBody>
          <a:bodyPr/>
          <a:lstStyle/>
          <a:p>
            <a:fld id="{7E583FA2-E704-4FFC-B4BC-2BA5E309EB22}" type="datetimeFigureOut">
              <a:rPr lang="en-US" smtClean="0"/>
              <a:t>2/10/2022</a:t>
            </a:fld>
            <a:endParaRPr lang="en-US"/>
          </a:p>
        </p:txBody>
      </p:sp>
      <p:sp>
        <p:nvSpPr>
          <p:cNvPr id="5" name="Footer Placeholder 4">
            <a:extLst>
              <a:ext uri="{FF2B5EF4-FFF2-40B4-BE49-F238E27FC236}">
                <a16:creationId xmlns:a16="http://schemas.microsoft.com/office/drawing/2014/main" id="{04E71DFD-36A3-4BDD-8289-9CA408DE44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CA59A-B34B-4024-B7D5-E63F084907A5}"/>
              </a:ext>
            </a:extLst>
          </p:cNvPr>
          <p:cNvSpPr>
            <a:spLocks noGrp="1"/>
          </p:cNvSpPr>
          <p:nvPr>
            <p:ph type="sldNum" sz="quarter" idx="12"/>
          </p:nvPr>
        </p:nvSpPr>
        <p:spPr/>
        <p:txBody>
          <a:bodyPr/>
          <a:lstStyle/>
          <a:p>
            <a:fld id="{3E504920-C79B-45C7-870D-7B6EE2905457}" type="slidenum">
              <a:rPr lang="en-US" smtClean="0"/>
              <a:t>‹#›</a:t>
            </a:fld>
            <a:endParaRPr lang="en-US"/>
          </a:p>
        </p:txBody>
      </p:sp>
    </p:spTree>
    <p:extLst>
      <p:ext uri="{BB962C8B-B14F-4D97-AF65-F5344CB8AC3E}">
        <p14:creationId xmlns:p14="http://schemas.microsoft.com/office/powerpoint/2010/main" val="3811306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C29F5-5487-4445-AF22-0A81D39C3E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2AED80-AEFA-4D04-B930-18FB633C17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4D7E9-441F-4C1A-9A7E-BE45FB9CFB6E}"/>
              </a:ext>
            </a:extLst>
          </p:cNvPr>
          <p:cNvSpPr>
            <a:spLocks noGrp="1"/>
          </p:cNvSpPr>
          <p:nvPr>
            <p:ph type="dt" sz="half" idx="10"/>
          </p:nvPr>
        </p:nvSpPr>
        <p:spPr/>
        <p:txBody>
          <a:bodyPr/>
          <a:lstStyle/>
          <a:p>
            <a:fld id="{7E583FA2-E704-4FFC-B4BC-2BA5E309EB22}" type="datetimeFigureOut">
              <a:rPr lang="en-US" smtClean="0"/>
              <a:t>2/10/2022</a:t>
            </a:fld>
            <a:endParaRPr lang="en-US"/>
          </a:p>
        </p:txBody>
      </p:sp>
      <p:sp>
        <p:nvSpPr>
          <p:cNvPr id="5" name="Footer Placeholder 4">
            <a:extLst>
              <a:ext uri="{FF2B5EF4-FFF2-40B4-BE49-F238E27FC236}">
                <a16:creationId xmlns:a16="http://schemas.microsoft.com/office/drawing/2014/main" id="{BEDF0866-4B9E-49CC-A663-A3A8AEA20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3AA49C-E813-4801-B52D-9C1BDA7E4CA5}"/>
              </a:ext>
            </a:extLst>
          </p:cNvPr>
          <p:cNvSpPr>
            <a:spLocks noGrp="1"/>
          </p:cNvSpPr>
          <p:nvPr>
            <p:ph type="sldNum" sz="quarter" idx="12"/>
          </p:nvPr>
        </p:nvSpPr>
        <p:spPr/>
        <p:txBody>
          <a:bodyPr/>
          <a:lstStyle/>
          <a:p>
            <a:fld id="{3E504920-C79B-45C7-870D-7B6EE2905457}" type="slidenum">
              <a:rPr lang="en-US" smtClean="0"/>
              <a:t>‹#›</a:t>
            </a:fld>
            <a:endParaRPr lang="en-US"/>
          </a:p>
        </p:txBody>
      </p:sp>
    </p:spTree>
    <p:extLst>
      <p:ext uri="{BB962C8B-B14F-4D97-AF65-F5344CB8AC3E}">
        <p14:creationId xmlns:p14="http://schemas.microsoft.com/office/powerpoint/2010/main" val="2815503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5DE1-7A32-4278-B95B-CF2766A2FB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D98E3E-8E13-4035-864D-60DF2E28C7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5063C3-C404-4F2E-832D-43CCE46B7F5A}"/>
              </a:ext>
            </a:extLst>
          </p:cNvPr>
          <p:cNvSpPr>
            <a:spLocks noGrp="1"/>
          </p:cNvSpPr>
          <p:nvPr>
            <p:ph type="dt" sz="half" idx="10"/>
          </p:nvPr>
        </p:nvSpPr>
        <p:spPr/>
        <p:txBody>
          <a:bodyPr/>
          <a:lstStyle/>
          <a:p>
            <a:fld id="{7E583FA2-E704-4FFC-B4BC-2BA5E309EB22}" type="datetimeFigureOut">
              <a:rPr lang="en-US" smtClean="0"/>
              <a:t>2/10/2022</a:t>
            </a:fld>
            <a:endParaRPr lang="en-US"/>
          </a:p>
        </p:txBody>
      </p:sp>
      <p:sp>
        <p:nvSpPr>
          <p:cNvPr id="5" name="Footer Placeholder 4">
            <a:extLst>
              <a:ext uri="{FF2B5EF4-FFF2-40B4-BE49-F238E27FC236}">
                <a16:creationId xmlns:a16="http://schemas.microsoft.com/office/drawing/2014/main" id="{B7452F0C-0352-4AFF-9D87-4B5C0E42F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995839-712E-4C7C-9C3B-B0EFB6BE5061}"/>
              </a:ext>
            </a:extLst>
          </p:cNvPr>
          <p:cNvSpPr>
            <a:spLocks noGrp="1"/>
          </p:cNvSpPr>
          <p:nvPr>
            <p:ph type="sldNum" sz="quarter" idx="12"/>
          </p:nvPr>
        </p:nvSpPr>
        <p:spPr/>
        <p:txBody>
          <a:bodyPr/>
          <a:lstStyle/>
          <a:p>
            <a:fld id="{3E504920-C79B-45C7-870D-7B6EE2905457}" type="slidenum">
              <a:rPr lang="en-US" smtClean="0"/>
              <a:t>‹#›</a:t>
            </a:fld>
            <a:endParaRPr lang="en-US"/>
          </a:p>
        </p:txBody>
      </p:sp>
    </p:spTree>
    <p:extLst>
      <p:ext uri="{BB962C8B-B14F-4D97-AF65-F5344CB8AC3E}">
        <p14:creationId xmlns:p14="http://schemas.microsoft.com/office/powerpoint/2010/main" val="637115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6D47B-75B2-4A45-91F8-97A478F51F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0A2C30-32E7-4599-84F9-B5B4415D35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9F5FBF-F106-4D94-97A6-EF22F74D07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95F131-D945-4CC6-9E44-1D135CA92BC6}"/>
              </a:ext>
            </a:extLst>
          </p:cNvPr>
          <p:cNvSpPr>
            <a:spLocks noGrp="1"/>
          </p:cNvSpPr>
          <p:nvPr>
            <p:ph type="dt" sz="half" idx="10"/>
          </p:nvPr>
        </p:nvSpPr>
        <p:spPr/>
        <p:txBody>
          <a:bodyPr/>
          <a:lstStyle/>
          <a:p>
            <a:fld id="{7E583FA2-E704-4FFC-B4BC-2BA5E309EB22}" type="datetimeFigureOut">
              <a:rPr lang="en-US" smtClean="0"/>
              <a:t>2/10/2022</a:t>
            </a:fld>
            <a:endParaRPr lang="en-US"/>
          </a:p>
        </p:txBody>
      </p:sp>
      <p:sp>
        <p:nvSpPr>
          <p:cNvPr id="6" name="Footer Placeholder 5">
            <a:extLst>
              <a:ext uri="{FF2B5EF4-FFF2-40B4-BE49-F238E27FC236}">
                <a16:creationId xmlns:a16="http://schemas.microsoft.com/office/drawing/2014/main" id="{34DB8A55-9D77-40D0-A6BB-336D9D7826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746154-D6EE-4D6B-8828-316666831B99}"/>
              </a:ext>
            </a:extLst>
          </p:cNvPr>
          <p:cNvSpPr>
            <a:spLocks noGrp="1"/>
          </p:cNvSpPr>
          <p:nvPr>
            <p:ph type="sldNum" sz="quarter" idx="12"/>
          </p:nvPr>
        </p:nvSpPr>
        <p:spPr/>
        <p:txBody>
          <a:bodyPr/>
          <a:lstStyle/>
          <a:p>
            <a:fld id="{3E504920-C79B-45C7-870D-7B6EE2905457}" type="slidenum">
              <a:rPr lang="en-US" smtClean="0"/>
              <a:t>‹#›</a:t>
            </a:fld>
            <a:endParaRPr lang="en-US"/>
          </a:p>
        </p:txBody>
      </p:sp>
    </p:spTree>
    <p:extLst>
      <p:ext uri="{BB962C8B-B14F-4D97-AF65-F5344CB8AC3E}">
        <p14:creationId xmlns:p14="http://schemas.microsoft.com/office/powerpoint/2010/main" val="2648865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5678F-74EA-4099-9EB4-4E924C6098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E00773-597D-47A6-ABED-DC3ED0A9B8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1032C3-E55E-47B7-A81F-F2249CFFA1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D32E0A-E7CF-4C16-BF50-89EC5FC4EE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D8292E-9BB8-441D-A620-D827D9D949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64155E-94A9-41B7-987C-92224685AB7D}"/>
              </a:ext>
            </a:extLst>
          </p:cNvPr>
          <p:cNvSpPr>
            <a:spLocks noGrp="1"/>
          </p:cNvSpPr>
          <p:nvPr>
            <p:ph type="dt" sz="half" idx="10"/>
          </p:nvPr>
        </p:nvSpPr>
        <p:spPr/>
        <p:txBody>
          <a:bodyPr/>
          <a:lstStyle/>
          <a:p>
            <a:fld id="{7E583FA2-E704-4FFC-B4BC-2BA5E309EB22}" type="datetimeFigureOut">
              <a:rPr lang="en-US" smtClean="0"/>
              <a:t>2/10/2022</a:t>
            </a:fld>
            <a:endParaRPr lang="en-US"/>
          </a:p>
        </p:txBody>
      </p:sp>
      <p:sp>
        <p:nvSpPr>
          <p:cNvPr id="8" name="Footer Placeholder 7">
            <a:extLst>
              <a:ext uri="{FF2B5EF4-FFF2-40B4-BE49-F238E27FC236}">
                <a16:creationId xmlns:a16="http://schemas.microsoft.com/office/drawing/2014/main" id="{794895DF-1B7E-45C3-9CC3-BC1B8ACD2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40F4C6-85D3-448D-B774-07A9BC1B028F}"/>
              </a:ext>
            </a:extLst>
          </p:cNvPr>
          <p:cNvSpPr>
            <a:spLocks noGrp="1"/>
          </p:cNvSpPr>
          <p:nvPr>
            <p:ph type="sldNum" sz="quarter" idx="12"/>
          </p:nvPr>
        </p:nvSpPr>
        <p:spPr/>
        <p:txBody>
          <a:bodyPr/>
          <a:lstStyle/>
          <a:p>
            <a:fld id="{3E504920-C79B-45C7-870D-7B6EE2905457}" type="slidenum">
              <a:rPr lang="en-US" smtClean="0"/>
              <a:t>‹#›</a:t>
            </a:fld>
            <a:endParaRPr lang="en-US"/>
          </a:p>
        </p:txBody>
      </p:sp>
    </p:spTree>
    <p:extLst>
      <p:ext uri="{BB962C8B-B14F-4D97-AF65-F5344CB8AC3E}">
        <p14:creationId xmlns:p14="http://schemas.microsoft.com/office/powerpoint/2010/main" val="2626788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82D62-AE56-4EEF-BF0C-FBF40F35BE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8A2DDD-744F-418D-B000-6AB7FFFACE8C}"/>
              </a:ext>
            </a:extLst>
          </p:cNvPr>
          <p:cNvSpPr>
            <a:spLocks noGrp="1"/>
          </p:cNvSpPr>
          <p:nvPr>
            <p:ph type="dt" sz="half" idx="10"/>
          </p:nvPr>
        </p:nvSpPr>
        <p:spPr/>
        <p:txBody>
          <a:bodyPr/>
          <a:lstStyle/>
          <a:p>
            <a:fld id="{7E583FA2-E704-4FFC-B4BC-2BA5E309EB22}" type="datetimeFigureOut">
              <a:rPr lang="en-US" smtClean="0"/>
              <a:t>2/10/2022</a:t>
            </a:fld>
            <a:endParaRPr lang="en-US"/>
          </a:p>
        </p:txBody>
      </p:sp>
      <p:sp>
        <p:nvSpPr>
          <p:cNvPr id="4" name="Footer Placeholder 3">
            <a:extLst>
              <a:ext uri="{FF2B5EF4-FFF2-40B4-BE49-F238E27FC236}">
                <a16:creationId xmlns:a16="http://schemas.microsoft.com/office/drawing/2014/main" id="{504C69DF-C997-4B86-A547-6D88574E60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9C2DC9-DF97-4D14-BB40-273FFCA9D102}"/>
              </a:ext>
            </a:extLst>
          </p:cNvPr>
          <p:cNvSpPr>
            <a:spLocks noGrp="1"/>
          </p:cNvSpPr>
          <p:nvPr>
            <p:ph type="sldNum" sz="quarter" idx="12"/>
          </p:nvPr>
        </p:nvSpPr>
        <p:spPr/>
        <p:txBody>
          <a:bodyPr/>
          <a:lstStyle/>
          <a:p>
            <a:fld id="{3E504920-C79B-45C7-870D-7B6EE2905457}" type="slidenum">
              <a:rPr lang="en-US" smtClean="0"/>
              <a:t>‹#›</a:t>
            </a:fld>
            <a:endParaRPr lang="en-US"/>
          </a:p>
        </p:txBody>
      </p:sp>
    </p:spTree>
    <p:extLst>
      <p:ext uri="{BB962C8B-B14F-4D97-AF65-F5344CB8AC3E}">
        <p14:creationId xmlns:p14="http://schemas.microsoft.com/office/powerpoint/2010/main" val="571973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5967D1-8A15-417A-B47A-3CE0AF226300}"/>
              </a:ext>
            </a:extLst>
          </p:cNvPr>
          <p:cNvSpPr>
            <a:spLocks noGrp="1"/>
          </p:cNvSpPr>
          <p:nvPr>
            <p:ph type="dt" sz="half" idx="10"/>
          </p:nvPr>
        </p:nvSpPr>
        <p:spPr/>
        <p:txBody>
          <a:bodyPr/>
          <a:lstStyle/>
          <a:p>
            <a:fld id="{7E583FA2-E704-4FFC-B4BC-2BA5E309EB22}" type="datetimeFigureOut">
              <a:rPr lang="en-US" smtClean="0"/>
              <a:t>2/10/2022</a:t>
            </a:fld>
            <a:endParaRPr lang="en-US"/>
          </a:p>
        </p:txBody>
      </p:sp>
      <p:sp>
        <p:nvSpPr>
          <p:cNvPr id="3" name="Footer Placeholder 2">
            <a:extLst>
              <a:ext uri="{FF2B5EF4-FFF2-40B4-BE49-F238E27FC236}">
                <a16:creationId xmlns:a16="http://schemas.microsoft.com/office/drawing/2014/main" id="{6E1E5223-7871-493B-BFDD-3EEA1F5965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68D3EC-E731-4C51-A92D-FBFFB27FC343}"/>
              </a:ext>
            </a:extLst>
          </p:cNvPr>
          <p:cNvSpPr>
            <a:spLocks noGrp="1"/>
          </p:cNvSpPr>
          <p:nvPr>
            <p:ph type="sldNum" sz="quarter" idx="12"/>
          </p:nvPr>
        </p:nvSpPr>
        <p:spPr/>
        <p:txBody>
          <a:bodyPr/>
          <a:lstStyle/>
          <a:p>
            <a:fld id="{3E504920-C79B-45C7-870D-7B6EE2905457}" type="slidenum">
              <a:rPr lang="en-US" smtClean="0"/>
              <a:t>‹#›</a:t>
            </a:fld>
            <a:endParaRPr lang="en-US"/>
          </a:p>
        </p:txBody>
      </p:sp>
    </p:spTree>
    <p:extLst>
      <p:ext uri="{BB962C8B-B14F-4D97-AF65-F5344CB8AC3E}">
        <p14:creationId xmlns:p14="http://schemas.microsoft.com/office/powerpoint/2010/main" val="3377624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77FF0-222B-42BE-9C7E-E4449220B6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E28A3A-CFF0-4880-A578-EF3F5016A7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06F0A5-11BA-483B-B1AD-7FD1863388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131EF5-1E9A-45C6-AE10-CAC084598E5A}"/>
              </a:ext>
            </a:extLst>
          </p:cNvPr>
          <p:cNvSpPr>
            <a:spLocks noGrp="1"/>
          </p:cNvSpPr>
          <p:nvPr>
            <p:ph type="dt" sz="half" idx="10"/>
          </p:nvPr>
        </p:nvSpPr>
        <p:spPr/>
        <p:txBody>
          <a:bodyPr/>
          <a:lstStyle/>
          <a:p>
            <a:fld id="{7E583FA2-E704-4FFC-B4BC-2BA5E309EB22}" type="datetimeFigureOut">
              <a:rPr lang="en-US" smtClean="0"/>
              <a:t>2/10/2022</a:t>
            </a:fld>
            <a:endParaRPr lang="en-US"/>
          </a:p>
        </p:txBody>
      </p:sp>
      <p:sp>
        <p:nvSpPr>
          <p:cNvPr id="6" name="Footer Placeholder 5">
            <a:extLst>
              <a:ext uri="{FF2B5EF4-FFF2-40B4-BE49-F238E27FC236}">
                <a16:creationId xmlns:a16="http://schemas.microsoft.com/office/drawing/2014/main" id="{C82AA2CE-29A2-46E6-A790-B66BD0B804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228584-0A86-4572-8530-62D76CBF8C07}"/>
              </a:ext>
            </a:extLst>
          </p:cNvPr>
          <p:cNvSpPr>
            <a:spLocks noGrp="1"/>
          </p:cNvSpPr>
          <p:nvPr>
            <p:ph type="sldNum" sz="quarter" idx="12"/>
          </p:nvPr>
        </p:nvSpPr>
        <p:spPr/>
        <p:txBody>
          <a:bodyPr/>
          <a:lstStyle/>
          <a:p>
            <a:fld id="{3E504920-C79B-45C7-870D-7B6EE2905457}" type="slidenum">
              <a:rPr lang="en-US" smtClean="0"/>
              <a:t>‹#›</a:t>
            </a:fld>
            <a:endParaRPr lang="en-US"/>
          </a:p>
        </p:txBody>
      </p:sp>
    </p:spTree>
    <p:extLst>
      <p:ext uri="{BB962C8B-B14F-4D97-AF65-F5344CB8AC3E}">
        <p14:creationId xmlns:p14="http://schemas.microsoft.com/office/powerpoint/2010/main" val="3957339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EFE0C-07F4-4DCF-806C-F6358B36E1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98FE60-BF4E-4A24-87C6-725E47D734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4D7584-F9EF-4BDB-8D67-73D60E8BA4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09B33A-82D7-4B5B-A953-5BDD585E8020}"/>
              </a:ext>
            </a:extLst>
          </p:cNvPr>
          <p:cNvSpPr>
            <a:spLocks noGrp="1"/>
          </p:cNvSpPr>
          <p:nvPr>
            <p:ph type="dt" sz="half" idx="10"/>
          </p:nvPr>
        </p:nvSpPr>
        <p:spPr/>
        <p:txBody>
          <a:bodyPr/>
          <a:lstStyle/>
          <a:p>
            <a:fld id="{7E583FA2-E704-4FFC-B4BC-2BA5E309EB22}" type="datetimeFigureOut">
              <a:rPr lang="en-US" smtClean="0"/>
              <a:t>2/10/2022</a:t>
            </a:fld>
            <a:endParaRPr lang="en-US"/>
          </a:p>
        </p:txBody>
      </p:sp>
      <p:sp>
        <p:nvSpPr>
          <p:cNvPr id="6" name="Footer Placeholder 5">
            <a:extLst>
              <a:ext uri="{FF2B5EF4-FFF2-40B4-BE49-F238E27FC236}">
                <a16:creationId xmlns:a16="http://schemas.microsoft.com/office/drawing/2014/main" id="{EEAFDFD2-39AF-46F1-82D8-EDBBED0230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D94F58-67AE-465A-B196-43583DAA3807}"/>
              </a:ext>
            </a:extLst>
          </p:cNvPr>
          <p:cNvSpPr>
            <a:spLocks noGrp="1"/>
          </p:cNvSpPr>
          <p:nvPr>
            <p:ph type="sldNum" sz="quarter" idx="12"/>
          </p:nvPr>
        </p:nvSpPr>
        <p:spPr/>
        <p:txBody>
          <a:bodyPr/>
          <a:lstStyle/>
          <a:p>
            <a:fld id="{3E504920-C79B-45C7-870D-7B6EE2905457}" type="slidenum">
              <a:rPr lang="en-US" smtClean="0"/>
              <a:t>‹#›</a:t>
            </a:fld>
            <a:endParaRPr lang="en-US"/>
          </a:p>
        </p:txBody>
      </p:sp>
    </p:spTree>
    <p:extLst>
      <p:ext uri="{BB962C8B-B14F-4D97-AF65-F5344CB8AC3E}">
        <p14:creationId xmlns:p14="http://schemas.microsoft.com/office/powerpoint/2010/main" val="3483853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CD77BC-0FB9-43FE-9065-4BB4D2A25D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70D80D-1B91-40D2-8ABD-D8173AE21E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B7C09B-DA09-48E3-9818-DFBF257FDF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583FA2-E704-4FFC-B4BC-2BA5E309EB22}" type="datetimeFigureOut">
              <a:rPr lang="en-US" smtClean="0"/>
              <a:t>2/10/2022</a:t>
            </a:fld>
            <a:endParaRPr lang="en-US"/>
          </a:p>
        </p:txBody>
      </p:sp>
      <p:sp>
        <p:nvSpPr>
          <p:cNvPr id="5" name="Footer Placeholder 4">
            <a:extLst>
              <a:ext uri="{FF2B5EF4-FFF2-40B4-BE49-F238E27FC236}">
                <a16:creationId xmlns:a16="http://schemas.microsoft.com/office/drawing/2014/main" id="{415653AA-8D4D-4B0D-919C-CC6CCA8E0B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36B02B-61CD-4B3C-8340-19984A39DA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504920-C79B-45C7-870D-7B6EE2905457}" type="slidenum">
              <a:rPr lang="en-US" smtClean="0"/>
              <a:t>‹#›</a:t>
            </a:fld>
            <a:endParaRPr lang="en-US"/>
          </a:p>
        </p:txBody>
      </p:sp>
    </p:spTree>
    <p:extLst>
      <p:ext uri="{BB962C8B-B14F-4D97-AF65-F5344CB8AC3E}">
        <p14:creationId xmlns:p14="http://schemas.microsoft.com/office/powerpoint/2010/main" val="2229778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6.png"/><Relationship Id="rId4" Type="http://schemas.openxmlformats.org/officeDocument/2006/relationships/customXml" Target="../ink/ink2.xml"/><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AGAPIA/NLPForVideoGam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rxiv.org/pdf/1810.04805v2.pdf" TargetMode="External"/><Relationship Id="rId2" Type="http://schemas.openxmlformats.org/officeDocument/2006/relationships/hyperlink" Target="https://arxiv.org/pdf/1902.10909.pdf" TargetMode="External"/><Relationship Id="rId1" Type="http://schemas.openxmlformats.org/officeDocument/2006/relationships/slideLayout" Target="../slideLayouts/slideLayout2.xml"/><Relationship Id="rId4" Type="http://schemas.openxmlformats.org/officeDocument/2006/relationships/hyperlink" Target="https://arxiv.org/abs/2004.04099"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F41C3-4BCC-48AB-82E5-08467FEA9709}"/>
              </a:ext>
            </a:extLst>
          </p:cNvPr>
          <p:cNvSpPr>
            <a:spLocks noGrp="1"/>
          </p:cNvSpPr>
          <p:nvPr>
            <p:ph type="ctrTitle"/>
          </p:nvPr>
        </p:nvSpPr>
        <p:spPr>
          <a:xfrm>
            <a:off x="1493621" y="718326"/>
            <a:ext cx="9251447" cy="2929942"/>
          </a:xfrm>
        </p:spPr>
        <p:txBody>
          <a:bodyPr>
            <a:normAutofit/>
          </a:bodyPr>
          <a:lstStyle/>
          <a:p>
            <a:r>
              <a:rPr lang="en-US" dirty="0"/>
              <a:t>Natural Language Processing for Video Games	</a:t>
            </a:r>
          </a:p>
        </p:txBody>
      </p:sp>
      <p:sp>
        <p:nvSpPr>
          <p:cNvPr id="3" name="Subtitle 2">
            <a:extLst>
              <a:ext uri="{FF2B5EF4-FFF2-40B4-BE49-F238E27FC236}">
                <a16:creationId xmlns:a16="http://schemas.microsoft.com/office/drawing/2014/main" id="{5B8689B3-B154-4486-B033-480E51998AC3}"/>
              </a:ext>
            </a:extLst>
          </p:cNvPr>
          <p:cNvSpPr>
            <a:spLocks noGrp="1"/>
          </p:cNvSpPr>
          <p:nvPr>
            <p:ph type="subTitle" idx="1"/>
          </p:nvPr>
        </p:nvSpPr>
        <p:spPr>
          <a:xfrm>
            <a:off x="1378182" y="3933166"/>
            <a:ext cx="9144000" cy="1246409"/>
          </a:xfrm>
        </p:spPr>
        <p:txBody>
          <a:bodyPr>
            <a:normAutofit/>
          </a:bodyPr>
          <a:lstStyle/>
          <a:p>
            <a:pPr>
              <a:lnSpc>
                <a:spcPct val="50000"/>
              </a:lnSpc>
            </a:pPr>
            <a:r>
              <a:rPr lang="en-US" dirty="0"/>
              <a:t>Miruna Paduraru</a:t>
            </a:r>
          </a:p>
          <a:p>
            <a:pPr>
              <a:lnSpc>
                <a:spcPct val="50000"/>
              </a:lnSpc>
            </a:pPr>
            <a:r>
              <a:rPr lang="en-US" sz="1600" dirty="0" err="1"/>
              <a:t>Phd</a:t>
            </a:r>
            <a:r>
              <a:rPr lang="en-US" sz="1600" dirty="0"/>
              <a:t>. Student at University of Bucharest</a:t>
            </a:r>
          </a:p>
          <a:p>
            <a:r>
              <a:rPr lang="en-US" dirty="0"/>
              <a:t>Conf. Univ. Dr. Ciprian Paduraru</a:t>
            </a:r>
          </a:p>
          <a:p>
            <a:endParaRPr lang="en-US" dirty="0"/>
          </a:p>
        </p:txBody>
      </p:sp>
    </p:spTree>
    <p:extLst>
      <p:ext uri="{BB962C8B-B14F-4D97-AF65-F5344CB8AC3E}">
        <p14:creationId xmlns:p14="http://schemas.microsoft.com/office/powerpoint/2010/main" val="68095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BE4FC7C-3260-4A6C-A684-29FD13DE57B8}"/>
              </a:ext>
            </a:extLst>
          </p:cNvPr>
          <p:cNvSpPr txBox="1">
            <a:spLocks/>
          </p:cNvSpPr>
          <p:nvPr/>
        </p:nvSpPr>
        <p:spPr>
          <a:xfrm>
            <a:off x="640846" y="528365"/>
            <a:ext cx="11108208" cy="6594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B. Intent and slot filling usage</a:t>
            </a:r>
          </a:p>
        </p:txBody>
      </p:sp>
      <p:sp>
        <p:nvSpPr>
          <p:cNvPr id="5" name="TextBox 4">
            <a:extLst>
              <a:ext uri="{FF2B5EF4-FFF2-40B4-BE49-F238E27FC236}">
                <a16:creationId xmlns:a16="http://schemas.microsoft.com/office/drawing/2014/main" id="{23F8BB65-9519-43B0-AEA1-E58B1D324A2C}"/>
              </a:ext>
            </a:extLst>
          </p:cNvPr>
          <p:cNvSpPr txBox="1"/>
          <p:nvPr/>
        </p:nvSpPr>
        <p:spPr>
          <a:xfrm>
            <a:off x="663050" y="1493225"/>
            <a:ext cx="10142668" cy="707886"/>
          </a:xfrm>
          <a:prstGeom prst="rect">
            <a:avLst/>
          </a:prstGeom>
          <a:noFill/>
        </p:spPr>
        <p:txBody>
          <a:bodyPr wrap="square">
            <a:spAutoFit/>
          </a:bodyPr>
          <a:lstStyle/>
          <a:p>
            <a:pPr marL="285750" indent="-285750">
              <a:buFont typeface="Wingdings" panose="05000000000000000000" pitchFamily="2" charset="2"/>
              <a:buChar char="Ø"/>
            </a:pPr>
            <a:r>
              <a:rPr lang="en-US" sz="2000" dirty="0"/>
              <a:t>The input data is represented by a request, such as “</a:t>
            </a:r>
            <a:r>
              <a:rPr lang="en-US" sz="2000" i="1" dirty="0"/>
              <a:t>Where can I heal myself?”</a:t>
            </a:r>
            <a:r>
              <a:rPr lang="en-US" sz="2000" dirty="0"/>
              <a:t> or </a:t>
            </a:r>
            <a:r>
              <a:rPr lang="en-US" sz="2000" i="1" dirty="0"/>
              <a:t>“Take me to healing shrine “</a:t>
            </a:r>
          </a:p>
        </p:txBody>
      </p:sp>
      <p:sp>
        <p:nvSpPr>
          <p:cNvPr id="6" name="TextBox 5">
            <a:extLst>
              <a:ext uri="{FF2B5EF4-FFF2-40B4-BE49-F238E27FC236}">
                <a16:creationId xmlns:a16="http://schemas.microsoft.com/office/drawing/2014/main" id="{96C48AB3-5991-4501-B87A-A5F4CFBDB023}"/>
              </a:ext>
            </a:extLst>
          </p:cNvPr>
          <p:cNvSpPr txBox="1"/>
          <p:nvPr/>
        </p:nvSpPr>
        <p:spPr>
          <a:xfrm>
            <a:off x="663049" y="2629543"/>
            <a:ext cx="10142668" cy="1631216"/>
          </a:xfrm>
          <a:prstGeom prst="rect">
            <a:avLst/>
          </a:prstGeom>
          <a:noFill/>
        </p:spPr>
        <p:txBody>
          <a:bodyPr wrap="square">
            <a:spAutoFit/>
          </a:bodyPr>
          <a:lstStyle/>
          <a:p>
            <a:pPr marL="285750" indent="-285750">
              <a:buFont typeface="Wingdings" panose="05000000000000000000" pitchFamily="2" charset="2"/>
              <a:buChar char="Ø"/>
            </a:pPr>
            <a:r>
              <a:rPr lang="en-US" sz="2000" dirty="0"/>
              <a:t>The output data is represented by two different types of data:</a:t>
            </a:r>
          </a:p>
          <a:p>
            <a:pPr marL="800100" lvl="1" indent="-342900">
              <a:buAutoNum type="arabicPeriod"/>
            </a:pPr>
            <a:r>
              <a:rPr lang="en-US" sz="2000" b="1" dirty="0"/>
              <a:t>Intent</a:t>
            </a:r>
            <a:r>
              <a:rPr lang="en-US" sz="2000" dirty="0"/>
              <a:t> – representing the intent of the player predicted by the model which can be either </a:t>
            </a:r>
            <a:r>
              <a:rPr lang="en-US" sz="2000" i="1" dirty="0" err="1"/>
              <a:t>AnswerQuestion</a:t>
            </a:r>
            <a:r>
              <a:rPr lang="en-US" sz="2000" dirty="0"/>
              <a:t>, </a:t>
            </a:r>
            <a:r>
              <a:rPr lang="en-US" sz="2000" i="1" dirty="0" err="1"/>
              <a:t>FollowAction</a:t>
            </a:r>
            <a:r>
              <a:rPr lang="en-US" sz="2000" dirty="0"/>
              <a:t>, </a:t>
            </a:r>
            <a:r>
              <a:rPr lang="en-US" sz="2000" i="1" dirty="0" err="1"/>
              <a:t>SentimentAnalysis</a:t>
            </a:r>
            <a:r>
              <a:rPr lang="en-US" sz="2000" dirty="0"/>
              <a:t>.</a:t>
            </a:r>
          </a:p>
          <a:p>
            <a:pPr lvl="1"/>
            <a:r>
              <a:rPr lang="en-US" sz="2000" dirty="0"/>
              <a:t>2. </a:t>
            </a:r>
            <a:r>
              <a:rPr lang="en-US" sz="2000" b="1" dirty="0"/>
              <a:t>Slots</a:t>
            </a:r>
            <a:r>
              <a:rPr lang="en-US" sz="2000" dirty="0"/>
              <a:t> – representing an array of tokens that show where in the text that particular information can be found </a:t>
            </a:r>
          </a:p>
        </p:txBody>
      </p:sp>
    </p:spTree>
    <p:extLst>
      <p:ext uri="{BB962C8B-B14F-4D97-AF65-F5344CB8AC3E}">
        <p14:creationId xmlns:p14="http://schemas.microsoft.com/office/powerpoint/2010/main" val="2396458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D50162-8789-4BF0-9D93-E3EB2BE871C9}"/>
              </a:ext>
            </a:extLst>
          </p:cNvPr>
          <p:cNvPicPr>
            <a:picLocks noChangeAspect="1"/>
          </p:cNvPicPr>
          <p:nvPr/>
        </p:nvPicPr>
        <p:blipFill>
          <a:blip r:embed="rId2"/>
          <a:stretch>
            <a:fillRect/>
          </a:stretch>
        </p:blipFill>
        <p:spPr>
          <a:xfrm>
            <a:off x="0" y="1655506"/>
            <a:ext cx="12192000" cy="3546988"/>
          </a:xfrm>
          <a:prstGeom prst="rect">
            <a:avLst/>
          </a:prstGeom>
        </p:spPr>
      </p:pic>
      <p:sp>
        <p:nvSpPr>
          <p:cNvPr id="6" name="Content Placeholder 2">
            <a:extLst>
              <a:ext uri="{FF2B5EF4-FFF2-40B4-BE49-F238E27FC236}">
                <a16:creationId xmlns:a16="http://schemas.microsoft.com/office/drawing/2014/main" id="{99BA8B8E-E450-4817-A6D4-BB2F96023539}"/>
              </a:ext>
            </a:extLst>
          </p:cNvPr>
          <p:cNvSpPr>
            <a:spLocks noGrp="1"/>
          </p:cNvSpPr>
          <p:nvPr>
            <p:ph idx="1"/>
          </p:nvPr>
        </p:nvSpPr>
        <p:spPr>
          <a:xfrm>
            <a:off x="502700" y="654667"/>
            <a:ext cx="10515600" cy="4351338"/>
          </a:xfrm>
        </p:spPr>
        <p:txBody>
          <a:bodyPr>
            <a:normAutofit/>
          </a:bodyPr>
          <a:lstStyle/>
          <a:p>
            <a:pPr marL="0" indent="0">
              <a:buNone/>
            </a:pPr>
            <a:r>
              <a:rPr lang="en-US" sz="1800" b="1" dirty="0"/>
              <a:t>Note</a:t>
            </a:r>
            <a:r>
              <a:rPr lang="en-US" sz="1800" dirty="0"/>
              <a:t>: more explanations will be given if accepted, about the flow description, data processing on input/output ends, etc.</a:t>
            </a:r>
          </a:p>
        </p:txBody>
      </p:sp>
    </p:spTree>
    <p:extLst>
      <p:ext uri="{BB962C8B-B14F-4D97-AF65-F5344CB8AC3E}">
        <p14:creationId xmlns:p14="http://schemas.microsoft.com/office/powerpoint/2010/main" val="3600556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9255F6-6F4C-4FFE-A89E-62BD478B5C4A}"/>
              </a:ext>
            </a:extLst>
          </p:cNvPr>
          <p:cNvSpPr txBox="1"/>
          <p:nvPr/>
        </p:nvSpPr>
        <p:spPr>
          <a:xfrm>
            <a:off x="1014720" y="3134603"/>
            <a:ext cx="10832813" cy="3139321"/>
          </a:xfrm>
          <a:prstGeom prst="rect">
            <a:avLst/>
          </a:prstGeom>
          <a:noFill/>
        </p:spPr>
        <p:txBody>
          <a:bodyPr wrap="square">
            <a:spAutoFit/>
          </a:bodyPr>
          <a:lstStyle/>
          <a:p>
            <a:r>
              <a:rPr lang="en-US" b="1" dirty="0"/>
              <a:t>E.g. 1</a:t>
            </a:r>
            <a:r>
              <a:rPr lang="en-US" dirty="0"/>
              <a:t>: </a:t>
            </a:r>
          </a:p>
          <a:p>
            <a:r>
              <a:rPr lang="en-US" dirty="0"/>
              <a:t> For Input Text: “Get me to the </a:t>
            </a:r>
            <a:r>
              <a:rPr lang="en-US" b="1" dirty="0"/>
              <a:t>teleporter</a:t>
            </a:r>
            <a:r>
              <a:rPr lang="en-US" dirty="0"/>
              <a:t>”,  </a:t>
            </a:r>
          </a:p>
          <a:p>
            <a:r>
              <a:rPr lang="en-US" dirty="0"/>
              <a:t> Model outputs:		</a:t>
            </a:r>
          </a:p>
          <a:p>
            <a:r>
              <a:rPr lang="en-US" dirty="0"/>
              <a:t>	</a:t>
            </a:r>
            <a:r>
              <a:rPr lang="en-US" b="1" dirty="0"/>
              <a:t>Intent</a:t>
            </a:r>
            <a:r>
              <a:rPr lang="en-US" dirty="0"/>
              <a:t>: “</a:t>
            </a:r>
            <a:r>
              <a:rPr lang="en-US" dirty="0" err="1"/>
              <a:t>FollowAction</a:t>
            </a:r>
            <a:r>
              <a:rPr lang="en-US" dirty="0"/>
              <a:t>”, </a:t>
            </a:r>
          </a:p>
          <a:p>
            <a:r>
              <a:rPr lang="en-US" dirty="0"/>
              <a:t>                  Slots: [O </a:t>
            </a:r>
            <a:r>
              <a:rPr lang="en-US" dirty="0" err="1"/>
              <a:t>O</a:t>
            </a:r>
            <a:r>
              <a:rPr lang="en-US" dirty="0"/>
              <a:t> </a:t>
            </a:r>
            <a:r>
              <a:rPr lang="en-US" dirty="0" err="1"/>
              <a:t>O</a:t>
            </a:r>
            <a:r>
              <a:rPr lang="en-US" dirty="0"/>
              <a:t> </a:t>
            </a:r>
            <a:r>
              <a:rPr lang="en-US" dirty="0" err="1"/>
              <a:t>O</a:t>
            </a:r>
            <a:r>
              <a:rPr lang="en-US" dirty="0"/>
              <a:t> B-location] - Text: </a:t>
            </a:r>
          </a:p>
          <a:p>
            <a:endParaRPr lang="en-US" dirty="0"/>
          </a:p>
          <a:p>
            <a:r>
              <a:rPr lang="en-US" b="1" dirty="0"/>
              <a:t>E.g. 2</a:t>
            </a:r>
            <a:r>
              <a:rPr lang="en-US" dirty="0"/>
              <a:t>:</a:t>
            </a:r>
          </a:p>
          <a:p>
            <a:r>
              <a:rPr lang="en-US" dirty="0"/>
              <a:t>For Input text: “Take me to the </a:t>
            </a:r>
            <a:r>
              <a:rPr lang="en-US" b="1" dirty="0"/>
              <a:t>healing</a:t>
            </a:r>
            <a:r>
              <a:rPr lang="en-US" dirty="0"/>
              <a:t> </a:t>
            </a:r>
            <a:r>
              <a:rPr lang="en-US" b="1" dirty="0"/>
              <a:t>shrine</a:t>
            </a:r>
            <a:r>
              <a:rPr lang="en-US" dirty="0"/>
              <a:t>.”, </a:t>
            </a:r>
          </a:p>
          <a:p>
            <a:r>
              <a:rPr lang="en-US" dirty="0"/>
              <a:t>Model outputs:</a:t>
            </a:r>
          </a:p>
          <a:p>
            <a:r>
              <a:rPr lang="en-US" dirty="0"/>
              <a:t>	</a:t>
            </a:r>
            <a:r>
              <a:rPr lang="en-US" b="1" dirty="0"/>
              <a:t>Intent</a:t>
            </a:r>
            <a:r>
              <a:rPr lang="en-US" dirty="0"/>
              <a:t>: “</a:t>
            </a:r>
            <a:r>
              <a:rPr lang="en-US" dirty="0" err="1"/>
              <a:t>FollowAction</a:t>
            </a:r>
            <a:r>
              <a:rPr lang="en-US" dirty="0"/>
              <a:t>”, </a:t>
            </a:r>
          </a:p>
          <a:p>
            <a:r>
              <a:rPr lang="en-US" dirty="0"/>
              <a:t>	</a:t>
            </a:r>
            <a:r>
              <a:rPr lang="en-US" b="1" dirty="0"/>
              <a:t>Slots</a:t>
            </a:r>
            <a:r>
              <a:rPr lang="en-US" dirty="0"/>
              <a:t>: [O </a:t>
            </a:r>
            <a:r>
              <a:rPr lang="en-US" dirty="0" err="1"/>
              <a:t>O</a:t>
            </a:r>
            <a:r>
              <a:rPr lang="en-US" dirty="0"/>
              <a:t> </a:t>
            </a:r>
            <a:r>
              <a:rPr lang="en-US" dirty="0" err="1"/>
              <a:t>O</a:t>
            </a:r>
            <a:r>
              <a:rPr lang="en-US" dirty="0"/>
              <a:t> </a:t>
            </a:r>
            <a:r>
              <a:rPr lang="en-US" dirty="0" err="1"/>
              <a:t>O</a:t>
            </a:r>
            <a:r>
              <a:rPr lang="en-US" dirty="0"/>
              <a:t> </a:t>
            </a:r>
            <a:r>
              <a:rPr lang="en-US" dirty="0" err="1"/>
              <a:t>Blocation</a:t>
            </a:r>
            <a:r>
              <a:rPr lang="en-US" dirty="0"/>
              <a:t> I-location] </a:t>
            </a:r>
          </a:p>
        </p:txBody>
      </p:sp>
      <p:sp>
        <p:nvSpPr>
          <p:cNvPr id="5" name="TextBox 4">
            <a:extLst>
              <a:ext uri="{FF2B5EF4-FFF2-40B4-BE49-F238E27FC236}">
                <a16:creationId xmlns:a16="http://schemas.microsoft.com/office/drawing/2014/main" id="{9D8538CE-E006-4F8C-84C0-88ADD3654DA4}"/>
              </a:ext>
            </a:extLst>
          </p:cNvPr>
          <p:cNvSpPr txBox="1"/>
          <p:nvPr/>
        </p:nvSpPr>
        <p:spPr>
          <a:xfrm>
            <a:off x="638106" y="776254"/>
            <a:ext cx="7177053" cy="461665"/>
          </a:xfrm>
          <a:prstGeom prst="rect">
            <a:avLst/>
          </a:prstGeom>
          <a:noFill/>
        </p:spPr>
        <p:txBody>
          <a:bodyPr wrap="square" rtlCol="0">
            <a:spAutoFit/>
          </a:bodyPr>
          <a:lstStyle/>
          <a:p>
            <a:r>
              <a:rPr lang="en-US" sz="2400" dirty="0"/>
              <a:t>Slots and Input vs Output explanation</a:t>
            </a:r>
          </a:p>
        </p:txBody>
      </p:sp>
      <p:sp>
        <p:nvSpPr>
          <p:cNvPr id="7" name="TextBox 6">
            <a:extLst>
              <a:ext uri="{FF2B5EF4-FFF2-40B4-BE49-F238E27FC236}">
                <a16:creationId xmlns:a16="http://schemas.microsoft.com/office/drawing/2014/main" id="{9C23EED0-47CC-4286-B969-3ABDC4982EFC}"/>
              </a:ext>
            </a:extLst>
          </p:cNvPr>
          <p:cNvSpPr txBox="1"/>
          <p:nvPr/>
        </p:nvSpPr>
        <p:spPr>
          <a:xfrm>
            <a:off x="1014720" y="1514797"/>
            <a:ext cx="9793619" cy="1200329"/>
          </a:xfrm>
          <a:prstGeom prst="rect">
            <a:avLst/>
          </a:prstGeom>
          <a:noFill/>
        </p:spPr>
        <p:txBody>
          <a:bodyPr wrap="square">
            <a:spAutoFit/>
          </a:bodyPr>
          <a:lstStyle/>
          <a:p>
            <a:pPr marL="285750" indent="-285750">
              <a:buFont typeface="Wingdings" panose="05000000000000000000" pitchFamily="2" charset="2"/>
              <a:buChar char="Ø"/>
            </a:pPr>
            <a:r>
              <a:rPr lang="en-US" dirty="0"/>
              <a:t>The used slots for extracting slots and using the attention model: </a:t>
            </a:r>
          </a:p>
          <a:p>
            <a:pPr marL="800100" lvl="1" indent="-342900">
              <a:buAutoNum type="arabicPeriod"/>
            </a:pPr>
            <a:r>
              <a:rPr lang="en-US" b="1" dirty="0"/>
              <a:t>B-location</a:t>
            </a:r>
            <a:r>
              <a:rPr lang="en-US" dirty="0"/>
              <a:t> – Beginning Location slot </a:t>
            </a:r>
          </a:p>
          <a:p>
            <a:pPr marL="800100" lvl="1" indent="-342900">
              <a:buAutoNum type="arabicPeriod"/>
            </a:pPr>
            <a:r>
              <a:rPr lang="en-US" b="1" dirty="0"/>
              <a:t>I-location</a:t>
            </a:r>
            <a:r>
              <a:rPr lang="en-US" dirty="0"/>
              <a:t> – Continuation of a location (a location can contain multiple words) </a:t>
            </a:r>
          </a:p>
          <a:p>
            <a:pPr marL="800100" lvl="1" indent="-342900">
              <a:buAutoNum type="arabicPeriod"/>
            </a:pPr>
            <a:r>
              <a:rPr lang="en-US" b="1" dirty="0"/>
              <a:t>O – Empty slot </a:t>
            </a:r>
            <a:r>
              <a:rPr lang="en-US" dirty="0"/>
              <a:t>(nothing of importance to the model)</a:t>
            </a:r>
          </a:p>
        </p:txBody>
      </p:sp>
      <p:grpSp>
        <p:nvGrpSpPr>
          <p:cNvPr id="12" name="Group 11">
            <a:extLst>
              <a:ext uri="{FF2B5EF4-FFF2-40B4-BE49-F238E27FC236}">
                <a16:creationId xmlns:a16="http://schemas.microsoft.com/office/drawing/2014/main" id="{ED16A062-F28F-4F89-A050-906E15E0F3A5}"/>
              </a:ext>
            </a:extLst>
          </p:cNvPr>
          <p:cNvGrpSpPr/>
          <p:nvPr/>
        </p:nvGrpSpPr>
        <p:grpSpPr>
          <a:xfrm>
            <a:off x="4344835" y="5358007"/>
            <a:ext cx="794520" cy="580320"/>
            <a:chOff x="4344835" y="5358007"/>
            <a:chExt cx="794520" cy="580320"/>
          </a:xfrm>
        </p:grpSpPr>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5ABFA2DD-9876-41C5-9CD7-884C2DCE4FBF}"/>
                    </a:ext>
                  </a:extLst>
                </p14:cNvPr>
                <p14:cNvContentPartPr/>
                <p14:nvPr/>
              </p14:nvContentPartPr>
              <p14:xfrm>
                <a:off x="4434115" y="5415607"/>
                <a:ext cx="257760" cy="395280"/>
              </p14:xfrm>
            </p:contentPart>
          </mc:Choice>
          <mc:Fallback xmlns="">
            <p:pic>
              <p:nvPicPr>
                <p:cNvPr id="8" name="Ink 7">
                  <a:extLst>
                    <a:ext uri="{FF2B5EF4-FFF2-40B4-BE49-F238E27FC236}">
                      <a16:creationId xmlns:a16="http://schemas.microsoft.com/office/drawing/2014/main" id="{5ABFA2DD-9876-41C5-9CD7-884C2DCE4FBF}"/>
                    </a:ext>
                  </a:extLst>
                </p:cNvPr>
                <p:cNvPicPr/>
                <p:nvPr/>
              </p:nvPicPr>
              <p:blipFill>
                <a:blip r:embed="rId3"/>
                <a:stretch>
                  <a:fillRect/>
                </a:stretch>
              </p:blipFill>
              <p:spPr>
                <a:xfrm>
                  <a:off x="4429795" y="5411287"/>
                  <a:ext cx="266400" cy="403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EE8B5D12-5D14-4E21-85EF-749A49B83861}"/>
                    </a:ext>
                  </a:extLst>
                </p14:cNvPr>
                <p14:cNvContentPartPr/>
                <p14:nvPr/>
              </p14:nvContentPartPr>
              <p14:xfrm>
                <a:off x="4344835" y="5681647"/>
                <a:ext cx="255240" cy="230040"/>
              </p14:xfrm>
            </p:contentPart>
          </mc:Choice>
          <mc:Fallback xmlns="">
            <p:pic>
              <p:nvPicPr>
                <p:cNvPr id="9" name="Ink 8">
                  <a:extLst>
                    <a:ext uri="{FF2B5EF4-FFF2-40B4-BE49-F238E27FC236}">
                      <a16:creationId xmlns:a16="http://schemas.microsoft.com/office/drawing/2014/main" id="{EE8B5D12-5D14-4E21-85EF-749A49B83861}"/>
                    </a:ext>
                  </a:extLst>
                </p:cNvPr>
                <p:cNvPicPr/>
                <p:nvPr/>
              </p:nvPicPr>
              <p:blipFill>
                <a:blip r:embed="rId5"/>
                <a:stretch>
                  <a:fillRect/>
                </a:stretch>
              </p:blipFill>
              <p:spPr>
                <a:xfrm>
                  <a:off x="4340515" y="5677327"/>
                  <a:ext cx="26388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B6C9CE05-CB1A-4CB0-806C-E283CE45F374}"/>
                    </a:ext>
                  </a:extLst>
                </p14:cNvPr>
                <p14:cNvContentPartPr/>
                <p14:nvPr/>
              </p14:nvContentPartPr>
              <p14:xfrm>
                <a:off x="5027395" y="5358007"/>
                <a:ext cx="93600" cy="580320"/>
              </p14:xfrm>
            </p:contentPart>
          </mc:Choice>
          <mc:Fallback xmlns="">
            <p:pic>
              <p:nvPicPr>
                <p:cNvPr id="10" name="Ink 9">
                  <a:extLst>
                    <a:ext uri="{FF2B5EF4-FFF2-40B4-BE49-F238E27FC236}">
                      <a16:creationId xmlns:a16="http://schemas.microsoft.com/office/drawing/2014/main" id="{B6C9CE05-CB1A-4CB0-806C-E283CE45F374}"/>
                    </a:ext>
                  </a:extLst>
                </p:cNvPr>
                <p:cNvPicPr/>
                <p:nvPr/>
              </p:nvPicPr>
              <p:blipFill>
                <a:blip r:embed="rId7"/>
                <a:stretch>
                  <a:fillRect/>
                </a:stretch>
              </p:blipFill>
              <p:spPr>
                <a:xfrm>
                  <a:off x="5023075" y="5353687"/>
                  <a:ext cx="102240" cy="588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724D6EA1-30C4-415F-87B4-498F50D421BA}"/>
                    </a:ext>
                  </a:extLst>
                </p14:cNvPr>
                <p14:cNvContentPartPr/>
                <p14:nvPr/>
              </p14:nvContentPartPr>
              <p14:xfrm>
                <a:off x="4930915" y="5776327"/>
                <a:ext cx="208440" cy="129600"/>
              </p14:xfrm>
            </p:contentPart>
          </mc:Choice>
          <mc:Fallback xmlns="">
            <p:pic>
              <p:nvPicPr>
                <p:cNvPr id="11" name="Ink 10">
                  <a:extLst>
                    <a:ext uri="{FF2B5EF4-FFF2-40B4-BE49-F238E27FC236}">
                      <a16:creationId xmlns:a16="http://schemas.microsoft.com/office/drawing/2014/main" id="{724D6EA1-30C4-415F-87B4-498F50D421BA}"/>
                    </a:ext>
                  </a:extLst>
                </p:cNvPr>
                <p:cNvPicPr/>
                <p:nvPr/>
              </p:nvPicPr>
              <p:blipFill>
                <a:blip r:embed="rId9"/>
                <a:stretch>
                  <a:fillRect/>
                </a:stretch>
              </p:blipFill>
              <p:spPr>
                <a:xfrm>
                  <a:off x="4926595" y="5772007"/>
                  <a:ext cx="217080" cy="138240"/>
                </a:xfrm>
                <a:prstGeom prst="rect">
                  <a:avLst/>
                </a:prstGeom>
              </p:spPr>
            </p:pic>
          </mc:Fallback>
        </mc:AlternateContent>
      </p:grpSp>
    </p:spTree>
    <p:extLst>
      <p:ext uri="{BB962C8B-B14F-4D97-AF65-F5344CB8AC3E}">
        <p14:creationId xmlns:p14="http://schemas.microsoft.com/office/powerpoint/2010/main" val="1427053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3840B-8B7A-4D6E-85C1-0DDC5872660D}"/>
              </a:ext>
            </a:extLst>
          </p:cNvPr>
          <p:cNvSpPr>
            <a:spLocks noGrp="1"/>
          </p:cNvSpPr>
          <p:nvPr>
            <p:ph type="title"/>
          </p:nvPr>
        </p:nvSpPr>
        <p:spPr/>
        <p:txBody>
          <a:bodyPr>
            <a:normAutofit/>
          </a:bodyPr>
          <a:lstStyle/>
          <a:p>
            <a:r>
              <a:rPr lang="en-US" sz="2800" dirty="0">
                <a:latin typeface="+mn-lt"/>
              </a:rPr>
              <a:t>C. Complete example dataflow</a:t>
            </a:r>
          </a:p>
        </p:txBody>
      </p:sp>
      <p:pic>
        <p:nvPicPr>
          <p:cNvPr id="5" name="Picture 4">
            <a:extLst>
              <a:ext uri="{FF2B5EF4-FFF2-40B4-BE49-F238E27FC236}">
                <a16:creationId xmlns:a16="http://schemas.microsoft.com/office/drawing/2014/main" id="{1ABC6D31-DBF4-4627-AAE7-94D8F4173296}"/>
              </a:ext>
            </a:extLst>
          </p:cNvPr>
          <p:cNvPicPr>
            <a:picLocks noChangeAspect="1"/>
          </p:cNvPicPr>
          <p:nvPr/>
        </p:nvPicPr>
        <p:blipFill>
          <a:blip r:embed="rId2"/>
          <a:stretch>
            <a:fillRect/>
          </a:stretch>
        </p:blipFill>
        <p:spPr>
          <a:xfrm>
            <a:off x="0" y="1690688"/>
            <a:ext cx="12192000" cy="4079488"/>
          </a:xfrm>
          <a:prstGeom prst="rect">
            <a:avLst/>
          </a:prstGeom>
        </p:spPr>
      </p:pic>
      <p:sp>
        <p:nvSpPr>
          <p:cNvPr id="6" name="Content Placeholder 2">
            <a:extLst>
              <a:ext uri="{FF2B5EF4-FFF2-40B4-BE49-F238E27FC236}">
                <a16:creationId xmlns:a16="http://schemas.microsoft.com/office/drawing/2014/main" id="{77DF880B-1E89-473D-9DA2-A9F7A0F3D948}"/>
              </a:ext>
            </a:extLst>
          </p:cNvPr>
          <p:cNvSpPr>
            <a:spLocks noGrp="1"/>
          </p:cNvSpPr>
          <p:nvPr>
            <p:ph idx="1"/>
          </p:nvPr>
        </p:nvSpPr>
        <p:spPr>
          <a:xfrm>
            <a:off x="838200" y="1253331"/>
            <a:ext cx="10515600" cy="4351338"/>
          </a:xfrm>
        </p:spPr>
        <p:txBody>
          <a:bodyPr>
            <a:normAutofit/>
          </a:bodyPr>
          <a:lstStyle/>
          <a:p>
            <a:pPr marL="0" indent="0">
              <a:buNone/>
            </a:pPr>
            <a:r>
              <a:rPr lang="en-US" sz="1800" b="1" dirty="0"/>
              <a:t>Note</a:t>
            </a:r>
            <a:r>
              <a:rPr lang="en-US" sz="1800" dirty="0"/>
              <a:t>: more explanations will be given if accepted, about the flow description, data processing on input/output ends, etc.</a:t>
            </a:r>
          </a:p>
        </p:txBody>
      </p:sp>
    </p:spTree>
    <p:extLst>
      <p:ext uri="{BB962C8B-B14F-4D97-AF65-F5344CB8AC3E}">
        <p14:creationId xmlns:p14="http://schemas.microsoft.com/office/powerpoint/2010/main" val="1093908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1FA33-F0F1-466D-822D-CAFC8E300856}"/>
              </a:ext>
            </a:extLst>
          </p:cNvPr>
          <p:cNvSpPr>
            <a:spLocks noGrp="1"/>
          </p:cNvSpPr>
          <p:nvPr>
            <p:ph type="title"/>
          </p:nvPr>
        </p:nvSpPr>
        <p:spPr/>
        <p:txBody>
          <a:bodyPr/>
          <a:lstStyle/>
          <a:p>
            <a:r>
              <a:rPr lang="en-US" dirty="0"/>
              <a:t>6. Future work	</a:t>
            </a:r>
          </a:p>
        </p:txBody>
      </p:sp>
      <p:sp>
        <p:nvSpPr>
          <p:cNvPr id="3" name="Content Placeholder 2">
            <a:extLst>
              <a:ext uri="{FF2B5EF4-FFF2-40B4-BE49-F238E27FC236}">
                <a16:creationId xmlns:a16="http://schemas.microsoft.com/office/drawing/2014/main" id="{59AA720C-A49B-490A-866B-602196180F82}"/>
              </a:ext>
            </a:extLst>
          </p:cNvPr>
          <p:cNvSpPr>
            <a:spLocks noGrp="1"/>
          </p:cNvSpPr>
          <p:nvPr>
            <p:ph idx="1"/>
          </p:nvPr>
        </p:nvSpPr>
        <p:spPr/>
        <p:txBody>
          <a:bodyPr/>
          <a:lstStyle/>
          <a:p>
            <a:r>
              <a:rPr lang="en-US" sz="2000" dirty="0"/>
              <a:t>Provide a </a:t>
            </a:r>
            <a:r>
              <a:rPr lang="en-US" sz="2000" b="1" dirty="0"/>
              <a:t>better abstraction </a:t>
            </a:r>
            <a:r>
              <a:rPr lang="en-US" sz="2000" dirty="0"/>
              <a:t>for the categories of interaction between the NLP component and game knowledge</a:t>
            </a:r>
          </a:p>
          <a:p>
            <a:endParaRPr lang="en-US" sz="2000" dirty="0"/>
          </a:p>
          <a:p>
            <a:r>
              <a:rPr lang="en-US" sz="2000" dirty="0"/>
              <a:t>Tools for ease of use for representing game knowledge. Maybe more abstraction/reusability between games. E.g. something like </a:t>
            </a:r>
            <a:r>
              <a:rPr lang="en-US" sz="2000" b="1" i="1" dirty="0"/>
              <a:t>Ontologies</a:t>
            </a:r>
            <a:r>
              <a:rPr lang="en-US" sz="2000" dirty="0"/>
              <a:t> in the Web field maybe?!</a:t>
            </a:r>
          </a:p>
          <a:p>
            <a:endParaRPr lang="en-US" sz="2000" dirty="0"/>
          </a:p>
          <a:p>
            <a:r>
              <a:rPr lang="en-US" sz="2000" b="1" dirty="0"/>
              <a:t>Frostbite integration</a:t>
            </a:r>
            <a:r>
              <a:rPr lang="en-US" sz="2000" dirty="0"/>
              <a:t>! </a:t>
            </a:r>
            <a:r>
              <a:rPr lang="en-US" sz="2000" dirty="0">
                <a:sym typeface="Wingdings" panose="05000000000000000000" pitchFamily="2" charset="2"/>
              </a:rPr>
              <a:t></a:t>
            </a:r>
            <a:endParaRPr lang="en-US" sz="2000" dirty="0"/>
          </a:p>
          <a:p>
            <a:endParaRPr lang="en-US" dirty="0"/>
          </a:p>
          <a:p>
            <a:endParaRPr lang="en-US" dirty="0"/>
          </a:p>
          <a:p>
            <a:endParaRPr lang="en-US" dirty="0"/>
          </a:p>
        </p:txBody>
      </p:sp>
    </p:spTree>
    <p:extLst>
      <p:ext uri="{BB962C8B-B14F-4D97-AF65-F5344CB8AC3E}">
        <p14:creationId xmlns:p14="http://schemas.microsoft.com/office/powerpoint/2010/main" val="942435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051DE-264D-4356-B0F8-63D19BC9B1CF}"/>
              </a:ext>
            </a:extLst>
          </p:cNvPr>
          <p:cNvSpPr>
            <a:spLocks noGrp="1"/>
          </p:cNvSpPr>
          <p:nvPr>
            <p:ph type="title"/>
          </p:nvPr>
        </p:nvSpPr>
        <p:spPr>
          <a:xfrm>
            <a:off x="680231" y="2646569"/>
            <a:ext cx="10515600" cy="1325563"/>
          </a:xfrm>
        </p:spPr>
        <p:txBody>
          <a:bodyPr/>
          <a:lstStyle/>
          <a:p>
            <a:pPr algn="ctr"/>
            <a:r>
              <a:rPr lang="en-US" dirty="0"/>
              <a:t>Thank you!</a:t>
            </a:r>
          </a:p>
        </p:txBody>
      </p:sp>
    </p:spTree>
    <p:extLst>
      <p:ext uri="{BB962C8B-B14F-4D97-AF65-F5344CB8AC3E}">
        <p14:creationId xmlns:p14="http://schemas.microsoft.com/office/powerpoint/2010/main" val="4215436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4EFB7-612D-484F-A956-6C56F559515E}"/>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B8E364FE-C5DF-4606-9E2D-8DB959839A7A}"/>
              </a:ext>
            </a:extLst>
          </p:cNvPr>
          <p:cNvSpPr>
            <a:spLocks noGrp="1"/>
          </p:cNvSpPr>
          <p:nvPr>
            <p:ph idx="1"/>
          </p:nvPr>
        </p:nvSpPr>
        <p:spPr/>
        <p:txBody>
          <a:bodyPr/>
          <a:lstStyle/>
          <a:p>
            <a:r>
              <a:rPr lang="en-US" dirty="0"/>
              <a:t>Motivation</a:t>
            </a:r>
          </a:p>
          <a:p>
            <a:r>
              <a:rPr lang="en-US" dirty="0"/>
              <a:t>Demos and source code</a:t>
            </a:r>
          </a:p>
          <a:p>
            <a:r>
              <a:rPr lang="en-US" dirty="0"/>
              <a:t>High level technical aspects</a:t>
            </a:r>
          </a:p>
          <a:p>
            <a:r>
              <a:rPr lang="en-US" dirty="0"/>
              <a:t>Game knowledge representation</a:t>
            </a:r>
          </a:p>
          <a:p>
            <a:r>
              <a:rPr lang="en-US" dirty="0"/>
              <a:t>Methods used for NLP and game interaction</a:t>
            </a:r>
          </a:p>
          <a:p>
            <a:r>
              <a:rPr lang="en-US" dirty="0"/>
              <a:t>Future work</a:t>
            </a:r>
          </a:p>
          <a:p>
            <a:endParaRPr lang="en-US" dirty="0"/>
          </a:p>
          <a:p>
            <a:endParaRPr lang="en-US" dirty="0"/>
          </a:p>
        </p:txBody>
      </p:sp>
    </p:spTree>
    <p:extLst>
      <p:ext uri="{BB962C8B-B14F-4D97-AF65-F5344CB8AC3E}">
        <p14:creationId xmlns:p14="http://schemas.microsoft.com/office/powerpoint/2010/main" val="2490718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22F83-1CBC-4ED8-98DE-7002A88C204D}"/>
              </a:ext>
            </a:extLst>
          </p:cNvPr>
          <p:cNvSpPr>
            <a:spLocks noGrp="1"/>
          </p:cNvSpPr>
          <p:nvPr>
            <p:ph type="title"/>
          </p:nvPr>
        </p:nvSpPr>
        <p:spPr/>
        <p:txBody>
          <a:bodyPr/>
          <a:lstStyle/>
          <a:p>
            <a:r>
              <a:rPr lang="en-US" dirty="0"/>
              <a:t>1. Motivation</a:t>
            </a:r>
          </a:p>
        </p:txBody>
      </p:sp>
      <p:sp>
        <p:nvSpPr>
          <p:cNvPr id="3" name="Content Placeholder 2">
            <a:extLst>
              <a:ext uri="{FF2B5EF4-FFF2-40B4-BE49-F238E27FC236}">
                <a16:creationId xmlns:a16="http://schemas.microsoft.com/office/drawing/2014/main" id="{B97A7AD1-1A43-49FF-B235-28191BDA5026}"/>
              </a:ext>
            </a:extLst>
          </p:cNvPr>
          <p:cNvSpPr>
            <a:spLocks noGrp="1"/>
          </p:cNvSpPr>
          <p:nvPr>
            <p:ph idx="1"/>
          </p:nvPr>
        </p:nvSpPr>
        <p:spPr>
          <a:xfrm>
            <a:off x="838200" y="2290393"/>
            <a:ext cx="10515600" cy="3259803"/>
          </a:xfrm>
        </p:spPr>
        <p:txBody>
          <a:bodyPr>
            <a:normAutofit/>
          </a:bodyPr>
          <a:lstStyle/>
          <a:p>
            <a:r>
              <a:rPr lang="en-US" sz="1900" dirty="0"/>
              <a:t>Sentiment analysis use case: user plays with a companion NPC and says - via voice or text - that the game is too easy / hard / boring. The difficulty or parameters can then be dynamically adjusted at runtime! Or imagine what could happen if you are too vocal with the referee after a foul in a FIFA 23 game, even though you already have a yellow card!</a:t>
            </a:r>
          </a:p>
          <a:p>
            <a:r>
              <a:rPr lang="en-US" sz="1900" dirty="0"/>
              <a:t>Getting blocked/frustrated use case: the user can not find the path to a certain location or objective. An NPC companion that physically spawned in the game or an assistant can receive a request as a voice/text command and help the user by showing them the path.</a:t>
            </a:r>
          </a:p>
          <a:p>
            <a:r>
              <a:rPr lang="en-US" sz="1800" dirty="0"/>
              <a:t>Game mechanisms understand the use case: the user wants to ask information at runtime about various contextual things in the game, design, or mechanics that he does not understand from beginning. E.g. how to heal himself and where to find potions, what is the minimum level required to wield a weapon, etc.</a:t>
            </a:r>
          </a:p>
        </p:txBody>
      </p:sp>
      <p:sp>
        <p:nvSpPr>
          <p:cNvPr id="5" name="TextBox 4">
            <a:extLst>
              <a:ext uri="{FF2B5EF4-FFF2-40B4-BE49-F238E27FC236}">
                <a16:creationId xmlns:a16="http://schemas.microsoft.com/office/drawing/2014/main" id="{5589AD70-2FC7-44BE-8A5A-F4EA8EAC0165}"/>
              </a:ext>
            </a:extLst>
          </p:cNvPr>
          <p:cNvSpPr txBox="1"/>
          <p:nvPr/>
        </p:nvSpPr>
        <p:spPr>
          <a:xfrm>
            <a:off x="838200" y="1525188"/>
            <a:ext cx="9961441" cy="461665"/>
          </a:xfrm>
          <a:prstGeom prst="rect">
            <a:avLst/>
          </a:prstGeom>
          <a:noFill/>
        </p:spPr>
        <p:txBody>
          <a:bodyPr wrap="square" rtlCol="0">
            <a:spAutoFit/>
          </a:bodyPr>
          <a:lstStyle/>
          <a:p>
            <a:r>
              <a:rPr lang="en-US" sz="2400" dirty="0"/>
              <a:t>Just a few use-cases where Natural Language Processing (NLP) could help :</a:t>
            </a:r>
          </a:p>
        </p:txBody>
      </p:sp>
    </p:spTree>
    <p:extLst>
      <p:ext uri="{BB962C8B-B14F-4D97-AF65-F5344CB8AC3E}">
        <p14:creationId xmlns:p14="http://schemas.microsoft.com/office/powerpoint/2010/main" val="3132070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57B24-836C-48C9-90E4-FB35ACA8CEB0}"/>
              </a:ext>
            </a:extLst>
          </p:cNvPr>
          <p:cNvSpPr>
            <a:spLocks noGrp="1"/>
          </p:cNvSpPr>
          <p:nvPr>
            <p:ph type="title"/>
          </p:nvPr>
        </p:nvSpPr>
        <p:spPr/>
        <p:txBody>
          <a:bodyPr/>
          <a:lstStyle/>
          <a:p>
            <a:r>
              <a:rPr lang="en-US" dirty="0"/>
              <a:t>2. Demos and source code</a:t>
            </a:r>
          </a:p>
        </p:txBody>
      </p:sp>
      <p:sp>
        <p:nvSpPr>
          <p:cNvPr id="3" name="Content Placeholder 2">
            <a:extLst>
              <a:ext uri="{FF2B5EF4-FFF2-40B4-BE49-F238E27FC236}">
                <a16:creationId xmlns:a16="http://schemas.microsoft.com/office/drawing/2014/main" id="{C04AE6CC-237C-4E76-8E61-8DB89AD99643}"/>
              </a:ext>
            </a:extLst>
          </p:cNvPr>
          <p:cNvSpPr>
            <a:spLocks noGrp="1"/>
          </p:cNvSpPr>
          <p:nvPr>
            <p:ph idx="1"/>
          </p:nvPr>
        </p:nvSpPr>
        <p:spPr/>
        <p:txBody>
          <a:bodyPr>
            <a:normAutofit/>
          </a:bodyPr>
          <a:lstStyle/>
          <a:p>
            <a:r>
              <a:rPr lang="en-US" sz="2000" dirty="0"/>
              <a:t>The code, installation and demos are available here: </a:t>
            </a:r>
            <a:r>
              <a:rPr lang="en-US" sz="2000" dirty="0">
                <a:hlinkClick r:id="rId2"/>
              </a:rPr>
              <a:t>https://github.com/AGAPIA/NLPForVideoGames/</a:t>
            </a:r>
            <a:endParaRPr lang="en-US" sz="2000" dirty="0"/>
          </a:p>
          <a:p>
            <a:r>
              <a:rPr lang="en-US" sz="2000" dirty="0"/>
              <a:t>Since the project is developed together with my supervisors from the University of Bucharest, the engine behind it must be open source. We are using Unreal Engine 4 (the latest stable version, 4.27, at the moment).</a:t>
            </a:r>
          </a:p>
          <a:p>
            <a:r>
              <a:rPr lang="en-US" sz="2000" dirty="0"/>
              <a:t>Personally, I see no reason why it would not work in Frostbite too and would be happy to bring it there too if you find it useful!</a:t>
            </a:r>
          </a:p>
        </p:txBody>
      </p:sp>
    </p:spTree>
    <p:extLst>
      <p:ext uri="{BB962C8B-B14F-4D97-AF65-F5344CB8AC3E}">
        <p14:creationId xmlns:p14="http://schemas.microsoft.com/office/powerpoint/2010/main" val="1701578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4CBAD9-9DDA-4627-B770-2264781B6CCA}"/>
              </a:ext>
            </a:extLst>
          </p:cNvPr>
          <p:cNvSpPr>
            <a:spLocks noGrp="1"/>
          </p:cNvSpPr>
          <p:nvPr>
            <p:ph idx="1"/>
          </p:nvPr>
        </p:nvSpPr>
        <p:spPr>
          <a:xfrm>
            <a:off x="759259" y="1983508"/>
            <a:ext cx="10515600" cy="4351338"/>
          </a:xfrm>
        </p:spPr>
        <p:txBody>
          <a:bodyPr>
            <a:normAutofit/>
          </a:bodyPr>
          <a:lstStyle/>
          <a:p>
            <a:r>
              <a:rPr lang="en-US" sz="2000" dirty="0"/>
              <a:t>Check the </a:t>
            </a:r>
            <a:r>
              <a:rPr lang="en-US" sz="2000" b="1" dirty="0"/>
              <a:t>Presentation/Demo with audio commands.mp4</a:t>
            </a:r>
            <a:r>
              <a:rPr lang="en-US" sz="2000" dirty="0"/>
              <a:t> (with sound opened please </a:t>
            </a:r>
            <a:r>
              <a:rPr lang="en-US" sz="2000" dirty="0">
                <a:sym typeface="Wingdings" panose="05000000000000000000" pitchFamily="2" charset="2"/>
              </a:rPr>
              <a:t> ) to see how we ask the </a:t>
            </a:r>
            <a:r>
              <a:rPr lang="en-US" sz="2000" dirty="0" err="1">
                <a:sym typeface="Wingdings" panose="05000000000000000000" pitchFamily="2" charset="2"/>
              </a:rPr>
              <a:t>NLPBotNPC</a:t>
            </a:r>
            <a:r>
              <a:rPr lang="en-US" sz="2000" dirty="0">
                <a:sym typeface="Wingdings" panose="05000000000000000000" pitchFamily="2" charset="2"/>
              </a:rPr>
              <a:t>  to do various things, respond to our questions, etc.</a:t>
            </a:r>
          </a:p>
          <a:p>
            <a:pPr lvl="1"/>
            <a:r>
              <a:rPr lang="en-US" sz="2000" dirty="0">
                <a:sym typeface="Wingdings" panose="05000000000000000000" pitchFamily="2" charset="2"/>
              </a:rPr>
              <a:t>At runtime, we press CTRL+R to listen to the user’s voice in the local mic device. Then, when there is a small pause in the voice, we begin our inferences and perform the request.</a:t>
            </a:r>
          </a:p>
          <a:p>
            <a:pPr lvl="1"/>
            <a:endParaRPr lang="en-US" sz="2000" dirty="0">
              <a:sym typeface="Wingdings" panose="05000000000000000000" pitchFamily="2" charset="2"/>
            </a:endParaRPr>
          </a:p>
          <a:p>
            <a:r>
              <a:rPr lang="en-US" sz="2000" dirty="0">
                <a:sym typeface="Wingdings" panose="05000000000000000000" pitchFamily="2" charset="2"/>
              </a:rPr>
              <a:t>Check the </a:t>
            </a:r>
            <a:r>
              <a:rPr lang="en-US" sz="2000" b="1" dirty="0"/>
              <a:t>Presentation/Demo with text commands.mp4 </a:t>
            </a:r>
            <a:r>
              <a:rPr lang="en-US" sz="2000" dirty="0"/>
              <a:t>to see different other things by inputting commands as text. </a:t>
            </a:r>
          </a:p>
          <a:p>
            <a:pPr lvl="1"/>
            <a:r>
              <a:rPr lang="en-US" sz="2000" dirty="0"/>
              <a:t>A small </a:t>
            </a:r>
            <a:r>
              <a:rPr lang="en-US" sz="2000" dirty="0" err="1"/>
              <a:t>UIWidget</a:t>
            </a:r>
            <a:r>
              <a:rPr lang="en-US" sz="2000" dirty="0"/>
              <a:t> is used to write text. After pressing the ENTER key, we start the same processes as above.</a:t>
            </a:r>
          </a:p>
        </p:txBody>
      </p:sp>
      <p:sp>
        <p:nvSpPr>
          <p:cNvPr id="4" name="TextBox 3">
            <a:extLst>
              <a:ext uri="{FF2B5EF4-FFF2-40B4-BE49-F238E27FC236}">
                <a16:creationId xmlns:a16="http://schemas.microsoft.com/office/drawing/2014/main" id="{CC9CF730-E207-4E60-BD15-20E5BCF259C6}"/>
              </a:ext>
            </a:extLst>
          </p:cNvPr>
          <p:cNvSpPr txBox="1"/>
          <p:nvPr/>
        </p:nvSpPr>
        <p:spPr>
          <a:xfrm>
            <a:off x="559166" y="809146"/>
            <a:ext cx="7486239" cy="523220"/>
          </a:xfrm>
          <a:prstGeom prst="rect">
            <a:avLst/>
          </a:prstGeom>
          <a:noFill/>
        </p:spPr>
        <p:txBody>
          <a:bodyPr wrap="square" rtlCol="0">
            <a:spAutoFit/>
          </a:bodyPr>
          <a:lstStyle/>
          <a:p>
            <a:r>
              <a:rPr lang="en-US" sz="2800" dirty="0"/>
              <a:t>2.1 DEMOS:</a:t>
            </a:r>
          </a:p>
        </p:txBody>
      </p:sp>
    </p:spTree>
    <p:extLst>
      <p:ext uri="{BB962C8B-B14F-4D97-AF65-F5344CB8AC3E}">
        <p14:creationId xmlns:p14="http://schemas.microsoft.com/office/powerpoint/2010/main" val="1200044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7A280-427C-46E3-AD69-B393BBBC965E}"/>
              </a:ext>
            </a:extLst>
          </p:cNvPr>
          <p:cNvSpPr>
            <a:spLocks noGrp="1"/>
          </p:cNvSpPr>
          <p:nvPr>
            <p:ph type="title"/>
          </p:nvPr>
        </p:nvSpPr>
        <p:spPr/>
        <p:txBody>
          <a:bodyPr/>
          <a:lstStyle/>
          <a:p>
            <a:r>
              <a:rPr lang="en-US" dirty="0"/>
              <a:t>3. High-level technical aspects	</a:t>
            </a:r>
          </a:p>
        </p:txBody>
      </p:sp>
      <p:sp>
        <p:nvSpPr>
          <p:cNvPr id="3" name="Content Placeholder 2">
            <a:extLst>
              <a:ext uri="{FF2B5EF4-FFF2-40B4-BE49-F238E27FC236}">
                <a16:creationId xmlns:a16="http://schemas.microsoft.com/office/drawing/2014/main" id="{0C269A12-1F57-4B20-A48F-9F9784A50FE8}"/>
              </a:ext>
            </a:extLst>
          </p:cNvPr>
          <p:cNvSpPr>
            <a:spLocks noGrp="1"/>
          </p:cNvSpPr>
          <p:nvPr>
            <p:ph idx="1"/>
          </p:nvPr>
        </p:nvSpPr>
        <p:spPr>
          <a:xfrm>
            <a:off x="838200" y="1825625"/>
            <a:ext cx="10634560" cy="4588332"/>
          </a:xfrm>
        </p:spPr>
        <p:txBody>
          <a:bodyPr>
            <a:normAutofit fontScale="70000" lnSpcReduction="20000"/>
          </a:bodyPr>
          <a:lstStyle/>
          <a:p>
            <a:pPr marL="0" indent="0">
              <a:buNone/>
            </a:pPr>
            <a:r>
              <a:rPr lang="en-US" b="1" dirty="0"/>
              <a:t>Notes</a:t>
            </a:r>
            <a:r>
              <a:rPr lang="en-US" dirty="0"/>
              <a:t>: </a:t>
            </a:r>
          </a:p>
          <a:p>
            <a:r>
              <a:rPr lang="en-US" sz="2900" dirty="0"/>
              <a:t>This is just a quick overview of the technical solutions that we use for the prototype.  We’ll get in deeper details if the submission is accepted!</a:t>
            </a:r>
          </a:p>
          <a:p>
            <a:endParaRPr lang="en-US" sz="2900" dirty="0"/>
          </a:p>
          <a:p>
            <a:r>
              <a:rPr lang="en-US" sz="2900" dirty="0"/>
              <a:t>There are three state-of-the art external NLP models forked and extended for our needs in gaming:</a:t>
            </a:r>
          </a:p>
          <a:p>
            <a:pPr marL="457200" lvl="1" indent="0">
              <a:buNone/>
            </a:pPr>
            <a:r>
              <a:rPr lang="en-US" sz="2900" dirty="0"/>
              <a:t>	- </a:t>
            </a:r>
            <a:r>
              <a:rPr lang="en-US" sz="2900" b="1" dirty="0"/>
              <a:t>Joint Intention and slot fitting model </a:t>
            </a:r>
            <a:r>
              <a:rPr lang="en-US" sz="2900" b="1" dirty="0">
                <a:hlinkClick r:id="rId2"/>
              </a:rPr>
              <a:t>https://arxiv.org/pdf/1902.10909.pdf</a:t>
            </a:r>
            <a:endParaRPr lang="en-US" sz="2900" b="1" dirty="0"/>
          </a:p>
          <a:p>
            <a:pPr marL="457200" lvl="1" indent="0">
              <a:buNone/>
            </a:pPr>
            <a:r>
              <a:rPr lang="en-US" sz="2900" b="1" dirty="0"/>
              <a:t>	- Question Answering model: </a:t>
            </a:r>
            <a:r>
              <a:rPr lang="en-US" sz="2900" b="1" dirty="0">
                <a:hlinkClick r:id="rId3"/>
              </a:rPr>
              <a:t>https://arxiv.org/pdf/1810.04805v2.pdf</a:t>
            </a:r>
            <a:r>
              <a:rPr lang="en-US" sz="2900" b="1" dirty="0"/>
              <a:t> </a:t>
            </a:r>
          </a:p>
          <a:p>
            <a:pPr marL="0" indent="0">
              <a:buNone/>
            </a:pPr>
            <a:r>
              <a:rPr lang="en-US" sz="2900" b="1" dirty="0"/>
              <a:t>	- Speech recognition module </a:t>
            </a:r>
            <a:r>
              <a:rPr lang="en-US" sz="2900" b="1" dirty="0">
                <a:hlinkClick r:id="rId4"/>
              </a:rPr>
              <a:t>https://arxiv.org/abs/2004.04099</a:t>
            </a:r>
            <a:endParaRPr lang="en-US" sz="2900" b="1" dirty="0"/>
          </a:p>
          <a:p>
            <a:pPr marL="0" indent="0">
              <a:buNone/>
            </a:pPr>
            <a:endParaRPr lang="en-US" sz="2900" dirty="0"/>
          </a:p>
          <a:p>
            <a:r>
              <a:rPr lang="en-US" sz="2900" dirty="0"/>
              <a:t>To experiment quickly (e.g., swap models, retrain, test cycle), we run the three models currently on Flask instances and REST API. </a:t>
            </a:r>
          </a:p>
          <a:p>
            <a:endParaRPr lang="en-US" sz="2900" dirty="0"/>
          </a:p>
          <a:p>
            <a:r>
              <a:rPr lang="en-US" sz="2900" dirty="0"/>
              <a:t>Of course, in a production environment each of these models could be embedded in the C++ code as kernel functions. At the moment, we don’t have this men-power at the University.</a:t>
            </a:r>
          </a:p>
        </p:txBody>
      </p:sp>
    </p:spTree>
    <p:extLst>
      <p:ext uri="{BB962C8B-B14F-4D97-AF65-F5344CB8AC3E}">
        <p14:creationId xmlns:p14="http://schemas.microsoft.com/office/powerpoint/2010/main" val="2647773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5B5B8-C7A0-45F0-9F48-0C1CE78A3877}"/>
              </a:ext>
            </a:extLst>
          </p:cNvPr>
          <p:cNvSpPr>
            <a:spLocks noGrp="1"/>
          </p:cNvSpPr>
          <p:nvPr>
            <p:ph type="title"/>
          </p:nvPr>
        </p:nvSpPr>
        <p:spPr/>
        <p:txBody>
          <a:bodyPr/>
          <a:lstStyle/>
          <a:p>
            <a:r>
              <a:rPr lang="en-US" dirty="0"/>
              <a:t>4. Game knowledge representation</a:t>
            </a:r>
          </a:p>
        </p:txBody>
      </p:sp>
      <p:sp>
        <p:nvSpPr>
          <p:cNvPr id="3" name="Content Placeholder 2">
            <a:extLst>
              <a:ext uri="{FF2B5EF4-FFF2-40B4-BE49-F238E27FC236}">
                <a16:creationId xmlns:a16="http://schemas.microsoft.com/office/drawing/2014/main" id="{63BBC01F-8EE0-4A68-A085-466B50446705}"/>
              </a:ext>
            </a:extLst>
          </p:cNvPr>
          <p:cNvSpPr>
            <a:spLocks noGrp="1"/>
          </p:cNvSpPr>
          <p:nvPr>
            <p:ph idx="1"/>
          </p:nvPr>
        </p:nvSpPr>
        <p:spPr/>
        <p:txBody>
          <a:bodyPr>
            <a:normAutofit/>
          </a:bodyPr>
          <a:lstStyle/>
          <a:p>
            <a:r>
              <a:rPr lang="en-US" sz="2000" dirty="0"/>
              <a:t>The training data for </a:t>
            </a:r>
            <a:r>
              <a:rPr lang="en-US" sz="2000" b="1" i="1" dirty="0"/>
              <a:t>Intention and slots filling model </a:t>
            </a:r>
            <a:r>
              <a:rPr lang="en-US" sz="2000" dirty="0"/>
              <a:t>come from csv files with columns: Text, Intent and Slots such that the model can understand the connection between actions, locations, and text.</a:t>
            </a:r>
          </a:p>
          <a:p>
            <a:endParaRPr lang="en-US" sz="2000" dirty="0"/>
          </a:p>
          <a:p>
            <a:r>
              <a:rPr lang="en-US" sz="2000" dirty="0"/>
              <a:t>For the </a:t>
            </a:r>
            <a:r>
              <a:rPr lang="en-US" sz="2000" b="1" i="1" dirty="0"/>
              <a:t>Question Answering model</a:t>
            </a:r>
            <a:r>
              <a:rPr lang="en-US" sz="2000" dirty="0"/>
              <a:t>, several texts describing the objects in the game, i.e.,  where given. Then, the BERT model was re-trained with the standard methodology used by chatbots in industry / academic field.  (Check </a:t>
            </a:r>
            <a:r>
              <a:rPr lang="en-US" sz="2000" dirty="0" err="1"/>
              <a:t>QuestionAnswering</a:t>
            </a:r>
            <a:r>
              <a:rPr lang="en-US" sz="2000" dirty="0"/>
              <a:t>, CONTEXT examples for more details about the possible designers’ inputs).</a:t>
            </a:r>
          </a:p>
          <a:p>
            <a:endParaRPr lang="en-US" sz="2000" dirty="0"/>
          </a:p>
          <a:p>
            <a:r>
              <a:rPr lang="en-US" sz="2000" dirty="0"/>
              <a:t>Parts of the BERT model are used jointly by the two models, so they share the same base understanding/semantics.</a:t>
            </a:r>
          </a:p>
        </p:txBody>
      </p:sp>
    </p:spTree>
    <p:extLst>
      <p:ext uri="{BB962C8B-B14F-4D97-AF65-F5344CB8AC3E}">
        <p14:creationId xmlns:p14="http://schemas.microsoft.com/office/powerpoint/2010/main" val="774975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90EE6-2486-4D65-A7A1-CEE51FAE9239}"/>
              </a:ext>
            </a:extLst>
          </p:cNvPr>
          <p:cNvSpPr>
            <a:spLocks noGrp="1"/>
          </p:cNvSpPr>
          <p:nvPr>
            <p:ph type="title"/>
          </p:nvPr>
        </p:nvSpPr>
        <p:spPr>
          <a:xfrm>
            <a:off x="838200" y="365125"/>
            <a:ext cx="11167412" cy="1325563"/>
          </a:xfrm>
        </p:spPr>
        <p:txBody>
          <a:bodyPr/>
          <a:lstStyle/>
          <a:p>
            <a:r>
              <a:rPr lang="en-US" dirty="0"/>
              <a:t>5. Methods used for NLP and game interaction</a:t>
            </a:r>
          </a:p>
        </p:txBody>
      </p:sp>
      <p:sp>
        <p:nvSpPr>
          <p:cNvPr id="10" name="Content Placeholder 9">
            <a:extLst>
              <a:ext uri="{FF2B5EF4-FFF2-40B4-BE49-F238E27FC236}">
                <a16:creationId xmlns:a16="http://schemas.microsoft.com/office/drawing/2014/main" id="{4E0A205C-C24D-43EF-8596-6FA25C183E88}"/>
              </a:ext>
            </a:extLst>
          </p:cNvPr>
          <p:cNvSpPr>
            <a:spLocks noGrp="1"/>
          </p:cNvSpPr>
          <p:nvPr>
            <p:ph idx="1"/>
          </p:nvPr>
        </p:nvSpPr>
        <p:spPr>
          <a:xfrm>
            <a:off x="735165" y="1690688"/>
            <a:ext cx="10618635" cy="1259087"/>
          </a:xfrm>
        </p:spPr>
        <p:txBody>
          <a:bodyPr/>
          <a:lstStyle/>
          <a:p>
            <a:pPr marL="514350" indent="-514350">
              <a:buAutoNum type="alphaUcPeriod"/>
            </a:pPr>
            <a:r>
              <a:rPr lang="en-US" dirty="0"/>
              <a:t>Question answering</a:t>
            </a:r>
          </a:p>
          <a:p>
            <a:pPr marL="0" indent="0">
              <a:buNone/>
            </a:pPr>
            <a:r>
              <a:rPr lang="en-US" sz="2000" dirty="0"/>
              <a:t>Bert model is re-trained on knowledge data texts provided by the designer/user. A few examples of knowledge data:</a:t>
            </a:r>
          </a:p>
        </p:txBody>
      </p:sp>
      <p:pic>
        <p:nvPicPr>
          <p:cNvPr id="14" name="Picture 13">
            <a:extLst>
              <a:ext uri="{FF2B5EF4-FFF2-40B4-BE49-F238E27FC236}">
                <a16:creationId xmlns:a16="http://schemas.microsoft.com/office/drawing/2014/main" id="{4ED3FF0A-28FD-462C-B771-98CF2D226366}"/>
              </a:ext>
            </a:extLst>
          </p:cNvPr>
          <p:cNvPicPr>
            <a:picLocks noChangeAspect="1"/>
          </p:cNvPicPr>
          <p:nvPr/>
        </p:nvPicPr>
        <p:blipFill>
          <a:blip r:embed="rId2"/>
          <a:stretch>
            <a:fillRect/>
          </a:stretch>
        </p:blipFill>
        <p:spPr>
          <a:xfrm>
            <a:off x="657449" y="3108630"/>
            <a:ext cx="6109014" cy="3092609"/>
          </a:xfrm>
          <a:prstGeom prst="rect">
            <a:avLst/>
          </a:prstGeom>
        </p:spPr>
      </p:pic>
      <p:pic>
        <p:nvPicPr>
          <p:cNvPr id="16" name="Picture 15">
            <a:extLst>
              <a:ext uri="{FF2B5EF4-FFF2-40B4-BE49-F238E27FC236}">
                <a16:creationId xmlns:a16="http://schemas.microsoft.com/office/drawing/2014/main" id="{53435862-C0D9-45E9-B012-8165210FEF74}"/>
              </a:ext>
            </a:extLst>
          </p:cNvPr>
          <p:cNvPicPr>
            <a:picLocks noChangeAspect="1"/>
          </p:cNvPicPr>
          <p:nvPr/>
        </p:nvPicPr>
        <p:blipFill>
          <a:blip r:embed="rId3"/>
          <a:stretch>
            <a:fillRect/>
          </a:stretch>
        </p:blipFill>
        <p:spPr>
          <a:xfrm>
            <a:off x="6849922" y="3710344"/>
            <a:ext cx="5252451" cy="1889179"/>
          </a:xfrm>
          <a:prstGeom prst="rect">
            <a:avLst/>
          </a:prstGeom>
        </p:spPr>
      </p:pic>
    </p:spTree>
    <p:extLst>
      <p:ext uri="{BB962C8B-B14F-4D97-AF65-F5344CB8AC3E}">
        <p14:creationId xmlns:p14="http://schemas.microsoft.com/office/powerpoint/2010/main" val="3777355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EBF2CC-34C6-4C2D-9A8A-7DAD96FA1F73}"/>
              </a:ext>
            </a:extLst>
          </p:cNvPr>
          <p:cNvSpPr>
            <a:spLocks noGrp="1"/>
          </p:cNvSpPr>
          <p:nvPr>
            <p:ph idx="1"/>
          </p:nvPr>
        </p:nvSpPr>
        <p:spPr>
          <a:xfrm>
            <a:off x="502700" y="654667"/>
            <a:ext cx="10515600" cy="934141"/>
          </a:xfrm>
        </p:spPr>
        <p:txBody>
          <a:bodyPr>
            <a:normAutofit/>
          </a:bodyPr>
          <a:lstStyle/>
          <a:p>
            <a:pPr marL="0" indent="0">
              <a:buNone/>
            </a:pPr>
            <a:r>
              <a:rPr lang="en-US" sz="1800" b="1" dirty="0"/>
              <a:t>Note</a:t>
            </a:r>
            <a:r>
              <a:rPr lang="en-US" sz="1800" dirty="0"/>
              <a:t>: more explanations will be given if accepted, about the flow description, data processing on input/output ends, etc.</a:t>
            </a:r>
          </a:p>
        </p:txBody>
      </p:sp>
      <p:pic>
        <p:nvPicPr>
          <p:cNvPr id="5" name="Picture 4">
            <a:extLst>
              <a:ext uri="{FF2B5EF4-FFF2-40B4-BE49-F238E27FC236}">
                <a16:creationId xmlns:a16="http://schemas.microsoft.com/office/drawing/2014/main" id="{BB31D9AA-B46A-4E60-B0D2-26EF2D983B8C}"/>
              </a:ext>
            </a:extLst>
          </p:cNvPr>
          <p:cNvPicPr>
            <a:picLocks noChangeAspect="1"/>
          </p:cNvPicPr>
          <p:nvPr/>
        </p:nvPicPr>
        <p:blipFill>
          <a:blip r:embed="rId2"/>
          <a:stretch>
            <a:fillRect/>
          </a:stretch>
        </p:blipFill>
        <p:spPr>
          <a:xfrm>
            <a:off x="474090" y="1419146"/>
            <a:ext cx="11717910" cy="4836927"/>
          </a:xfrm>
          <a:prstGeom prst="rect">
            <a:avLst/>
          </a:prstGeom>
        </p:spPr>
      </p:pic>
    </p:spTree>
    <p:extLst>
      <p:ext uri="{BB962C8B-B14F-4D97-AF65-F5344CB8AC3E}">
        <p14:creationId xmlns:p14="http://schemas.microsoft.com/office/powerpoint/2010/main" val="757118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TotalTime>
  <Words>1153</Words>
  <Application>Microsoft Office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Natural Language Processing for Video Games </vt:lpstr>
      <vt:lpstr>Content</vt:lpstr>
      <vt:lpstr>1. Motivation</vt:lpstr>
      <vt:lpstr>2. Demos and source code</vt:lpstr>
      <vt:lpstr>PowerPoint Presentation</vt:lpstr>
      <vt:lpstr>3. High-level technical aspects </vt:lpstr>
      <vt:lpstr>4. Game knowledge representation</vt:lpstr>
      <vt:lpstr>5. Methods used for NLP and game interaction</vt:lpstr>
      <vt:lpstr>PowerPoint Presentation</vt:lpstr>
      <vt:lpstr>PowerPoint Presentation</vt:lpstr>
      <vt:lpstr>PowerPoint Presentation</vt:lpstr>
      <vt:lpstr>PowerPoint Presentation</vt:lpstr>
      <vt:lpstr>C. Complete example dataflow</vt:lpstr>
      <vt:lpstr>6. Future work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Ciprian Ionut Paduraru</dc:creator>
  <cp:lastModifiedBy>Miruna-Gabriela Paduraru</cp:lastModifiedBy>
  <cp:revision>68</cp:revision>
  <dcterms:created xsi:type="dcterms:W3CDTF">2022-02-10T13:43:24Z</dcterms:created>
  <dcterms:modified xsi:type="dcterms:W3CDTF">2022-02-10T19:11:57Z</dcterms:modified>
</cp:coreProperties>
</file>