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2"/>
  </p:notesMasterIdLst>
  <p:handoutMasterIdLst>
    <p:handoutMasterId r:id="rId23"/>
  </p:handoutMasterIdLst>
  <p:sldIdLst>
    <p:sldId id="260" r:id="rId5"/>
    <p:sldId id="257"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4" d="100"/>
          <a:sy n="64" d="100"/>
        </p:scale>
        <p:origin x="64" y="7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E37904-F8A2-4E51-8C8D-2EB9E27B435C}" type="datetime1">
              <a:rPr lang="fr-FR" smtClean="0"/>
              <a:t>03/03/2023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45484C-7992-44E9-9002-213D76072A08}" type="slidenum">
              <a:rPr lang="fr-FR" smtClean="0"/>
              <a:t>‹N°›</a:t>
            </a:fld>
            <a:endParaRPr lang="fr-FR"/>
          </a:p>
        </p:txBody>
      </p:sp>
    </p:spTree>
    <p:extLst>
      <p:ext uri="{BB962C8B-B14F-4D97-AF65-F5344CB8AC3E}">
        <p14:creationId xmlns:p14="http://schemas.microsoft.com/office/powerpoint/2010/main" val="2515921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B870E99-AA52-4646-AE77-854CDBAA685F}" type="datetime1">
              <a:rPr lang="fr-FR" noProof="0" smtClean="0"/>
              <a:t>03/03/2023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24A772-5D94-4F12-8B86-44D4FB26368F}" type="slidenum">
              <a:rPr lang="fr-FR" noProof="0" smtClean="0"/>
              <a:t>‹N°›</a:t>
            </a:fld>
            <a:endParaRPr lang="fr-FR" noProof="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B524A772-5D94-4F12-8B86-44D4FB26368F}" type="slidenum">
              <a:rPr lang="fr-FR" smtClean="0"/>
              <a:t>1</a:t>
            </a:fld>
            <a:endParaRPr lang="fr-FR"/>
          </a:p>
        </p:txBody>
      </p:sp>
    </p:spTree>
    <p:extLst>
      <p:ext uri="{BB962C8B-B14F-4D97-AF65-F5344CB8AC3E}">
        <p14:creationId xmlns:p14="http://schemas.microsoft.com/office/powerpoint/2010/main" val="51741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B524A772-5D94-4F12-8B86-44D4FB26368F}" type="slidenum">
              <a:rPr lang="fr-FR" smtClean="0"/>
              <a:t>2</a:t>
            </a:fld>
            <a:endParaRPr lang="fr-FR"/>
          </a:p>
        </p:txBody>
      </p:sp>
    </p:spTree>
    <p:extLst>
      <p:ext uri="{BB962C8B-B14F-4D97-AF65-F5344CB8AC3E}">
        <p14:creationId xmlns:p14="http://schemas.microsoft.com/office/powerpoint/2010/main" val="80161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e 18"/>
          <p:cNvGrpSpPr/>
          <p:nvPr/>
        </p:nvGrpSpPr>
        <p:grpSpPr>
          <a:xfrm>
            <a:off x="546100" y="-4763"/>
            <a:ext cx="5014912" cy="6862763"/>
            <a:chOff x="2928938" y="-4763"/>
            <a:chExt cx="5014912" cy="6862763"/>
          </a:xfrm>
        </p:grpSpPr>
        <p:sp>
          <p:nvSpPr>
            <p:cNvPr id="22" name="Forme libre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orme libre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orme libre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orme libre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orme libre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orme libre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re 1"/>
          <p:cNvSpPr>
            <a:spLocks noGrp="1"/>
          </p:cNvSpPr>
          <p:nvPr>
            <p:ph type="ctrTitle"/>
          </p:nvPr>
        </p:nvSpPr>
        <p:spPr>
          <a:xfrm>
            <a:off x="2928401" y="1380068"/>
            <a:ext cx="8574622" cy="2616199"/>
          </a:xfrm>
        </p:spPr>
        <p:txBody>
          <a:bodyPr rtlCol="0" anchor="b">
            <a:normAutofit/>
          </a:bodyPr>
          <a:lstStyle>
            <a:lvl1pPr algn="r">
              <a:defRPr sz="6000">
                <a:effectLst/>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4515377" y="3996267"/>
            <a:ext cx="6987645" cy="1388534"/>
          </a:xfrm>
        </p:spPr>
        <p:txBody>
          <a:bodyPr rtlCol="0"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smtClean="0"/>
              <a:t>Modifier le style des sous-titres du masque</a:t>
            </a:r>
            <a:endParaRPr lang="fr-FR" noProof="0"/>
          </a:p>
        </p:txBody>
      </p:sp>
      <p:sp>
        <p:nvSpPr>
          <p:cNvPr id="4" name="Espace réservé de la date 3"/>
          <p:cNvSpPr>
            <a:spLocks noGrp="1"/>
          </p:cNvSpPr>
          <p:nvPr>
            <p:ph type="dt" sz="half" idx="10"/>
          </p:nvPr>
        </p:nvSpPr>
        <p:spPr/>
        <p:txBody>
          <a:bodyPr rtlCol="0"/>
          <a:lstStyle/>
          <a:p>
            <a:pPr rtl="0"/>
            <a:fld id="{92F9D518-8649-489B-BB33-D28509A22E05}" type="datetime1">
              <a:rPr lang="fr-FR" noProof="0" smtClean="0"/>
              <a:t>03/03/2023</a:t>
            </a:fld>
            <a:endParaRPr lang="fr-FR" noProof="0"/>
          </a:p>
        </p:txBody>
      </p:sp>
      <p:sp>
        <p:nvSpPr>
          <p:cNvPr id="5" name="Espace réservé au pied de page 4"/>
          <p:cNvSpPr>
            <a:spLocks noGrp="1"/>
          </p:cNvSpPr>
          <p:nvPr>
            <p:ph type="ftr" sz="quarter" idx="11"/>
          </p:nvPr>
        </p:nvSpPr>
        <p:spPr>
          <a:xfrm>
            <a:off x="5332412" y="5883275"/>
            <a:ext cx="4324044" cy="365125"/>
          </a:xfrm>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4311" y="4732865"/>
            <a:ext cx="10018711" cy="566738"/>
          </a:xfrm>
        </p:spPr>
        <p:txBody>
          <a:bodyPr rtlCol="0" anchor="b">
            <a:normAutofit/>
          </a:bodyPr>
          <a:lstStyle>
            <a:lvl1pPr algn="ctr">
              <a:defRPr sz="2400" b="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484311" y="5299603"/>
            <a:ext cx="10018711" cy="493712"/>
          </a:xfrm>
        </p:spPr>
        <p:txBody>
          <a:bodyPr rtlCol="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FCC7B47-4A16-4F08-B8DA-AC391B64504B}" type="datetime1">
              <a:rPr lang="fr-FR" noProof="0" smtClean="0"/>
              <a:t>03/03/2023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4312" y="685800"/>
            <a:ext cx="10018711" cy="3048000"/>
          </a:xfrm>
        </p:spPr>
        <p:txBody>
          <a:bodyPr rtlCol="0" anchor="ctr">
            <a:normAutofit/>
          </a:bodyPr>
          <a:lstStyle>
            <a:lvl1pPr algn="ctr">
              <a:defRPr sz="3200" b="0" cap="none"/>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484312" y="4343400"/>
            <a:ext cx="10018713"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2F86DF59-5A5B-4FEF-8DB6-0C2A55E7E7C1}" type="datetime1">
              <a:rPr lang="fr-FR" noProof="0" smtClean="0"/>
              <a:t>03/03/2023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Zone de texte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FR" sz="8000" noProof="0">
                <a:solidFill>
                  <a:schemeClr val="tx1"/>
                </a:solidFill>
                <a:effectLst/>
              </a:rPr>
              <a:t>“</a:t>
            </a:r>
          </a:p>
        </p:txBody>
      </p:sp>
      <p:sp>
        <p:nvSpPr>
          <p:cNvPr id="15" name="Zone de texte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2" name="Titre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fr-FR" noProof="0" smtClean="0"/>
              <a:t>Modifiez le style du titre</a:t>
            </a:r>
            <a:endParaRPr lang="fr-FR" noProof="0"/>
          </a:p>
        </p:txBody>
      </p:sp>
      <p:sp>
        <p:nvSpPr>
          <p:cNvPr id="10" name="Espace réservé du texte 9"/>
          <p:cNvSpPr>
            <a:spLocks noGrp="1"/>
          </p:cNvSpPr>
          <p:nvPr>
            <p:ph type="body" sz="quarter" idx="13" hasCustomPrompt="1"/>
          </p:nvPr>
        </p:nvSpPr>
        <p:spPr>
          <a:xfrm>
            <a:off x="2436811" y="3428999"/>
            <a:ext cx="8532815" cy="381000"/>
          </a:xfrm>
        </p:spPr>
        <p:txBody>
          <a:bodyPr rtlCol="0"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1484311" y="4343400"/>
            <a:ext cx="10018711"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128E9C51-022A-4F13-BB3C-03F56F5A921F}" type="datetime1">
              <a:rPr lang="fr-FR" noProof="0" smtClean="0"/>
              <a:t>03/03/2023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484313" y="3308581"/>
            <a:ext cx="10018709" cy="1468800"/>
          </a:xfrm>
        </p:spPr>
        <p:txBody>
          <a:bodyPr rtlCol="0" anchor="b">
            <a:normAutofit/>
          </a:bodyPr>
          <a:lstStyle>
            <a:lvl1pPr algn="r">
              <a:defRPr sz="3200" b="0" cap="none"/>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484312" y="4777381"/>
            <a:ext cx="10018710"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22DDCEBF-B043-4B9E-8C3E-4EFCD3F41DCE}" type="datetime1">
              <a:rPr lang="fr-FR" noProof="0" smtClean="0"/>
              <a:t>03/03/2023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sp>
        <p:nvSpPr>
          <p:cNvPr id="14" name="Zone de texte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FR" sz="8000" noProof="0">
                <a:solidFill>
                  <a:schemeClr val="tx1"/>
                </a:solidFill>
                <a:effectLst/>
              </a:rPr>
              <a:t>“</a:t>
            </a:r>
          </a:p>
        </p:txBody>
      </p:sp>
      <p:sp>
        <p:nvSpPr>
          <p:cNvPr id="15" name="Zone de texte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2" name="Titre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fr-FR" noProof="0" smtClean="0"/>
              <a:t>Modifiez le style du titre</a:t>
            </a:r>
            <a:endParaRPr lang="fr-FR" noProof="0"/>
          </a:p>
        </p:txBody>
      </p:sp>
      <p:sp>
        <p:nvSpPr>
          <p:cNvPr id="10" name="Espace réservé du texte 9"/>
          <p:cNvSpPr>
            <a:spLocks noGrp="1"/>
          </p:cNvSpPr>
          <p:nvPr>
            <p:ph type="body" sz="quarter" idx="13" hasCustomPrompt="1"/>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1484312" y="4775200"/>
            <a:ext cx="10018710" cy="1016000"/>
          </a:xfrm>
        </p:spPr>
        <p:txBody>
          <a:bodyPr rtlCol="0"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F1B3261F-29AB-42FA-A6B2-5460097CD73F}" type="datetime1">
              <a:rPr lang="fr-FR" noProof="0" smtClean="0"/>
              <a:t>03/03/2023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r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rtl="0"/>
            <a:r>
              <a:rPr lang="fr-FR" noProof="0" smtClean="0"/>
              <a:t>Modifiez le style du titre</a:t>
            </a:r>
            <a:endParaRPr lang="fr-FR" noProof="0"/>
          </a:p>
        </p:txBody>
      </p:sp>
      <p:sp>
        <p:nvSpPr>
          <p:cNvPr id="10" name="Espace réservé du texte 9"/>
          <p:cNvSpPr>
            <a:spLocks noGrp="1"/>
          </p:cNvSpPr>
          <p:nvPr>
            <p:ph type="body" sz="quarter" idx="13" hasCustomPrompt="1"/>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1484311" y="4343400"/>
            <a:ext cx="10018713"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FFDACB55-9337-45E2-88D4-1E57BA85153F}" type="datetime1">
              <a:rPr lang="fr-FR" noProof="0" smtClean="0"/>
              <a:t>03/03/2023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ctr">
              <a:defRPr/>
            </a:lvl1pPr>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83731E36-CB5F-4FF2-BDF3-1992490BAE76}" type="datetime1">
              <a:rPr lang="fr-FR" noProof="0" smtClean="0"/>
              <a:t>03/03/2023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732655" y="685800"/>
            <a:ext cx="1770369" cy="5105400"/>
          </a:xfrm>
        </p:spPr>
        <p:txBody>
          <a:bodyPr vert="eaVert"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a:xfrm>
            <a:off x="1484312" y="685800"/>
            <a:ext cx="8019742" cy="5105400"/>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25BCDBD-CCBE-4A60-BC5D-721CE2F626BF}" type="datetime1">
              <a:rPr lang="fr-FR" noProof="0" smtClean="0"/>
              <a:t>03/03/2023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77623EB-919B-4CDC-8685-EA99111A60FD}" type="datetime1">
              <a:rPr lang="fr-FR" noProof="0" smtClean="0"/>
              <a:t>03/03/2023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951856" y="5867131"/>
            <a:ext cx="551167" cy="365125"/>
          </a:xfrm>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72279" y="2666999"/>
            <a:ext cx="8930747" cy="2110382"/>
          </a:xfrm>
        </p:spPr>
        <p:txBody>
          <a:bodyPr rtlCol="0" anchor="b"/>
          <a:lstStyle>
            <a:lvl1pPr algn="r">
              <a:defRPr sz="4000" b="0" cap="none"/>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2572278" y="4777381"/>
            <a:ext cx="8930748"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F7705381-BAB4-4BF2-AA93-EDF4DCBEF018}" type="datetime1">
              <a:rPr lang="fr-FR" noProof="0" smtClean="0"/>
              <a:t>03/03/2023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84311" y="685800"/>
            <a:ext cx="10018713" cy="1752599"/>
          </a:xfrm>
        </p:spPr>
        <p:txBody>
          <a:bodyPr rtlCol="0"/>
          <a:lstStyle/>
          <a:p>
            <a:pPr rtl="0"/>
            <a:r>
              <a:rPr lang="fr-FR" noProof="0" smtClean="0"/>
              <a:t>Modifiez le style du titre</a:t>
            </a:r>
            <a:endParaRPr lang="fr-FR" noProof="0"/>
          </a:p>
        </p:txBody>
      </p:sp>
      <p:sp>
        <p:nvSpPr>
          <p:cNvPr id="3" name="Espace réservé du contenu 2"/>
          <p:cNvSpPr>
            <a:spLocks noGrp="1"/>
          </p:cNvSpPr>
          <p:nvPr>
            <p:ph sz="half" idx="1" hasCustomPrompt="1"/>
          </p:nvPr>
        </p:nvSpPr>
        <p:spPr>
          <a:xfrm>
            <a:off x="1484312" y="2666999"/>
            <a:ext cx="4895055"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607967" y="2667000"/>
            <a:ext cx="4895056"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228FF31-9269-44DF-8496-200E8219D806}" type="datetime1">
              <a:rPr lang="fr-FR" noProof="0" smtClean="0"/>
              <a:t>03/03/2023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772179" y="2658533"/>
            <a:ext cx="4607188"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484311"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880487" y="2667000"/>
            <a:ext cx="4622537"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6607967"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C9D22F9-D383-48E8-8852-1F0EAED4A62D}" type="datetime1">
              <a:rPr lang="fr-FR" noProof="0" smtClean="0"/>
              <a:t>03/03/2023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e la date 2"/>
          <p:cNvSpPr>
            <a:spLocks noGrp="1"/>
          </p:cNvSpPr>
          <p:nvPr>
            <p:ph type="dt" sz="half" idx="10"/>
          </p:nvPr>
        </p:nvSpPr>
        <p:spPr/>
        <p:txBody>
          <a:bodyPr rtlCol="0"/>
          <a:lstStyle/>
          <a:p>
            <a:pPr rtl="0"/>
            <a:fld id="{DB4E3E52-AAD2-4419-810A-F7B6DFCCD699}" type="datetime1">
              <a:rPr lang="fr-FR" noProof="0" smtClean="0"/>
              <a:t>03/03/2023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6FE0EBD-1D52-403E-BE5A-555260D573F4}" type="datetime1">
              <a:rPr lang="fr-FR" noProof="0" smtClean="0"/>
              <a:t>03/03/2023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4312" y="1600200"/>
            <a:ext cx="3549121" cy="1371600"/>
          </a:xfrm>
        </p:spPr>
        <p:txBody>
          <a:bodyPr rtlCol="0" anchor="b">
            <a:normAutofit/>
          </a:bodyPr>
          <a:lstStyle>
            <a:lvl1pPr algn="ctr">
              <a:defRPr sz="2400" b="0"/>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5262033" y="685799"/>
            <a:ext cx="6240990" cy="5105401"/>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484312" y="2971800"/>
            <a:ext cx="3549121" cy="1828800"/>
          </a:xfrm>
        </p:spPr>
        <p:txBody>
          <a:bodyPr rtlCol="0">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C8D3D898-DB9E-49AD-9036-0F1A55D0B976}" type="datetime1">
              <a:rPr lang="fr-FR" noProof="0" smtClean="0"/>
              <a:t>03/03/2023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724" y="1752599"/>
            <a:ext cx="5426158" cy="1371600"/>
          </a:xfrm>
        </p:spPr>
        <p:txBody>
          <a:bodyPr rtlCol="0" anchor="b">
            <a:normAutofit/>
          </a:bodyPr>
          <a:lstStyle>
            <a:lvl1pPr algn="ctr">
              <a:defRPr sz="2800" b="0"/>
            </a:lvl1pPr>
          </a:lstStyle>
          <a:p>
            <a:pPr rtl="0"/>
            <a:r>
              <a:rPr lang="fr-FR" noProof="0" smtClean="0"/>
              <a:t>Modifiez le style du titre</a:t>
            </a:r>
            <a:endParaRPr lang="fr-FR" noProof="0"/>
          </a:p>
        </p:txBody>
      </p:sp>
      <p:sp>
        <p:nvSpPr>
          <p:cNvPr id="14" name="Espace réservé d’image 2"/>
          <p:cNvSpPr>
            <a:spLocks noGrp="1" noChangeAspect="1"/>
          </p:cNvSpPr>
          <p:nvPr>
            <p:ph type="pic" idx="1" hasCustomPrompt="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482724" y="3124199"/>
            <a:ext cx="5426158" cy="1828800"/>
          </a:xfrm>
        </p:spPr>
        <p:txBody>
          <a:bodyPr rtlCol="0">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F4D8DF9-0BA4-4AB2-AAA6-30FBCBC7CA7D}" type="datetime1">
              <a:rPr lang="fr-FR" noProof="0" smtClean="0"/>
              <a:t>03/03/2023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Ref idx="1003">
        <a:schemeClr val="bg2"/>
      </p:bgRef>
    </p:bg>
    <p:spTree>
      <p:nvGrpSpPr>
        <p:cNvPr id="1" name=""/>
        <p:cNvGrpSpPr/>
        <p:nvPr/>
      </p:nvGrpSpPr>
      <p:grpSpPr>
        <a:xfrm>
          <a:off x="0" y="0"/>
          <a:ext cx="0" cy="0"/>
          <a:chOff x="0" y="0"/>
          <a:chExt cx="0" cy="0"/>
        </a:xfrm>
      </p:grpSpPr>
      <p:grpSp>
        <p:nvGrpSpPr>
          <p:cNvPr id="7" name="Groupe 6"/>
          <p:cNvGrpSpPr/>
          <p:nvPr/>
        </p:nvGrpSpPr>
        <p:grpSpPr>
          <a:xfrm>
            <a:off x="150812" y="0"/>
            <a:ext cx="2436813" cy="6858001"/>
            <a:chOff x="1320800" y="0"/>
            <a:chExt cx="2436813" cy="6858001"/>
          </a:xfrm>
        </p:grpSpPr>
        <p:sp>
          <p:nvSpPr>
            <p:cNvPr id="8" name="Forme libre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orme libre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orme libre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orme libre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orme libre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orme libre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Espace réservé du titre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DE4D3EC-82F2-4A04-9DFA-8688BFE7672E}" type="datetime1">
              <a:rPr lang="fr-FR" noProof="0" smtClean="0"/>
              <a:t>03/03/2023</a:t>
            </a:fld>
            <a:endParaRPr lang="fr-FR" noProof="0"/>
          </a:p>
        </p:txBody>
      </p:sp>
      <p:sp>
        <p:nvSpPr>
          <p:cNvPr id="5" name="Espace réservé du pied de page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fr-FR" noProof="0" smtClean="0"/>
              <a:pPr rtl="0"/>
              <a:t>‹N°›</a:t>
            </a:fld>
            <a:endParaRPr lang="fr-FR"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nvGrpSpPr>
          <p:cNvPr id="23" name="Groupe 22">
            <a:extLst>
              <a:ext uri="{FF2B5EF4-FFF2-40B4-BE49-F238E27FC236}">
                <a16:creationId xmlns:a16="http://schemas.microsoft.com/office/drawing/2014/main" id="{53D9B26A-5143-49A7-BA98-D871D5BD71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orme libre 6">
              <a:extLst>
                <a:ext uri="{FF2B5EF4-FFF2-40B4-BE49-F238E27FC236}">
                  <a16:creationId xmlns:a16="http://schemas.microsoft.com/office/drawing/2014/main" id="{68B85E55-A2A1-4682-B891-F201358A9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orme libre 7">
              <a:extLst>
                <a:ext uri="{FF2B5EF4-FFF2-40B4-BE49-F238E27FC236}">
                  <a16:creationId xmlns:a16="http://schemas.microsoft.com/office/drawing/2014/main" id="{45EF6EDB-9B5D-49E9-96FA-1AE08BF95E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orme libre 12">
              <a:extLst>
                <a:ext uri="{FF2B5EF4-FFF2-40B4-BE49-F238E27FC236}">
                  <a16:creationId xmlns:a16="http://schemas.microsoft.com/office/drawing/2014/main" id="{38338226-D6E2-4EEE-B271-DB4BD096DB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orme libre 13">
              <a:extLst>
                <a:ext uri="{FF2B5EF4-FFF2-40B4-BE49-F238E27FC236}">
                  <a16:creationId xmlns:a16="http://schemas.microsoft.com/office/drawing/2014/main" id="{4878FB48-17B3-4A11-8025-DE0945CD4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orme libre 14">
              <a:extLst>
                <a:ext uri="{FF2B5EF4-FFF2-40B4-BE49-F238E27FC236}">
                  <a16:creationId xmlns:a16="http://schemas.microsoft.com/office/drawing/2014/main" id="{4150A21C-DD6D-4D3C-9E95-7A3CA263BE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orme libre 15">
              <a:extLst>
                <a:ext uri="{FF2B5EF4-FFF2-40B4-BE49-F238E27FC236}">
                  <a16:creationId xmlns:a16="http://schemas.microsoft.com/office/drawing/2014/main" id="{7505BF04-104D-4180-A284-42FCD6B04D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re 1">
            <a:extLst>
              <a:ext uri="{FF2B5EF4-FFF2-40B4-BE49-F238E27FC236}">
                <a16:creationId xmlns:a16="http://schemas.microsoft.com/office/drawing/2014/main" id="{652CD06E-EB43-4697-A9C1-290232C3BAD6}"/>
              </a:ext>
            </a:extLst>
          </p:cNvPr>
          <p:cNvSpPr>
            <a:spLocks noGrp="1"/>
          </p:cNvSpPr>
          <p:nvPr>
            <p:ph type="ctrTitle"/>
          </p:nvPr>
        </p:nvSpPr>
        <p:spPr>
          <a:xfrm>
            <a:off x="574296" y="195072"/>
            <a:ext cx="9465052" cy="1888077"/>
          </a:xfrm>
        </p:spPr>
        <p:txBody>
          <a:bodyPr rtlCol="0">
            <a:noAutofit/>
          </a:bodyPr>
          <a:lstStyle/>
          <a:p>
            <a:pPr algn="ctr"/>
            <a:r>
              <a:rPr lang="fr-FR" sz="4800" dirty="0" smtClean="0"/>
              <a:t/>
            </a:r>
            <a:br>
              <a:rPr lang="fr-FR" sz="4800" dirty="0" smtClean="0"/>
            </a:br>
            <a:r>
              <a:rPr lang="fr-FR" sz="4800" dirty="0"/>
              <a:t/>
            </a:r>
            <a:br>
              <a:rPr lang="fr-FR" sz="4800" dirty="0"/>
            </a:br>
            <a:r>
              <a:rPr lang="fr-FR" sz="4800" dirty="0" smtClean="0"/>
              <a:t/>
            </a:r>
            <a:br>
              <a:rPr lang="fr-FR" sz="4800" dirty="0" smtClean="0"/>
            </a:br>
            <a:r>
              <a:rPr lang="fr-FR" sz="4800" dirty="0" smtClean="0"/>
              <a:t>THEME :</a:t>
            </a:r>
            <a:br>
              <a:rPr lang="fr-FR" sz="4800" dirty="0" smtClean="0"/>
            </a:br>
            <a:r>
              <a:rPr lang="fr-FR" sz="4800" dirty="0" smtClean="0"/>
              <a:t>REPARTITION ENTRE TROIS SGBD</a:t>
            </a:r>
            <a:endParaRPr lang="fr-FR" sz="4800" dirty="0"/>
          </a:p>
        </p:txBody>
      </p:sp>
      <p:sp>
        <p:nvSpPr>
          <p:cNvPr id="3" name="Sous-titre 2">
            <a:extLst>
              <a:ext uri="{FF2B5EF4-FFF2-40B4-BE49-F238E27FC236}">
                <a16:creationId xmlns:a16="http://schemas.microsoft.com/office/drawing/2014/main" id="{1FBBDE4E-FFA3-44D5-BA0B-7575E2214B7C}"/>
              </a:ext>
            </a:extLst>
          </p:cNvPr>
          <p:cNvSpPr>
            <a:spLocks noGrp="1"/>
          </p:cNvSpPr>
          <p:nvPr>
            <p:ph type="subTitle" idx="1"/>
          </p:nvPr>
        </p:nvSpPr>
        <p:spPr>
          <a:xfrm>
            <a:off x="574296" y="2581071"/>
            <a:ext cx="7377490" cy="3783153"/>
          </a:xfrm>
        </p:spPr>
        <p:txBody>
          <a:bodyPr rtlCol="0">
            <a:normAutofit/>
          </a:bodyPr>
          <a:lstStyle/>
          <a:p>
            <a:pPr algn="l" rtl="0"/>
            <a:r>
              <a:rPr lang="fr-FR" dirty="0" smtClean="0"/>
              <a:t>Présenté par : </a:t>
            </a:r>
          </a:p>
          <a:p>
            <a:pPr marL="342900" indent="-342900" algn="l" rtl="0">
              <a:buFont typeface="Wingdings" panose="05000000000000000000" pitchFamily="2" charset="2"/>
              <a:buChar char="q"/>
            </a:pPr>
            <a:r>
              <a:rPr lang="fr-FR" dirty="0" smtClean="0"/>
              <a:t>AKPAI </a:t>
            </a:r>
          </a:p>
          <a:p>
            <a:pPr marL="342900" indent="-342900" algn="l" rtl="0">
              <a:buFont typeface="Wingdings" panose="05000000000000000000" pitchFamily="2" charset="2"/>
              <a:buChar char="q"/>
            </a:pPr>
            <a:r>
              <a:rPr lang="fr-FR" dirty="0" smtClean="0"/>
              <a:t>HOUNSOUKE</a:t>
            </a:r>
          </a:p>
          <a:p>
            <a:pPr marL="342900" indent="-342900" algn="l" rtl="0">
              <a:buFont typeface="Wingdings" panose="05000000000000000000" pitchFamily="2" charset="2"/>
              <a:buChar char="q"/>
            </a:pPr>
            <a:r>
              <a:rPr lang="fr-FR" dirty="0" smtClean="0"/>
              <a:t>AGBAGBA</a:t>
            </a:r>
          </a:p>
          <a:p>
            <a:pPr marL="342900" indent="-342900" algn="l" rtl="0">
              <a:buFont typeface="Wingdings" panose="05000000000000000000" pitchFamily="2" charset="2"/>
              <a:buChar char="q"/>
            </a:pPr>
            <a:r>
              <a:rPr lang="fr-FR" dirty="0" smtClean="0"/>
              <a:t>GALANGA </a:t>
            </a:r>
          </a:p>
          <a:p>
            <a:pPr marL="342900" indent="-342900" algn="l" rtl="0">
              <a:buFont typeface="Wingdings" panose="05000000000000000000" pitchFamily="2" charset="2"/>
              <a:buChar char="q"/>
            </a:pPr>
            <a:r>
              <a:rPr lang="fr-FR" dirty="0" smtClean="0"/>
              <a:t>KOLAGBE </a:t>
            </a:r>
          </a:p>
          <a:p>
            <a:pPr marL="342900" indent="-342900" algn="l" rtl="0">
              <a:buFont typeface="Wingdings" panose="05000000000000000000" pitchFamily="2" charset="2"/>
              <a:buChar char="q"/>
            </a:pPr>
            <a:r>
              <a:rPr lang="fr-FR" dirty="0" smtClean="0"/>
              <a:t>YATA </a:t>
            </a:r>
          </a:p>
          <a:p>
            <a:pPr marL="342900" indent="-342900" algn="l" rtl="0">
              <a:buFont typeface="Wingdings" panose="05000000000000000000" pitchFamily="2" charset="2"/>
              <a:buChar char="q"/>
            </a:pPr>
            <a:endParaRPr lang="fr-FR" dirty="0"/>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66684" y="1602658"/>
            <a:ext cx="9960077" cy="4801314"/>
          </a:xfrm>
          <a:prstGeom prst="rect">
            <a:avLst/>
          </a:prstGeom>
          <a:noFill/>
        </p:spPr>
        <p:txBody>
          <a:bodyPr wrap="square" rtlCol="0">
            <a:spAutoFit/>
          </a:bodyPr>
          <a:lstStyle/>
          <a:p>
            <a:pPr>
              <a:lnSpc>
                <a:spcPct val="200000"/>
              </a:lnSpc>
            </a:pPr>
            <a:r>
              <a:rPr lang="fr-FR" dirty="0"/>
              <a:t>Les conditions de sélection </a:t>
            </a:r>
          </a:p>
          <a:p>
            <a:pPr lvl="2">
              <a:lnSpc>
                <a:spcPct val="200000"/>
              </a:lnSpc>
            </a:pPr>
            <a:r>
              <a:rPr lang="fr-FR" dirty="0"/>
              <a:t>C1 = (nom='</a:t>
            </a:r>
            <a:r>
              <a:rPr lang="fr-FR" dirty="0" err="1"/>
              <a:t>iphone</a:t>
            </a:r>
            <a:r>
              <a:rPr lang="fr-FR" dirty="0"/>
              <a:t> x‘ et prix = 200000‘) </a:t>
            </a:r>
          </a:p>
          <a:p>
            <a:pPr lvl="2">
              <a:lnSpc>
                <a:spcPct val="200000"/>
              </a:lnSpc>
            </a:pPr>
            <a:r>
              <a:rPr lang="fr-FR" dirty="0"/>
              <a:t>C2 = </a:t>
            </a:r>
            <a:r>
              <a:rPr lang="fr-FR" dirty="0" err="1"/>
              <a:t>id_cat</a:t>
            </a:r>
            <a:r>
              <a:rPr lang="fr-FR" dirty="0"/>
              <a:t> = 1 </a:t>
            </a:r>
          </a:p>
          <a:p>
            <a:pPr lvl="2">
              <a:lnSpc>
                <a:spcPct val="200000"/>
              </a:lnSpc>
            </a:pPr>
            <a:r>
              <a:rPr lang="fr-FR" dirty="0"/>
              <a:t>C3 = </a:t>
            </a:r>
            <a:r>
              <a:rPr lang="fr-FR" dirty="0" err="1"/>
              <a:t>id_cat</a:t>
            </a:r>
            <a:r>
              <a:rPr lang="fr-FR" dirty="0"/>
              <a:t> = 4</a:t>
            </a:r>
          </a:p>
          <a:p>
            <a:pPr>
              <a:lnSpc>
                <a:spcPct val="200000"/>
              </a:lnSpc>
            </a:pPr>
            <a:r>
              <a:rPr lang="fr-FR" dirty="0"/>
              <a:t>Nous avons trois (03) contraintes donc le nombre de conjonctions est 2</a:t>
            </a:r>
            <a:r>
              <a:rPr lang="fr-FR" baseline="30000" dirty="0"/>
              <a:t>3</a:t>
            </a:r>
            <a:r>
              <a:rPr lang="fr-FR" dirty="0"/>
              <a:t>= 8. A partir des conditions Ci, on peut construire l'ensemble des conjonctions CC (i=1...8) de conditions :</a:t>
            </a:r>
          </a:p>
          <a:p>
            <a:pPr>
              <a:lnSpc>
                <a:spcPct val="200000"/>
              </a:lnSpc>
            </a:pPr>
            <a:r>
              <a:rPr lang="fr-FR" dirty="0"/>
              <a:t> CC = {C1 ʌ C2 ʌ C3, ¬C1 ʌ C2 ʌ C3, C1 ʌ ¬C2 ʌ C3, C1 ʌ C2 ʌ ¬C3, ¬C1 ʌ ¬C2 ʌ C3, C1 ʌ ¬C2 ʌ ¬C3, ¬C1 ʌ C2 ʌ </a:t>
            </a:r>
            <a:r>
              <a:rPr lang="fr-FR" dirty="0" smtClean="0"/>
              <a:t>	¬</a:t>
            </a:r>
            <a:r>
              <a:rPr lang="fr-FR" dirty="0"/>
              <a:t>C3, ¬C1 ʌ ¬C2 ʌ ¬C3}</a:t>
            </a:r>
          </a:p>
          <a:p>
            <a:endParaRPr lang="fr-FR" dirty="0"/>
          </a:p>
        </p:txBody>
      </p:sp>
    </p:spTree>
    <p:extLst>
      <p:ext uri="{BB962C8B-B14F-4D97-AF65-F5344CB8AC3E}">
        <p14:creationId xmlns:p14="http://schemas.microsoft.com/office/powerpoint/2010/main" val="161368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113936" y="816077"/>
            <a:ext cx="9960077" cy="5355312"/>
          </a:xfrm>
          <a:prstGeom prst="rect">
            <a:avLst/>
          </a:prstGeom>
          <a:noFill/>
        </p:spPr>
        <p:txBody>
          <a:bodyPr wrap="square" rtlCol="0">
            <a:spAutoFit/>
          </a:bodyPr>
          <a:lstStyle/>
          <a:p>
            <a:pPr>
              <a:lnSpc>
                <a:spcPct val="200000"/>
              </a:lnSpc>
            </a:pPr>
            <a:r>
              <a:rPr lang="fr-FR" dirty="0"/>
              <a:t>Evaluation de chacun des terme et élimination des conditions fausses </a:t>
            </a:r>
          </a:p>
          <a:p>
            <a:pPr lvl="0">
              <a:lnSpc>
                <a:spcPct val="200000"/>
              </a:lnSpc>
            </a:pPr>
            <a:r>
              <a:rPr lang="fr-FR" strike="sngStrike" dirty="0"/>
              <a:t>C1 ʌ C2 ʌ C3 = (nom = '</a:t>
            </a:r>
            <a:r>
              <a:rPr lang="fr-FR" strike="sngStrike" dirty="0" err="1"/>
              <a:t>Iphone</a:t>
            </a:r>
            <a:r>
              <a:rPr lang="fr-FR" strike="sngStrike" dirty="0"/>
              <a:t> x‘ et prix = 200000) ʌ </a:t>
            </a:r>
            <a:r>
              <a:rPr lang="fr-FR" strike="sngStrike" dirty="0" err="1"/>
              <a:t>id_cat</a:t>
            </a:r>
            <a:r>
              <a:rPr lang="fr-FR" strike="sngStrike" dirty="0"/>
              <a:t> = 1 ʌ </a:t>
            </a:r>
            <a:r>
              <a:rPr lang="fr-FR" strike="sngStrike" dirty="0" err="1"/>
              <a:t>id_cat</a:t>
            </a:r>
            <a:r>
              <a:rPr lang="fr-FR" strike="sngStrike" dirty="0"/>
              <a:t> = 4</a:t>
            </a:r>
            <a:endParaRPr lang="fr-FR" dirty="0"/>
          </a:p>
          <a:p>
            <a:pPr lvl="0">
              <a:lnSpc>
                <a:spcPct val="200000"/>
              </a:lnSpc>
            </a:pPr>
            <a:r>
              <a:rPr lang="fr-FR" strike="sngStrike" dirty="0"/>
              <a:t>¬C1 ʌ C2 ʌ C3 = not (nom = '</a:t>
            </a:r>
            <a:r>
              <a:rPr lang="fr-FR" strike="sngStrike" dirty="0" err="1"/>
              <a:t>Iphone</a:t>
            </a:r>
            <a:r>
              <a:rPr lang="fr-FR" strike="sngStrike" dirty="0"/>
              <a:t> x‘ et prix = 200000) ʌ </a:t>
            </a:r>
            <a:r>
              <a:rPr lang="fr-FR" strike="sngStrike" dirty="0" err="1"/>
              <a:t>id_cat</a:t>
            </a:r>
            <a:r>
              <a:rPr lang="fr-FR" strike="sngStrike" dirty="0"/>
              <a:t> = 1 ʌ </a:t>
            </a:r>
            <a:r>
              <a:rPr lang="fr-FR" strike="sngStrike" dirty="0" err="1"/>
              <a:t>id_cat</a:t>
            </a:r>
            <a:r>
              <a:rPr lang="fr-FR" strike="sngStrike" dirty="0"/>
              <a:t> = 4</a:t>
            </a:r>
            <a:endParaRPr lang="fr-FR" dirty="0"/>
          </a:p>
          <a:p>
            <a:pPr lvl="0">
              <a:lnSpc>
                <a:spcPct val="200000"/>
              </a:lnSpc>
            </a:pPr>
            <a:r>
              <a:rPr lang="fr-FR" dirty="0"/>
              <a:t>C1 ʌ ¬C2 ʌ C3 = (nom = '</a:t>
            </a:r>
            <a:r>
              <a:rPr lang="fr-FR" dirty="0" err="1"/>
              <a:t>Iphone</a:t>
            </a:r>
            <a:r>
              <a:rPr lang="fr-FR" dirty="0"/>
              <a:t> x‘ et prix = 200000) ʌ </a:t>
            </a:r>
            <a:r>
              <a:rPr lang="fr-FR" dirty="0" err="1"/>
              <a:t>id_cat</a:t>
            </a:r>
            <a:r>
              <a:rPr lang="fr-FR" dirty="0"/>
              <a:t> != 1 ʌ </a:t>
            </a:r>
            <a:r>
              <a:rPr lang="fr-FR" dirty="0" err="1"/>
              <a:t>id_cat</a:t>
            </a:r>
            <a:r>
              <a:rPr lang="fr-FR" dirty="0"/>
              <a:t> = 4</a:t>
            </a:r>
          </a:p>
          <a:p>
            <a:pPr lvl="0">
              <a:lnSpc>
                <a:spcPct val="200000"/>
              </a:lnSpc>
            </a:pPr>
            <a:r>
              <a:rPr lang="fr-FR" dirty="0"/>
              <a:t>C1 ʌ C2 ʌ ¬C3 = (nom = '</a:t>
            </a:r>
            <a:r>
              <a:rPr lang="fr-FR" dirty="0" err="1"/>
              <a:t>Iphone</a:t>
            </a:r>
            <a:r>
              <a:rPr lang="fr-FR" dirty="0"/>
              <a:t> x‘ et prix = 200000) ʌ </a:t>
            </a:r>
            <a:r>
              <a:rPr lang="fr-FR" dirty="0" err="1"/>
              <a:t>id_cat</a:t>
            </a:r>
            <a:r>
              <a:rPr lang="fr-FR" dirty="0"/>
              <a:t> = 1 ʌ </a:t>
            </a:r>
            <a:r>
              <a:rPr lang="fr-FR" dirty="0" err="1"/>
              <a:t>id_cat</a:t>
            </a:r>
            <a:r>
              <a:rPr lang="fr-FR" dirty="0"/>
              <a:t> != 4</a:t>
            </a:r>
          </a:p>
          <a:p>
            <a:pPr lvl="0">
              <a:lnSpc>
                <a:spcPct val="200000"/>
              </a:lnSpc>
            </a:pPr>
            <a:r>
              <a:rPr lang="fr-FR" dirty="0"/>
              <a:t>¬C1 ʌ ¬C2 ʌ C3 = not (nom = '</a:t>
            </a:r>
            <a:r>
              <a:rPr lang="fr-FR" dirty="0" err="1"/>
              <a:t>Iphone</a:t>
            </a:r>
            <a:r>
              <a:rPr lang="fr-FR" dirty="0"/>
              <a:t> x‘ et prix ! </a:t>
            </a:r>
            <a:r>
              <a:rPr lang="en-CA" dirty="0"/>
              <a:t>= 200000) ʌ </a:t>
            </a:r>
            <a:r>
              <a:rPr lang="en-CA" dirty="0" err="1"/>
              <a:t>id_cat</a:t>
            </a:r>
            <a:r>
              <a:rPr lang="en-CA" dirty="0"/>
              <a:t> != 1 ʌ </a:t>
            </a:r>
            <a:r>
              <a:rPr lang="en-CA" dirty="0" err="1"/>
              <a:t>id_cat</a:t>
            </a:r>
            <a:r>
              <a:rPr lang="en-CA" dirty="0"/>
              <a:t> = 4</a:t>
            </a:r>
            <a:endParaRPr lang="fr-FR" dirty="0"/>
          </a:p>
          <a:p>
            <a:pPr lvl="0">
              <a:lnSpc>
                <a:spcPct val="200000"/>
              </a:lnSpc>
            </a:pPr>
            <a:r>
              <a:rPr lang="fr-FR" dirty="0"/>
              <a:t>C1 ʌ ¬C2 ʌ ¬C3 = (nom = '</a:t>
            </a:r>
            <a:r>
              <a:rPr lang="fr-FR" dirty="0" err="1"/>
              <a:t>Iphone</a:t>
            </a:r>
            <a:r>
              <a:rPr lang="fr-FR" dirty="0"/>
              <a:t> x‘ et prix = 200000) </a:t>
            </a:r>
            <a:r>
              <a:rPr lang="fr-FR" dirty="0" err="1"/>
              <a:t>ʌid_cat</a:t>
            </a:r>
            <a:r>
              <a:rPr lang="fr-FR" dirty="0"/>
              <a:t> != 1 ʌ </a:t>
            </a:r>
            <a:r>
              <a:rPr lang="fr-FR" dirty="0" err="1"/>
              <a:t>id_cat</a:t>
            </a:r>
            <a:r>
              <a:rPr lang="fr-FR" dirty="0"/>
              <a:t> != 4</a:t>
            </a:r>
          </a:p>
          <a:p>
            <a:pPr lvl="0">
              <a:lnSpc>
                <a:spcPct val="200000"/>
              </a:lnSpc>
            </a:pPr>
            <a:r>
              <a:rPr lang="fr-FR" dirty="0"/>
              <a:t>¬C1 ʌ C2 ʌ ¬C3 = not (nom = '</a:t>
            </a:r>
            <a:r>
              <a:rPr lang="fr-FR" dirty="0" err="1"/>
              <a:t>Iphone</a:t>
            </a:r>
            <a:r>
              <a:rPr lang="fr-FR" dirty="0"/>
              <a:t> x‘ et prix ! </a:t>
            </a:r>
            <a:r>
              <a:rPr lang="en-CA" dirty="0"/>
              <a:t>= 200000) ʌ </a:t>
            </a:r>
            <a:r>
              <a:rPr lang="en-CA" dirty="0" err="1"/>
              <a:t>id_cat</a:t>
            </a:r>
            <a:r>
              <a:rPr lang="en-CA" dirty="0"/>
              <a:t> =1 ʌ </a:t>
            </a:r>
            <a:r>
              <a:rPr lang="en-CA" dirty="0" err="1"/>
              <a:t>id_cat</a:t>
            </a:r>
            <a:r>
              <a:rPr lang="en-CA" dirty="0"/>
              <a:t> != 4</a:t>
            </a:r>
            <a:endParaRPr lang="fr-FR" dirty="0"/>
          </a:p>
          <a:p>
            <a:pPr lvl="0">
              <a:lnSpc>
                <a:spcPct val="200000"/>
              </a:lnSpc>
            </a:pPr>
            <a:r>
              <a:rPr lang="fr-FR" dirty="0"/>
              <a:t>¬C1 ʌ ¬C2 ʌ ¬C3 = not (nom = '</a:t>
            </a:r>
            <a:r>
              <a:rPr lang="fr-FR" dirty="0" err="1"/>
              <a:t>Iphone</a:t>
            </a:r>
            <a:r>
              <a:rPr lang="fr-FR" dirty="0"/>
              <a:t> x‘ et prix ! </a:t>
            </a:r>
            <a:r>
              <a:rPr lang="en-CA" dirty="0"/>
              <a:t>= 200000) ʌ </a:t>
            </a:r>
            <a:r>
              <a:rPr lang="en-CA" dirty="0" err="1"/>
              <a:t>ʌid_cat</a:t>
            </a:r>
            <a:r>
              <a:rPr lang="en-CA" dirty="0"/>
              <a:t> != 1 ʌ </a:t>
            </a:r>
            <a:r>
              <a:rPr lang="en-CA" dirty="0" err="1"/>
              <a:t>id_cat</a:t>
            </a:r>
            <a:r>
              <a:rPr lang="en-CA" dirty="0"/>
              <a:t> != 4</a:t>
            </a:r>
            <a:endParaRPr lang="fr-FR" dirty="0"/>
          </a:p>
          <a:p>
            <a:endParaRPr lang="fr-FR" dirty="0"/>
          </a:p>
        </p:txBody>
      </p:sp>
    </p:spTree>
    <p:extLst>
      <p:ext uri="{BB962C8B-B14F-4D97-AF65-F5344CB8AC3E}">
        <p14:creationId xmlns:p14="http://schemas.microsoft.com/office/powerpoint/2010/main" val="275185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66684" y="1602658"/>
            <a:ext cx="9960077" cy="4801314"/>
          </a:xfrm>
          <a:prstGeom prst="rect">
            <a:avLst/>
          </a:prstGeom>
          <a:noFill/>
        </p:spPr>
        <p:txBody>
          <a:bodyPr wrap="square" rtlCol="0">
            <a:spAutoFit/>
          </a:bodyPr>
          <a:lstStyle/>
          <a:p>
            <a:pPr>
              <a:lnSpc>
                <a:spcPct val="200000"/>
              </a:lnSpc>
            </a:pPr>
            <a:r>
              <a:rPr lang="fr-FR" dirty="0"/>
              <a:t>Après élimination des requêtes fausses, on se retrouve finalement avec 6 requêtes que nous allons regrouper par attribut commun. </a:t>
            </a:r>
          </a:p>
          <a:p>
            <a:pPr lvl="0">
              <a:lnSpc>
                <a:spcPct val="200000"/>
              </a:lnSpc>
            </a:pPr>
            <a:r>
              <a:rPr lang="fr-FR" dirty="0"/>
              <a:t>C1 ʌ ¬C2 ʌ C3 = (nom = '</a:t>
            </a:r>
            <a:r>
              <a:rPr lang="fr-FR" dirty="0" err="1"/>
              <a:t>Iphone</a:t>
            </a:r>
            <a:r>
              <a:rPr lang="fr-FR" dirty="0"/>
              <a:t> x‘ et prix = 200000)  ʌ </a:t>
            </a:r>
            <a:r>
              <a:rPr lang="fr-FR" dirty="0" err="1"/>
              <a:t>id_cat</a:t>
            </a:r>
            <a:r>
              <a:rPr lang="fr-FR" dirty="0"/>
              <a:t> = 4</a:t>
            </a:r>
          </a:p>
          <a:p>
            <a:pPr lvl="0">
              <a:lnSpc>
                <a:spcPct val="200000"/>
              </a:lnSpc>
            </a:pPr>
            <a:r>
              <a:rPr lang="fr-FR" dirty="0"/>
              <a:t>C1 ʌ C2 ʌ ¬C3 = (nom = '</a:t>
            </a:r>
            <a:r>
              <a:rPr lang="fr-FR" dirty="0" err="1"/>
              <a:t>Iphone</a:t>
            </a:r>
            <a:r>
              <a:rPr lang="fr-FR" dirty="0"/>
              <a:t> x‘ et prix = 200000) ʌ </a:t>
            </a:r>
            <a:r>
              <a:rPr lang="fr-FR" dirty="0" err="1"/>
              <a:t>id_cat</a:t>
            </a:r>
            <a:r>
              <a:rPr lang="fr-FR" dirty="0"/>
              <a:t> = 1</a:t>
            </a:r>
          </a:p>
          <a:p>
            <a:pPr lvl="0">
              <a:lnSpc>
                <a:spcPct val="200000"/>
              </a:lnSpc>
            </a:pPr>
            <a:r>
              <a:rPr lang="fr-FR" dirty="0"/>
              <a:t>¬C1 ʌ ¬C2 ʌ C3 = not (nom = '</a:t>
            </a:r>
            <a:r>
              <a:rPr lang="fr-FR" dirty="0" err="1"/>
              <a:t>Iphone</a:t>
            </a:r>
            <a:r>
              <a:rPr lang="fr-FR" dirty="0"/>
              <a:t> x‘ et prix ! = 200000)  ʌ </a:t>
            </a:r>
            <a:r>
              <a:rPr lang="fr-FR" dirty="0" err="1"/>
              <a:t>id_cat</a:t>
            </a:r>
            <a:r>
              <a:rPr lang="fr-FR" dirty="0"/>
              <a:t> = 4</a:t>
            </a:r>
          </a:p>
          <a:p>
            <a:pPr lvl="0">
              <a:lnSpc>
                <a:spcPct val="200000"/>
              </a:lnSpc>
            </a:pPr>
            <a:r>
              <a:rPr lang="fr-FR" dirty="0"/>
              <a:t>C1 ʌ ¬C2 ʌ ¬C3 = (nom = '</a:t>
            </a:r>
            <a:r>
              <a:rPr lang="fr-FR" dirty="0" err="1"/>
              <a:t>Iphone</a:t>
            </a:r>
            <a:r>
              <a:rPr lang="fr-FR" dirty="0"/>
              <a:t> x‘ et prix = 200000) </a:t>
            </a:r>
            <a:r>
              <a:rPr lang="fr-FR" dirty="0" err="1"/>
              <a:t>ʌid_cat</a:t>
            </a:r>
            <a:r>
              <a:rPr lang="fr-FR" dirty="0"/>
              <a:t> != 1 ʌ </a:t>
            </a:r>
            <a:r>
              <a:rPr lang="fr-FR" dirty="0" err="1"/>
              <a:t>id_cat</a:t>
            </a:r>
            <a:r>
              <a:rPr lang="fr-FR" dirty="0"/>
              <a:t> != 4</a:t>
            </a:r>
          </a:p>
          <a:p>
            <a:pPr lvl="0">
              <a:lnSpc>
                <a:spcPct val="200000"/>
              </a:lnSpc>
            </a:pPr>
            <a:r>
              <a:rPr lang="fr-FR" dirty="0"/>
              <a:t>¬C1 ʌ C2 ʌ ¬C3 = not (nom = '</a:t>
            </a:r>
            <a:r>
              <a:rPr lang="fr-FR" dirty="0" err="1"/>
              <a:t>Iphone</a:t>
            </a:r>
            <a:r>
              <a:rPr lang="fr-FR" dirty="0"/>
              <a:t> x‘ et prix ! = 200000) ʌ </a:t>
            </a:r>
            <a:r>
              <a:rPr lang="fr-FR" dirty="0" err="1"/>
              <a:t>id_cat</a:t>
            </a:r>
            <a:r>
              <a:rPr lang="fr-FR" dirty="0"/>
              <a:t> =1</a:t>
            </a:r>
          </a:p>
          <a:p>
            <a:pPr lvl="0">
              <a:lnSpc>
                <a:spcPct val="200000"/>
              </a:lnSpc>
            </a:pPr>
            <a:r>
              <a:rPr lang="fr-FR" dirty="0"/>
              <a:t>¬C1 ʌ ¬C2 ʌ ¬C3 = not (nom = '</a:t>
            </a:r>
            <a:r>
              <a:rPr lang="fr-FR" dirty="0" err="1"/>
              <a:t>Iphone</a:t>
            </a:r>
            <a:r>
              <a:rPr lang="fr-FR" dirty="0"/>
              <a:t> x‘ et prix ! </a:t>
            </a:r>
            <a:r>
              <a:rPr lang="en-CA" dirty="0"/>
              <a:t>= 200000) ʌ </a:t>
            </a:r>
            <a:r>
              <a:rPr lang="en-CA" dirty="0" err="1"/>
              <a:t>ʌid_cat</a:t>
            </a:r>
            <a:r>
              <a:rPr lang="en-CA" dirty="0"/>
              <a:t> != 1 ʌ </a:t>
            </a:r>
            <a:r>
              <a:rPr lang="en-CA" dirty="0" err="1"/>
              <a:t>id_cat</a:t>
            </a:r>
            <a:r>
              <a:rPr lang="en-CA" dirty="0"/>
              <a:t> != 4</a:t>
            </a:r>
            <a:endParaRPr lang="fr-FR" dirty="0"/>
          </a:p>
          <a:p>
            <a:endParaRPr lang="fr-FR" dirty="0"/>
          </a:p>
        </p:txBody>
      </p:sp>
    </p:spTree>
    <p:extLst>
      <p:ext uri="{BB962C8B-B14F-4D97-AF65-F5344CB8AC3E}">
        <p14:creationId xmlns:p14="http://schemas.microsoft.com/office/powerpoint/2010/main" val="60647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66684" y="1602658"/>
            <a:ext cx="9960077" cy="4247317"/>
          </a:xfrm>
          <a:prstGeom prst="rect">
            <a:avLst/>
          </a:prstGeom>
          <a:noFill/>
        </p:spPr>
        <p:txBody>
          <a:bodyPr wrap="square" rtlCol="0">
            <a:spAutoFit/>
          </a:bodyPr>
          <a:lstStyle/>
          <a:p>
            <a:pPr>
              <a:lnSpc>
                <a:spcPct val="200000"/>
              </a:lnSpc>
            </a:pPr>
            <a:r>
              <a:rPr lang="fr-FR" dirty="0"/>
              <a:t>Nous obtenons ainsi 6 conjonctions de conditions significatives :</a:t>
            </a:r>
          </a:p>
          <a:p>
            <a:pPr lvl="0">
              <a:lnSpc>
                <a:spcPct val="200000"/>
              </a:lnSpc>
            </a:pPr>
            <a:r>
              <a:rPr lang="en-CA" dirty="0"/>
              <a:t>SELECT * FROM </a:t>
            </a:r>
            <a:r>
              <a:rPr lang="en-CA" dirty="0" err="1"/>
              <a:t>produit</a:t>
            </a:r>
            <a:r>
              <a:rPr lang="en-CA" dirty="0"/>
              <a:t> WHERE nom = ‘</a:t>
            </a:r>
            <a:r>
              <a:rPr lang="en-CA" dirty="0" err="1"/>
              <a:t>Iphone</a:t>
            </a:r>
            <a:r>
              <a:rPr lang="en-CA" dirty="0"/>
              <a:t> x’ </a:t>
            </a:r>
            <a:r>
              <a:rPr lang="en-CA" dirty="0" smtClean="0"/>
              <a:t>AND  </a:t>
            </a:r>
            <a:r>
              <a:rPr lang="en-CA" dirty="0"/>
              <a:t>prix = 200000 AND </a:t>
            </a:r>
            <a:r>
              <a:rPr lang="en-CA" dirty="0" err="1"/>
              <a:t>id_cat</a:t>
            </a:r>
            <a:r>
              <a:rPr lang="en-CA" dirty="0"/>
              <a:t> = 4 ;</a:t>
            </a:r>
            <a:endParaRPr lang="fr-FR" dirty="0"/>
          </a:p>
          <a:p>
            <a:pPr lvl="0">
              <a:lnSpc>
                <a:spcPct val="200000"/>
              </a:lnSpc>
            </a:pPr>
            <a:r>
              <a:rPr lang="en-CA" dirty="0"/>
              <a:t>SELECT * FROM </a:t>
            </a:r>
            <a:r>
              <a:rPr lang="en-CA" dirty="0" err="1"/>
              <a:t>produit</a:t>
            </a:r>
            <a:r>
              <a:rPr lang="en-CA" dirty="0"/>
              <a:t> WHERE nom = ‘</a:t>
            </a:r>
            <a:r>
              <a:rPr lang="en-CA" dirty="0" err="1"/>
              <a:t>Iphone</a:t>
            </a:r>
            <a:r>
              <a:rPr lang="en-CA" dirty="0"/>
              <a:t> x’ AND </a:t>
            </a:r>
            <a:r>
              <a:rPr lang="en-CA" dirty="0" smtClean="0"/>
              <a:t> prix </a:t>
            </a:r>
            <a:r>
              <a:rPr lang="en-CA" dirty="0"/>
              <a:t>= 200000 AND </a:t>
            </a:r>
            <a:r>
              <a:rPr lang="en-CA" dirty="0" err="1"/>
              <a:t>id_cat</a:t>
            </a:r>
            <a:r>
              <a:rPr lang="en-CA" dirty="0"/>
              <a:t> = 1 ;</a:t>
            </a:r>
            <a:endParaRPr lang="fr-FR" dirty="0"/>
          </a:p>
          <a:p>
            <a:pPr lvl="0">
              <a:lnSpc>
                <a:spcPct val="200000"/>
              </a:lnSpc>
            </a:pPr>
            <a:r>
              <a:rPr lang="en-CA" dirty="0"/>
              <a:t>SELECT * FROM </a:t>
            </a:r>
            <a:r>
              <a:rPr lang="en-CA" dirty="0" err="1"/>
              <a:t>produit</a:t>
            </a:r>
            <a:r>
              <a:rPr lang="en-CA" dirty="0"/>
              <a:t> WHERE (nom != ‘</a:t>
            </a:r>
            <a:r>
              <a:rPr lang="en-CA" dirty="0" err="1"/>
              <a:t>Iphone</a:t>
            </a:r>
            <a:r>
              <a:rPr lang="en-CA" dirty="0"/>
              <a:t> x’ OR </a:t>
            </a:r>
            <a:r>
              <a:rPr lang="en-CA" dirty="0" smtClean="0"/>
              <a:t> prix</a:t>
            </a:r>
            <a:r>
              <a:rPr lang="en-CA" dirty="0"/>
              <a:t> != 200000) AND </a:t>
            </a:r>
            <a:r>
              <a:rPr lang="en-CA" dirty="0" err="1"/>
              <a:t>id_cat</a:t>
            </a:r>
            <a:r>
              <a:rPr lang="en-CA" dirty="0"/>
              <a:t> = 4 ;</a:t>
            </a:r>
            <a:endParaRPr lang="fr-FR" dirty="0"/>
          </a:p>
          <a:p>
            <a:pPr lvl="0">
              <a:lnSpc>
                <a:spcPct val="200000"/>
              </a:lnSpc>
            </a:pPr>
            <a:r>
              <a:rPr lang="en-CA" dirty="0"/>
              <a:t>SELECT * FROM </a:t>
            </a:r>
            <a:r>
              <a:rPr lang="en-CA" dirty="0" err="1"/>
              <a:t>produit</a:t>
            </a:r>
            <a:r>
              <a:rPr lang="en-CA" dirty="0"/>
              <a:t> WHERE nom = ‘</a:t>
            </a:r>
            <a:r>
              <a:rPr lang="en-CA" dirty="0" err="1"/>
              <a:t>Iphone</a:t>
            </a:r>
            <a:r>
              <a:rPr lang="en-CA" dirty="0"/>
              <a:t> x’ </a:t>
            </a:r>
            <a:r>
              <a:rPr lang="en-CA" dirty="0" smtClean="0"/>
              <a:t> AND   </a:t>
            </a:r>
            <a:r>
              <a:rPr lang="en-CA" dirty="0"/>
              <a:t>prix = 200000 AND </a:t>
            </a:r>
            <a:r>
              <a:rPr lang="en-CA" dirty="0" err="1"/>
              <a:t>id_cat</a:t>
            </a:r>
            <a:r>
              <a:rPr lang="en-CA" dirty="0"/>
              <a:t> != 4 AND </a:t>
            </a:r>
            <a:r>
              <a:rPr lang="en-CA" dirty="0" err="1"/>
              <a:t>id_cat</a:t>
            </a:r>
            <a:r>
              <a:rPr lang="en-CA" dirty="0"/>
              <a:t> !=1 ;</a:t>
            </a:r>
            <a:endParaRPr lang="fr-FR" dirty="0"/>
          </a:p>
          <a:p>
            <a:pPr lvl="0">
              <a:lnSpc>
                <a:spcPct val="200000"/>
              </a:lnSpc>
            </a:pPr>
            <a:r>
              <a:rPr lang="en-CA" dirty="0"/>
              <a:t>SELECT * FROM </a:t>
            </a:r>
            <a:r>
              <a:rPr lang="en-CA" dirty="0" err="1"/>
              <a:t>produit</a:t>
            </a:r>
            <a:r>
              <a:rPr lang="en-CA" dirty="0"/>
              <a:t> WHERE (nom != ‘</a:t>
            </a:r>
            <a:r>
              <a:rPr lang="en-CA" dirty="0" err="1"/>
              <a:t>Iphone</a:t>
            </a:r>
            <a:r>
              <a:rPr lang="en-CA" dirty="0"/>
              <a:t> x</a:t>
            </a:r>
            <a:r>
              <a:rPr lang="en-CA" dirty="0" smtClean="0"/>
              <a:t>’  </a:t>
            </a:r>
            <a:r>
              <a:rPr lang="en-CA" dirty="0"/>
              <a:t>OR </a:t>
            </a:r>
            <a:r>
              <a:rPr lang="en-CA" dirty="0" smtClean="0"/>
              <a:t>  prix</a:t>
            </a:r>
            <a:r>
              <a:rPr lang="en-CA" dirty="0"/>
              <a:t> != 200000) AND </a:t>
            </a:r>
            <a:r>
              <a:rPr lang="en-CA" dirty="0" err="1"/>
              <a:t>id_cat</a:t>
            </a:r>
            <a:r>
              <a:rPr lang="en-CA" dirty="0"/>
              <a:t> = 1;</a:t>
            </a:r>
            <a:endParaRPr lang="fr-FR" dirty="0"/>
          </a:p>
          <a:p>
            <a:pPr lvl="0">
              <a:lnSpc>
                <a:spcPct val="200000"/>
              </a:lnSpc>
            </a:pPr>
            <a:r>
              <a:rPr lang="en-CA" dirty="0"/>
              <a:t>SELECT * FROM </a:t>
            </a:r>
            <a:r>
              <a:rPr lang="en-CA" dirty="0" err="1"/>
              <a:t>produit</a:t>
            </a:r>
            <a:r>
              <a:rPr lang="en-CA" dirty="0"/>
              <a:t> WHERE (nom != ‘</a:t>
            </a:r>
            <a:r>
              <a:rPr lang="en-CA" dirty="0" err="1"/>
              <a:t>Iphone</a:t>
            </a:r>
            <a:r>
              <a:rPr lang="en-CA" dirty="0"/>
              <a:t> x</a:t>
            </a:r>
            <a:r>
              <a:rPr lang="en-CA" dirty="0" smtClean="0"/>
              <a:t>’  </a:t>
            </a:r>
            <a:r>
              <a:rPr lang="en-CA" dirty="0"/>
              <a:t>OR </a:t>
            </a:r>
            <a:r>
              <a:rPr lang="en-CA" dirty="0" smtClean="0"/>
              <a:t>  prix</a:t>
            </a:r>
            <a:r>
              <a:rPr lang="en-CA" dirty="0"/>
              <a:t> != 200000) AND </a:t>
            </a:r>
            <a:r>
              <a:rPr lang="en-CA" dirty="0" err="1"/>
              <a:t>id_cat</a:t>
            </a:r>
            <a:r>
              <a:rPr lang="en-CA" dirty="0"/>
              <a:t> != 4 AND </a:t>
            </a:r>
            <a:r>
              <a:rPr lang="en-CA" dirty="0" err="1"/>
              <a:t>id_cat</a:t>
            </a:r>
            <a:r>
              <a:rPr lang="en-CA" dirty="0"/>
              <a:t> !=1;</a:t>
            </a:r>
            <a:endParaRPr lang="fr-FR" dirty="0"/>
          </a:p>
          <a:p>
            <a:endParaRPr lang="fr-FR" dirty="0"/>
          </a:p>
        </p:txBody>
      </p:sp>
    </p:spTree>
    <p:extLst>
      <p:ext uri="{BB962C8B-B14F-4D97-AF65-F5344CB8AC3E}">
        <p14:creationId xmlns:p14="http://schemas.microsoft.com/office/powerpoint/2010/main" val="61111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63330" y="648929"/>
            <a:ext cx="9979742" cy="1754326"/>
          </a:xfrm>
          <a:prstGeom prst="rect">
            <a:avLst/>
          </a:prstGeom>
          <a:noFill/>
        </p:spPr>
        <p:txBody>
          <a:bodyPr wrap="square" rtlCol="0">
            <a:spAutoFit/>
          </a:bodyPr>
          <a:lstStyle/>
          <a:p>
            <a:r>
              <a:rPr lang="fr-FR" dirty="0"/>
              <a:t>Ces 6 conditions définissent les fragments horizontaux suivants (retenons que les 6 conditions ne retournent pas toutes des valeurs à cause de la limite dans nos enregistrements) :</a:t>
            </a:r>
          </a:p>
          <a:p>
            <a:r>
              <a:rPr lang="fr-FR" dirty="0"/>
              <a:t> </a:t>
            </a:r>
          </a:p>
          <a:p>
            <a:pPr lvl="0">
              <a:lnSpc>
                <a:spcPct val="200000"/>
              </a:lnSpc>
            </a:pPr>
            <a:endParaRPr lang="fr-FR" dirty="0"/>
          </a:p>
          <a:p>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936956" y="2153265"/>
            <a:ext cx="7973960" cy="3913237"/>
          </a:xfrm>
          <a:prstGeom prst="rect">
            <a:avLst/>
          </a:prstGeom>
        </p:spPr>
      </p:pic>
    </p:spTree>
    <p:extLst>
      <p:ext uri="{BB962C8B-B14F-4D97-AF65-F5344CB8AC3E}">
        <p14:creationId xmlns:p14="http://schemas.microsoft.com/office/powerpoint/2010/main" val="46209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956619" y="796413"/>
            <a:ext cx="9429136" cy="5781368"/>
          </a:xfrm>
          <a:prstGeom prst="rect">
            <a:avLst/>
          </a:prstGeom>
        </p:spPr>
      </p:pic>
    </p:spTree>
    <p:extLst>
      <p:ext uri="{BB962C8B-B14F-4D97-AF65-F5344CB8AC3E}">
        <p14:creationId xmlns:p14="http://schemas.microsoft.com/office/powerpoint/2010/main" val="4245690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661652" y="1002890"/>
            <a:ext cx="8711379" cy="4542504"/>
          </a:xfrm>
          <a:prstGeom prst="rect">
            <a:avLst/>
          </a:prstGeom>
        </p:spPr>
      </p:pic>
    </p:spTree>
    <p:extLst>
      <p:ext uri="{BB962C8B-B14F-4D97-AF65-F5344CB8AC3E}">
        <p14:creationId xmlns:p14="http://schemas.microsoft.com/office/powerpoint/2010/main" val="1926767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2015613" y="1150375"/>
            <a:ext cx="9163664" cy="5171768"/>
          </a:xfrm>
          <a:prstGeom prst="rect">
            <a:avLst/>
          </a:prstGeom>
        </p:spPr>
      </p:pic>
    </p:spTree>
    <p:extLst>
      <p:ext uri="{BB962C8B-B14F-4D97-AF65-F5344CB8AC3E}">
        <p14:creationId xmlns:p14="http://schemas.microsoft.com/office/powerpoint/2010/main" val="33604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nvGrpSpPr>
          <p:cNvPr id="23" name="Groupe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orme libre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orme libre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orme libre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orme libre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orme libre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orme libre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re 1">
            <a:extLst>
              <a:ext uri="{FF2B5EF4-FFF2-40B4-BE49-F238E27FC236}">
                <a16:creationId xmlns:a16="http://schemas.microsoft.com/office/drawing/2014/main" id="{C7492CCE-C435-464E-A19A-D4C606FDBE3D}"/>
              </a:ext>
            </a:extLst>
          </p:cNvPr>
          <p:cNvSpPr>
            <a:spLocks noGrp="1"/>
          </p:cNvSpPr>
          <p:nvPr>
            <p:ph type="title"/>
          </p:nvPr>
        </p:nvSpPr>
        <p:spPr>
          <a:xfrm>
            <a:off x="748824" y="600515"/>
            <a:ext cx="7411825" cy="1021080"/>
          </a:xfrm>
        </p:spPr>
        <p:txBody>
          <a:bodyPr rtlCol="0">
            <a:normAutofit/>
          </a:bodyPr>
          <a:lstStyle/>
          <a:p>
            <a:r>
              <a:rPr lang="fr-FR" sz="5000" dirty="0" smtClean="0"/>
              <a:t>SOMMAIRE </a:t>
            </a:r>
            <a:endParaRPr lang="fr-FR" sz="5000" dirty="0"/>
          </a:p>
        </p:txBody>
      </p:sp>
      <p:sp>
        <p:nvSpPr>
          <p:cNvPr id="3" name="Espace réservé du contenu 2">
            <a:extLst>
              <a:ext uri="{FF2B5EF4-FFF2-40B4-BE49-F238E27FC236}">
                <a16:creationId xmlns:a16="http://schemas.microsoft.com/office/drawing/2014/main" id="{60DFF4FA-F598-4962-B6AB-31A8BE724E52}"/>
              </a:ext>
            </a:extLst>
          </p:cNvPr>
          <p:cNvSpPr>
            <a:spLocks noGrp="1"/>
          </p:cNvSpPr>
          <p:nvPr>
            <p:ph idx="1"/>
          </p:nvPr>
        </p:nvSpPr>
        <p:spPr>
          <a:xfrm>
            <a:off x="1018190" y="2582863"/>
            <a:ext cx="7243603" cy="2803329"/>
          </a:xfrm>
        </p:spPr>
        <p:txBody>
          <a:bodyPr rtlCol="0" anchor="t">
            <a:normAutofit/>
          </a:bodyPr>
          <a:lstStyle/>
          <a:p>
            <a:pPr rtl="0">
              <a:buFont typeface="Wingdings" panose="05000000000000000000" pitchFamily="2" charset="2"/>
              <a:buChar char="q"/>
            </a:pPr>
            <a:r>
              <a:rPr lang="fr-FR" sz="1800" dirty="0" smtClean="0"/>
              <a:t>INTRODUCTION </a:t>
            </a:r>
          </a:p>
          <a:p>
            <a:pPr rtl="0">
              <a:buFont typeface="Wingdings" panose="05000000000000000000" pitchFamily="2" charset="2"/>
              <a:buChar char="q"/>
            </a:pPr>
            <a:r>
              <a:rPr lang="fr-FR" sz="1800" dirty="0" smtClean="0"/>
              <a:t>DEFINITIONS </a:t>
            </a:r>
          </a:p>
          <a:p>
            <a:pPr rtl="0">
              <a:buFont typeface="Wingdings" panose="05000000000000000000" pitchFamily="2" charset="2"/>
              <a:buChar char="q"/>
            </a:pPr>
            <a:r>
              <a:rPr lang="fr-FR" sz="1800" dirty="0" smtClean="0"/>
              <a:t>OBJECTIFS DE LA REPARTITION</a:t>
            </a:r>
          </a:p>
          <a:p>
            <a:pPr>
              <a:buFont typeface="Wingdings" panose="05000000000000000000" pitchFamily="2" charset="2"/>
              <a:buChar char="q"/>
            </a:pPr>
            <a:r>
              <a:rPr lang="fr-FR" sz="1800" dirty="0"/>
              <a:t>CONCEPTION D’UNE BD </a:t>
            </a:r>
            <a:r>
              <a:rPr lang="fr-FR" sz="1800" dirty="0" smtClean="0"/>
              <a:t>DISTRIBUEE</a:t>
            </a:r>
          </a:p>
          <a:p>
            <a:pPr>
              <a:buFont typeface="Wingdings" panose="05000000000000000000" pitchFamily="2" charset="2"/>
              <a:buChar char="q"/>
            </a:pPr>
            <a:r>
              <a:rPr lang="fr-FR" dirty="0"/>
              <a:t>Technique de fragmentation </a:t>
            </a:r>
          </a:p>
          <a:p>
            <a:pPr>
              <a:buFont typeface="Wingdings" panose="05000000000000000000" pitchFamily="2" charset="2"/>
              <a:buChar char="q"/>
            </a:pPr>
            <a:endParaRPr lang="fr-FR" sz="1800" dirty="0" smtClean="0"/>
          </a:p>
          <a:p>
            <a:pPr rtl="0">
              <a:buFont typeface="Wingdings" panose="05000000000000000000" pitchFamily="2" charset="2"/>
              <a:buChar char="q"/>
            </a:pPr>
            <a:endParaRPr lang="fr-FR"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4" y="283464"/>
            <a:ext cx="10018711" cy="996696"/>
          </a:xfrm>
        </p:spPr>
        <p:txBody>
          <a:bodyPr>
            <a:normAutofit/>
          </a:bodyPr>
          <a:lstStyle/>
          <a:p>
            <a:r>
              <a:rPr lang="fr-FR" sz="5000" dirty="0" smtClean="0"/>
              <a:t>INTRODUCTION</a:t>
            </a:r>
            <a:endParaRPr lang="fr-FR" sz="5000" dirty="0"/>
          </a:p>
        </p:txBody>
      </p:sp>
      <p:sp>
        <p:nvSpPr>
          <p:cNvPr id="3" name="Espace réservé du texte 2"/>
          <p:cNvSpPr>
            <a:spLocks noGrp="1"/>
          </p:cNvSpPr>
          <p:nvPr>
            <p:ph type="body" idx="1"/>
          </p:nvPr>
        </p:nvSpPr>
        <p:spPr>
          <a:xfrm>
            <a:off x="1484312" y="1280160"/>
            <a:ext cx="10018713" cy="4511040"/>
          </a:xfrm>
        </p:spPr>
        <p:txBody>
          <a:bodyPr/>
          <a:lstStyle/>
          <a:p>
            <a:endParaRPr lang="fr-FR" dirty="0"/>
          </a:p>
        </p:txBody>
      </p:sp>
    </p:spTree>
    <p:extLst>
      <p:ext uri="{BB962C8B-B14F-4D97-AF65-F5344CB8AC3E}">
        <p14:creationId xmlns:p14="http://schemas.microsoft.com/office/powerpoint/2010/main" val="225340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4" y="185928"/>
            <a:ext cx="10018711" cy="1008888"/>
          </a:xfrm>
        </p:spPr>
        <p:txBody>
          <a:bodyPr>
            <a:normAutofit/>
          </a:bodyPr>
          <a:lstStyle/>
          <a:p>
            <a:r>
              <a:rPr lang="fr-FR" sz="5000" dirty="0" smtClean="0"/>
              <a:t>DEFINITIONS </a:t>
            </a:r>
            <a:endParaRPr lang="fr-FR" sz="5000" dirty="0"/>
          </a:p>
        </p:txBody>
      </p:sp>
      <p:sp>
        <p:nvSpPr>
          <p:cNvPr id="3" name="Espace réservé du texte 2"/>
          <p:cNvSpPr>
            <a:spLocks noGrp="1"/>
          </p:cNvSpPr>
          <p:nvPr>
            <p:ph type="body" idx="1"/>
          </p:nvPr>
        </p:nvSpPr>
        <p:spPr>
          <a:xfrm>
            <a:off x="1484312" y="1194816"/>
            <a:ext cx="10018713" cy="5888736"/>
          </a:xfrm>
        </p:spPr>
        <p:txBody>
          <a:bodyPr>
            <a:normAutofit/>
          </a:bodyPr>
          <a:lstStyle/>
          <a:p>
            <a:pPr marL="342900" indent="-342900" algn="l">
              <a:buFont typeface="Wingdings" panose="05000000000000000000" pitchFamily="2" charset="2"/>
              <a:buChar char="§"/>
            </a:pPr>
            <a:r>
              <a:rPr lang="fr-FR" sz="2800" b="1" dirty="0" smtClean="0"/>
              <a:t>Base de données </a:t>
            </a:r>
            <a:r>
              <a:rPr lang="fr-FR" sz="2800" dirty="0" smtClean="0"/>
              <a:t>: c’est une collection organisée d’informations structurées, généralement stockées électriquement dans un système informatique.  </a:t>
            </a:r>
          </a:p>
          <a:p>
            <a:pPr marL="342900" indent="-342900" algn="l">
              <a:buFont typeface="Wingdings" panose="05000000000000000000" pitchFamily="2" charset="2"/>
              <a:buChar char="§"/>
            </a:pPr>
            <a:r>
              <a:rPr lang="fr-FR" sz="2800" b="1" dirty="0" smtClean="0"/>
              <a:t>Système de gestion de bases de données </a:t>
            </a:r>
            <a:r>
              <a:rPr lang="fr-FR" sz="2800" dirty="0" smtClean="0"/>
              <a:t>: c’est un logiciel système servant à manipuler, à stocker et à partager des données dans une base de données. </a:t>
            </a:r>
          </a:p>
          <a:p>
            <a:pPr marL="342900" indent="-342900" algn="l">
              <a:buFont typeface="Wingdings" panose="05000000000000000000" pitchFamily="2" charset="2"/>
              <a:buChar char="§"/>
            </a:pPr>
            <a:r>
              <a:rPr lang="fr-FR" sz="2800" b="1" dirty="0"/>
              <a:t>Système de gestion de </a:t>
            </a:r>
            <a:r>
              <a:rPr lang="fr-FR" sz="2800" b="1" dirty="0" smtClean="0"/>
              <a:t>base de données </a:t>
            </a:r>
            <a:r>
              <a:rPr lang="fr-FR" sz="2800" b="1" dirty="0"/>
              <a:t>distribuée </a:t>
            </a:r>
            <a:r>
              <a:rPr lang="fr-FR" sz="2800" dirty="0"/>
              <a:t>: </a:t>
            </a:r>
            <a:r>
              <a:rPr lang="fr-FR" sz="2800" dirty="0" smtClean="0"/>
              <a:t>c’est </a:t>
            </a:r>
            <a:r>
              <a:rPr lang="fr-FR" sz="2800" dirty="0"/>
              <a:t>une application centrale qui administre une base de données distribuée comme si toutes les données étaient stockées sur le même ordinateur. </a:t>
            </a:r>
            <a:endParaRPr lang="fr-FR" sz="2800" dirty="0" smtClean="0"/>
          </a:p>
          <a:p>
            <a:pPr marL="342900" indent="-342900" algn="l">
              <a:buFont typeface="Wingdings" panose="05000000000000000000" pitchFamily="2" charset="2"/>
              <a:buChar char="§"/>
            </a:pPr>
            <a:endParaRPr lang="fr-FR" sz="2800" dirty="0"/>
          </a:p>
        </p:txBody>
      </p:sp>
    </p:spTree>
    <p:extLst>
      <p:ext uri="{BB962C8B-B14F-4D97-AF65-F5344CB8AC3E}">
        <p14:creationId xmlns:p14="http://schemas.microsoft.com/office/powerpoint/2010/main" val="44358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2" y="246888"/>
            <a:ext cx="10018711" cy="1045464"/>
          </a:xfrm>
        </p:spPr>
        <p:txBody>
          <a:bodyPr>
            <a:normAutofit/>
          </a:bodyPr>
          <a:lstStyle/>
          <a:p>
            <a:r>
              <a:rPr lang="fr-FR" sz="5000" dirty="0" smtClean="0"/>
              <a:t>BUTS DE LA REPARTITION DES BD </a:t>
            </a:r>
            <a:endParaRPr lang="fr-FR" sz="5000" dirty="0"/>
          </a:p>
        </p:txBody>
      </p:sp>
      <p:sp>
        <p:nvSpPr>
          <p:cNvPr id="3" name="Espace réservé du texte 2"/>
          <p:cNvSpPr>
            <a:spLocks noGrp="1"/>
          </p:cNvSpPr>
          <p:nvPr>
            <p:ph type="body" idx="1"/>
          </p:nvPr>
        </p:nvSpPr>
        <p:spPr>
          <a:xfrm>
            <a:off x="1484310" y="1292352"/>
            <a:ext cx="10018713" cy="5145024"/>
          </a:xfrm>
        </p:spPr>
        <p:txBody>
          <a:bodyPr>
            <a:noAutofit/>
          </a:bodyPr>
          <a:lstStyle/>
          <a:p>
            <a:pPr marL="457200" indent="-457200" algn="l">
              <a:buFont typeface="Wingdings" panose="05000000000000000000" pitchFamily="2" charset="2"/>
              <a:buChar char="§"/>
            </a:pPr>
            <a:r>
              <a:rPr lang="fr-FR" sz="2800" b="1" dirty="0"/>
              <a:t>Plus de fiabilité </a:t>
            </a:r>
            <a:r>
              <a:rPr lang="fr-FR" sz="2800" dirty="0"/>
              <a:t>: les bases de données réparties ont souvent des données répliquées. La panne d’un site n’est pas très importante pour l’utilisateur, qui s’adressera à autre site</a:t>
            </a:r>
            <a:r>
              <a:rPr lang="fr-FR" sz="2800" dirty="0" smtClean="0"/>
              <a:t>.</a:t>
            </a:r>
          </a:p>
          <a:p>
            <a:pPr marL="457200" indent="-457200" algn="l">
              <a:buFont typeface="Wingdings" panose="05000000000000000000" pitchFamily="2" charset="2"/>
              <a:buChar char="§"/>
            </a:pPr>
            <a:r>
              <a:rPr lang="fr-FR" sz="2800" b="1" dirty="0"/>
              <a:t>Meilleures performances </a:t>
            </a:r>
            <a:r>
              <a:rPr lang="fr-FR" sz="2800" dirty="0"/>
              <a:t>: réduire le trafic sur le réseau est une possibilité d’accroître les performances. Le but de la répartition des données est de les rapprocher de l’endroit où elles sont accédées. Répartir une base de données sur plusieurs sites permet de répartir la charge sur les processeurs et sur les entrées/ sorties</a:t>
            </a:r>
            <a:r>
              <a:rPr lang="fr-FR" sz="2800" dirty="0" smtClean="0"/>
              <a:t>.</a:t>
            </a:r>
          </a:p>
          <a:p>
            <a:pPr marL="457200" indent="-457200" algn="l">
              <a:buFont typeface="Wingdings" panose="05000000000000000000" pitchFamily="2" charset="2"/>
              <a:buChar char="§"/>
            </a:pPr>
            <a:r>
              <a:rPr lang="fr-FR" sz="2800" b="1" dirty="0"/>
              <a:t>Faciliter l’accroissement</a:t>
            </a:r>
            <a:r>
              <a:rPr lang="fr-FR" sz="2800" dirty="0"/>
              <a:t>: l’accroissement se fait par l’ajout de machines sur le réseau.</a:t>
            </a:r>
          </a:p>
        </p:txBody>
      </p:sp>
    </p:spTree>
    <p:extLst>
      <p:ext uri="{BB962C8B-B14F-4D97-AF65-F5344CB8AC3E}">
        <p14:creationId xmlns:p14="http://schemas.microsoft.com/office/powerpoint/2010/main" val="395085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2" y="173736"/>
            <a:ext cx="10018711" cy="1069848"/>
          </a:xfrm>
        </p:spPr>
        <p:txBody>
          <a:bodyPr>
            <a:noAutofit/>
          </a:bodyPr>
          <a:lstStyle/>
          <a:p>
            <a:r>
              <a:rPr lang="fr-FR" sz="4800" dirty="0" smtClean="0"/>
              <a:t>CONCEPTION D’UNE BD DISTRIBUEE</a:t>
            </a:r>
            <a:endParaRPr lang="fr-FR" sz="4800" dirty="0"/>
          </a:p>
        </p:txBody>
      </p:sp>
      <p:sp>
        <p:nvSpPr>
          <p:cNvPr id="3" name="Espace réservé du texte 2"/>
          <p:cNvSpPr>
            <a:spLocks noGrp="1"/>
          </p:cNvSpPr>
          <p:nvPr>
            <p:ph type="body" idx="1"/>
          </p:nvPr>
        </p:nvSpPr>
        <p:spPr>
          <a:xfrm>
            <a:off x="1238866" y="1243583"/>
            <a:ext cx="10481186" cy="4881913"/>
          </a:xfrm>
        </p:spPr>
        <p:txBody>
          <a:bodyPr>
            <a:normAutofit/>
          </a:bodyPr>
          <a:lstStyle/>
          <a:p>
            <a:pPr algn="l"/>
            <a:r>
              <a:rPr lang="fr-FR" sz="2800" dirty="0"/>
              <a:t>La définition du schéma de répartition est la partie la plus délicate de la phase de conception d'une </a:t>
            </a:r>
            <a:r>
              <a:rPr lang="fr-FR" sz="2800" dirty="0" smtClean="0"/>
              <a:t>BDD </a:t>
            </a:r>
            <a:r>
              <a:rPr lang="fr-FR" sz="2800" dirty="0"/>
              <a:t>car il n'existe pas de méthode miracle pour trouver la solution optimale. L'administrateur doit donc prendre des décisions en fonction de critères techniques et organisationnels avec pour objectif de minimiser le nombre de transferts entre sites, les temps de transfert, le volume de données transférées, les temps moyens de traitement des requêtes, le nombre de copies de fragments, etc...</a:t>
            </a:r>
          </a:p>
        </p:txBody>
      </p:sp>
    </p:spTree>
    <p:extLst>
      <p:ext uri="{BB962C8B-B14F-4D97-AF65-F5344CB8AC3E}">
        <p14:creationId xmlns:p14="http://schemas.microsoft.com/office/powerpoint/2010/main" val="398936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55000" y="524256"/>
            <a:ext cx="5562664" cy="1082040"/>
          </a:xfrm>
        </p:spPr>
        <p:txBody>
          <a:bodyPr/>
          <a:lstStyle/>
          <a:p>
            <a:r>
              <a:rPr lang="fr-FR" b="1" dirty="0"/>
              <a:t>Conception </a:t>
            </a:r>
            <a:r>
              <a:rPr lang="fr-FR" b="1" dirty="0" smtClean="0"/>
              <a:t>descendante</a:t>
            </a:r>
            <a:br>
              <a:rPr lang="fr-FR" b="1" dirty="0" smtClean="0"/>
            </a:br>
            <a:r>
              <a:rPr lang="fr-FR" b="1" dirty="0" smtClean="0"/>
              <a:t> </a:t>
            </a:r>
            <a:r>
              <a:rPr lang="fr-FR" b="1" dirty="0"/>
              <a:t>(top down design)</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7585" y="524256"/>
            <a:ext cx="4161339" cy="5669280"/>
          </a:xfrm>
        </p:spPr>
      </p:pic>
      <p:sp>
        <p:nvSpPr>
          <p:cNvPr id="4" name="Espace réservé du texte 3"/>
          <p:cNvSpPr>
            <a:spLocks noGrp="1"/>
          </p:cNvSpPr>
          <p:nvPr>
            <p:ph type="body" sz="half" idx="2"/>
          </p:nvPr>
        </p:nvSpPr>
        <p:spPr>
          <a:xfrm>
            <a:off x="1484312" y="1606296"/>
            <a:ext cx="5733352" cy="3486814"/>
          </a:xfrm>
        </p:spPr>
        <p:txBody>
          <a:bodyPr>
            <a:normAutofit/>
          </a:bodyPr>
          <a:lstStyle/>
          <a:p>
            <a:pPr algn="l"/>
            <a:r>
              <a:rPr lang="fr-FR" sz="2800" dirty="0"/>
              <a:t>On commence par définir un schéma conceptuel global de la base de données répartie, puis on distribue sur les différents sites en des schémas conceptuels locaux.</a:t>
            </a:r>
          </a:p>
        </p:txBody>
      </p:sp>
    </p:spTree>
    <p:extLst>
      <p:ext uri="{BB962C8B-B14F-4D97-AF65-F5344CB8AC3E}">
        <p14:creationId xmlns:p14="http://schemas.microsoft.com/office/powerpoint/2010/main" val="7471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7608" y="670560"/>
            <a:ext cx="4757992" cy="938784"/>
          </a:xfrm>
        </p:spPr>
        <p:txBody>
          <a:bodyPr/>
          <a:lstStyle/>
          <a:p>
            <a:r>
              <a:rPr lang="fr-FR" b="1" dirty="0"/>
              <a:t>Conception ascendante </a:t>
            </a:r>
            <a:r>
              <a:rPr lang="fr-FR" b="1" dirty="0" smtClean="0"/>
              <a:t/>
            </a:r>
            <a:br>
              <a:rPr lang="fr-FR" b="1" dirty="0" smtClean="0"/>
            </a:br>
            <a:r>
              <a:rPr lang="fr-FR" b="1" dirty="0" smtClean="0"/>
              <a:t>(</a:t>
            </a:r>
            <a:r>
              <a:rPr lang="fr-FR" b="1" dirty="0" err="1"/>
              <a:t>bottom</a:t>
            </a:r>
            <a:r>
              <a:rPr lang="fr-FR" b="1" dirty="0"/>
              <a:t> up design)</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3424" y="670560"/>
            <a:ext cx="4271438" cy="5254752"/>
          </a:xfrm>
        </p:spPr>
      </p:pic>
      <p:sp>
        <p:nvSpPr>
          <p:cNvPr id="4" name="Espace réservé du texte 3"/>
          <p:cNvSpPr>
            <a:spLocks noGrp="1"/>
          </p:cNvSpPr>
          <p:nvPr>
            <p:ph type="body" sz="half" idx="2"/>
          </p:nvPr>
        </p:nvSpPr>
        <p:spPr>
          <a:xfrm>
            <a:off x="1484312" y="1609344"/>
            <a:ext cx="5221288" cy="4315968"/>
          </a:xfrm>
        </p:spPr>
        <p:txBody>
          <a:bodyPr>
            <a:noAutofit/>
          </a:bodyPr>
          <a:lstStyle/>
          <a:p>
            <a:pPr algn="l"/>
            <a:r>
              <a:rPr lang="fr-FR" sz="2800" dirty="0"/>
              <a:t>L’approche se base sur le fait que la répartition est déjà faite, mais il faut réussir à intégrer les différentes </a:t>
            </a:r>
            <a:r>
              <a:rPr lang="fr-FR" sz="2800" dirty="0" smtClean="0"/>
              <a:t>BD </a:t>
            </a:r>
            <a:r>
              <a:rPr lang="fr-FR" sz="2800" dirty="0"/>
              <a:t>existantes en une seule BD globale. En d’autres termes, les schémas conceptuels locaux existent et il faut réussir à les unifier dans un schéma conceptuel global.</a:t>
            </a:r>
          </a:p>
        </p:txBody>
      </p:sp>
    </p:spTree>
    <p:extLst>
      <p:ext uri="{BB962C8B-B14F-4D97-AF65-F5344CB8AC3E}">
        <p14:creationId xmlns:p14="http://schemas.microsoft.com/office/powerpoint/2010/main" val="167282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07332" y="108155"/>
            <a:ext cx="10589700" cy="1366684"/>
          </a:xfrm>
        </p:spPr>
        <p:txBody>
          <a:bodyPr>
            <a:normAutofit/>
          </a:bodyPr>
          <a:lstStyle/>
          <a:p>
            <a:r>
              <a:rPr lang="fr-FR" sz="4900" dirty="0"/>
              <a:t>Technique de fragmentation </a:t>
            </a:r>
            <a:r>
              <a:rPr lang="fr-FR" dirty="0"/>
              <a:t/>
            </a:r>
            <a:br>
              <a:rPr lang="fr-FR" dirty="0"/>
            </a:br>
            <a:endParaRPr lang="fr-FR" dirty="0"/>
          </a:p>
        </p:txBody>
      </p:sp>
      <p:sp>
        <p:nvSpPr>
          <p:cNvPr id="3" name="Espace réservé du contenu 2"/>
          <p:cNvSpPr>
            <a:spLocks noGrp="1"/>
          </p:cNvSpPr>
          <p:nvPr>
            <p:ph idx="1"/>
          </p:nvPr>
        </p:nvSpPr>
        <p:spPr>
          <a:xfrm>
            <a:off x="1307332" y="1366685"/>
            <a:ext cx="10195691" cy="4925960"/>
          </a:xfrm>
        </p:spPr>
        <p:txBody>
          <a:bodyPr>
            <a:normAutofit/>
          </a:bodyPr>
          <a:lstStyle/>
          <a:p>
            <a:pPr marL="914400" lvl="2" indent="0">
              <a:lnSpc>
                <a:spcPct val="150000"/>
              </a:lnSpc>
              <a:buNone/>
            </a:pPr>
            <a:r>
              <a:rPr lang="fr-FR" dirty="0" smtClean="0"/>
              <a:t>      On </a:t>
            </a:r>
            <a:r>
              <a:rPr lang="fr-FR" dirty="0"/>
              <a:t>commence par se baser sur les requêtes les plus fréquentes </a:t>
            </a:r>
          </a:p>
          <a:p>
            <a:pPr lvl="2">
              <a:lnSpc>
                <a:spcPct val="150000"/>
              </a:lnSpc>
            </a:pPr>
            <a:r>
              <a:rPr lang="en-CA" dirty="0"/>
              <a:t>R1 : SELECT id, </a:t>
            </a:r>
            <a:r>
              <a:rPr lang="en-CA" dirty="0" err="1"/>
              <a:t>id_cat</a:t>
            </a:r>
            <a:r>
              <a:rPr lang="en-CA" dirty="0"/>
              <a:t> FROM </a:t>
            </a:r>
            <a:r>
              <a:rPr lang="en-CA" dirty="0" err="1"/>
              <a:t>produit</a:t>
            </a:r>
            <a:r>
              <a:rPr lang="en-CA" dirty="0"/>
              <a:t> WHERE nom=’</a:t>
            </a:r>
            <a:r>
              <a:rPr lang="en-CA" dirty="0" err="1"/>
              <a:t>iphone</a:t>
            </a:r>
            <a:r>
              <a:rPr lang="en-CA" dirty="0"/>
              <a:t> x ‘ and prix = 200000 ; </a:t>
            </a:r>
            <a:endParaRPr lang="fr-FR" dirty="0"/>
          </a:p>
          <a:p>
            <a:pPr lvl="2">
              <a:lnSpc>
                <a:spcPct val="150000"/>
              </a:lnSpc>
            </a:pPr>
            <a:r>
              <a:rPr lang="en-CA" dirty="0"/>
              <a:t>R2 : SELECT * FROM </a:t>
            </a:r>
            <a:r>
              <a:rPr lang="en-CA" dirty="0" err="1"/>
              <a:t>produit</a:t>
            </a:r>
            <a:r>
              <a:rPr lang="en-CA" dirty="0"/>
              <a:t> WHERE </a:t>
            </a:r>
            <a:r>
              <a:rPr lang="en-CA" dirty="0" err="1"/>
              <a:t>id_cat</a:t>
            </a:r>
            <a:r>
              <a:rPr lang="en-CA" dirty="0"/>
              <a:t> = 1 ;</a:t>
            </a:r>
            <a:endParaRPr lang="fr-FR" dirty="0"/>
          </a:p>
          <a:p>
            <a:pPr lvl="2">
              <a:lnSpc>
                <a:spcPct val="150000"/>
              </a:lnSpc>
            </a:pPr>
            <a:r>
              <a:rPr lang="en-CA" dirty="0"/>
              <a:t>R3 : SELECT id, nom FROM </a:t>
            </a:r>
            <a:r>
              <a:rPr lang="en-CA" dirty="0" err="1"/>
              <a:t>produit</a:t>
            </a:r>
            <a:r>
              <a:rPr lang="en-CA" dirty="0"/>
              <a:t> WHRE </a:t>
            </a:r>
            <a:r>
              <a:rPr lang="en-CA" dirty="0" err="1"/>
              <a:t>id_cat</a:t>
            </a:r>
            <a:r>
              <a:rPr lang="en-CA" dirty="0"/>
              <a:t>=4 </a:t>
            </a:r>
            <a:r>
              <a:rPr lang="en-CA" dirty="0" smtClean="0"/>
              <a:t>;</a:t>
            </a:r>
            <a:endParaRPr lang="fr-FR" dirty="0"/>
          </a:p>
          <a:p>
            <a:pPr marL="914400" lvl="2" indent="0">
              <a:lnSpc>
                <a:spcPct val="150000"/>
              </a:lnSpc>
              <a:buNone/>
            </a:pPr>
            <a:r>
              <a:rPr lang="fr-FR" dirty="0"/>
              <a:t> </a:t>
            </a:r>
            <a:r>
              <a:rPr lang="fr-FR" dirty="0" smtClean="0"/>
              <a:t>      Pour </a:t>
            </a:r>
            <a:r>
              <a:rPr lang="fr-FR" dirty="0"/>
              <a:t>effectuer la fragmentation horizontale, on de base sur les conditions exprimées dans le WHERE </a:t>
            </a:r>
          </a:p>
          <a:p>
            <a:pPr lvl="2">
              <a:lnSpc>
                <a:spcPct val="150000"/>
              </a:lnSpc>
            </a:pPr>
            <a:r>
              <a:rPr lang="fr-FR" dirty="0"/>
              <a:t>A : nom = ' </a:t>
            </a:r>
            <a:r>
              <a:rPr lang="fr-FR" dirty="0" err="1"/>
              <a:t>iphone</a:t>
            </a:r>
            <a:r>
              <a:rPr lang="fr-FR" dirty="0"/>
              <a:t> x ‘ (prélevée des requêtes R1) </a:t>
            </a:r>
          </a:p>
          <a:p>
            <a:pPr lvl="2">
              <a:lnSpc>
                <a:spcPct val="150000"/>
              </a:lnSpc>
            </a:pPr>
            <a:r>
              <a:rPr lang="fr-FR" dirty="0"/>
              <a:t>B : prix = 200000 (prélevée de la requête R1)</a:t>
            </a:r>
          </a:p>
          <a:p>
            <a:pPr lvl="2">
              <a:lnSpc>
                <a:spcPct val="150000"/>
              </a:lnSpc>
            </a:pPr>
            <a:r>
              <a:rPr lang="fr-FR" dirty="0"/>
              <a:t>C : </a:t>
            </a:r>
            <a:r>
              <a:rPr lang="fr-FR" dirty="0" err="1"/>
              <a:t>id_cat</a:t>
            </a:r>
            <a:r>
              <a:rPr lang="fr-FR" dirty="0"/>
              <a:t> = '1‘ (prélevée de la requête R2) </a:t>
            </a:r>
          </a:p>
          <a:p>
            <a:pPr lvl="2">
              <a:lnSpc>
                <a:spcPct val="150000"/>
              </a:lnSpc>
            </a:pPr>
            <a:r>
              <a:rPr lang="fr-FR" dirty="0"/>
              <a:t>D : </a:t>
            </a:r>
            <a:r>
              <a:rPr lang="fr-FR" dirty="0" err="1"/>
              <a:t>id_cat</a:t>
            </a:r>
            <a:r>
              <a:rPr lang="fr-FR" dirty="0"/>
              <a:t> = '4‘ (prélevée de la requête R3 </a:t>
            </a:r>
          </a:p>
          <a:p>
            <a:pPr marL="0" indent="0">
              <a:buNone/>
            </a:pPr>
            <a:endParaRPr lang="fr-FR" dirty="0"/>
          </a:p>
        </p:txBody>
      </p:sp>
      <p:sp>
        <p:nvSpPr>
          <p:cNvPr id="4" name="Espace réservé du texte 3"/>
          <p:cNvSpPr>
            <a:spLocks noGrp="1"/>
          </p:cNvSpPr>
          <p:nvPr>
            <p:ph type="body" sz="half" idx="2"/>
          </p:nvPr>
        </p:nvSpPr>
        <p:spPr>
          <a:xfrm>
            <a:off x="5436880" y="-11062"/>
            <a:ext cx="79018" cy="45719"/>
          </a:xfrm>
        </p:spPr>
        <p:txBody>
          <a:bodyPr>
            <a:normAutofit fontScale="25000" lnSpcReduction="20000"/>
          </a:bodyPr>
          <a:lstStyle/>
          <a:p>
            <a:endParaRPr lang="fr-FR" dirty="0"/>
          </a:p>
        </p:txBody>
      </p:sp>
    </p:spTree>
    <p:extLst>
      <p:ext uri="{BB962C8B-B14F-4D97-AF65-F5344CB8AC3E}">
        <p14:creationId xmlns:p14="http://schemas.microsoft.com/office/powerpoint/2010/main" val="2863096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ffice_36805015_TF22644756.potx" id="{007C5E96-82F4-498B-BDA2-7F2F91590ACD}" vid="{B119A88B-9E34-4DF3-9DFF-80B39E805AE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16c05727-aa75-4e4a-9b5f-8a80a1165891"/>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Parallaxe</Template>
  <TotalTime>0</TotalTime>
  <Words>703</Words>
  <Application>Microsoft Office PowerPoint</Application>
  <PresentationFormat>Grand écran</PresentationFormat>
  <Paragraphs>72</Paragraphs>
  <Slides>17</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Corbel</vt:lpstr>
      <vt:lpstr>Wingdings</vt:lpstr>
      <vt:lpstr>Parallaxe</vt:lpstr>
      <vt:lpstr>   THEME : REPARTITION ENTRE TROIS SGBD</vt:lpstr>
      <vt:lpstr>SOMMAIRE </vt:lpstr>
      <vt:lpstr>INTRODUCTION</vt:lpstr>
      <vt:lpstr>DEFINITIONS </vt:lpstr>
      <vt:lpstr>BUTS DE LA REPARTITION DES BD </vt:lpstr>
      <vt:lpstr>CONCEPTION D’UNE BD DISTRIBUEE</vt:lpstr>
      <vt:lpstr>Conception descendante  (top down design)</vt:lpstr>
      <vt:lpstr>Conception ascendante  (bottom up design)</vt:lpstr>
      <vt:lpstr>Technique de fragmentation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2023-02-24T14:42:03Z</dcterms:created>
  <dcterms:modified xsi:type="dcterms:W3CDTF">2023-03-03T09:36:29Z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