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70" r:id="rId14"/>
    <p:sldId id="275" r:id="rId15"/>
    <p:sldId id="267" r:id="rId16"/>
    <p:sldId id="276" r:id="rId17"/>
    <p:sldId id="268" r:id="rId18"/>
    <p:sldId id="269" r:id="rId19"/>
    <p:sldId id="277" r:id="rId20"/>
    <p:sldId id="271" r:id="rId21"/>
    <p:sldId id="272" r:id="rId22"/>
    <p:sldId id="273"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Merriweather"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jz0uUJXFd4KYUrOeAdyADvz2r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4293C-1FC2-4031-A6EF-B00C2250A818}" v="10" dt="2021-09-06T19:16:11.665"/>
  </p1510:revLst>
</p1510:revInfo>
</file>

<file path=ppt/tableStyles.xml><?xml version="1.0" encoding="utf-8"?>
<a:tblStyleLst xmlns:a="http://schemas.openxmlformats.org/drawingml/2006/main" def="{8FDC00E5-B2B1-430D-BBC9-7BC808FD0F53}">
  <a:tblStyle styleId="{8FDC00E5-B2B1-430D-BBC9-7BC808FD0F5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CCE"/>
          </a:solidFill>
        </a:fill>
      </a:tcStyle>
    </a:band1H>
    <a:band2H>
      <a:tcTxStyle/>
      <a:tcStyle>
        <a:tcBdr/>
      </a:tcStyle>
    </a:band2H>
    <a:band1V>
      <a:tcTxStyle/>
      <a:tcStyle>
        <a:tcBdr/>
        <a:fill>
          <a:solidFill>
            <a:srgbClr val="CACC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6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microsoft.com/office/2016/11/relationships/changesInfo" Target="changesInfos/changesInfo1.xml"/><Relationship Id="rId20" Type="http://schemas.openxmlformats.org/officeDocument/2006/relationships/slide" Target="slides/slide19.xml"/><Relationship Id="rId41"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reda, Sebastian" userId="bdeaa503-4a14-42d1-b395-0627e001a49a" providerId="ADAL" clId="{9BC4293C-1FC2-4031-A6EF-B00C2250A818}"/>
    <pc:docChg chg="undo redo custSel addSld modSld sldOrd">
      <pc:chgData name="Barreda, Sebastian" userId="bdeaa503-4a14-42d1-b395-0627e001a49a" providerId="ADAL" clId="{9BC4293C-1FC2-4031-A6EF-B00C2250A818}" dt="2021-09-06T19:18:29.011" v="511" actId="20577"/>
      <pc:docMkLst>
        <pc:docMk/>
      </pc:docMkLst>
      <pc:sldChg chg="addSp modSp mod modAnim">
        <pc:chgData name="Barreda, Sebastian" userId="bdeaa503-4a14-42d1-b395-0627e001a49a" providerId="ADAL" clId="{9BC4293C-1FC2-4031-A6EF-B00C2250A818}" dt="2021-09-06T18:59:06.468" v="12"/>
        <pc:sldMkLst>
          <pc:docMk/>
          <pc:sldMk cId="0" sldId="258"/>
        </pc:sldMkLst>
        <pc:spChg chg="add mod">
          <ac:chgData name="Barreda, Sebastian" userId="bdeaa503-4a14-42d1-b395-0627e001a49a" providerId="ADAL" clId="{9BC4293C-1FC2-4031-A6EF-B00C2250A818}" dt="2021-09-06T18:58:57.171" v="11" actId="13822"/>
          <ac:spMkLst>
            <pc:docMk/>
            <pc:sldMk cId="0" sldId="258"/>
            <ac:spMk id="2" creationId="{D43340E1-4D19-466C-8A41-CBF879C79DD4}"/>
          </ac:spMkLst>
        </pc:spChg>
      </pc:sldChg>
      <pc:sldChg chg="addSp modSp">
        <pc:chgData name="Barreda, Sebastian" userId="bdeaa503-4a14-42d1-b395-0627e001a49a" providerId="ADAL" clId="{9BC4293C-1FC2-4031-A6EF-B00C2250A818}" dt="2021-09-06T18:59:53.318" v="13"/>
        <pc:sldMkLst>
          <pc:docMk/>
          <pc:sldMk cId="0" sldId="259"/>
        </pc:sldMkLst>
        <pc:spChg chg="add mod">
          <ac:chgData name="Barreda, Sebastian" userId="bdeaa503-4a14-42d1-b395-0627e001a49a" providerId="ADAL" clId="{9BC4293C-1FC2-4031-A6EF-B00C2250A818}" dt="2021-09-06T18:59:53.318" v="13"/>
          <ac:spMkLst>
            <pc:docMk/>
            <pc:sldMk cId="0" sldId="259"/>
            <ac:spMk id="5" creationId="{DA64FCB4-8276-4241-8D26-DE3BA8190BD1}"/>
          </ac:spMkLst>
        </pc:spChg>
      </pc:sldChg>
      <pc:sldChg chg="modSp mod">
        <pc:chgData name="Barreda, Sebastian" userId="bdeaa503-4a14-42d1-b395-0627e001a49a" providerId="ADAL" clId="{9BC4293C-1FC2-4031-A6EF-B00C2250A818}" dt="2021-09-06T19:00:14.087" v="19" actId="20577"/>
        <pc:sldMkLst>
          <pc:docMk/>
          <pc:sldMk cId="0" sldId="261"/>
        </pc:sldMkLst>
        <pc:spChg chg="mod">
          <ac:chgData name="Barreda, Sebastian" userId="bdeaa503-4a14-42d1-b395-0627e001a49a" providerId="ADAL" clId="{9BC4293C-1FC2-4031-A6EF-B00C2250A818}" dt="2021-09-06T19:00:14.087" v="19" actId="20577"/>
          <ac:spMkLst>
            <pc:docMk/>
            <pc:sldMk cId="0" sldId="261"/>
            <ac:spMk id="104" creationId="{00000000-0000-0000-0000-000000000000}"/>
          </ac:spMkLst>
        </pc:spChg>
      </pc:sldChg>
      <pc:sldChg chg="ord">
        <pc:chgData name="Barreda, Sebastian" userId="bdeaa503-4a14-42d1-b395-0627e001a49a" providerId="ADAL" clId="{9BC4293C-1FC2-4031-A6EF-B00C2250A818}" dt="2021-09-06T19:02:44.284" v="92"/>
        <pc:sldMkLst>
          <pc:docMk/>
          <pc:sldMk cId="0" sldId="270"/>
        </pc:sldMkLst>
      </pc:sldChg>
      <pc:sldChg chg="addSp delSp modSp new mod modClrScheme chgLayout">
        <pc:chgData name="Barreda, Sebastian" userId="bdeaa503-4a14-42d1-b395-0627e001a49a" providerId="ADAL" clId="{9BC4293C-1FC2-4031-A6EF-B00C2250A818}" dt="2021-09-06T19:01:17.127" v="41" actId="5793"/>
        <pc:sldMkLst>
          <pc:docMk/>
          <pc:sldMk cId="4033582073" sldId="274"/>
        </pc:sldMkLst>
        <pc:spChg chg="del mod ord">
          <ac:chgData name="Barreda, Sebastian" userId="bdeaa503-4a14-42d1-b395-0627e001a49a" providerId="ADAL" clId="{9BC4293C-1FC2-4031-A6EF-B00C2250A818}" dt="2021-09-06T19:00:50.878" v="21" actId="700"/>
          <ac:spMkLst>
            <pc:docMk/>
            <pc:sldMk cId="4033582073" sldId="274"/>
            <ac:spMk id="2" creationId="{5EFFF1CA-D74D-45C5-B759-6352D5B1AD56}"/>
          </ac:spMkLst>
        </pc:spChg>
        <pc:spChg chg="del mod ord">
          <ac:chgData name="Barreda, Sebastian" userId="bdeaa503-4a14-42d1-b395-0627e001a49a" providerId="ADAL" clId="{9BC4293C-1FC2-4031-A6EF-B00C2250A818}" dt="2021-09-06T19:00:50.878" v="21" actId="700"/>
          <ac:spMkLst>
            <pc:docMk/>
            <pc:sldMk cId="4033582073" sldId="274"/>
            <ac:spMk id="3" creationId="{F73281DA-EC5F-472F-9553-5DE96A45D806}"/>
          </ac:spMkLst>
        </pc:spChg>
        <pc:spChg chg="add del mod ord">
          <ac:chgData name="Barreda, Sebastian" userId="bdeaa503-4a14-42d1-b395-0627e001a49a" providerId="ADAL" clId="{9BC4293C-1FC2-4031-A6EF-B00C2250A818}" dt="2021-09-06T19:01:00.877" v="22" actId="700"/>
          <ac:spMkLst>
            <pc:docMk/>
            <pc:sldMk cId="4033582073" sldId="274"/>
            <ac:spMk id="4" creationId="{30CF8A5E-9110-4216-A453-E54E4A21C4E2}"/>
          </ac:spMkLst>
        </pc:spChg>
        <pc:spChg chg="add del mod ord">
          <ac:chgData name="Barreda, Sebastian" userId="bdeaa503-4a14-42d1-b395-0627e001a49a" providerId="ADAL" clId="{9BC4293C-1FC2-4031-A6EF-B00C2250A818}" dt="2021-09-06T19:01:00.877" v="22" actId="700"/>
          <ac:spMkLst>
            <pc:docMk/>
            <pc:sldMk cId="4033582073" sldId="274"/>
            <ac:spMk id="5" creationId="{DF05837D-D003-4F79-BA03-0CD8CC1E767A}"/>
          </ac:spMkLst>
        </pc:spChg>
        <pc:spChg chg="add mod ord">
          <ac:chgData name="Barreda, Sebastian" userId="bdeaa503-4a14-42d1-b395-0627e001a49a" providerId="ADAL" clId="{9BC4293C-1FC2-4031-A6EF-B00C2250A818}" dt="2021-09-06T19:01:10.607" v="34" actId="14100"/>
          <ac:spMkLst>
            <pc:docMk/>
            <pc:sldMk cId="4033582073" sldId="274"/>
            <ac:spMk id="6" creationId="{E5A8602A-EB61-496E-9EA8-774F6C9E2459}"/>
          </ac:spMkLst>
        </pc:spChg>
        <pc:spChg chg="add mod ord">
          <ac:chgData name="Barreda, Sebastian" userId="bdeaa503-4a14-42d1-b395-0627e001a49a" providerId="ADAL" clId="{9BC4293C-1FC2-4031-A6EF-B00C2250A818}" dt="2021-09-06T19:01:17.127" v="41" actId="5793"/>
          <ac:spMkLst>
            <pc:docMk/>
            <pc:sldMk cId="4033582073" sldId="274"/>
            <ac:spMk id="7" creationId="{C32FA578-A4D1-4A4A-B512-2AAA6E71EC2C}"/>
          </ac:spMkLst>
        </pc:spChg>
      </pc:sldChg>
      <pc:sldChg chg="modSp add mod">
        <pc:chgData name="Barreda, Sebastian" userId="bdeaa503-4a14-42d1-b395-0627e001a49a" providerId="ADAL" clId="{9BC4293C-1FC2-4031-A6EF-B00C2250A818}" dt="2021-09-06T19:02:24.447" v="90" actId="20577"/>
        <pc:sldMkLst>
          <pc:docMk/>
          <pc:sldMk cId="2295573287" sldId="275"/>
        </pc:sldMkLst>
        <pc:spChg chg="mod">
          <ac:chgData name="Barreda, Sebastian" userId="bdeaa503-4a14-42d1-b395-0627e001a49a" providerId="ADAL" clId="{9BC4293C-1FC2-4031-A6EF-B00C2250A818}" dt="2021-09-06T19:02:08.492" v="65" actId="404"/>
          <ac:spMkLst>
            <pc:docMk/>
            <pc:sldMk cId="2295573287" sldId="275"/>
            <ac:spMk id="6" creationId="{E5A8602A-EB61-496E-9EA8-774F6C9E2459}"/>
          </ac:spMkLst>
        </pc:spChg>
        <pc:spChg chg="mod">
          <ac:chgData name="Barreda, Sebastian" userId="bdeaa503-4a14-42d1-b395-0627e001a49a" providerId="ADAL" clId="{9BC4293C-1FC2-4031-A6EF-B00C2250A818}" dt="2021-09-06T19:02:24.447" v="90" actId="20577"/>
          <ac:spMkLst>
            <pc:docMk/>
            <pc:sldMk cId="2295573287" sldId="275"/>
            <ac:spMk id="7" creationId="{C32FA578-A4D1-4A4A-B512-2AAA6E71EC2C}"/>
          </ac:spMkLst>
        </pc:spChg>
      </pc:sldChg>
      <pc:sldChg chg="modSp new mod ord modClrScheme chgLayout">
        <pc:chgData name="Barreda, Sebastian" userId="bdeaa503-4a14-42d1-b395-0627e001a49a" providerId="ADAL" clId="{9BC4293C-1FC2-4031-A6EF-B00C2250A818}" dt="2021-09-06T19:18:29.011" v="511" actId="20577"/>
        <pc:sldMkLst>
          <pc:docMk/>
          <pc:sldMk cId="3017016628" sldId="276"/>
        </pc:sldMkLst>
        <pc:spChg chg="mod">
          <ac:chgData name="Barreda, Sebastian" userId="bdeaa503-4a14-42d1-b395-0627e001a49a" providerId="ADAL" clId="{9BC4293C-1FC2-4031-A6EF-B00C2250A818}" dt="2021-09-06T19:09:58.349" v="132" actId="26606"/>
          <ac:spMkLst>
            <pc:docMk/>
            <pc:sldMk cId="3017016628" sldId="276"/>
            <ac:spMk id="2" creationId="{557094DF-0090-451B-9320-346DE980FE61}"/>
          </ac:spMkLst>
        </pc:spChg>
        <pc:spChg chg="mod">
          <ac:chgData name="Barreda, Sebastian" userId="bdeaa503-4a14-42d1-b395-0627e001a49a" providerId="ADAL" clId="{9BC4293C-1FC2-4031-A6EF-B00C2250A818}" dt="2021-09-06T19:18:29.011" v="511" actId="20577"/>
          <ac:spMkLst>
            <pc:docMk/>
            <pc:sldMk cId="3017016628" sldId="276"/>
            <ac:spMk id="3" creationId="{39C73F14-033B-4596-A67A-5022DA17F9F4}"/>
          </ac:spMkLst>
        </pc:spChg>
      </pc:sldChg>
      <pc:sldChg chg="addSp delSp modSp new mod modClrScheme chgLayout">
        <pc:chgData name="Barreda, Sebastian" userId="bdeaa503-4a14-42d1-b395-0627e001a49a" providerId="ADAL" clId="{9BC4293C-1FC2-4031-A6EF-B00C2250A818}" dt="2021-09-06T19:16:11.664" v="510" actId="1076"/>
        <pc:sldMkLst>
          <pc:docMk/>
          <pc:sldMk cId="434122446" sldId="277"/>
        </pc:sldMkLst>
        <pc:spChg chg="del mod ord">
          <ac:chgData name="Barreda, Sebastian" userId="bdeaa503-4a14-42d1-b395-0627e001a49a" providerId="ADAL" clId="{9BC4293C-1FC2-4031-A6EF-B00C2250A818}" dt="2021-09-06T19:11:45.761" v="136" actId="700"/>
          <ac:spMkLst>
            <pc:docMk/>
            <pc:sldMk cId="434122446" sldId="277"/>
            <ac:spMk id="2" creationId="{BCC9DB33-8994-4E99-8521-8845A9E481AD}"/>
          </ac:spMkLst>
        </pc:spChg>
        <pc:spChg chg="add mod ord">
          <ac:chgData name="Barreda, Sebastian" userId="bdeaa503-4a14-42d1-b395-0627e001a49a" providerId="ADAL" clId="{9BC4293C-1FC2-4031-A6EF-B00C2250A818}" dt="2021-09-06T19:11:50.080" v="149" actId="20577"/>
          <ac:spMkLst>
            <pc:docMk/>
            <pc:sldMk cId="434122446" sldId="277"/>
            <ac:spMk id="3" creationId="{E315C711-A791-48F1-ADD0-BAA046B41257}"/>
          </ac:spMkLst>
        </pc:spChg>
        <pc:spChg chg="add mod ord">
          <ac:chgData name="Barreda, Sebastian" userId="bdeaa503-4a14-42d1-b395-0627e001a49a" providerId="ADAL" clId="{9BC4293C-1FC2-4031-A6EF-B00C2250A818}" dt="2021-09-06T19:14:08.486" v="503" actId="20577"/>
          <ac:spMkLst>
            <pc:docMk/>
            <pc:sldMk cId="434122446" sldId="277"/>
            <ac:spMk id="4" creationId="{93B2289C-B90A-44DC-AD87-74C1EEA1C876}"/>
          </ac:spMkLst>
        </pc:spChg>
        <pc:picChg chg="add mod">
          <ac:chgData name="Barreda, Sebastian" userId="bdeaa503-4a14-42d1-b395-0627e001a49a" providerId="ADAL" clId="{9BC4293C-1FC2-4031-A6EF-B00C2250A818}" dt="2021-09-06T19:16:11.664" v="510" actId="1076"/>
          <ac:picMkLst>
            <pc:docMk/>
            <pc:sldMk cId="434122446" sldId="277"/>
            <ac:picMk id="1026" creationId="{ECA32F2E-0FAB-446A-B42E-71AFB8D7CF0A}"/>
          </ac:picMkLst>
        </pc:picChg>
        <pc:picChg chg="add mod">
          <ac:chgData name="Barreda, Sebastian" userId="bdeaa503-4a14-42d1-b395-0627e001a49a" providerId="ADAL" clId="{9BC4293C-1FC2-4031-A6EF-B00C2250A818}" dt="2021-09-06T19:16:11.664" v="510" actId="1076"/>
          <ac:picMkLst>
            <pc:docMk/>
            <pc:sldMk cId="434122446" sldId="277"/>
            <ac:picMk id="1028" creationId="{B6B8D198-456B-499F-BC57-B22DB700F6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naconda.org/anaconda/pymong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000">
                <a:solidFill>
                  <a:schemeClr val="dk1"/>
                </a:solidFill>
              </a:rPr>
              <a:t>During Extraction, the desired data is identified and extracted from many different sources,  including database systems and applications. Very often, it is not possible to identify the specific  subset of interest; therefore more data than necessary has to be extracted, so the identification of  the relevant data will be done at a later point in time. After extracting data, it has to be physically transported to an intermediate system for further processing. </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 sz="1000">
                <a:solidFill>
                  <a:schemeClr val="dk1"/>
                </a:solidFill>
              </a:rPr>
              <a:t>Depending on the chosen way of transportation, some transformations can be done during this  process, too. For example, a SQL statement which directly accesses a remote target through a  gateway can concatenate two columns as part of the SELECT statement. Based on the  requirements, some transformations may take place during the Transformation and Execution  Phase. Through Informatica mappings, the necessary changes and updates of the data are made  using transformations. </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El Area de Data Integration nos permite integrar toda la logica y sistemas con</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el staging area.</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EL ODS (Operational Data Store) es un almacen de datos de información</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operacional. La informacion en el ODS se almacena por periódos muy cortos</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de tiempo ya que a medida que pasa el tiempo necesito menos detalles. De</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necesitar detalles de la transacción se debe a que hubo un problema en</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particular.</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La informacion dentro del data warehouse esta levelmente desnormalizado,</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por lo general se dimensiona mas en los Data Marts (Stages intermedios con</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informacion destinada para un cierto fin, por ejemplo Informacion de Ventas)</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No es algo que se puede vender, sino que esta construido en base a cada</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negocio. Existen tecnologias que soportan el Data Warehouse, pero depende</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de cada caso como se debe implementar.</a:t>
            </a:r>
            <a:endParaRPr sz="13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b="1">
                <a:solidFill>
                  <a:schemeClr val="dk1"/>
                </a:solidFill>
              </a:rPr>
              <a:t>Tool-Based ETL Advantages</a:t>
            </a:r>
            <a:endParaRPr sz="1000" b="1">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00000"/>
              </a:lnSpc>
              <a:spcBef>
                <a:spcPts val="0"/>
              </a:spcBef>
              <a:spcAft>
                <a:spcPts val="0"/>
              </a:spcAft>
              <a:buSzPts val="1100"/>
              <a:buNone/>
            </a:pPr>
            <a:r>
              <a:rPr lang="en" sz="1000">
                <a:solidFill>
                  <a:schemeClr val="dk1"/>
                </a:solidFill>
              </a:rPr>
              <a:t>A quote from an ETL tool vendor: "The goal of a valuable tool is not to make trivial problems mundane, but to make impossible problems possible."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Simpler, faster, cheaper development. The tool cost will make up for itself in projects large enough or sophisticated enough.</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Technical people with broad business skills who are otherwise not professional programmers can use ETL tools effectively.</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Many ETL tools have integrated metadata repositories that can synchronize metadata from source systems, target databases, and other BI tools.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Most ETL tools automatically generate metadata at every step of the process and enforce a consistent metadata-driven methodology that all developers must follow.</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Most ETL tools have a comprehensive built-in scheduler aiding in documentation, ease of creation, and management change. The ETL tool should handle all of the complex dependency and error handling that might be required if things go wrong.</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The metadata repository of most ETL tools can automatically produce data lineage (looking backward) and data dependency analysis (looking forward).</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ETL tools have connectors prebuilt for most source and target systems. At a more technical level, ETL tools should be able to handle all sorts of complex data type conversions.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ETL tools typically offer in-line encryption and compression capabilities.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Most ETL tools deliver good performance even for very large data sets. Consider a tool if your ETL data volume is very large or if it will be in a couple of years.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An ETL tool can often manage complex load-balancing scenarios across servers, avoiding server deadlock.</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Most ETL tools will perform an automatic change-impact analysis for downstream processes and applications that are affected by a proposed schema change.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An ETL-tool approach can be augmented with selected processing modules hand coded in an underlying programming language. For example, a custom CRC (cyclic redundancy checksum) algorithm could be introduced into an ETL vendor's data flow if the vendor-supplied module did not have the right statistical performance. Or a custom seasonalization algorithm could be programmed as part of a data-quality step to determine if an observed value is reasonable.</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 sz="1000" b="1">
                <a:solidFill>
                  <a:schemeClr val="dk1"/>
                </a:solidFill>
              </a:rPr>
              <a:t>Hand-Coded ETL Advantages</a:t>
            </a:r>
            <a:endParaRPr sz="1000" b="1">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 sz="1000">
                <a:solidFill>
                  <a:schemeClr val="dk1"/>
                </a:solidFill>
              </a:rPr>
              <a:t>Automated unit testing tools are available in a hand-coded system but not with a tool-based approach. For example, the JUnit library (www.junit.org) is a highly regarded and well-supported tool for unit testing Java programs. There are similar packages for other languages. You can also use a scripting language, such as Tcl or Python, to set up test data, run an ETL process, and verify the results. Automating the testing process through one of these methods will significantly improve the productivity of your QA staff and the quality of your deliverables.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Object-oriented programming techniques help you make all your transformations consistent for error reporting, validation, and metadata updates.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You can more directly manage metadata in hand-coded systems, although at the same time you must create all your own metadata interfaces.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A brief requirements analysis of an ETL system quickly points you toward file-based processing, not database-stored procedures. File-based processes are more direct. They're simply coded, easily tested, and well understood.</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Existing legacy routines should probably be left as-is.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In-house programmers may be available.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A tool-based approach will limit you to the tool vendor's abilities and their unique scripting language. But you can develop a hand-coded system in a common and well-known language. (In fairness, all the ETL tools allow escapes to standard programming languages in isolated modules.)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Hand-coded ETL provides unlimited flexibility, if that is indeed what you need. You can literally do anything you want. In many instances, a unique approach or a different language can provide a big advantage.</a:t>
            </a:r>
            <a:endParaRPr sz="1000">
              <a:solidFill>
                <a:schemeClr val="dk1"/>
              </a:solidFill>
            </a:endParaRPr>
          </a:p>
          <a:p>
            <a:pPr marL="0" lvl="0" indent="0" algn="l" rtl="0">
              <a:lnSpc>
                <a:spcPct val="100000"/>
              </a:lnSpc>
              <a:spcBef>
                <a:spcPts val="0"/>
              </a:spcBef>
              <a:spcAft>
                <a:spcPts val="0"/>
              </a:spcAft>
              <a:buSzPts val="1100"/>
              <a:buNone/>
            </a:pP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Install Pymongo en Anaconda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sz="1300" u="sng">
                <a:solidFill>
                  <a:schemeClr val="hlink"/>
                </a:solidFill>
                <a:hlinkClick r:id="rId3"/>
              </a:rPr>
              <a:t>https://anaconda.org/anaconda/pymongo</a:t>
            </a:r>
            <a:endParaRPr sz="1300">
              <a:solidFill>
                <a:schemeClr val="dk1"/>
              </a:solidFill>
            </a:endParaRPr>
          </a:p>
          <a:p>
            <a:pPr marL="0" lvl="0" indent="0" algn="l" rtl="0">
              <a:lnSpc>
                <a:spcPct val="100000"/>
              </a:lnSpc>
              <a:spcBef>
                <a:spcPts val="0"/>
              </a:spcBef>
              <a:spcAft>
                <a:spcPts val="0"/>
              </a:spcAft>
              <a:buSzPts val="1100"/>
              <a:buNone/>
            </a:pP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rgbClr val="333333"/>
                </a:solidFill>
                <a:highlight>
                  <a:srgbClr val="EEEFF0"/>
                </a:highlight>
                <a:latin typeface="Consolas"/>
                <a:ea typeface="Consolas"/>
                <a:cs typeface="Consolas"/>
                <a:sym typeface="Consolas"/>
              </a:rPr>
              <a:t>conda install -c anaconda pymongo</a:t>
            </a:r>
            <a:endParaRPr sz="1200">
              <a:solidFill>
                <a:srgbClr val="333333"/>
              </a:solidFill>
              <a:highlight>
                <a:srgbClr val="EEEFF0"/>
              </a:highlight>
              <a:latin typeface="Consolas"/>
              <a:ea typeface="Consolas"/>
              <a:cs typeface="Consolas"/>
              <a:sym typeface="Consolas"/>
            </a:endParaRPr>
          </a:p>
          <a:p>
            <a:pPr marL="0" lvl="0" indent="0" algn="l" rtl="0">
              <a:lnSpc>
                <a:spcPct val="100000"/>
              </a:lnSpc>
              <a:spcBef>
                <a:spcPts val="0"/>
              </a:spcBef>
              <a:spcAft>
                <a:spcPts val="0"/>
              </a:spcAft>
              <a:buSzPts val="1100"/>
              <a:buNone/>
            </a:pPr>
            <a:endParaRPr sz="13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e58c5643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e58c5643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e58c5643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e58c5643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300">
                <a:solidFill>
                  <a:schemeClr val="dk1"/>
                </a:solidFill>
              </a:rPr>
              <a:t>Data warehousing is the process of taking data from legacy and transaction database systems and transforming it into organized information in a user-friendly format to encourage data analysis and support fact-based business decision making.</a:t>
            </a:r>
            <a:endParaRPr sz="1300">
              <a:solidFill>
                <a:schemeClr val="dk1"/>
              </a:solidFill>
            </a:endParaRPr>
          </a:p>
          <a:p>
            <a:pPr marL="0" lvl="0" indent="0" algn="l" rtl="0">
              <a:lnSpc>
                <a:spcPct val="100000"/>
              </a:lnSpc>
              <a:spcBef>
                <a:spcPts val="0"/>
              </a:spcBef>
              <a:spcAft>
                <a:spcPts val="0"/>
              </a:spcAft>
              <a:buSzPts val="1100"/>
              <a:buNone/>
            </a:pPr>
            <a:r>
              <a:rPr lang="en" sz="1300">
                <a:solidFill>
                  <a:schemeClr val="dk1"/>
                </a:solidFill>
              </a:rPr>
              <a:t>we have consistently defined a data mart as a process-oriented subset of the overall organization's data based on a foundation of atomic data, and that depends only on the physics of the data-measurement events, not on the anticipated user's questions.</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En base a Bill Inmon, el ODS (Operational Data Store) es un tipo de repositorio intermedio que almacene los datos más recientes y que actualice en near-real time.</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Se utiliza para decisiones más tacticas.</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Características:</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Subject Oriented</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Integrated</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Volatile</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Current Data</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Detailed Data (Datos a Nivel atomico)</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3FN / Ligeramente Normalizado (Tablas combinadas que posean las mismas claves)</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rPr>
              <a:t>Un Data Warehouse es una colección de datos usada para soportar el proceso de toma de decisiones estratégicas de una organización.  Es el punto central de integración de datos para BI.  El DW es a nivel de toda la organización, en cambio los DATAMARTS son a nivel de los departamentos, ya que estos presentan datos específicos que le interesan al departamento.</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SzPts val="1100"/>
              <a:buNone/>
            </a:pPr>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 data mart is a subset of a data warehouse oriented to a specific business line. Data marts contain repositories of summarized data collected for analysis on a specific section or unit within an organization, for example, the sales department.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
              <a:t>Data Mart</a:t>
            </a:r>
            <a:endParaRPr/>
          </a:p>
          <a:p>
            <a:pPr marL="0" lvl="0" indent="0" algn="l" rtl="0">
              <a:lnSpc>
                <a:spcPct val="100000"/>
              </a:lnSpc>
              <a:spcBef>
                <a:spcPts val="0"/>
              </a:spcBef>
              <a:spcAft>
                <a:spcPts val="0"/>
              </a:spcAft>
              <a:buClr>
                <a:schemeClr val="dk1"/>
              </a:buClr>
              <a:buSzPts val="1100"/>
              <a:buFont typeface="Arial"/>
              <a:buNone/>
            </a:pPr>
            <a:r>
              <a:rPr lang="en"/>
              <a:t>Focus: A single subject or functional organization area</a:t>
            </a:r>
            <a:endParaRPr/>
          </a:p>
          <a:p>
            <a:pPr marL="0" lvl="0" indent="0" algn="l" rtl="0">
              <a:lnSpc>
                <a:spcPct val="100000"/>
              </a:lnSpc>
              <a:spcBef>
                <a:spcPts val="0"/>
              </a:spcBef>
              <a:spcAft>
                <a:spcPts val="0"/>
              </a:spcAft>
              <a:buClr>
                <a:schemeClr val="dk1"/>
              </a:buClr>
              <a:buSzPts val="1100"/>
              <a:buFont typeface="Arial"/>
              <a:buNone/>
            </a:pPr>
            <a:r>
              <a:rPr lang="en"/>
              <a:t>Data Sources: Relatively few sources linked to one line of business</a:t>
            </a:r>
            <a:endParaRPr/>
          </a:p>
          <a:p>
            <a:pPr marL="0" lvl="0" indent="0" algn="l" rtl="0">
              <a:lnSpc>
                <a:spcPct val="100000"/>
              </a:lnSpc>
              <a:spcBef>
                <a:spcPts val="0"/>
              </a:spcBef>
              <a:spcAft>
                <a:spcPts val="0"/>
              </a:spcAft>
              <a:buClr>
                <a:schemeClr val="dk1"/>
              </a:buClr>
              <a:buSzPts val="1100"/>
              <a:buFont typeface="Arial"/>
              <a:buNone/>
            </a:pPr>
            <a:r>
              <a:rPr lang="en"/>
              <a:t>Size: Less than 100 GB</a:t>
            </a:r>
            <a:endParaRPr/>
          </a:p>
          <a:p>
            <a:pPr marL="0" lvl="0" indent="0" algn="l" rtl="0">
              <a:lnSpc>
                <a:spcPct val="100000"/>
              </a:lnSpc>
              <a:spcBef>
                <a:spcPts val="0"/>
              </a:spcBef>
              <a:spcAft>
                <a:spcPts val="0"/>
              </a:spcAft>
              <a:buClr>
                <a:schemeClr val="dk1"/>
              </a:buClr>
              <a:buSzPts val="1100"/>
              <a:buFont typeface="Arial"/>
              <a:buNone/>
            </a:pPr>
            <a:r>
              <a:rPr lang="en"/>
              <a:t>Normalization: No preference between a normalized and denormalized structure</a:t>
            </a:r>
            <a:endParaRPr/>
          </a:p>
          <a:p>
            <a:pPr marL="0" lvl="0" indent="0" algn="l" rtl="0">
              <a:lnSpc>
                <a:spcPct val="100000"/>
              </a:lnSpc>
              <a:spcBef>
                <a:spcPts val="0"/>
              </a:spcBef>
              <a:spcAft>
                <a:spcPts val="0"/>
              </a:spcAft>
              <a:buClr>
                <a:schemeClr val="dk1"/>
              </a:buClr>
              <a:buSzPts val="1100"/>
              <a:buFont typeface="Arial"/>
              <a:buNone/>
            </a:pPr>
            <a:r>
              <a:rPr lang="en"/>
              <a:t>Decision Types: Tactical decisions pertaining to particular business lines and ways of doing things</a:t>
            </a:r>
            <a:endParaRPr/>
          </a:p>
          <a:p>
            <a:pPr marL="0" lvl="0" indent="0" algn="l" rtl="0">
              <a:lnSpc>
                <a:spcPct val="100000"/>
              </a:lnSpc>
              <a:spcBef>
                <a:spcPts val="0"/>
              </a:spcBef>
              <a:spcAft>
                <a:spcPts val="0"/>
              </a:spcAft>
              <a:buClr>
                <a:schemeClr val="dk1"/>
              </a:buClr>
              <a:buSzPts val="1100"/>
              <a:buFont typeface="Arial"/>
              <a:buNone/>
            </a:pPr>
            <a:r>
              <a:rPr lang="en"/>
              <a:t>Cost: Typically from $10,000 upwards</a:t>
            </a:r>
            <a:endParaRPr/>
          </a:p>
          <a:p>
            <a:pPr marL="0" lvl="0" indent="0" algn="l" rtl="0">
              <a:lnSpc>
                <a:spcPct val="100000"/>
              </a:lnSpc>
              <a:spcBef>
                <a:spcPts val="0"/>
              </a:spcBef>
              <a:spcAft>
                <a:spcPts val="0"/>
              </a:spcAft>
              <a:buClr>
                <a:schemeClr val="dk1"/>
              </a:buClr>
              <a:buSzPts val="1100"/>
              <a:buFont typeface="Arial"/>
              <a:buNone/>
            </a:pPr>
            <a:r>
              <a:rPr lang="en"/>
              <a:t>Setup Time: 3-6 months</a:t>
            </a:r>
            <a:endParaRPr/>
          </a:p>
          <a:p>
            <a:pPr marL="0" lvl="0" indent="0" algn="l" rtl="0">
              <a:lnSpc>
                <a:spcPct val="100000"/>
              </a:lnSpc>
              <a:spcBef>
                <a:spcPts val="0"/>
              </a:spcBef>
              <a:spcAft>
                <a:spcPts val="0"/>
              </a:spcAft>
              <a:buClr>
                <a:schemeClr val="dk1"/>
              </a:buClr>
              <a:buSzPts val="1100"/>
              <a:buFont typeface="Arial"/>
              <a:buNone/>
            </a:pPr>
            <a:r>
              <a:rPr lang="en"/>
              <a:t>Data Held: Typically summarized data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
              <a:t>Data Warehouse</a:t>
            </a:r>
            <a:endParaRPr/>
          </a:p>
          <a:p>
            <a:pPr marL="0" lvl="0" indent="0" algn="l" rtl="0">
              <a:lnSpc>
                <a:spcPct val="100000"/>
              </a:lnSpc>
              <a:spcBef>
                <a:spcPts val="0"/>
              </a:spcBef>
              <a:spcAft>
                <a:spcPts val="0"/>
              </a:spcAft>
              <a:buClr>
                <a:schemeClr val="dk1"/>
              </a:buClr>
              <a:buSzPts val="1100"/>
              <a:buFont typeface="Arial"/>
              <a:buNone/>
            </a:pPr>
            <a:r>
              <a:rPr lang="en"/>
              <a:t>Focus: Enterprise-wide repository of disparate data sources</a:t>
            </a:r>
            <a:endParaRPr/>
          </a:p>
          <a:p>
            <a:pPr marL="0" lvl="0" indent="0" algn="l" rtl="0">
              <a:lnSpc>
                <a:spcPct val="100000"/>
              </a:lnSpc>
              <a:spcBef>
                <a:spcPts val="0"/>
              </a:spcBef>
              <a:spcAft>
                <a:spcPts val="0"/>
              </a:spcAft>
              <a:buClr>
                <a:schemeClr val="dk1"/>
              </a:buClr>
              <a:buSzPts val="1100"/>
              <a:buFont typeface="Arial"/>
              <a:buNone/>
            </a:pPr>
            <a:r>
              <a:rPr lang="en"/>
              <a:t>Data Sources: Many external and internal sources from different areas of an organization</a:t>
            </a:r>
            <a:endParaRPr/>
          </a:p>
          <a:p>
            <a:pPr marL="0" lvl="0" indent="0" algn="l" rtl="0">
              <a:lnSpc>
                <a:spcPct val="100000"/>
              </a:lnSpc>
              <a:spcBef>
                <a:spcPts val="0"/>
              </a:spcBef>
              <a:spcAft>
                <a:spcPts val="0"/>
              </a:spcAft>
              <a:buClr>
                <a:schemeClr val="dk1"/>
              </a:buClr>
              <a:buSzPts val="1100"/>
              <a:buFont typeface="Arial"/>
              <a:buNone/>
            </a:pPr>
            <a:r>
              <a:rPr lang="en"/>
              <a:t>Size: 100 GB minimum but often in the range of terabytes for large organizations</a:t>
            </a:r>
            <a:endParaRPr/>
          </a:p>
          <a:p>
            <a:pPr marL="0" lvl="0" indent="0" algn="l" rtl="0">
              <a:lnSpc>
                <a:spcPct val="100000"/>
              </a:lnSpc>
              <a:spcBef>
                <a:spcPts val="0"/>
              </a:spcBef>
              <a:spcAft>
                <a:spcPts val="0"/>
              </a:spcAft>
              <a:buClr>
                <a:schemeClr val="dk1"/>
              </a:buClr>
              <a:buSzPts val="1100"/>
              <a:buFont typeface="Arial"/>
              <a:buNone/>
            </a:pPr>
            <a:r>
              <a:rPr lang="en"/>
              <a:t>Normalization: Modern warehouses are mostly denormalized for quicker data querying and read performance</a:t>
            </a:r>
            <a:endParaRPr/>
          </a:p>
          <a:p>
            <a:pPr marL="0" lvl="0" indent="0" algn="l" rtl="0">
              <a:lnSpc>
                <a:spcPct val="100000"/>
              </a:lnSpc>
              <a:spcBef>
                <a:spcPts val="0"/>
              </a:spcBef>
              <a:spcAft>
                <a:spcPts val="0"/>
              </a:spcAft>
              <a:buClr>
                <a:schemeClr val="dk1"/>
              </a:buClr>
              <a:buSzPts val="1100"/>
              <a:buFont typeface="Arial"/>
              <a:buNone/>
            </a:pPr>
            <a:r>
              <a:rPr lang="en"/>
              <a:t>Decision Types: Strategic decisions that affect the entire enterprise</a:t>
            </a:r>
            <a:endParaRPr/>
          </a:p>
          <a:p>
            <a:pPr marL="0" lvl="0" indent="0" algn="l" rtl="0">
              <a:lnSpc>
                <a:spcPct val="100000"/>
              </a:lnSpc>
              <a:spcBef>
                <a:spcPts val="0"/>
              </a:spcBef>
              <a:spcAft>
                <a:spcPts val="0"/>
              </a:spcAft>
              <a:buClr>
                <a:schemeClr val="dk1"/>
              </a:buClr>
              <a:buSzPts val="1100"/>
              <a:buFont typeface="Arial"/>
              <a:buNone/>
            </a:pPr>
            <a:r>
              <a:rPr lang="en"/>
              <a:t>Cost: Varies but often greater than $100,000; for cloud solutions costs can be dramatically lower as organizations pay per use</a:t>
            </a:r>
            <a:endParaRPr/>
          </a:p>
          <a:p>
            <a:pPr marL="0" lvl="0" indent="0" algn="l" rtl="0">
              <a:lnSpc>
                <a:spcPct val="100000"/>
              </a:lnSpc>
              <a:spcBef>
                <a:spcPts val="0"/>
              </a:spcBef>
              <a:spcAft>
                <a:spcPts val="0"/>
              </a:spcAft>
              <a:buClr>
                <a:schemeClr val="dk1"/>
              </a:buClr>
              <a:buSzPts val="1100"/>
              <a:buFont typeface="Arial"/>
              <a:buNone/>
            </a:pPr>
            <a:r>
              <a:rPr lang="en"/>
              <a:t>Setup Time: At least a year for on-premise warehouses; cloud data warehouses are much quicker to set up</a:t>
            </a:r>
            <a:endParaRPr/>
          </a:p>
          <a:p>
            <a:pPr marL="0" lvl="0" indent="0" algn="l" rtl="0">
              <a:lnSpc>
                <a:spcPct val="100000"/>
              </a:lnSpc>
              <a:spcBef>
                <a:spcPts val="0"/>
              </a:spcBef>
              <a:spcAft>
                <a:spcPts val="0"/>
              </a:spcAft>
              <a:buClr>
                <a:schemeClr val="dk1"/>
              </a:buClr>
              <a:buSzPts val="1100"/>
              <a:buFont typeface="Arial"/>
              <a:buNone/>
            </a:pPr>
            <a:r>
              <a:rPr lang="en"/>
              <a:t>Data Held: Raw data, metadata, and summary data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400">
                <a:solidFill>
                  <a:srgbClr val="333333"/>
                </a:solidFill>
                <a:highlight>
                  <a:srgbClr val="FFFFFF"/>
                </a:highlight>
                <a:latin typeface="Georgia"/>
                <a:ea typeface="Georgia"/>
                <a:cs typeface="Georgia"/>
                <a:sym typeface="Georgia"/>
              </a:rPr>
              <a:t>The Extract-Transform-Load (ETL) system is the foundation of the data warehouse. 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 This book is organized around these four steps.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The ETL system adds significant value to data. It is far more than plumbing for getting data out of source systems and into the data warehouse. Specifically, the ETL system:</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Removes mistakes and corrects missing data</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Provides documented measures of confidence in data</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Captures the flow of transactional data for safekeeping</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Adjusts data from multiple sources to be used together</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Structures data to be usable by end-user tools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8"/>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8"/>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54" name="Google Shape;5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2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8" name="Google Shape;58;p2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9" name="Google Shape;59;p2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0" name="Google Shape;6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2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64" name="Google Shape;6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5"/>
        <p:cNvGrpSpPr/>
        <p:nvPr/>
      </p:nvGrpSpPr>
      <p:grpSpPr>
        <a:xfrm>
          <a:off x="0" y="0"/>
          <a:ext cx="0" cy="0"/>
          <a:chOff x="0" y="0"/>
          <a:chExt cx="0" cy="0"/>
        </a:xfrm>
      </p:grpSpPr>
      <p:sp>
        <p:nvSpPr>
          <p:cNvPr id="66" name="Google Shape;66;p3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67" name="Google Shape;67;p3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68" name="Google Shape;6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
        <p:cNvGrpSpPr/>
        <p:nvPr/>
      </p:nvGrpSpPr>
      <p:grpSpPr>
        <a:xfrm>
          <a:off x="0" y="0"/>
          <a:ext cx="0" cy="0"/>
          <a:chOff x="0" y="0"/>
          <a:chExt cx="0" cy="0"/>
        </a:xfrm>
      </p:grpSpPr>
      <p:sp>
        <p:nvSpPr>
          <p:cNvPr id="17" name="Google Shape;17;p20"/>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0"/>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20"/>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20" name="Google Shape;2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pic>
        <p:nvPicPr>
          <p:cNvPr id="22" name="Google Shape;22;p21" descr="Celestia-R1---OverlayContentHD.png"/>
          <p:cNvPicPr preferRelativeResize="0"/>
          <p:nvPr/>
        </p:nvPicPr>
        <p:blipFill rotWithShape="1">
          <a:blip r:embed="rId2">
            <a:alphaModFix/>
          </a:blip>
          <a:srcRect/>
          <a:stretch/>
        </p:blipFill>
        <p:spPr>
          <a:xfrm>
            <a:off x="0" y="0"/>
            <a:ext cx="9141619" cy="5142161"/>
          </a:xfrm>
          <a:prstGeom prst="rect">
            <a:avLst/>
          </a:prstGeom>
          <a:noFill/>
          <a:ln>
            <a:noFill/>
          </a:ln>
        </p:spPr>
      </p:pic>
      <p:sp>
        <p:nvSpPr>
          <p:cNvPr id="23" name="Google Shape;2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2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 name="Google Shape;26;p2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22"/>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2"/>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1" name="Google Shape;31;p22"/>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2" name="Google Shape;32;p22"/>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3" name="Google Shape;33;p22"/>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8" name="Google Shape;3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ubtitle Only">
  <p:cSld name="Title and Subtitle Only">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457200" y="173736"/>
            <a:ext cx="7129762" cy="70408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1"/>
        <p:cNvGrpSpPr/>
        <p:nvPr/>
      </p:nvGrpSpPr>
      <p:grpSpPr>
        <a:xfrm>
          <a:off x="0" y="0"/>
          <a:ext cx="0" cy="0"/>
          <a:chOff x="0" y="0"/>
          <a:chExt cx="0" cy="0"/>
        </a:xfrm>
      </p:grpSpPr>
      <p:sp>
        <p:nvSpPr>
          <p:cNvPr id="42" name="Google Shape;42;p2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43" name="Google Shape;43;p2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44" name="Google Shape;44;p2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2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9" name="Google Shape;49;p2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0" name="Google Shape;50;p2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1" name="Google Shape;5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l34n1x/DataScience/blob/master/3.Pandas/Pandas_DataLoading.ipynb"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talend.com/products/talend-open-studi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s://github.com/al34n1x/DataScience/blob/master/data/country_vaccinations.csv" TargetMode="External"/><Relationship Id="rId4" Type="http://schemas.openxmlformats.org/officeDocument/2006/relationships/hyperlink" Target="https://github.com/al34n1x/DataScience/blob/master/data/country_codes.csv"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ETL</a:t>
            </a:r>
            <a:endParaRPr/>
          </a:p>
        </p:txBody>
      </p:sp>
      <p:sp>
        <p:nvSpPr>
          <p:cNvPr id="74" name="Google Shape;74;p1"/>
          <p:cNvSpPr txBox="1">
            <a:spLocks noGrp="1"/>
          </p:cNvSpPr>
          <p:nvPr>
            <p:ph type="subTitle" idx="1"/>
          </p:nvPr>
        </p:nvSpPr>
        <p:spPr>
          <a:xfrm>
            <a:off x="311700" y="1878550"/>
            <a:ext cx="45609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300"/>
              <a:t>Extraction-Transformation-Load</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514351" y="457201"/>
            <a:ext cx="7598569" cy="5940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Definición de ETL y ELT</a:t>
            </a:r>
            <a:endParaRPr/>
          </a:p>
        </p:txBody>
      </p:sp>
      <p:pic>
        <p:nvPicPr>
          <p:cNvPr id="132" name="Google Shape;132;p9" descr="C:\Users\SB250066\Documents\Teradata\UP\ETL1.png"/>
          <p:cNvPicPr preferRelativeResize="0"/>
          <p:nvPr/>
        </p:nvPicPr>
        <p:blipFill rotWithShape="1">
          <a:blip r:embed="rId3">
            <a:alphaModFix/>
          </a:blip>
          <a:srcRect/>
          <a:stretch/>
        </p:blipFill>
        <p:spPr>
          <a:xfrm>
            <a:off x="106018" y="1051244"/>
            <a:ext cx="5359004" cy="1993106"/>
          </a:xfrm>
          <a:prstGeom prst="rect">
            <a:avLst/>
          </a:prstGeom>
          <a:noFill/>
          <a:ln>
            <a:noFill/>
          </a:ln>
        </p:spPr>
      </p:pic>
      <p:pic>
        <p:nvPicPr>
          <p:cNvPr id="133" name="Google Shape;133;p9" descr="C:\Users\SB250066\Documents\Teradata\UP\ETL2.png"/>
          <p:cNvPicPr preferRelativeResize="0"/>
          <p:nvPr/>
        </p:nvPicPr>
        <p:blipFill rotWithShape="1">
          <a:blip r:embed="rId4">
            <a:alphaModFix/>
          </a:blip>
          <a:srcRect/>
          <a:stretch/>
        </p:blipFill>
        <p:spPr>
          <a:xfrm>
            <a:off x="3678979" y="3170713"/>
            <a:ext cx="5359004" cy="1843088"/>
          </a:xfrm>
          <a:prstGeom prst="rect">
            <a:avLst/>
          </a:prstGeom>
          <a:noFill/>
          <a:ln>
            <a:noFill/>
          </a:ln>
        </p:spPr>
      </p:pic>
      <p:sp>
        <p:nvSpPr>
          <p:cNvPr id="134" name="Google Shape;134;p9"/>
          <p:cNvSpPr/>
          <p:nvPr/>
        </p:nvSpPr>
        <p:spPr>
          <a:xfrm>
            <a:off x="333778" y="2695523"/>
            <a:ext cx="839624" cy="557614"/>
          </a:xfrm>
          <a:prstGeom prst="roundRect">
            <a:avLst>
              <a:gd name="adj" fmla="val 16667"/>
            </a:avLst>
          </a:prstGeom>
          <a:solidFill>
            <a:schemeClr val="accent1"/>
          </a:solidFill>
          <a:ln w="25400" cap="flat" cmpd="sng">
            <a:solidFill>
              <a:srgbClr val="0022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50" b="0" i="0" u="none" strike="noStrike" cap="none">
                <a:solidFill>
                  <a:schemeClr val="lt1"/>
                </a:solidFill>
                <a:latin typeface="Arial"/>
                <a:ea typeface="Arial"/>
                <a:cs typeface="Arial"/>
                <a:sym typeface="Arial"/>
              </a:rPr>
              <a:t>ETL</a:t>
            </a:r>
            <a:endParaRPr/>
          </a:p>
        </p:txBody>
      </p:sp>
      <p:sp>
        <p:nvSpPr>
          <p:cNvPr id="135" name="Google Shape;135;p9"/>
          <p:cNvSpPr/>
          <p:nvPr/>
        </p:nvSpPr>
        <p:spPr>
          <a:xfrm>
            <a:off x="7897363" y="3044350"/>
            <a:ext cx="839624" cy="557614"/>
          </a:xfrm>
          <a:prstGeom prst="roundRect">
            <a:avLst>
              <a:gd name="adj" fmla="val 16667"/>
            </a:avLst>
          </a:prstGeom>
          <a:solidFill>
            <a:schemeClr val="accent1"/>
          </a:solidFill>
          <a:ln w="25400" cap="flat" cmpd="sng">
            <a:solidFill>
              <a:srgbClr val="0022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50" b="0" i="0" u="none" strike="noStrike" cap="none">
                <a:solidFill>
                  <a:schemeClr val="lt1"/>
                </a:solidFill>
                <a:latin typeface="Arial"/>
                <a:ea typeface="Arial"/>
                <a:cs typeface="Arial"/>
                <a:sym typeface="Arial"/>
              </a:rPr>
              <a:t>ELT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ETL Flow</a:t>
            </a:r>
            <a:endParaRPr/>
          </a:p>
        </p:txBody>
      </p:sp>
      <p:pic>
        <p:nvPicPr>
          <p:cNvPr id="141" name="Google Shape;141;p10"/>
          <p:cNvPicPr preferRelativeResize="0"/>
          <p:nvPr/>
        </p:nvPicPr>
        <p:blipFill rotWithShape="1">
          <a:blip r:embed="rId3">
            <a:alphaModFix/>
          </a:blip>
          <a:srcRect/>
          <a:stretch/>
        </p:blipFill>
        <p:spPr>
          <a:xfrm>
            <a:off x="1062425" y="1561900"/>
            <a:ext cx="7143750" cy="312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Steps</a:t>
            </a:r>
            <a:endParaRPr/>
          </a:p>
        </p:txBody>
      </p:sp>
      <p:pic>
        <p:nvPicPr>
          <p:cNvPr id="147" name="Google Shape;147;p11"/>
          <p:cNvPicPr preferRelativeResize="0"/>
          <p:nvPr/>
        </p:nvPicPr>
        <p:blipFill rotWithShape="1">
          <a:blip r:embed="rId3">
            <a:alphaModFix/>
          </a:blip>
          <a:srcRect/>
          <a:stretch/>
        </p:blipFill>
        <p:spPr>
          <a:xfrm>
            <a:off x="504313" y="1850725"/>
            <a:ext cx="8135375" cy="252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Comparación de ETL y ELT</a:t>
            </a:r>
            <a:endParaRPr/>
          </a:p>
        </p:txBody>
      </p:sp>
      <p:graphicFrame>
        <p:nvGraphicFramePr>
          <p:cNvPr id="178" name="Google Shape;178;p15"/>
          <p:cNvGraphicFramePr/>
          <p:nvPr/>
        </p:nvGraphicFramePr>
        <p:xfrm>
          <a:off x="514351" y="1624819"/>
          <a:ext cx="8377050" cy="2940900"/>
        </p:xfrm>
        <a:graphic>
          <a:graphicData uri="http://schemas.openxmlformats.org/drawingml/2006/table">
            <a:tbl>
              <a:tblPr firstRow="1" bandRow="1">
                <a:noFill/>
                <a:tableStyleId>{8FDC00E5-B2B1-430D-BBC9-7BC808FD0F53}</a:tableStyleId>
              </a:tblPr>
              <a:tblGrid>
                <a:gridCol w="2792350">
                  <a:extLst>
                    <a:ext uri="{9D8B030D-6E8A-4147-A177-3AD203B41FA5}">
                      <a16:colId xmlns:a16="http://schemas.microsoft.com/office/drawing/2014/main" val="20000"/>
                    </a:ext>
                  </a:extLst>
                </a:gridCol>
                <a:gridCol w="2792350">
                  <a:extLst>
                    <a:ext uri="{9D8B030D-6E8A-4147-A177-3AD203B41FA5}">
                      <a16:colId xmlns:a16="http://schemas.microsoft.com/office/drawing/2014/main" val="20001"/>
                    </a:ext>
                  </a:extLst>
                </a:gridCol>
                <a:gridCol w="2792350">
                  <a:extLst>
                    <a:ext uri="{9D8B030D-6E8A-4147-A177-3AD203B41FA5}">
                      <a16:colId xmlns:a16="http://schemas.microsoft.com/office/drawing/2014/main" val="20002"/>
                    </a:ext>
                  </a:extLst>
                </a:gridCol>
              </a:tblGrid>
              <a:tr h="310400">
                <a:tc>
                  <a:txBody>
                    <a:bodyPr/>
                    <a:lstStyle/>
                    <a:p>
                      <a:pPr marL="0" marR="0" lvl="0" indent="0" algn="l" rtl="0">
                        <a:lnSpc>
                          <a:spcPct val="100000"/>
                        </a:lnSpc>
                        <a:spcBef>
                          <a:spcPts val="0"/>
                        </a:spcBef>
                        <a:spcAft>
                          <a:spcPts val="0"/>
                        </a:spcAft>
                        <a:buNone/>
                      </a:pP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ETL</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ELT</a:t>
                      </a:r>
                      <a:endParaRPr/>
                    </a:p>
                  </a:txBody>
                  <a:tcPr marL="68575" marR="68575" marT="34300" marB="34300"/>
                </a:tc>
                <a:extLst>
                  <a:ext uri="{0D108BD9-81ED-4DB2-BD59-A6C34878D82A}">
                    <a16:rowId xmlns:a16="http://schemas.microsoft.com/office/drawing/2014/main" val="10000"/>
                  </a:ext>
                </a:extLst>
              </a:tr>
              <a:tr h="412500">
                <a:tc>
                  <a:txBody>
                    <a:bodyPr/>
                    <a:lstStyle/>
                    <a:p>
                      <a:pPr marL="0" marR="0" lvl="0" indent="0" algn="l" rtl="0">
                        <a:lnSpc>
                          <a:spcPct val="100000"/>
                        </a:lnSpc>
                        <a:spcBef>
                          <a:spcPts val="0"/>
                        </a:spcBef>
                        <a:spcAft>
                          <a:spcPts val="0"/>
                        </a:spcAft>
                        <a:buNone/>
                      </a:pPr>
                      <a:r>
                        <a:rPr lang="en" sz="1100" u="none" strike="noStrike" cap="none"/>
                        <a:t>Fuentes</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Parte de la información</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Toda la información</a:t>
                      </a:r>
                      <a:endParaRPr/>
                    </a:p>
                  </a:txBody>
                  <a:tcPr marL="68575" marR="68575" marT="34300" marB="34300"/>
                </a:tc>
                <a:extLst>
                  <a:ext uri="{0D108BD9-81ED-4DB2-BD59-A6C34878D82A}">
                    <a16:rowId xmlns:a16="http://schemas.microsoft.com/office/drawing/2014/main" val="10001"/>
                  </a:ext>
                </a:extLst>
              </a:tr>
              <a:tr h="412500">
                <a:tc>
                  <a:txBody>
                    <a:bodyPr/>
                    <a:lstStyle/>
                    <a:p>
                      <a:pPr marL="0" marR="0" lvl="0" indent="0" algn="l" rtl="0">
                        <a:lnSpc>
                          <a:spcPct val="100000"/>
                        </a:lnSpc>
                        <a:spcBef>
                          <a:spcPts val="0"/>
                        </a:spcBef>
                        <a:spcAft>
                          <a:spcPts val="0"/>
                        </a:spcAft>
                        <a:buNone/>
                      </a:pPr>
                      <a:r>
                        <a:rPr lang="en" sz="1100" u="none" strike="noStrike" cap="none"/>
                        <a:t>Modo de transferencia</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Batch / Mini Batch</a:t>
                      </a: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Batch / Mini Batch / Streams</a:t>
                      </a:r>
                      <a:endParaRPr sz="1100" u="none" strike="noStrike" cap="none"/>
                    </a:p>
                  </a:txBody>
                  <a:tcPr marL="68575" marR="68575" marT="34300" marB="34300"/>
                </a:tc>
                <a:extLst>
                  <a:ext uri="{0D108BD9-81ED-4DB2-BD59-A6C34878D82A}">
                    <a16:rowId xmlns:a16="http://schemas.microsoft.com/office/drawing/2014/main" val="10002"/>
                  </a:ext>
                </a:extLst>
              </a:tr>
              <a:tr h="412500">
                <a:tc>
                  <a:txBody>
                    <a:bodyPr/>
                    <a:lstStyle/>
                    <a:p>
                      <a:pPr marL="0" marR="0" lvl="0" indent="0" algn="l" rtl="0">
                        <a:lnSpc>
                          <a:spcPct val="100000"/>
                        </a:lnSpc>
                        <a:spcBef>
                          <a:spcPts val="0"/>
                        </a:spcBef>
                        <a:spcAft>
                          <a:spcPts val="0"/>
                        </a:spcAft>
                        <a:buNone/>
                      </a:pPr>
                      <a:r>
                        <a:rPr lang="en" sz="1100" u="none" strike="noStrike" cap="none"/>
                        <a:t>Cleansing</a:t>
                      </a: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Previo a la carga</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Luego de la carga</a:t>
                      </a:r>
                      <a:endParaRPr sz="1100" u="none" strike="noStrike" cap="none"/>
                    </a:p>
                  </a:txBody>
                  <a:tcPr marL="68575" marR="68575" marT="34300" marB="34300"/>
                </a:tc>
                <a:extLst>
                  <a:ext uri="{0D108BD9-81ED-4DB2-BD59-A6C34878D82A}">
                    <a16:rowId xmlns:a16="http://schemas.microsoft.com/office/drawing/2014/main" val="10003"/>
                  </a:ext>
                </a:extLst>
              </a:tr>
              <a:tr h="337625">
                <a:tc>
                  <a:txBody>
                    <a:bodyPr/>
                    <a:lstStyle/>
                    <a:p>
                      <a:pPr marL="0" marR="0" lvl="0" indent="0" algn="l" rtl="0">
                        <a:lnSpc>
                          <a:spcPct val="100000"/>
                        </a:lnSpc>
                        <a:spcBef>
                          <a:spcPts val="0"/>
                        </a:spcBef>
                        <a:spcAft>
                          <a:spcPts val="0"/>
                        </a:spcAft>
                        <a:buNone/>
                      </a:pPr>
                      <a:r>
                        <a:rPr lang="en" sz="1100" u="none" strike="noStrike" cap="none"/>
                        <a:t>Master Data and Standarization</a:t>
                      </a: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Previo a la carga</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Luego de la carga</a:t>
                      </a:r>
                      <a:endParaRPr sz="1100" u="none" strike="noStrike" cap="none"/>
                    </a:p>
                  </a:txBody>
                  <a:tcPr marL="68575" marR="68575" marT="34300" marB="34300"/>
                </a:tc>
                <a:extLst>
                  <a:ext uri="{0D108BD9-81ED-4DB2-BD59-A6C34878D82A}">
                    <a16:rowId xmlns:a16="http://schemas.microsoft.com/office/drawing/2014/main" val="10004"/>
                  </a:ext>
                </a:extLst>
              </a:tr>
              <a:tr h="343375">
                <a:tc>
                  <a:txBody>
                    <a:bodyPr/>
                    <a:lstStyle/>
                    <a:p>
                      <a:pPr marL="0" marR="0" lvl="0" indent="0" algn="l" rtl="0">
                        <a:lnSpc>
                          <a:spcPct val="100000"/>
                        </a:lnSpc>
                        <a:spcBef>
                          <a:spcPts val="0"/>
                        </a:spcBef>
                        <a:spcAft>
                          <a:spcPts val="0"/>
                        </a:spcAft>
                        <a:buNone/>
                      </a:pPr>
                      <a:r>
                        <a:rPr lang="en" sz="1100" u="none" strike="noStrike" cap="none"/>
                        <a:t>Performance</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Limitada a la herramienta</a:t>
                      </a: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Potenciada por el DBMS (In-DB)</a:t>
                      </a:r>
                      <a:endParaRPr/>
                    </a:p>
                  </a:txBody>
                  <a:tcPr marL="68575" marR="68575" marT="34300" marB="34300"/>
                </a:tc>
                <a:extLst>
                  <a:ext uri="{0D108BD9-81ED-4DB2-BD59-A6C34878D82A}">
                    <a16:rowId xmlns:a16="http://schemas.microsoft.com/office/drawing/2014/main" val="10005"/>
                  </a:ext>
                </a:extLst>
              </a:tr>
              <a:tr h="712000">
                <a:tc>
                  <a:txBody>
                    <a:bodyPr/>
                    <a:lstStyle/>
                    <a:p>
                      <a:pPr marL="0" marR="0" lvl="0" indent="0" algn="l" rtl="0">
                        <a:lnSpc>
                          <a:spcPct val="100000"/>
                        </a:lnSpc>
                        <a:spcBef>
                          <a:spcPts val="0"/>
                        </a:spcBef>
                        <a:spcAft>
                          <a:spcPts val="0"/>
                        </a:spcAft>
                        <a:buNone/>
                      </a:pPr>
                      <a:r>
                        <a:rPr lang="en" sz="1100" u="none" strike="noStrike" cap="none"/>
                        <a:t>Desarrollo</a:t>
                      </a:r>
                      <a:endParaRPr/>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Guiado por interfaz</a:t>
                      </a:r>
                      <a:endParaRPr sz="1100" u="none" strike="noStrike" cap="none"/>
                    </a:p>
                  </a:txBody>
                  <a:tcPr marL="68575" marR="68575" marT="34300" marB="34300"/>
                </a:tc>
                <a:tc>
                  <a:txBody>
                    <a:bodyPr/>
                    <a:lstStyle/>
                    <a:p>
                      <a:pPr marL="0" marR="0" lvl="0" indent="0" algn="l" rtl="0">
                        <a:lnSpc>
                          <a:spcPct val="100000"/>
                        </a:lnSpc>
                        <a:spcBef>
                          <a:spcPts val="0"/>
                        </a:spcBef>
                        <a:spcAft>
                          <a:spcPts val="0"/>
                        </a:spcAft>
                        <a:buNone/>
                      </a:pPr>
                      <a:r>
                        <a:rPr lang="en" sz="1100" u="none" strike="noStrike" cap="none"/>
                        <a:t>SQL u otro lenguaje de programación</a:t>
                      </a:r>
                      <a:endParaRPr/>
                    </a:p>
                  </a:txBody>
                  <a:tcPr marL="68575" marR="68575" marT="34300" marB="3430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A8602A-EB61-496E-9EA8-774F6C9E2459}"/>
              </a:ext>
            </a:extLst>
          </p:cNvPr>
          <p:cNvSpPr>
            <a:spLocks noGrp="1"/>
          </p:cNvSpPr>
          <p:nvPr>
            <p:ph type="title"/>
          </p:nvPr>
        </p:nvSpPr>
        <p:spPr>
          <a:xfrm>
            <a:off x="311749" y="831175"/>
            <a:ext cx="8096960" cy="1244700"/>
          </a:xfrm>
        </p:spPr>
        <p:txBody>
          <a:bodyPr>
            <a:noAutofit/>
          </a:bodyPr>
          <a:lstStyle/>
          <a:p>
            <a:r>
              <a:rPr lang="en-US" sz="7200" dirty="0"/>
              <a:t>Y con Big Data?</a:t>
            </a:r>
          </a:p>
        </p:txBody>
      </p:sp>
      <p:sp>
        <p:nvSpPr>
          <p:cNvPr id="7" name="Text Placeholder 6">
            <a:extLst>
              <a:ext uri="{FF2B5EF4-FFF2-40B4-BE49-F238E27FC236}">
                <a16:creationId xmlns:a16="http://schemas.microsoft.com/office/drawing/2014/main" id="{C32FA578-A4D1-4A4A-B512-2AAA6E71EC2C}"/>
              </a:ext>
            </a:extLst>
          </p:cNvPr>
          <p:cNvSpPr>
            <a:spLocks noGrp="1"/>
          </p:cNvSpPr>
          <p:nvPr>
            <p:ph type="body" idx="1"/>
          </p:nvPr>
        </p:nvSpPr>
        <p:spPr/>
        <p:txBody>
          <a:bodyPr/>
          <a:lstStyle/>
          <a:p>
            <a:pPr marL="146050" indent="0">
              <a:buNone/>
            </a:pPr>
            <a:r>
              <a:rPr lang="en-US" dirty="0"/>
              <a:t>El </a:t>
            </a:r>
            <a:r>
              <a:rPr lang="en-US" dirty="0" err="1"/>
              <a:t>rol</a:t>
            </a:r>
            <a:r>
              <a:rPr lang="en-US" dirty="0"/>
              <a:t> del Data Engineer</a:t>
            </a:r>
          </a:p>
        </p:txBody>
      </p:sp>
    </p:spTree>
    <p:extLst>
      <p:ext uri="{BB962C8B-B14F-4D97-AF65-F5344CB8AC3E}">
        <p14:creationId xmlns:p14="http://schemas.microsoft.com/office/powerpoint/2010/main" val="229557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ETL/ELT en el contexto de Big Data</a:t>
            </a:r>
            <a:endParaRPr/>
          </a:p>
        </p:txBody>
      </p:sp>
      <p:pic>
        <p:nvPicPr>
          <p:cNvPr id="153" name="Google Shape;153;p12" descr="C:\Users\SB250066\Documents\Teradata\UP\ralf-etl-image.png"/>
          <p:cNvPicPr preferRelativeResize="0"/>
          <p:nvPr/>
        </p:nvPicPr>
        <p:blipFill rotWithShape="1">
          <a:blip r:embed="rId3">
            <a:alphaModFix/>
          </a:blip>
          <a:srcRect/>
          <a:stretch/>
        </p:blipFill>
        <p:spPr>
          <a:xfrm>
            <a:off x="446507" y="1396382"/>
            <a:ext cx="5498779" cy="1237859"/>
          </a:xfrm>
          <a:prstGeom prst="rect">
            <a:avLst/>
          </a:prstGeom>
          <a:noFill/>
          <a:ln>
            <a:noFill/>
          </a:ln>
        </p:spPr>
      </p:pic>
      <p:grpSp>
        <p:nvGrpSpPr>
          <p:cNvPr id="154" name="Google Shape;154;p12"/>
          <p:cNvGrpSpPr/>
          <p:nvPr/>
        </p:nvGrpSpPr>
        <p:grpSpPr>
          <a:xfrm>
            <a:off x="3775105" y="2941540"/>
            <a:ext cx="4437893" cy="1525102"/>
            <a:chOff x="2347231" y="3777672"/>
            <a:chExt cx="5509856" cy="1828800"/>
          </a:xfrm>
        </p:grpSpPr>
        <p:pic>
          <p:nvPicPr>
            <p:cNvPr id="155" name="Google Shape;155;p12" descr="C:\Users\SB250066\Documents\Teradata\UP\graphic-21.png"/>
            <p:cNvPicPr preferRelativeResize="0"/>
            <p:nvPr/>
          </p:nvPicPr>
          <p:blipFill rotWithShape="1">
            <a:blip r:embed="rId4">
              <a:alphaModFix/>
            </a:blip>
            <a:srcRect r="5863"/>
            <a:stretch/>
          </p:blipFill>
          <p:spPr>
            <a:xfrm>
              <a:off x="2347231" y="3777672"/>
              <a:ext cx="5509856" cy="1828800"/>
            </a:xfrm>
            <a:prstGeom prst="rect">
              <a:avLst/>
            </a:prstGeom>
            <a:noFill/>
            <a:ln>
              <a:noFill/>
            </a:ln>
          </p:spPr>
        </p:pic>
        <p:pic>
          <p:nvPicPr>
            <p:cNvPr id="156" name="Google Shape;156;p12" descr="C:\Users\SB250066\Documents\Teradata\UP\ralf-etl-image.png"/>
            <p:cNvPicPr preferRelativeResize="0"/>
            <p:nvPr/>
          </p:nvPicPr>
          <p:blipFill rotWithShape="1">
            <a:blip r:embed="rId5">
              <a:alphaModFix/>
            </a:blip>
            <a:srcRect/>
            <a:stretch/>
          </p:blipFill>
          <p:spPr>
            <a:xfrm>
              <a:off x="6956275" y="3846038"/>
              <a:ext cx="900811" cy="1317625"/>
            </a:xfrm>
            <a:prstGeom prst="rect">
              <a:avLst/>
            </a:prstGeom>
            <a:noFill/>
            <a:ln>
              <a:noFill/>
            </a:ln>
          </p:spPr>
        </p:pic>
        <p:sp>
          <p:nvSpPr>
            <p:cNvPr id="157" name="Google Shape;157;p12"/>
            <p:cNvSpPr/>
            <p:nvPr/>
          </p:nvSpPr>
          <p:spPr>
            <a:xfrm>
              <a:off x="6772540" y="4076344"/>
              <a:ext cx="367469" cy="31619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58" name="Google Shape;158;p12"/>
            <p:cNvSpPr/>
            <p:nvPr/>
          </p:nvSpPr>
          <p:spPr>
            <a:xfrm>
              <a:off x="6924939" y="5163663"/>
              <a:ext cx="481741" cy="38255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59" name="Google Shape;159;p12"/>
            <p:cNvSpPr/>
            <p:nvPr/>
          </p:nvSpPr>
          <p:spPr>
            <a:xfrm>
              <a:off x="7473621" y="5163663"/>
              <a:ext cx="367469" cy="31619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sp>
        <p:nvSpPr>
          <p:cNvPr id="160" name="Google Shape;160;p12"/>
          <p:cNvSpPr/>
          <p:nvPr/>
        </p:nvSpPr>
        <p:spPr>
          <a:xfrm>
            <a:off x="2456349" y="2816373"/>
            <a:ext cx="1006268" cy="1012165"/>
          </a:xfrm>
          <a:prstGeom prst="curvedRightArrow">
            <a:avLst>
              <a:gd name="adj1" fmla="val 25000"/>
              <a:gd name="adj2" fmla="val 50000"/>
              <a:gd name="adj3" fmla="val 25000"/>
            </a:avLst>
          </a:prstGeom>
          <a:solidFill>
            <a:schemeClr val="accent1"/>
          </a:solidFill>
          <a:ln w="25400" cap="flat" cmpd="sng">
            <a:solidFill>
              <a:srgbClr val="0022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94DF-0090-451B-9320-346DE980FE61}"/>
              </a:ext>
            </a:extLst>
          </p:cNvPr>
          <p:cNvSpPr>
            <a:spLocks noGrp="1"/>
          </p:cNvSpPr>
          <p:nvPr>
            <p:ph type="title"/>
          </p:nvPr>
        </p:nvSpPr>
        <p:spPr>
          <a:xfrm>
            <a:off x="311725" y="500925"/>
            <a:ext cx="3706500" cy="2508900"/>
          </a:xfrm>
        </p:spPr>
        <p:txBody>
          <a:bodyPr wrap="square" anchor="t">
            <a:normAutofit/>
          </a:bodyPr>
          <a:lstStyle/>
          <a:p>
            <a:r>
              <a:rPr lang="en-US" dirty="0"/>
              <a:t>Data Engineer</a:t>
            </a:r>
          </a:p>
        </p:txBody>
      </p:sp>
      <p:sp>
        <p:nvSpPr>
          <p:cNvPr id="3" name="Text Placeholder 2">
            <a:extLst>
              <a:ext uri="{FF2B5EF4-FFF2-40B4-BE49-F238E27FC236}">
                <a16:creationId xmlns:a16="http://schemas.microsoft.com/office/drawing/2014/main" id="{39C73F14-033B-4596-A67A-5022DA17F9F4}"/>
              </a:ext>
            </a:extLst>
          </p:cNvPr>
          <p:cNvSpPr>
            <a:spLocks noGrp="1"/>
          </p:cNvSpPr>
          <p:nvPr>
            <p:ph type="body" idx="1"/>
          </p:nvPr>
        </p:nvSpPr>
        <p:spPr>
          <a:xfrm>
            <a:off x="4644675" y="500925"/>
            <a:ext cx="4166400" cy="4098600"/>
          </a:xfrm>
        </p:spPr>
        <p:txBody>
          <a:bodyPr wrap="square" anchor="t">
            <a:normAutofit/>
          </a:bodyPr>
          <a:lstStyle/>
          <a:p>
            <a:pPr>
              <a:spcAft>
                <a:spcPts val="600"/>
              </a:spcAft>
            </a:pPr>
            <a:r>
              <a:rPr lang="es-ES" dirty="0"/>
              <a:t>El encargado de asegurarse de definir e implementar un flujo de datos desde su origen hasta su explotación de una forma controlada y automatizada</a:t>
            </a:r>
          </a:p>
          <a:p>
            <a:pPr>
              <a:spcAft>
                <a:spcPts val="600"/>
              </a:spcAft>
            </a:pPr>
            <a:r>
              <a:rPr lang="es-ES" dirty="0"/>
              <a:t>El profesional enfocado en el diseño, desarrollo y mantenimiento de los sistemas de procesamiento de datos dentro de un proyecto </a:t>
            </a:r>
            <a:r>
              <a:rPr lang="es-ES" dirty="0" err="1"/>
              <a:t>big</a:t>
            </a:r>
            <a:r>
              <a:rPr lang="es-ES" dirty="0"/>
              <a:t> data</a:t>
            </a:r>
          </a:p>
          <a:p>
            <a:pPr>
              <a:spcAft>
                <a:spcPts val="600"/>
              </a:spcAft>
            </a:pPr>
            <a:r>
              <a:rPr lang="es-ES" dirty="0"/>
              <a:t>En el proceso de tratamiento avanzado de datos, los data </a:t>
            </a:r>
            <a:r>
              <a:rPr lang="es-ES" dirty="0" err="1"/>
              <a:t>scientists</a:t>
            </a:r>
            <a:r>
              <a:rPr lang="es-ES" dirty="0"/>
              <a:t> entrenan modelos que extraen conocimiento sobre el problema a tratar a partir de los datos usando herramientas matemáticas y conocimientos del dominio de negocio</a:t>
            </a:r>
            <a:endParaRPr lang="en-US" dirty="0"/>
          </a:p>
        </p:txBody>
      </p:sp>
    </p:spTree>
    <p:extLst>
      <p:ext uri="{BB962C8B-B14F-4D97-AF65-F5344CB8AC3E}">
        <p14:creationId xmlns:p14="http://schemas.microsoft.com/office/powerpoint/2010/main" val="301701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ETL/ELT en el contexto de Big Data</a:t>
            </a:r>
            <a:endParaRPr/>
          </a:p>
        </p:txBody>
      </p:sp>
      <p:pic>
        <p:nvPicPr>
          <p:cNvPr id="166" name="Google Shape;166;p13"/>
          <p:cNvPicPr preferRelativeResize="0"/>
          <p:nvPr/>
        </p:nvPicPr>
        <p:blipFill rotWithShape="1">
          <a:blip r:embed="rId3">
            <a:alphaModFix/>
          </a:blip>
          <a:srcRect/>
          <a:stretch/>
        </p:blipFill>
        <p:spPr>
          <a:xfrm>
            <a:off x="0" y="1201752"/>
            <a:ext cx="9144000" cy="39481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a:stretch/>
        </p:blipFill>
        <p:spPr>
          <a:xfrm>
            <a:off x="811894" y="754910"/>
            <a:ext cx="7395775" cy="3940139"/>
          </a:xfrm>
          <a:prstGeom prst="rect">
            <a:avLst/>
          </a:prstGeom>
          <a:noFill/>
          <a:ln>
            <a:noFill/>
          </a:ln>
        </p:spPr>
      </p:pic>
      <p:sp>
        <p:nvSpPr>
          <p:cNvPr id="172" name="Google Shape;172;p14"/>
          <p:cNvSpPr/>
          <p:nvPr/>
        </p:nvSpPr>
        <p:spPr>
          <a:xfrm>
            <a:off x="3875314" y="1288869"/>
            <a:ext cx="1166949" cy="182880"/>
          </a:xfrm>
          <a:prstGeom prst="rect">
            <a:avLst/>
          </a:prstGeom>
          <a:solidFill>
            <a:srgbClr val="9DA6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15C711-A791-48F1-ADD0-BAA046B41257}"/>
              </a:ext>
            </a:extLst>
          </p:cNvPr>
          <p:cNvSpPr>
            <a:spLocks noGrp="1"/>
          </p:cNvSpPr>
          <p:nvPr>
            <p:ph type="title"/>
          </p:nvPr>
        </p:nvSpPr>
        <p:spPr/>
        <p:txBody>
          <a:bodyPr/>
          <a:lstStyle/>
          <a:p>
            <a:r>
              <a:rPr lang="en-US" dirty="0"/>
              <a:t>Data Pipeline</a:t>
            </a:r>
          </a:p>
        </p:txBody>
      </p:sp>
      <p:sp>
        <p:nvSpPr>
          <p:cNvPr id="4" name="Text Placeholder 3">
            <a:extLst>
              <a:ext uri="{FF2B5EF4-FFF2-40B4-BE49-F238E27FC236}">
                <a16:creationId xmlns:a16="http://schemas.microsoft.com/office/drawing/2014/main" id="{93B2289C-B90A-44DC-AD87-74C1EEA1C876}"/>
              </a:ext>
            </a:extLst>
          </p:cNvPr>
          <p:cNvSpPr>
            <a:spLocks noGrp="1"/>
          </p:cNvSpPr>
          <p:nvPr>
            <p:ph type="body" idx="1"/>
          </p:nvPr>
        </p:nvSpPr>
        <p:spPr/>
        <p:txBody>
          <a:bodyPr/>
          <a:lstStyle/>
          <a:p>
            <a:r>
              <a:rPr lang="en-US" sz="1600" dirty="0"/>
              <a:t>Una </a:t>
            </a:r>
            <a:r>
              <a:rPr lang="en-US" sz="1600" dirty="0" err="1"/>
              <a:t>manera</a:t>
            </a:r>
            <a:r>
              <a:rPr lang="en-US" sz="1600" dirty="0"/>
              <a:t> </a:t>
            </a:r>
            <a:r>
              <a:rPr lang="en-US" sz="1600" dirty="0" err="1"/>
              <a:t>más</a:t>
            </a:r>
            <a:r>
              <a:rPr lang="en-US" sz="1600" dirty="0"/>
              <a:t> general de </a:t>
            </a:r>
            <a:r>
              <a:rPr lang="en-US" sz="1600" dirty="0" err="1"/>
              <a:t>referirnos</a:t>
            </a:r>
            <a:r>
              <a:rPr lang="en-US" sz="1600" dirty="0"/>
              <a:t> al ETL</a:t>
            </a:r>
          </a:p>
          <a:p>
            <a:r>
              <a:rPr lang="en-US" sz="1600" dirty="0" err="1"/>
              <a:t>Cualquier</a:t>
            </a:r>
            <a:r>
              <a:rPr lang="en-US" sz="1600" dirty="0"/>
              <a:t> </a:t>
            </a:r>
            <a:r>
              <a:rPr lang="en-US" sz="1600" dirty="0" err="1"/>
              <a:t>flujo</a:t>
            </a:r>
            <a:r>
              <a:rPr lang="en-US" sz="1600" dirty="0"/>
              <a:t> de </a:t>
            </a:r>
            <a:r>
              <a:rPr lang="en-US" sz="1600" dirty="0" err="1"/>
              <a:t>información</a:t>
            </a:r>
            <a:r>
              <a:rPr lang="en-US" sz="1600" dirty="0"/>
              <a:t> </a:t>
            </a:r>
            <a:r>
              <a:rPr lang="en-US" sz="1600" dirty="0" err="1"/>
              <a:t>desde</a:t>
            </a:r>
            <a:r>
              <a:rPr lang="en-US" sz="1600" dirty="0"/>
              <a:t> un </a:t>
            </a:r>
            <a:r>
              <a:rPr lang="en-US" sz="1600" dirty="0" err="1"/>
              <a:t>origen</a:t>
            </a:r>
            <a:r>
              <a:rPr lang="en-US" sz="1600" dirty="0"/>
              <a:t> a los Sistemas </a:t>
            </a:r>
            <a:r>
              <a:rPr lang="en-US" sz="1600" dirty="0" err="1"/>
              <a:t>analíticos</a:t>
            </a:r>
            <a:endParaRPr lang="en-US" sz="1600" dirty="0"/>
          </a:p>
          <a:p>
            <a:r>
              <a:rPr lang="en-US" sz="1600" dirty="0"/>
              <a:t>El conjunto de pasos y </a:t>
            </a:r>
            <a:r>
              <a:rPr lang="en-US" sz="1600" dirty="0" err="1"/>
              <a:t>aplicaciones</a:t>
            </a:r>
            <a:r>
              <a:rPr lang="en-US" sz="1600" dirty="0"/>
              <a:t> que se </a:t>
            </a:r>
            <a:r>
              <a:rPr lang="en-US" sz="1600" dirty="0" err="1"/>
              <a:t>ejecutan</a:t>
            </a:r>
            <a:r>
              <a:rPr lang="en-US" sz="1600" dirty="0"/>
              <a:t> para </a:t>
            </a:r>
            <a:r>
              <a:rPr lang="en-US" sz="1600" dirty="0" err="1"/>
              <a:t>enviar</a:t>
            </a:r>
            <a:r>
              <a:rPr lang="en-US" sz="1600" dirty="0"/>
              <a:t> los </a:t>
            </a:r>
            <a:r>
              <a:rPr lang="en-US" sz="1600" dirty="0" err="1"/>
              <a:t>datos</a:t>
            </a:r>
            <a:r>
              <a:rPr lang="en-US" sz="1600" dirty="0"/>
              <a:t> </a:t>
            </a:r>
            <a:r>
              <a:rPr lang="en-US" sz="1600" dirty="0" err="1"/>
              <a:t>desde</a:t>
            </a:r>
            <a:r>
              <a:rPr lang="en-US" sz="1600" dirty="0"/>
              <a:t> el </a:t>
            </a:r>
            <a:r>
              <a:rPr lang="en-US" sz="1600" dirty="0" err="1"/>
              <a:t>origen</a:t>
            </a:r>
            <a:r>
              <a:rPr lang="en-US" sz="1600" dirty="0"/>
              <a:t> al </a:t>
            </a:r>
            <a:r>
              <a:rPr lang="en-US" sz="1600" dirty="0" err="1"/>
              <a:t>destino</a:t>
            </a:r>
            <a:endParaRPr lang="en-US" sz="1600" dirty="0"/>
          </a:p>
          <a:p>
            <a:r>
              <a:rPr lang="en-US" sz="1600" dirty="0" err="1"/>
              <a:t>Puede</a:t>
            </a:r>
            <a:r>
              <a:rPr lang="en-US" sz="1600" dirty="0"/>
              <a:t> </a:t>
            </a:r>
            <a:r>
              <a:rPr lang="en-US" sz="1600" dirty="0" err="1"/>
              <a:t>incluir</a:t>
            </a:r>
            <a:r>
              <a:rPr lang="en-US" sz="1600" dirty="0"/>
              <a:t> </a:t>
            </a:r>
            <a:r>
              <a:rPr lang="en-US" sz="1600" dirty="0" err="1"/>
              <a:t>elementos</a:t>
            </a:r>
            <a:r>
              <a:rPr lang="en-US" sz="1600" dirty="0"/>
              <a:t> </a:t>
            </a:r>
            <a:r>
              <a:rPr lang="en-US" sz="1600" dirty="0" err="1"/>
              <a:t>en</a:t>
            </a:r>
            <a:r>
              <a:rPr lang="en-US" sz="1600" dirty="0"/>
              <a:t> forma Batch o Streaming (Real Time)</a:t>
            </a:r>
          </a:p>
          <a:p>
            <a:pPr lvl="1"/>
            <a:r>
              <a:rPr lang="en-US" sz="1400" dirty="0"/>
              <a:t>Batch (</a:t>
            </a:r>
            <a:r>
              <a:rPr lang="en-US" sz="1400" dirty="0" err="1"/>
              <a:t>lotes</a:t>
            </a:r>
            <a:r>
              <a:rPr lang="en-US" sz="1400" dirty="0"/>
              <a:t>)</a:t>
            </a:r>
          </a:p>
          <a:p>
            <a:pPr lvl="1"/>
            <a:r>
              <a:rPr lang="en-US" sz="1400" dirty="0"/>
              <a:t>Streaming (continuo)</a:t>
            </a:r>
          </a:p>
        </p:txBody>
      </p:sp>
      <p:pic>
        <p:nvPicPr>
          <p:cNvPr id="1026" name="Picture 2" descr="Kafka is establishing its toehold | ZDNet">
            <a:extLst>
              <a:ext uri="{FF2B5EF4-FFF2-40B4-BE49-F238E27FC236}">
                <a16:creationId xmlns:a16="http://schemas.microsoft.com/office/drawing/2014/main" id="{ECA32F2E-0FAB-446A-B42E-71AFB8D7C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84" y="4032703"/>
            <a:ext cx="609872" cy="6098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oiding Spark Pitfalls at Scale by Long Cao · Signify Technology">
            <a:extLst>
              <a:ext uri="{FF2B5EF4-FFF2-40B4-BE49-F238E27FC236}">
                <a16:creationId xmlns:a16="http://schemas.microsoft.com/office/drawing/2014/main" id="{B6B8D198-456B-499F-BC57-B22DB700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456" y="4032703"/>
            <a:ext cx="834163" cy="556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2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2"/>
          <p:cNvPicPr preferRelativeResize="0"/>
          <p:nvPr/>
        </p:nvPicPr>
        <p:blipFill rotWithShape="1">
          <a:blip r:embed="rId3">
            <a:alphaModFix/>
          </a:blip>
          <a:srcRect/>
          <a:stretch/>
        </p:blipFill>
        <p:spPr>
          <a:xfrm>
            <a:off x="889700" y="356788"/>
            <a:ext cx="7721776" cy="4429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Ejercicio (Versión Notebook)</a:t>
            </a:r>
            <a:endParaRPr/>
          </a:p>
        </p:txBody>
      </p:sp>
      <p:sp>
        <p:nvSpPr>
          <p:cNvPr id="184" name="Google Shape;184;p1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arenR"/>
            </a:pPr>
            <a:r>
              <a:rPr lang="en" sz="1800"/>
              <a:t>Realizar la carga de datos desde una fuente (SQL, CSV, JSON) - Utilizar este documento cómo referencia (</a:t>
            </a:r>
            <a:r>
              <a:rPr lang="en" sz="1800" u="sng">
                <a:solidFill>
                  <a:schemeClr val="hlink"/>
                </a:solidFill>
                <a:hlinkClick r:id="rId3"/>
              </a:rPr>
              <a:t>LINK</a:t>
            </a:r>
            <a:r>
              <a:rPr lang="en" sz="1800"/>
              <a:t>)</a:t>
            </a:r>
            <a:endParaRPr sz="1800"/>
          </a:p>
          <a:p>
            <a:pPr marL="457200" lvl="0" indent="-342900" algn="l" rtl="0">
              <a:lnSpc>
                <a:spcPct val="115000"/>
              </a:lnSpc>
              <a:spcBef>
                <a:spcPts val="0"/>
              </a:spcBef>
              <a:spcAft>
                <a:spcPts val="0"/>
              </a:spcAft>
              <a:buSzPts val="1800"/>
              <a:buAutoNum type="arabicParenR"/>
            </a:pPr>
            <a:r>
              <a:rPr lang="en" sz="1800"/>
              <a:t>Realizar una transformación básica de datos mediante el uso de librerías cómo Numpy y Pandas</a:t>
            </a:r>
            <a:endParaRPr sz="1800"/>
          </a:p>
          <a:p>
            <a:pPr marL="457200" lvl="0" indent="-342900" algn="l" rtl="0">
              <a:lnSpc>
                <a:spcPct val="115000"/>
              </a:lnSpc>
              <a:spcBef>
                <a:spcPts val="0"/>
              </a:spcBef>
              <a:spcAft>
                <a:spcPts val="0"/>
              </a:spcAft>
              <a:buSzPts val="1800"/>
              <a:buAutoNum type="arabicParenR"/>
            </a:pPr>
            <a:r>
              <a:rPr lang="en" sz="1800"/>
              <a:t>Almacenar los datos en una base de datos SQL o NoSQL</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ee58c56439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(Talend)</a:t>
            </a:r>
            <a:endParaRPr/>
          </a:p>
        </p:txBody>
      </p:sp>
      <p:sp>
        <p:nvSpPr>
          <p:cNvPr id="190" name="Google Shape;190;gee58c56439_0_11"/>
          <p:cNvSpPr txBox="1">
            <a:spLocks noGrp="1"/>
          </p:cNvSpPr>
          <p:nvPr>
            <p:ph type="body" idx="1"/>
          </p:nvPr>
        </p:nvSpPr>
        <p:spPr>
          <a:xfrm>
            <a:off x="311700" y="1124875"/>
            <a:ext cx="8520600" cy="4098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arenR"/>
            </a:pPr>
            <a:r>
              <a:rPr lang="en" sz="1800"/>
              <a:t>Descarga Talend (</a:t>
            </a:r>
            <a:r>
              <a:rPr lang="en" sz="1800" u="sng">
                <a:solidFill>
                  <a:schemeClr val="hlink"/>
                </a:solidFill>
                <a:hlinkClick r:id="rId3"/>
              </a:rPr>
              <a:t>LINK</a:t>
            </a:r>
            <a:r>
              <a:rPr lang="en" sz="1800"/>
              <a:t>)</a:t>
            </a:r>
            <a:endParaRPr sz="1800"/>
          </a:p>
          <a:p>
            <a:pPr marL="457200" lvl="0" indent="-342900" algn="l" rtl="0">
              <a:lnSpc>
                <a:spcPct val="115000"/>
              </a:lnSpc>
              <a:spcBef>
                <a:spcPts val="0"/>
              </a:spcBef>
              <a:spcAft>
                <a:spcPts val="0"/>
              </a:spcAft>
              <a:buSzPts val="1800"/>
              <a:buAutoNum type="arabicParenR"/>
            </a:pPr>
            <a:r>
              <a:rPr lang="en" sz="1800"/>
              <a:t>Descarga los siguientes archivos</a:t>
            </a:r>
            <a:endParaRPr sz="1800"/>
          </a:p>
          <a:p>
            <a:pPr marL="914400" lvl="1" indent="-342900" algn="l" rtl="0">
              <a:lnSpc>
                <a:spcPct val="115000"/>
              </a:lnSpc>
              <a:spcBef>
                <a:spcPts val="0"/>
              </a:spcBef>
              <a:spcAft>
                <a:spcPts val="0"/>
              </a:spcAft>
              <a:buSzPts val="1800"/>
              <a:buChar char="○"/>
            </a:pPr>
            <a:r>
              <a:rPr lang="en" sz="1800" u="sng">
                <a:solidFill>
                  <a:schemeClr val="hlink"/>
                </a:solidFill>
                <a:hlinkClick r:id="rId4"/>
              </a:rPr>
              <a:t>Country Codes</a:t>
            </a:r>
            <a:endParaRPr sz="1800"/>
          </a:p>
          <a:p>
            <a:pPr marL="914400" lvl="1" indent="-342900" algn="l" rtl="0">
              <a:lnSpc>
                <a:spcPct val="115000"/>
              </a:lnSpc>
              <a:spcBef>
                <a:spcPts val="0"/>
              </a:spcBef>
              <a:spcAft>
                <a:spcPts val="0"/>
              </a:spcAft>
              <a:buSzPts val="1800"/>
              <a:buChar char="○"/>
            </a:pPr>
            <a:r>
              <a:rPr lang="en" sz="1800" u="sng">
                <a:solidFill>
                  <a:schemeClr val="hlink"/>
                </a:solidFill>
                <a:hlinkClick r:id="rId5"/>
              </a:rPr>
              <a:t>Country Vaccination</a:t>
            </a:r>
            <a:endParaRPr sz="1800"/>
          </a:p>
          <a:p>
            <a:pPr marL="457200" lvl="0" indent="-342900" algn="l" rtl="0">
              <a:lnSpc>
                <a:spcPct val="115000"/>
              </a:lnSpc>
              <a:spcBef>
                <a:spcPts val="0"/>
              </a:spcBef>
              <a:spcAft>
                <a:spcPts val="0"/>
              </a:spcAft>
              <a:buSzPts val="1800"/>
              <a:buAutoNum type="arabicParenR"/>
            </a:pPr>
            <a:r>
              <a:rPr lang="en" sz="1800"/>
              <a:t>Ejecutar MySQL utilizando el contenedor Docker: </a:t>
            </a:r>
            <a:r>
              <a:rPr lang="en" sz="1800" b="1"/>
              <a:t>docker run --name mysql -p 3306:3306 -v ~/Downloads/MySQL:/var/lib/mysql -e MYSQL_ROOT_PASSWORD=UADE2021 -d mysql </a:t>
            </a:r>
            <a:endParaRPr sz="1800" b="1"/>
          </a:p>
          <a:p>
            <a:pPr marL="457200" lvl="0" indent="-342900" algn="l" rtl="0">
              <a:lnSpc>
                <a:spcPct val="115000"/>
              </a:lnSpc>
              <a:spcBef>
                <a:spcPts val="0"/>
              </a:spcBef>
              <a:spcAft>
                <a:spcPts val="0"/>
              </a:spcAft>
              <a:buSzPts val="1800"/>
              <a:buAutoNum type="arabicParenR"/>
            </a:pPr>
            <a:r>
              <a:rPr lang="en" sz="1800"/>
              <a:t>Crear base de datos (</a:t>
            </a:r>
            <a:r>
              <a:rPr lang="en" sz="1800" b="1"/>
              <a:t>ETL</a:t>
            </a:r>
            <a:r>
              <a:rPr lang="en" sz="1800"/>
              <a:t>) - Puedes utilizar el nombre que desees</a:t>
            </a:r>
            <a:endParaRPr sz="1800"/>
          </a:p>
          <a:p>
            <a:pPr marL="457200" lvl="0" indent="-342900" algn="l" rtl="0">
              <a:lnSpc>
                <a:spcPct val="115000"/>
              </a:lnSpc>
              <a:spcBef>
                <a:spcPts val="0"/>
              </a:spcBef>
              <a:spcAft>
                <a:spcPts val="0"/>
              </a:spcAft>
              <a:buSzPts val="1800"/>
              <a:buAutoNum type="arabicParenR"/>
            </a:pPr>
            <a:r>
              <a:rPr lang="en" sz="1800"/>
              <a:t>Crear Tabla (</a:t>
            </a:r>
            <a:r>
              <a:rPr lang="en" sz="1800" b="1"/>
              <a:t>covid</a:t>
            </a:r>
            <a:r>
              <a:rPr lang="en" sz="1800"/>
              <a:t>) - Puedes utilizar el nombre que desees</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600" i="1"/>
              <a:t>Nota: Talend requiere Java 8, por lo qué sí te encuentras en versión superior, deben descargar versión 8 y realizar el cambio de variables de entorno correspondiente</a:t>
            </a:r>
            <a:endParaRPr sz="16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ee58c56439_0_17"/>
          <p:cNvPicPr preferRelativeResize="0"/>
          <p:nvPr/>
        </p:nvPicPr>
        <p:blipFill>
          <a:blip r:embed="rId3">
            <a:alphaModFix/>
          </a:blip>
          <a:stretch>
            <a:fillRect/>
          </a:stretch>
        </p:blipFill>
        <p:spPr>
          <a:xfrm>
            <a:off x="-106987" y="-40350"/>
            <a:ext cx="9357976" cy="522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The mission of a Data Warehousing</a:t>
            </a:r>
            <a:endParaRPr/>
          </a:p>
        </p:txBody>
      </p:sp>
      <p:sp>
        <p:nvSpPr>
          <p:cNvPr id="85" name="Google Shape;85;p3"/>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sz="2500" dirty="0">
                <a:solidFill>
                  <a:srgbClr val="000000"/>
                </a:solidFill>
                <a:latin typeface="Arial"/>
                <a:ea typeface="Arial"/>
                <a:cs typeface="Arial"/>
                <a:sym typeface="Arial"/>
              </a:rPr>
              <a:t>Un Data Warehouse es un sistema que extrae, limpia, conforma y entrega datos de origen en un almacén de datos dimensional y luego apoya e implementa consultas y análisis con el propósito de tomar decisiones.</a:t>
            </a:r>
            <a:endParaRPr sz="3100" dirty="0">
              <a:solidFill>
                <a:srgbClr val="000000"/>
              </a:solidFill>
            </a:endParaRPr>
          </a:p>
        </p:txBody>
      </p:sp>
      <p:sp>
        <p:nvSpPr>
          <p:cNvPr id="2" name="Scroll: Vertical 1">
            <a:extLst>
              <a:ext uri="{FF2B5EF4-FFF2-40B4-BE49-F238E27FC236}">
                <a16:creationId xmlns:a16="http://schemas.microsoft.com/office/drawing/2014/main" id="{D43340E1-4D19-466C-8A41-CBF879C79DD4}"/>
              </a:ext>
            </a:extLst>
          </p:cNvPr>
          <p:cNvSpPr/>
          <p:nvPr/>
        </p:nvSpPr>
        <p:spPr>
          <a:xfrm>
            <a:off x="2581404" y="3962400"/>
            <a:ext cx="1050070" cy="87956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Repaso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mart vs Data Warehouse</a:t>
            </a:r>
            <a:endParaRPr/>
          </a:p>
        </p:txBody>
      </p:sp>
      <p:pic>
        <p:nvPicPr>
          <p:cNvPr id="91" name="Google Shape;91;p4"/>
          <p:cNvPicPr preferRelativeResize="0"/>
          <p:nvPr/>
        </p:nvPicPr>
        <p:blipFill rotWithShape="1">
          <a:blip r:embed="rId3">
            <a:alphaModFix/>
          </a:blip>
          <a:srcRect/>
          <a:stretch/>
        </p:blipFill>
        <p:spPr>
          <a:xfrm>
            <a:off x="4106125" y="9"/>
            <a:ext cx="4422375" cy="2730066"/>
          </a:xfrm>
          <a:prstGeom prst="rect">
            <a:avLst/>
          </a:prstGeom>
          <a:noFill/>
          <a:ln>
            <a:noFill/>
          </a:ln>
        </p:spPr>
      </p:pic>
      <p:pic>
        <p:nvPicPr>
          <p:cNvPr id="92" name="Google Shape;92;p4"/>
          <p:cNvPicPr preferRelativeResize="0"/>
          <p:nvPr/>
        </p:nvPicPr>
        <p:blipFill rotWithShape="1">
          <a:blip r:embed="rId4">
            <a:alphaModFix/>
          </a:blip>
          <a:srcRect/>
          <a:stretch/>
        </p:blipFill>
        <p:spPr>
          <a:xfrm>
            <a:off x="4106125" y="2779775"/>
            <a:ext cx="4422373" cy="2187601"/>
          </a:xfrm>
          <a:prstGeom prst="rect">
            <a:avLst/>
          </a:prstGeom>
          <a:noFill/>
          <a:ln>
            <a:noFill/>
          </a:ln>
        </p:spPr>
      </p:pic>
      <p:sp>
        <p:nvSpPr>
          <p:cNvPr id="5" name="Scroll: Vertical 4">
            <a:extLst>
              <a:ext uri="{FF2B5EF4-FFF2-40B4-BE49-F238E27FC236}">
                <a16:creationId xmlns:a16="http://schemas.microsoft.com/office/drawing/2014/main" id="{DA64FCB4-8276-4241-8D26-DE3BA8190BD1}"/>
              </a:ext>
            </a:extLst>
          </p:cNvPr>
          <p:cNvSpPr/>
          <p:nvPr/>
        </p:nvSpPr>
        <p:spPr>
          <a:xfrm>
            <a:off x="2581404" y="3962400"/>
            <a:ext cx="1050070" cy="87956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Repaso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p:nvPr/>
        </p:nvSpPr>
        <p:spPr>
          <a:xfrm>
            <a:off x="2122039" y="0"/>
            <a:ext cx="4844596" cy="715581"/>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4050" b="1" i="0" u="none" strike="noStrike" cap="none">
                <a:solidFill>
                  <a:schemeClr val="lt1"/>
                </a:solidFill>
                <a:latin typeface="Arial"/>
                <a:ea typeface="Arial"/>
                <a:cs typeface="Arial"/>
                <a:sym typeface="Arial"/>
              </a:rPr>
              <a:t>KIMBALL + INMON</a:t>
            </a:r>
            <a:endParaRPr/>
          </a:p>
        </p:txBody>
      </p:sp>
      <p:pic>
        <p:nvPicPr>
          <p:cNvPr id="98" name="Google Shape;98;p5" descr="Avengers Ironman Captain America PNG transparente - StickPNG"/>
          <p:cNvPicPr preferRelativeResize="0"/>
          <p:nvPr/>
        </p:nvPicPr>
        <p:blipFill rotWithShape="1">
          <a:blip r:embed="rId3">
            <a:alphaModFix/>
          </a:blip>
          <a:srcRect/>
          <a:stretch/>
        </p:blipFill>
        <p:spPr>
          <a:xfrm>
            <a:off x="2644775" y="0"/>
            <a:ext cx="385286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ETL</a:t>
            </a:r>
            <a:endParaRPr/>
          </a:p>
        </p:txBody>
      </p:sp>
      <p:sp>
        <p:nvSpPr>
          <p:cNvPr id="104" name="Google Shape;104;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100" dirty="0"/>
              <a:t>ETL representa las bases de un Data Warehouse.</a:t>
            </a:r>
            <a:endParaRPr sz="2100" dirty="0"/>
          </a:p>
          <a:p>
            <a:pPr marL="0" lvl="0" indent="0" algn="l" rtl="0">
              <a:lnSpc>
                <a:spcPct val="115000"/>
              </a:lnSpc>
              <a:spcBef>
                <a:spcPts val="1600"/>
              </a:spcBef>
              <a:spcAft>
                <a:spcPts val="1600"/>
              </a:spcAft>
              <a:buSzPts val="1300"/>
              <a:buNone/>
            </a:pPr>
            <a:r>
              <a:rPr lang="en" sz="2100" dirty="0"/>
              <a:t>Un sistema de ETL recolecta información de diferentes sistemas transaccionales, refuerza la calidad y consistencia de datos, y los almacena para que puedan ser consumidos por analistas y desarrolladores desde un repositorio centralizado </a:t>
            </a:r>
            <a:endParaRPr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Características</a:t>
            </a:r>
            <a:endParaRPr dirty="0"/>
          </a:p>
        </p:txBody>
      </p:sp>
      <p:sp>
        <p:nvSpPr>
          <p:cNvPr id="110" name="Google Shape;110;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Remueve errores y corrige datos faltantes</a:t>
            </a:r>
            <a:endParaRPr sz="1800"/>
          </a:p>
          <a:p>
            <a:pPr marL="457200" lvl="0" indent="-342900" algn="l" rtl="0">
              <a:lnSpc>
                <a:spcPct val="115000"/>
              </a:lnSpc>
              <a:spcBef>
                <a:spcPts val="0"/>
              </a:spcBef>
              <a:spcAft>
                <a:spcPts val="0"/>
              </a:spcAft>
              <a:buSzPts val="1800"/>
              <a:buChar char="●"/>
            </a:pPr>
            <a:r>
              <a:rPr lang="en" sz="1800"/>
              <a:t>Provee métricas documentadas de confianza en los datos</a:t>
            </a:r>
            <a:endParaRPr sz="1800"/>
          </a:p>
          <a:p>
            <a:pPr marL="457200" lvl="0" indent="-342900" algn="l" rtl="0">
              <a:lnSpc>
                <a:spcPct val="115000"/>
              </a:lnSpc>
              <a:spcBef>
                <a:spcPts val="0"/>
              </a:spcBef>
              <a:spcAft>
                <a:spcPts val="0"/>
              </a:spcAft>
              <a:buSzPts val="1800"/>
              <a:buChar char="●"/>
            </a:pPr>
            <a:r>
              <a:rPr lang="en" sz="1800"/>
              <a:t>Captura el flujo de datos transaccionales para resguardo</a:t>
            </a:r>
            <a:endParaRPr sz="1800"/>
          </a:p>
          <a:p>
            <a:pPr marL="457200" lvl="0" indent="-342900" algn="l" rtl="0">
              <a:lnSpc>
                <a:spcPct val="115000"/>
              </a:lnSpc>
              <a:spcBef>
                <a:spcPts val="0"/>
              </a:spcBef>
              <a:spcAft>
                <a:spcPts val="0"/>
              </a:spcAft>
              <a:buSzPts val="1800"/>
              <a:buChar char="●"/>
            </a:pPr>
            <a:r>
              <a:rPr lang="en" sz="1800"/>
              <a:t>Ajusta los datos de múltiples fuentes para ser usados en conjunto</a:t>
            </a:r>
            <a:endParaRPr sz="1800"/>
          </a:p>
          <a:p>
            <a:pPr marL="457200" lvl="0" indent="-342900" algn="l" rtl="0">
              <a:lnSpc>
                <a:spcPct val="115000"/>
              </a:lnSpc>
              <a:spcBef>
                <a:spcPts val="0"/>
              </a:spcBef>
              <a:spcAft>
                <a:spcPts val="0"/>
              </a:spcAft>
              <a:buSzPts val="1800"/>
              <a:buChar char="●"/>
            </a:pPr>
            <a:r>
              <a:rPr lang="en" sz="1800"/>
              <a:t>Estructura los datos para poder ser utilizados por usuarios finales, analistas y desarrolladores.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A8602A-EB61-496E-9EA8-774F6C9E2459}"/>
              </a:ext>
            </a:extLst>
          </p:cNvPr>
          <p:cNvSpPr>
            <a:spLocks noGrp="1"/>
          </p:cNvSpPr>
          <p:nvPr>
            <p:ph type="title"/>
          </p:nvPr>
        </p:nvSpPr>
        <p:spPr>
          <a:xfrm>
            <a:off x="311749" y="831175"/>
            <a:ext cx="8096960" cy="1244700"/>
          </a:xfrm>
        </p:spPr>
        <p:txBody>
          <a:bodyPr/>
          <a:lstStyle/>
          <a:p>
            <a:r>
              <a:rPr lang="en-US" dirty="0"/>
              <a:t>ETL o ELT?</a:t>
            </a:r>
          </a:p>
        </p:txBody>
      </p:sp>
      <p:sp>
        <p:nvSpPr>
          <p:cNvPr id="7" name="Text Placeholder 6">
            <a:extLst>
              <a:ext uri="{FF2B5EF4-FFF2-40B4-BE49-F238E27FC236}">
                <a16:creationId xmlns:a16="http://schemas.microsoft.com/office/drawing/2014/main" id="{C32FA578-A4D1-4A4A-B512-2AAA6E71EC2C}"/>
              </a:ext>
            </a:extLst>
          </p:cNvPr>
          <p:cNvSpPr>
            <a:spLocks noGrp="1"/>
          </p:cNvSpPr>
          <p:nvPr>
            <p:ph type="body" idx="1"/>
          </p:nvPr>
        </p:nvSpPr>
        <p:spPr/>
        <p:txBody>
          <a:bodyPr/>
          <a:lstStyle/>
          <a:p>
            <a:pPr marL="146050" indent="0">
              <a:buNone/>
            </a:pPr>
            <a:endParaRPr lang="en-US" dirty="0"/>
          </a:p>
        </p:txBody>
      </p:sp>
    </p:spTree>
    <p:extLst>
      <p:ext uri="{BB962C8B-B14F-4D97-AF65-F5344CB8AC3E}">
        <p14:creationId xmlns:p14="http://schemas.microsoft.com/office/powerpoint/2010/main" val="403358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800"/>
              <a:buNone/>
            </a:pPr>
            <a:r>
              <a:rPr lang="en"/>
              <a:t>Definición de ETL y ELT</a:t>
            </a:r>
            <a:endParaRPr/>
          </a:p>
        </p:txBody>
      </p:sp>
      <p:grpSp>
        <p:nvGrpSpPr>
          <p:cNvPr id="116" name="Google Shape;116;p8"/>
          <p:cNvGrpSpPr/>
          <p:nvPr/>
        </p:nvGrpSpPr>
        <p:grpSpPr>
          <a:xfrm>
            <a:off x="311700" y="1165075"/>
            <a:ext cx="8520600" cy="3391200"/>
            <a:chOff x="0" y="12600"/>
            <a:chExt cx="8520600" cy="3391200"/>
          </a:xfrm>
        </p:grpSpPr>
        <p:sp>
          <p:nvSpPr>
            <p:cNvPr id="117" name="Google Shape;117;p8"/>
            <p:cNvSpPr/>
            <p:nvPr/>
          </p:nvSpPr>
          <p:spPr>
            <a:xfrm>
              <a:off x="0" y="12600"/>
              <a:ext cx="8520600" cy="4680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txBox="1"/>
            <p:nvPr/>
          </p:nvSpPr>
          <p:spPr>
            <a:xfrm>
              <a:off x="22846" y="35446"/>
              <a:ext cx="8474908"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ETL: Extract, Transform, Load</a:t>
              </a:r>
              <a:endParaRPr sz="2000" b="0" i="0" u="none" strike="noStrike" cap="none">
                <a:solidFill>
                  <a:schemeClr val="lt1"/>
                </a:solidFill>
                <a:latin typeface="Arial"/>
                <a:ea typeface="Arial"/>
                <a:cs typeface="Arial"/>
                <a:sym typeface="Arial"/>
              </a:endParaRPr>
            </a:p>
          </p:txBody>
        </p:sp>
        <p:sp>
          <p:nvSpPr>
            <p:cNvPr id="119" name="Google Shape;119;p8"/>
            <p:cNvSpPr/>
            <p:nvPr/>
          </p:nvSpPr>
          <p:spPr>
            <a:xfrm>
              <a:off x="0" y="480600"/>
              <a:ext cx="8520600" cy="9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txBox="1"/>
            <p:nvPr/>
          </p:nvSpPr>
          <p:spPr>
            <a:xfrm>
              <a:off x="0" y="480600"/>
              <a:ext cx="8520600" cy="993600"/>
            </a:xfrm>
            <a:prstGeom prst="rect">
              <a:avLst/>
            </a:prstGeom>
            <a:noFill/>
            <a:ln>
              <a:noFill/>
            </a:ln>
          </p:spPr>
          <p:txBody>
            <a:bodyPr spcFirstLastPara="1" wrap="square" lIns="270525" tIns="25400" rIns="142225" bIns="25400" anchor="t" anchorCtr="0">
              <a:noAutofit/>
            </a:bodyPr>
            <a:lstStyle/>
            <a:p>
              <a:pPr marL="171450" marR="0" lvl="1" indent="-171450" algn="l" rtl="0">
                <a:lnSpc>
                  <a:spcPct val="9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Definición de Extractores de los sistemas fuentes</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32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Procesamiento intensivo de transformaciones y revisiones de integridad o calidad en una herramienta o servidor intermedio</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32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Carga en el Modelo o Destino final (DW o DM)</a:t>
              </a:r>
              <a:endParaRPr sz="1600" b="0" i="0" u="none" strike="noStrike" cap="none">
                <a:solidFill>
                  <a:srgbClr val="000000"/>
                </a:solidFill>
                <a:latin typeface="Arial"/>
                <a:ea typeface="Arial"/>
                <a:cs typeface="Arial"/>
                <a:sym typeface="Arial"/>
              </a:endParaRPr>
            </a:p>
          </p:txBody>
        </p:sp>
        <p:sp>
          <p:nvSpPr>
            <p:cNvPr id="121" name="Google Shape;121;p8"/>
            <p:cNvSpPr/>
            <p:nvPr/>
          </p:nvSpPr>
          <p:spPr>
            <a:xfrm>
              <a:off x="0" y="1474200"/>
              <a:ext cx="8520600" cy="4680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txBox="1"/>
            <p:nvPr/>
          </p:nvSpPr>
          <p:spPr>
            <a:xfrm>
              <a:off x="22846" y="1497046"/>
              <a:ext cx="8474908"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ELT: Extract, Load, Transform</a:t>
              </a:r>
              <a:endParaRPr sz="2000" b="0" i="0" u="none" strike="noStrike" cap="none">
                <a:solidFill>
                  <a:schemeClr val="lt1"/>
                </a:solidFill>
                <a:latin typeface="Arial"/>
                <a:ea typeface="Arial"/>
                <a:cs typeface="Arial"/>
                <a:sym typeface="Arial"/>
              </a:endParaRPr>
            </a:p>
          </p:txBody>
        </p:sp>
        <p:sp>
          <p:nvSpPr>
            <p:cNvPr id="123" name="Google Shape;123;p8"/>
            <p:cNvSpPr/>
            <p:nvPr/>
          </p:nvSpPr>
          <p:spPr>
            <a:xfrm>
              <a:off x="0" y="1942200"/>
              <a:ext cx="8520600" cy="9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txBox="1"/>
            <p:nvPr/>
          </p:nvSpPr>
          <p:spPr>
            <a:xfrm>
              <a:off x="0" y="1942200"/>
              <a:ext cx="8520600" cy="993600"/>
            </a:xfrm>
            <a:prstGeom prst="rect">
              <a:avLst/>
            </a:prstGeom>
            <a:noFill/>
            <a:ln>
              <a:noFill/>
            </a:ln>
          </p:spPr>
          <p:txBody>
            <a:bodyPr spcFirstLastPara="1" wrap="square" lIns="270525" tIns="25400" rIns="142225" bIns="25400" anchor="t" anchorCtr="0">
              <a:noAutofit/>
            </a:bodyPr>
            <a:lstStyle/>
            <a:p>
              <a:pPr marL="171450" marR="0" lvl="1" indent="-171450" algn="l" rtl="0">
                <a:lnSpc>
                  <a:spcPct val="9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Definición de Extractores de los sistemas fuentes</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32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Carga en el Destino intermedio (landing zone o staging area)</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32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Procesamiento intensivo de transformaciones y revisiones de integridad o calidad en el destino final (DW o DM)</a:t>
              </a:r>
              <a:endParaRPr sz="1600" b="0" i="0" u="none" strike="noStrike" cap="none">
                <a:solidFill>
                  <a:srgbClr val="000000"/>
                </a:solidFill>
                <a:latin typeface="Arial"/>
                <a:ea typeface="Arial"/>
                <a:cs typeface="Arial"/>
                <a:sym typeface="Arial"/>
              </a:endParaRPr>
            </a:p>
          </p:txBody>
        </p:sp>
        <p:sp>
          <p:nvSpPr>
            <p:cNvPr id="125" name="Google Shape;125;p8"/>
            <p:cNvSpPr/>
            <p:nvPr/>
          </p:nvSpPr>
          <p:spPr>
            <a:xfrm>
              <a:off x="0" y="2935800"/>
              <a:ext cx="8520600" cy="4680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txBox="1"/>
            <p:nvPr/>
          </p:nvSpPr>
          <p:spPr>
            <a:xfrm>
              <a:off x="22846" y="2958646"/>
              <a:ext cx="8474908"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Existen variantes como ETLT o ELTL</a:t>
              </a:r>
              <a:endParaRPr sz="2000" b="0" i="0" u="none" strike="noStrike" cap="non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2261</Words>
  <Application>Microsoft Office PowerPoint</Application>
  <PresentationFormat>On-screen Show (16:9)</PresentationFormat>
  <Paragraphs>184</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Merriweather</vt:lpstr>
      <vt:lpstr>Georgia</vt:lpstr>
      <vt:lpstr>Arial</vt:lpstr>
      <vt:lpstr>Roboto</vt:lpstr>
      <vt:lpstr>Consolas</vt:lpstr>
      <vt:lpstr>Paradigm</vt:lpstr>
      <vt:lpstr>ETL</vt:lpstr>
      <vt:lpstr>PowerPoint Presentation</vt:lpstr>
      <vt:lpstr>The mission of a Data Warehousing</vt:lpstr>
      <vt:lpstr>Data mart vs Data Warehouse</vt:lpstr>
      <vt:lpstr>PowerPoint Presentation</vt:lpstr>
      <vt:lpstr>ETL</vt:lpstr>
      <vt:lpstr>Características</vt:lpstr>
      <vt:lpstr>ETL o ELT?</vt:lpstr>
      <vt:lpstr>Definición de ETL y ELT</vt:lpstr>
      <vt:lpstr>Definición de ETL y ELT</vt:lpstr>
      <vt:lpstr>ETL Flow</vt:lpstr>
      <vt:lpstr>Steps</vt:lpstr>
      <vt:lpstr>Comparación de ETL y ELT</vt:lpstr>
      <vt:lpstr>Y con Big Data?</vt:lpstr>
      <vt:lpstr>ETL/ELT en el contexto de Big Data</vt:lpstr>
      <vt:lpstr>Data Engineer</vt:lpstr>
      <vt:lpstr>ETL/ELT en el contexto de Big Data</vt:lpstr>
      <vt:lpstr>PowerPoint Presentation</vt:lpstr>
      <vt:lpstr>Data Pipeline</vt:lpstr>
      <vt:lpstr>Ejercicio (Versión Notebook)</vt:lpstr>
      <vt:lpstr>Ejercicio (Talend)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dc:title>
  <cp:lastModifiedBy>Barreda, Sebastian</cp:lastModifiedBy>
  <cp:revision>1</cp:revision>
  <dcterms:modified xsi:type="dcterms:W3CDTF">2021-09-06T19:18:37Z</dcterms:modified>
</cp:coreProperties>
</file>