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301" r:id="rId6"/>
    <p:sldId id="260" r:id="rId7"/>
    <p:sldId id="261" r:id="rId8"/>
    <p:sldId id="262" r:id="rId9"/>
    <p:sldId id="263" r:id="rId10"/>
    <p:sldId id="300" r:id="rId11"/>
    <p:sldId id="264" r:id="rId12"/>
    <p:sldId id="265" r:id="rId13"/>
    <p:sldId id="266" r:id="rId14"/>
    <p:sldId id="267" r:id="rId15"/>
    <p:sldId id="302" r:id="rId16"/>
    <p:sldId id="303" r:id="rId17"/>
    <p:sldId id="268" r:id="rId18"/>
    <p:sldId id="269" r:id="rId19"/>
    <p:sldId id="270" r:id="rId20"/>
    <p:sldId id="271" r:id="rId21"/>
    <p:sldId id="272" r:id="rId22"/>
    <p:sldId id="273" r:id="rId23"/>
    <p:sldId id="274" r:id="rId24"/>
    <p:sldId id="275" r:id="rId25"/>
    <p:sldId id="276" r:id="rId26"/>
    <p:sldId id="277" r:id="rId27"/>
    <p:sldId id="278" r:id="rId28"/>
    <p:sldId id="282" r:id="rId29"/>
    <p:sldId id="281" r:id="rId30"/>
    <p:sldId id="283" r:id="rId31"/>
    <p:sldId id="289" r:id="rId32"/>
    <p:sldId id="279" r:id="rId33"/>
    <p:sldId id="280" r:id="rId34"/>
    <p:sldId id="304" r:id="rId35"/>
    <p:sldId id="284" r:id="rId36"/>
    <p:sldId id="285" r:id="rId37"/>
    <p:sldId id="286" r:id="rId38"/>
    <p:sldId id="287" r:id="rId39"/>
    <p:sldId id="288" r:id="rId40"/>
    <p:sldId id="290" r:id="rId41"/>
    <p:sldId id="291" r:id="rId42"/>
    <p:sldId id="292" r:id="rId43"/>
    <p:sldId id="293" r:id="rId44"/>
    <p:sldId id="294" r:id="rId45"/>
    <p:sldId id="295" r:id="rId46"/>
    <p:sldId id="296" r:id="rId47"/>
    <p:sldId id="297" r:id="rId48"/>
    <p:sldId id="298" r:id="rId49"/>
    <p:sldId id="299" r:id="rId50"/>
  </p:sldIdLst>
  <p:sldSz cx="9144000" cy="5143500" type="screen16x9"/>
  <p:notesSz cx="6858000" cy="9144000"/>
  <p:embeddedFontLst>
    <p:embeddedFont>
      <p:font typeface="Oswald" panose="00000500000000000000" pitchFamily="2" charset="0"/>
      <p:regular r:id="rId52"/>
      <p:bold r:id="rId53"/>
    </p:embeddedFont>
    <p:embeddedFont>
      <p:font typeface="roboto" panose="02000000000000000000" pitchFamily="2" charset="0"/>
      <p:regular r:id="rId54"/>
      <p:bold r:id="rId55"/>
      <p:italic r:id="rId56"/>
      <p:boldItalic r:id="rId57"/>
    </p:embeddedFont>
    <p:embeddedFont>
      <p:font typeface="Source Code Pro" panose="020B0509030403020204"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EA879-7B60-417A-BB09-8E3A1CE9C734}" v="51" dt="2022-10-17T18:38:31.127"/>
  </p1510:revLst>
</p1510:revInfo>
</file>

<file path=ppt/tableStyles.xml><?xml version="1.0" encoding="utf-8"?>
<a:tblStyleLst xmlns:a="http://schemas.openxmlformats.org/drawingml/2006/main" def="{9F763661-1FB6-47ED-808B-50B44177F484}">
  <a:tblStyle styleId="{9F763661-1FB6-47ED-808B-50B44177F4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07" autoAdjust="0"/>
  </p:normalViewPr>
  <p:slideViewPr>
    <p:cSldViewPr snapToGrid="0">
      <p:cViewPr varScale="1">
        <p:scale>
          <a:sx n="140" d="100"/>
          <a:sy n="140"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reda, Sebastian" userId="bdeaa503-4a14-42d1-b395-0627e001a49a" providerId="ADAL" clId="{12EEA879-7B60-417A-BB09-8E3A1CE9C734}"/>
    <pc:docChg chg="undo custSel addSld delSld modSld sldOrd">
      <pc:chgData name="Barreda, Sebastian" userId="bdeaa503-4a14-42d1-b395-0627e001a49a" providerId="ADAL" clId="{12EEA879-7B60-417A-BB09-8E3A1CE9C734}" dt="2022-10-18T01:08:28.940" v="381" actId="14100"/>
      <pc:docMkLst>
        <pc:docMk/>
      </pc:docMkLst>
      <pc:sldChg chg="addSp delSp modSp modNotes">
        <pc:chgData name="Barreda, Sebastian" userId="bdeaa503-4a14-42d1-b395-0627e001a49a" providerId="ADAL" clId="{12EEA879-7B60-417A-BB09-8E3A1CE9C734}" dt="2022-10-17T16:57:25.361" v="54" actId="21"/>
        <pc:sldMkLst>
          <pc:docMk/>
          <pc:sldMk cId="0" sldId="256"/>
        </pc:sldMkLst>
        <pc:picChg chg="add del mod">
          <ac:chgData name="Barreda, Sebastian" userId="bdeaa503-4a14-42d1-b395-0627e001a49a" providerId="ADAL" clId="{12EEA879-7B60-417A-BB09-8E3A1CE9C734}" dt="2022-10-17T16:57:25.361" v="54" actId="21"/>
          <ac:picMkLst>
            <pc:docMk/>
            <pc:sldMk cId="0" sldId="256"/>
            <ac:picMk id="5122" creationId="{5B0BCE55-F001-4C7F-82F8-1E0D410EE327}"/>
          </ac:picMkLst>
        </pc:picChg>
      </pc:sldChg>
      <pc:sldChg chg="addSp delSp modSp mod">
        <pc:chgData name="Barreda, Sebastian" userId="bdeaa503-4a14-42d1-b395-0627e001a49a" providerId="ADAL" clId="{12EEA879-7B60-417A-BB09-8E3A1CE9C734}" dt="2022-10-17T16:52:40.469" v="39" actId="1076"/>
        <pc:sldMkLst>
          <pc:docMk/>
          <pc:sldMk cId="0" sldId="257"/>
        </pc:sldMkLst>
        <pc:picChg chg="add del mod">
          <ac:chgData name="Barreda, Sebastian" userId="bdeaa503-4a14-42d1-b395-0627e001a49a" providerId="ADAL" clId="{12EEA879-7B60-417A-BB09-8E3A1CE9C734}" dt="2022-10-17T16:47:47.294" v="3" actId="478"/>
          <ac:picMkLst>
            <pc:docMk/>
            <pc:sldMk cId="0" sldId="257"/>
            <ac:picMk id="4" creationId="{53DD88C5-23AF-4F48-BC9F-D4DA9E76416C}"/>
          </ac:picMkLst>
        </pc:picChg>
        <pc:picChg chg="mod">
          <ac:chgData name="Barreda, Sebastian" userId="bdeaa503-4a14-42d1-b395-0627e001a49a" providerId="ADAL" clId="{12EEA879-7B60-417A-BB09-8E3A1CE9C734}" dt="2022-10-17T16:48:00.101" v="7" actId="1076"/>
          <ac:picMkLst>
            <pc:docMk/>
            <pc:sldMk cId="0" sldId="257"/>
            <ac:picMk id="67" creationId="{00000000-0000-0000-0000-000000000000}"/>
          </ac:picMkLst>
        </pc:picChg>
        <pc:picChg chg="mod">
          <ac:chgData name="Barreda, Sebastian" userId="bdeaa503-4a14-42d1-b395-0627e001a49a" providerId="ADAL" clId="{12EEA879-7B60-417A-BB09-8E3A1CE9C734}" dt="2022-10-17T16:52:33.057" v="35" actId="1076"/>
          <ac:picMkLst>
            <pc:docMk/>
            <pc:sldMk cId="0" sldId="257"/>
            <ac:picMk id="68" creationId="{00000000-0000-0000-0000-000000000000}"/>
          </ac:picMkLst>
        </pc:picChg>
        <pc:picChg chg="add del mod">
          <ac:chgData name="Barreda, Sebastian" userId="bdeaa503-4a14-42d1-b395-0627e001a49a" providerId="ADAL" clId="{12EEA879-7B60-417A-BB09-8E3A1CE9C734}" dt="2022-10-17T16:48:32.579" v="10" actId="21"/>
          <ac:picMkLst>
            <pc:docMk/>
            <pc:sldMk cId="0" sldId="257"/>
            <ac:picMk id="1026" creationId="{4DE4E38A-3913-490E-AA23-7A26F3055FE0}"/>
          </ac:picMkLst>
        </pc:picChg>
        <pc:picChg chg="add del mod">
          <ac:chgData name="Barreda, Sebastian" userId="bdeaa503-4a14-42d1-b395-0627e001a49a" providerId="ADAL" clId="{12EEA879-7B60-417A-BB09-8E3A1CE9C734}" dt="2022-10-17T16:50:05.677" v="19" actId="478"/>
          <ac:picMkLst>
            <pc:docMk/>
            <pc:sldMk cId="0" sldId="257"/>
            <ac:picMk id="1028" creationId="{D061A56A-C28B-4C3D-BBF1-EEF8173B2D77}"/>
          </ac:picMkLst>
        </pc:picChg>
        <pc:picChg chg="add mod">
          <ac:chgData name="Barreda, Sebastian" userId="bdeaa503-4a14-42d1-b395-0627e001a49a" providerId="ADAL" clId="{12EEA879-7B60-417A-BB09-8E3A1CE9C734}" dt="2022-10-17T16:52:40.469" v="39" actId="1076"/>
          <ac:picMkLst>
            <pc:docMk/>
            <pc:sldMk cId="0" sldId="257"/>
            <ac:picMk id="1030" creationId="{932CBB5A-AF36-4859-9B3F-2BA061E039A0}"/>
          </ac:picMkLst>
        </pc:picChg>
        <pc:picChg chg="add mod">
          <ac:chgData name="Barreda, Sebastian" userId="bdeaa503-4a14-42d1-b395-0627e001a49a" providerId="ADAL" clId="{12EEA879-7B60-417A-BB09-8E3A1CE9C734}" dt="2022-10-17T16:52:38.146" v="38" actId="1076"/>
          <ac:picMkLst>
            <pc:docMk/>
            <pc:sldMk cId="0" sldId="257"/>
            <ac:picMk id="1032" creationId="{02F2B8B1-6EA0-48BD-9991-3F2281908D8D}"/>
          </ac:picMkLst>
        </pc:picChg>
      </pc:sldChg>
      <pc:sldChg chg="addSp modSp mod modNotes">
        <pc:chgData name="Barreda, Sebastian" userId="bdeaa503-4a14-42d1-b395-0627e001a49a" providerId="ADAL" clId="{12EEA879-7B60-417A-BB09-8E3A1CE9C734}" dt="2022-10-17T16:57:47.568" v="61" actId="14100"/>
        <pc:sldMkLst>
          <pc:docMk/>
          <pc:sldMk cId="0" sldId="258"/>
        </pc:sldMkLst>
        <pc:spChg chg="mod">
          <ac:chgData name="Barreda, Sebastian" userId="bdeaa503-4a14-42d1-b395-0627e001a49a" providerId="ADAL" clId="{12EEA879-7B60-417A-BB09-8E3A1CE9C734}" dt="2022-10-17T16:57:47.568" v="61" actId="14100"/>
          <ac:spMkLst>
            <pc:docMk/>
            <pc:sldMk cId="0" sldId="258"/>
            <ac:spMk id="74" creationId="{00000000-0000-0000-0000-000000000000}"/>
          </ac:spMkLst>
        </pc:spChg>
        <pc:picChg chg="add mod">
          <ac:chgData name="Barreda, Sebastian" userId="bdeaa503-4a14-42d1-b395-0627e001a49a" providerId="ADAL" clId="{12EEA879-7B60-417A-BB09-8E3A1CE9C734}" dt="2022-10-17T16:57:39.285" v="60" actId="1076"/>
          <ac:picMkLst>
            <pc:docMk/>
            <pc:sldMk cId="0" sldId="258"/>
            <ac:picMk id="4" creationId="{B2905410-ACA4-474F-BF97-A13992DAF67C}"/>
          </ac:picMkLst>
        </pc:picChg>
      </pc:sldChg>
      <pc:sldChg chg="addSp delSp modSp mod modNotes modNotesTx">
        <pc:chgData name="Barreda, Sebastian" userId="bdeaa503-4a14-42d1-b395-0627e001a49a" providerId="ADAL" clId="{12EEA879-7B60-417A-BB09-8E3A1CE9C734}" dt="2022-10-17T17:05:49.332" v="117"/>
        <pc:sldMkLst>
          <pc:docMk/>
          <pc:sldMk cId="0" sldId="259"/>
        </pc:sldMkLst>
        <pc:spChg chg="add del">
          <ac:chgData name="Barreda, Sebastian" userId="bdeaa503-4a14-42d1-b395-0627e001a49a" providerId="ADAL" clId="{12EEA879-7B60-417A-BB09-8E3A1CE9C734}" dt="2022-10-17T17:05:37.766" v="113" actId="22"/>
          <ac:spMkLst>
            <pc:docMk/>
            <pc:sldMk cId="0" sldId="259"/>
            <ac:spMk id="6" creationId="{1CD1A350-85AB-45C1-80A1-4860801292FD}"/>
          </ac:spMkLst>
        </pc:spChg>
        <pc:spChg chg="mod">
          <ac:chgData name="Barreda, Sebastian" userId="bdeaa503-4a14-42d1-b395-0627e001a49a" providerId="ADAL" clId="{12EEA879-7B60-417A-BB09-8E3A1CE9C734}" dt="2022-10-17T17:04:51.086" v="111" actId="1076"/>
          <ac:spMkLst>
            <pc:docMk/>
            <pc:sldMk cId="0" sldId="259"/>
            <ac:spMk id="80" creationId="{00000000-0000-0000-0000-000000000000}"/>
          </ac:spMkLst>
        </pc:spChg>
        <pc:picChg chg="add del mod">
          <ac:chgData name="Barreda, Sebastian" userId="bdeaa503-4a14-42d1-b395-0627e001a49a" providerId="ADAL" clId="{12EEA879-7B60-417A-BB09-8E3A1CE9C734}" dt="2022-10-17T16:59:17.190" v="64" actId="478"/>
          <ac:picMkLst>
            <pc:docMk/>
            <pc:sldMk cId="0" sldId="259"/>
            <ac:picMk id="4098" creationId="{DE174503-4CC4-4130-A00B-B0604DCE648D}"/>
          </ac:picMkLst>
        </pc:picChg>
      </pc:sldChg>
      <pc:sldChg chg="modSp mod">
        <pc:chgData name="Barreda, Sebastian" userId="bdeaa503-4a14-42d1-b395-0627e001a49a" providerId="ADAL" clId="{12EEA879-7B60-417A-BB09-8E3A1CE9C734}" dt="2022-10-17T17:49:26.086" v="124" actId="14100"/>
        <pc:sldMkLst>
          <pc:docMk/>
          <pc:sldMk cId="0" sldId="260"/>
        </pc:sldMkLst>
        <pc:spChg chg="mod">
          <ac:chgData name="Barreda, Sebastian" userId="bdeaa503-4a14-42d1-b395-0627e001a49a" providerId="ADAL" clId="{12EEA879-7B60-417A-BB09-8E3A1CE9C734}" dt="2022-10-17T17:49:26.086" v="124" actId="14100"/>
          <ac:spMkLst>
            <pc:docMk/>
            <pc:sldMk cId="0" sldId="260"/>
            <ac:spMk id="86" creationId="{00000000-0000-0000-0000-000000000000}"/>
          </ac:spMkLst>
        </pc:spChg>
      </pc:sldChg>
      <pc:sldChg chg="modSp mod">
        <pc:chgData name="Barreda, Sebastian" userId="bdeaa503-4a14-42d1-b395-0627e001a49a" providerId="ADAL" clId="{12EEA879-7B60-417A-BB09-8E3A1CE9C734}" dt="2022-10-17T17:52:15.548" v="194" actId="20577"/>
        <pc:sldMkLst>
          <pc:docMk/>
          <pc:sldMk cId="0" sldId="261"/>
        </pc:sldMkLst>
        <pc:spChg chg="mod">
          <ac:chgData name="Barreda, Sebastian" userId="bdeaa503-4a14-42d1-b395-0627e001a49a" providerId="ADAL" clId="{12EEA879-7B60-417A-BB09-8E3A1CE9C734}" dt="2022-10-17T17:52:15.548" v="194" actId="20577"/>
          <ac:spMkLst>
            <pc:docMk/>
            <pc:sldMk cId="0" sldId="261"/>
            <ac:spMk id="92" creationId="{00000000-0000-0000-0000-000000000000}"/>
          </ac:spMkLst>
        </pc:spChg>
      </pc:sldChg>
      <pc:sldChg chg="modSp mod">
        <pc:chgData name="Barreda, Sebastian" userId="bdeaa503-4a14-42d1-b395-0627e001a49a" providerId="ADAL" clId="{12EEA879-7B60-417A-BB09-8E3A1CE9C734}" dt="2022-10-17T17:53:49.095" v="258" actId="20577"/>
        <pc:sldMkLst>
          <pc:docMk/>
          <pc:sldMk cId="0" sldId="262"/>
        </pc:sldMkLst>
        <pc:spChg chg="mod">
          <ac:chgData name="Barreda, Sebastian" userId="bdeaa503-4a14-42d1-b395-0627e001a49a" providerId="ADAL" clId="{12EEA879-7B60-417A-BB09-8E3A1CE9C734}" dt="2022-10-17T17:53:49.095" v="258" actId="20577"/>
          <ac:spMkLst>
            <pc:docMk/>
            <pc:sldMk cId="0" sldId="262"/>
            <ac:spMk id="98" creationId="{00000000-0000-0000-0000-000000000000}"/>
          </ac:spMkLst>
        </pc:spChg>
      </pc:sldChg>
      <pc:sldChg chg="modSp mod">
        <pc:chgData name="Barreda, Sebastian" userId="bdeaa503-4a14-42d1-b395-0627e001a49a" providerId="ADAL" clId="{12EEA879-7B60-417A-BB09-8E3A1CE9C734}" dt="2022-10-17T17:54:35.778" v="275" actId="20577"/>
        <pc:sldMkLst>
          <pc:docMk/>
          <pc:sldMk cId="0" sldId="263"/>
        </pc:sldMkLst>
        <pc:spChg chg="mod">
          <ac:chgData name="Barreda, Sebastian" userId="bdeaa503-4a14-42d1-b395-0627e001a49a" providerId="ADAL" clId="{12EEA879-7B60-417A-BB09-8E3A1CE9C734}" dt="2022-10-17T17:54:35.778" v="275" actId="20577"/>
          <ac:spMkLst>
            <pc:docMk/>
            <pc:sldMk cId="0" sldId="263"/>
            <ac:spMk id="104" creationId="{00000000-0000-0000-0000-000000000000}"/>
          </ac:spMkLst>
        </pc:spChg>
      </pc:sldChg>
      <pc:sldChg chg="addSp delSp modNotes">
        <pc:chgData name="Barreda, Sebastian" userId="bdeaa503-4a14-42d1-b395-0627e001a49a" providerId="ADAL" clId="{12EEA879-7B60-417A-BB09-8E3A1CE9C734}" dt="2022-10-17T16:51:11.919" v="30" actId="478"/>
        <pc:sldMkLst>
          <pc:docMk/>
          <pc:sldMk cId="0" sldId="264"/>
        </pc:sldMkLst>
        <pc:picChg chg="add del">
          <ac:chgData name="Barreda, Sebastian" userId="bdeaa503-4a14-42d1-b395-0627e001a49a" providerId="ADAL" clId="{12EEA879-7B60-417A-BB09-8E3A1CE9C734}" dt="2022-10-17T16:51:11.919" v="30" actId="478"/>
          <ac:picMkLst>
            <pc:docMk/>
            <pc:sldMk cId="0" sldId="264"/>
            <ac:picMk id="3074" creationId="{DE542A48-3140-4C9F-85F7-C83A6DE67B7F}"/>
          </ac:picMkLst>
        </pc:picChg>
      </pc:sldChg>
      <pc:sldChg chg="addSp modSp mod modNotes">
        <pc:chgData name="Barreda, Sebastian" userId="bdeaa503-4a14-42d1-b395-0627e001a49a" providerId="ADAL" clId="{12EEA879-7B60-417A-BB09-8E3A1CE9C734}" dt="2022-10-17T17:56:23.721" v="277" actId="14100"/>
        <pc:sldMkLst>
          <pc:docMk/>
          <pc:sldMk cId="0" sldId="266"/>
        </pc:sldMkLst>
        <pc:spChg chg="mod">
          <ac:chgData name="Barreda, Sebastian" userId="bdeaa503-4a14-42d1-b395-0627e001a49a" providerId="ADAL" clId="{12EEA879-7B60-417A-BB09-8E3A1CE9C734}" dt="2022-10-17T17:56:23.721" v="277" actId="14100"/>
          <ac:spMkLst>
            <pc:docMk/>
            <pc:sldMk cId="0" sldId="266"/>
            <ac:spMk id="123" creationId="{00000000-0000-0000-0000-000000000000}"/>
          </ac:spMkLst>
        </pc:spChg>
        <pc:picChg chg="add mod">
          <ac:chgData name="Barreda, Sebastian" userId="bdeaa503-4a14-42d1-b395-0627e001a49a" providerId="ADAL" clId="{12EEA879-7B60-417A-BB09-8E3A1CE9C734}" dt="2022-10-17T16:48:48.117" v="14" actId="1076"/>
          <ac:picMkLst>
            <pc:docMk/>
            <pc:sldMk cId="0" sldId="266"/>
            <ac:picMk id="4" creationId="{90375698-D1D2-4EDF-AF1F-8C6222756FEC}"/>
          </ac:picMkLst>
        </pc:picChg>
      </pc:sldChg>
      <pc:sldChg chg="modSp mod">
        <pc:chgData name="Barreda, Sebastian" userId="bdeaa503-4a14-42d1-b395-0627e001a49a" providerId="ADAL" clId="{12EEA879-7B60-417A-BB09-8E3A1CE9C734}" dt="2022-10-17T18:00:00.434" v="296" actId="14100"/>
        <pc:sldMkLst>
          <pc:docMk/>
          <pc:sldMk cId="0" sldId="267"/>
        </pc:sldMkLst>
        <pc:spChg chg="mod">
          <ac:chgData name="Barreda, Sebastian" userId="bdeaa503-4a14-42d1-b395-0627e001a49a" providerId="ADAL" clId="{12EEA879-7B60-417A-BB09-8E3A1CE9C734}" dt="2022-10-17T18:00:00.434" v="296" actId="14100"/>
          <ac:spMkLst>
            <pc:docMk/>
            <pc:sldMk cId="0" sldId="267"/>
            <ac:spMk id="129" creationId="{00000000-0000-0000-0000-000000000000}"/>
          </ac:spMkLst>
        </pc:spChg>
      </pc:sldChg>
      <pc:sldChg chg="modSp mod">
        <pc:chgData name="Barreda, Sebastian" userId="bdeaa503-4a14-42d1-b395-0627e001a49a" providerId="ADAL" clId="{12EEA879-7B60-417A-BB09-8E3A1CE9C734}" dt="2022-10-18T00:55:51.839" v="380" actId="1076"/>
        <pc:sldMkLst>
          <pc:docMk/>
          <pc:sldMk cId="0" sldId="268"/>
        </pc:sldMkLst>
        <pc:picChg chg="mod">
          <ac:chgData name="Barreda, Sebastian" userId="bdeaa503-4a14-42d1-b395-0627e001a49a" providerId="ADAL" clId="{12EEA879-7B60-417A-BB09-8E3A1CE9C734}" dt="2022-10-18T00:55:51.839" v="380" actId="1076"/>
          <ac:picMkLst>
            <pc:docMk/>
            <pc:sldMk cId="0" sldId="268"/>
            <ac:picMk id="135" creationId="{00000000-0000-0000-0000-000000000000}"/>
          </ac:picMkLst>
        </pc:picChg>
      </pc:sldChg>
      <pc:sldChg chg="modSp mod">
        <pc:chgData name="Barreda, Sebastian" userId="bdeaa503-4a14-42d1-b395-0627e001a49a" providerId="ADAL" clId="{12EEA879-7B60-417A-BB09-8E3A1CE9C734}" dt="2022-10-17T18:02:19.152" v="337" actId="20577"/>
        <pc:sldMkLst>
          <pc:docMk/>
          <pc:sldMk cId="0" sldId="269"/>
        </pc:sldMkLst>
        <pc:spChg chg="mod">
          <ac:chgData name="Barreda, Sebastian" userId="bdeaa503-4a14-42d1-b395-0627e001a49a" providerId="ADAL" clId="{12EEA879-7B60-417A-BB09-8E3A1CE9C734}" dt="2022-10-17T18:02:19.152" v="337" actId="20577"/>
          <ac:spMkLst>
            <pc:docMk/>
            <pc:sldMk cId="0" sldId="269"/>
            <ac:spMk id="142" creationId="{00000000-0000-0000-0000-000000000000}"/>
          </ac:spMkLst>
        </pc:spChg>
      </pc:sldChg>
      <pc:sldChg chg="modSp mod">
        <pc:chgData name="Barreda, Sebastian" userId="bdeaa503-4a14-42d1-b395-0627e001a49a" providerId="ADAL" clId="{12EEA879-7B60-417A-BB09-8E3A1CE9C734}" dt="2022-10-18T01:08:28.940" v="381" actId="14100"/>
        <pc:sldMkLst>
          <pc:docMk/>
          <pc:sldMk cId="0" sldId="272"/>
        </pc:sldMkLst>
        <pc:spChg chg="mod">
          <ac:chgData name="Barreda, Sebastian" userId="bdeaa503-4a14-42d1-b395-0627e001a49a" providerId="ADAL" clId="{12EEA879-7B60-417A-BB09-8E3A1CE9C734}" dt="2022-10-18T01:08:28.940" v="381" actId="14100"/>
          <ac:spMkLst>
            <pc:docMk/>
            <pc:sldMk cId="0" sldId="272"/>
            <ac:spMk id="160" creationId="{00000000-0000-0000-0000-000000000000}"/>
          </ac:spMkLst>
        </pc:spChg>
      </pc:sldChg>
      <pc:sldChg chg="modSp mod">
        <pc:chgData name="Barreda, Sebastian" userId="bdeaa503-4a14-42d1-b395-0627e001a49a" providerId="ADAL" clId="{12EEA879-7B60-417A-BB09-8E3A1CE9C734}" dt="2022-10-17T18:03:55.186" v="353" actId="6549"/>
        <pc:sldMkLst>
          <pc:docMk/>
          <pc:sldMk cId="0" sldId="275"/>
        </pc:sldMkLst>
        <pc:spChg chg="mod">
          <ac:chgData name="Barreda, Sebastian" userId="bdeaa503-4a14-42d1-b395-0627e001a49a" providerId="ADAL" clId="{12EEA879-7B60-417A-BB09-8E3A1CE9C734}" dt="2022-10-17T18:03:55.186" v="353" actId="6549"/>
          <ac:spMkLst>
            <pc:docMk/>
            <pc:sldMk cId="0" sldId="275"/>
            <ac:spMk id="177" creationId="{00000000-0000-0000-0000-000000000000}"/>
          </ac:spMkLst>
        </pc:spChg>
      </pc:sldChg>
      <pc:sldChg chg="del">
        <pc:chgData name="Barreda, Sebastian" userId="bdeaa503-4a14-42d1-b395-0627e001a49a" providerId="ADAL" clId="{12EEA879-7B60-417A-BB09-8E3A1CE9C734}" dt="2022-10-17T18:24:28.283" v="361" actId="2696"/>
        <pc:sldMkLst>
          <pc:docMk/>
          <pc:sldMk cId="0" sldId="279"/>
        </pc:sldMkLst>
      </pc:sldChg>
      <pc:sldChg chg="add">
        <pc:chgData name="Barreda, Sebastian" userId="bdeaa503-4a14-42d1-b395-0627e001a49a" providerId="ADAL" clId="{12EEA879-7B60-417A-BB09-8E3A1CE9C734}" dt="2022-10-17T18:36:10.599" v="364"/>
        <pc:sldMkLst>
          <pc:docMk/>
          <pc:sldMk cId="457663696" sldId="279"/>
        </pc:sldMkLst>
      </pc:sldChg>
      <pc:sldChg chg="add del">
        <pc:chgData name="Barreda, Sebastian" userId="bdeaa503-4a14-42d1-b395-0627e001a49a" providerId="ADAL" clId="{12EEA879-7B60-417A-BB09-8E3A1CE9C734}" dt="2022-10-17T18:35:30.194" v="363" actId="2696"/>
        <pc:sldMkLst>
          <pc:docMk/>
          <pc:sldMk cId="1822771128" sldId="279"/>
        </pc:sldMkLst>
      </pc:sldChg>
      <pc:sldChg chg="modSp del mod">
        <pc:chgData name="Barreda, Sebastian" userId="bdeaa503-4a14-42d1-b395-0627e001a49a" providerId="ADAL" clId="{12EEA879-7B60-417A-BB09-8E3A1CE9C734}" dt="2022-10-17T18:24:28.283" v="361" actId="2696"/>
        <pc:sldMkLst>
          <pc:docMk/>
          <pc:sldMk cId="0" sldId="280"/>
        </pc:sldMkLst>
        <pc:spChg chg="mod">
          <ac:chgData name="Barreda, Sebastian" userId="bdeaa503-4a14-42d1-b395-0627e001a49a" providerId="ADAL" clId="{12EEA879-7B60-417A-BB09-8E3A1CE9C734}" dt="2022-10-17T18:19:24.251" v="356" actId="14100"/>
          <ac:spMkLst>
            <pc:docMk/>
            <pc:sldMk cId="0" sldId="280"/>
            <ac:spMk id="204" creationId="{00000000-0000-0000-0000-000000000000}"/>
          </ac:spMkLst>
        </pc:spChg>
      </pc:sldChg>
      <pc:sldChg chg="add">
        <pc:chgData name="Barreda, Sebastian" userId="bdeaa503-4a14-42d1-b395-0627e001a49a" providerId="ADAL" clId="{12EEA879-7B60-417A-BB09-8E3A1CE9C734}" dt="2022-10-17T18:36:10.599" v="364"/>
        <pc:sldMkLst>
          <pc:docMk/>
          <pc:sldMk cId="706618561" sldId="280"/>
        </pc:sldMkLst>
      </pc:sldChg>
      <pc:sldChg chg="add del">
        <pc:chgData name="Barreda, Sebastian" userId="bdeaa503-4a14-42d1-b395-0627e001a49a" providerId="ADAL" clId="{12EEA879-7B60-417A-BB09-8E3A1CE9C734}" dt="2022-10-17T18:35:30.194" v="363" actId="2696"/>
        <pc:sldMkLst>
          <pc:docMk/>
          <pc:sldMk cId="3767077701" sldId="280"/>
        </pc:sldMkLst>
      </pc:sldChg>
      <pc:sldChg chg="ord modNotes">
        <pc:chgData name="Barreda, Sebastian" userId="bdeaa503-4a14-42d1-b395-0627e001a49a" providerId="ADAL" clId="{12EEA879-7B60-417A-BB09-8E3A1CE9C734}" dt="2022-10-17T18:24:25.300" v="360"/>
        <pc:sldMkLst>
          <pc:docMk/>
          <pc:sldMk cId="0" sldId="281"/>
        </pc:sldMkLst>
      </pc:sldChg>
      <pc:sldChg chg="del">
        <pc:chgData name="Barreda, Sebastian" userId="bdeaa503-4a14-42d1-b395-0627e001a49a" providerId="ADAL" clId="{12EEA879-7B60-417A-BB09-8E3A1CE9C734}" dt="2022-10-17T18:38:28.447" v="373" actId="2696"/>
        <pc:sldMkLst>
          <pc:docMk/>
          <pc:sldMk cId="0" sldId="289"/>
        </pc:sldMkLst>
      </pc:sldChg>
      <pc:sldChg chg="add">
        <pc:chgData name="Barreda, Sebastian" userId="bdeaa503-4a14-42d1-b395-0627e001a49a" providerId="ADAL" clId="{12EEA879-7B60-417A-BB09-8E3A1CE9C734}" dt="2022-10-17T18:38:31.124" v="374"/>
        <pc:sldMkLst>
          <pc:docMk/>
          <pc:sldMk cId="2254496946" sldId="289"/>
        </pc:sldMkLst>
      </pc:sldChg>
      <pc:sldChg chg="modSp mod">
        <pc:chgData name="Barreda, Sebastian" userId="bdeaa503-4a14-42d1-b395-0627e001a49a" providerId="ADAL" clId="{12EEA879-7B60-417A-BB09-8E3A1CE9C734}" dt="2022-10-17T18:43:27.952" v="379" actId="20577"/>
        <pc:sldMkLst>
          <pc:docMk/>
          <pc:sldMk cId="0" sldId="296"/>
        </pc:sldMkLst>
        <pc:spChg chg="mod">
          <ac:chgData name="Barreda, Sebastian" userId="bdeaa503-4a14-42d1-b395-0627e001a49a" providerId="ADAL" clId="{12EEA879-7B60-417A-BB09-8E3A1CE9C734}" dt="2022-10-17T18:43:27.952" v="379" actId="20577"/>
          <ac:spMkLst>
            <pc:docMk/>
            <pc:sldMk cId="0" sldId="296"/>
            <ac:spMk id="307" creationId="{00000000-0000-0000-0000-000000000000}"/>
          </ac:spMkLst>
        </pc:spChg>
      </pc:sldChg>
      <pc:sldChg chg="delSp modSp add mod ord">
        <pc:chgData name="Barreda, Sebastian" userId="bdeaa503-4a14-42d1-b395-0627e001a49a" providerId="ADAL" clId="{12EEA879-7B60-417A-BB09-8E3A1CE9C734}" dt="2022-10-17T16:51:01.353" v="29" actId="14100"/>
        <pc:sldMkLst>
          <pc:docMk/>
          <pc:sldMk cId="1014255086" sldId="300"/>
        </pc:sldMkLst>
        <pc:picChg chg="del">
          <ac:chgData name="Barreda, Sebastian" userId="bdeaa503-4a14-42d1-b395-0627e001a49a" providerId="ADAL" clId="{12EEA879-7B60-417A-BB09-8E3A1CE9C734}" dt="2022-10-17T16:50:52.599" v="27" actId="478"/>
          <ac:picMkLst>
            <pc:docMk/>
            <pc:sldMk cId="1014255086" sldId="300"/>
            <ac:picMk id="111" creationId="{00000000-0000-0000-0000-000000000000}"/>
          </ac:picMkLst>
        </pc:picChg>
        <pc:picChg chg="mod">
          <ac:chgData name="Barreda, Sebastian" userId="bdeaa503-4a14-42d1-b395-0627e001a49a" providerId="ADAL" clId="{12EEA879-7B60-417A-BB09-8E3A1CE9C734}" dt="2022-10-17T16:51:01.353" v="29" actId="14100"/>
          <ac:picMkLst>
            <pc:docMk/>
            <pc:sldMk cId="1014255086" sldId="300"/>
            <ac:picMk id="3074" creationId="{DE542A48-3140-4C9F-85F7-C83A6DE67B7F}"/>
          </ac:picMkLst>
        </pc:picChg>
      </pc:sldChg>
      <pc:sldChg chg="modSp add mod modNotesTx">
        <pc:chgData name="Barreda, Sebastian" userId="bdeaa503-4a14-42d1-b395-0627e001a49a" providerId="ADAL" clId="{12EEA879-7B60-417A-BB09-8E3A1CE9C734}" dt="2022-10-17T17:41:01.102" v="123" actId="20577"/>
        <pc:sldMkLst>
          <pc:docMk/>
          <pc:sldMk cId="597030833" sldId="301"/>
        </pc:sldMkLst>
        <pc:spChg chg="mod">
          <ac:chgData name="Barreda, Sebastian" userId="bdeaa503-4a14-42d1-b395-0627e001a49a" providerId="ADAL" clId="{12EEA879-7B60-417A-BB09-8E3A1CE9C734}" dt="2022-10-17T17:41:01.102" v="123" actId="20577"/>
          <ac:spMkLst>
            <pc:docMk/>
            <pc:sldMk cId="597030833" sldId="301"/>
            <ac:spMk id="80" creationId="{00000000-0000-0000-0000-000000000000}"/>
          </ac:spMkLst>
        </pc:spChg>
        <pc:picChg chg="mod">
          <ac:chgData name="Barreda, Sebastian" userId="bdeaa503-4a14-42d1-b395-0627e001a49a" providerId="ADAL" clId="{12EEA879-7B60-417A-BB09-8E3A1CE9C734}" dt="2022-10-17T17:37:15.180" v="120" actId="1076"/>
          <ac:picMkLst>
            <pc:docMk/>
            <pc:sldMk cId="597030833" sldId="301"/>
            <ac:picMk id="4098" creationId="{DE174503-4CC4-4130-A00B-B0604DCE648D}"/>
          </ac:picMkLst>
        </pc:picChg>
      </pc:sldChg>
      <pc:sldChg chg="modSp add mod">
        <pc:chgData name="Barreda, Sebastian" userId="bdeaa503-4a14-42d1-b395-0627e001a49a" providerId="ADAL" clId="{12EEA879-7B60-417A-BB09-8E3A1CE9C734}" dt="2022-10-17T18:01:14.960" v="312" actId="21"/>
        <pc:sldMkLst>
          <pc:docMk/>
          <pc:sldMk cId="3986755164" sldId="302"/>
        </pc:sldMkLst>
        <pc:spChg chg="mod">
          <ac:chgData name="Barreda, Sebastian" userId="bdeaa503-4a14-42d1-b395-0627e001a49a" providerId="ADAL" clId="{12EEA879-7B60-417A-BB09-8E3A1CE9C734}" dt="2022-10-17T18:01:14.960" v="312" actId="21"/>
          <ac:spMkLst>
            <pc:docMk/>
            <pc:sldMk cId="3986755164" sldId="302"/>
            <ac:spMk id="129" creationId="{00000000-0000-0000-0000-000000000000}"/>
          </ac:spMkLst>
        </pc:spChg>
      </pc:sldChg>
      <pc:sldChg chg="modSp add mod">
        <pc:chgData name="Barreda, Sebastian" userId="bdeaa503-4a14-42d1-b395-0627e001a49a" providerId="ADAL" clId="{12EEA879-7B60-417A-BB09-8E3A1CE9C734}" dt="2022-10-17T18:01:28.502" v="324" actId="20577"/>
        <pc:sldMkLst>
          <pc:docMk/>
          <pc:sldMk cId="3097893236" sldId="303"/>
        </pc:sldMkLst>
        <pc:spChg chg="mod">
          <ac:chgData name="Barreda, Sebastian" userId="bdeaa503-4a14-42d1-b395-0627e001a49a" providerId="ADAL" clId="{12EEA879-7B60-417A-BB09-8E3A1CE9C734}" dt="2022-10-17T18:01:28.502" v="324" actId="20577"/>
          <ac:spMkLst>
            <pc:docMk/>
            <pc:sldMk cId="3097893236" sldId="303"/>
            <ac:spMk id="128" creationId="{00000000-0000-0000-0000-000000000000}"/>
          </ac:spMkLst>
        </pc:spChg>
        <pc:spChg chg="mod">
          <ac:chgData name="Barreda, Sebastian" userId="bdeaa503-4a14-42d1-b395-0627e001a49a" providerId="ADAL" clId="{12EEA879-7B60-417A-BB09-8E3A1CE9C734}" dt="2022-10-17T18:01:24.429" v="314"/>
          <ac:spMkLst>
            <pc:docMk/>
            <pc:sldMk cId="3097893236" sldId="303"/>
            <ac:spMk id="129" creationId="{00000000-0000-0000-0000-000000000000}"/>
          </ac:spMkLst>
        </pc:spChg>
      </pc:sldChg>
      <pc:sldChg chg="add del">
        <pc:chgData name="Barreda, Sebastian" userId="bdeaa503-4a14-42d1-b395-0627e001a49a" providerId="ADAL" clId="{12EEA879-7B60-417A-BB09-8E3A1CE9C734}" dt="2022-10-17T18:19:59.211" v="358" actId="47"/>
        <pc:sldMkLst>
          <pc:docMk/>
          <pc:sldMk cId="76836652" sldId="304"/>
        </pc:sldMkLst>
      </pc:sldChg>
      <pc:sldChg chg="new del">
        <pc:chgData name="Barreda, Sebastian" userId="bdeaa503-4a14-42d1-b395-0627e001a49a" providerId="ADAL" clId="{12EEA879-7B60-417A-BB09-8E3A1CE9C734}" dt="2022-10-17T18:12:58.794" v="355" actId="680"/>
        <pc:sldMkLst>
          <pc:docMk/>
          <pc:sldMk cId="1516717882" sldId="304"/>
        </pc:sldMkLst>
      </pc:sldChg>
      <pc:sldChg chg="modSp add mod">
        <pc:chgData name="Barreda, Sebastian" userId="bdeaa503-4a14-42d1-b395-0627e001a49a" providerId="ADAL" clId="{12EEA879-7B60-417A-BB09-8E3A1CE9C734}" dt="2022-10-17T18:36:22.599" v="372" actId="20577"/>
        <pc:sldMkLst>
          <pc:docMk/>
          <pc:sldMk cId="2997653263" sldId="304"/>
        </pc:sldMkLst>
        <pc:spChg chg="mod">
          <ac:chgData name="Barreda, Sebastian" userId="bdeaa503-4a14-42d1-b395-0627e001a49a" providerId="ADAL" clId="{12EEA879-7B60-417A-BB09-8E3A1CE9C734}" dt="2022-10-17T18:36:22.599" v="372" actId="20577"/>
          <ac:spMkLst>
            <pc:docMk/>
            <pc:sldMk cId="2997653263" sldId="304"/>
            <ac:spMk id="2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docker.com/docker-for-mac/install/" TargetMode="External"/><Relationship Id="rId4" Type="http://schemas.openxmlformats.org/officeDocument/2006/relationships/hyperlink" Target="https://docs.docker.com/engine/install/ubuntu/"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ea448ef5c_1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ea448ef5c_1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t>
            </a:r>
            <a:r>
              <a:rPr lang="en"/>
              <a:t>Ideal para SQL:</a:t>
            </a:r>
            <a:endParaRPr/>
          </a:p>
          <a:p>
            <a:pPr marL="0" lvl="0" indent="0" algn="l" rtl="0">
              <a:spcBef>
                <a:spcPts val="0"/>
              </a:spcBef>
              <a:spcAft>
                <a:spcPts val="0"/>
              </a:spcAft>
              <a:buClr>
                <a:schemeClr val="dk1"/>
              </a:buClr>
              <a:buSzPts val="1100"/>
              <a:buFont typeface="Arial"/>
              <a:buNone/>
            </a:pPr>
            <a:r>
              <a:rPr lang="en"/>
              <a:t>• Requisitos de datos discretos relacionados con la lógica que</a:t>
            </a:r>
            <a:endParaRPr/>
          </a:p>
          <a:p>
            <a:pPr marL="0" lvl="0" indent="0" algn="l" rtl="0">
              <a:spcBef>
                <a:spcPts val="0"/>
              </a:spcBef>
              <a:spcAft>
                <a:spcPts val="0"/>
              </a:spcAft>
              <a:buClr>
                <a:schemeClr val="dk1"/>
              </a:buClr>
              <a:buSzPts val="1100"/>
              <a:buFont typeface="Arial"/>
              <a:buNone/>
            </a:pPr>
            <a:r>
              <a:rPr lang="en"/>
              <a:t>pueden identificarse de antemano</a:t>
            </a:r>
            <a:endParaRPr/>
          </a:p>
          <a:p>
            <a:pPr marL="0" lvl="0" indent="0" algn="l" rtl="0">
              <a:spcBef>
                <a:spcPts val="0"/>
              </a:spcBef>
              <a:spcAft>
                <a:spcPts val="0"/>
              </a:spcAft>
              <a:buClr>
                <a:schemeClr val="dk1"/>
              </a:buClr>
              <a:buSzPts val="1100"/>
              <a:buFont typeface="Arial"/>
              <a:buNone/>
            </a:pPr>
            <a:r>
              <a:rPr lang="en"/>
              <a:t>• </a:t>
            </a:r>
            <a:r>
              <a:rPr lang="en" b="1"/>
              <a:t>La integridad de datos es esencial =&gt; Necesidad de ACID</a:t>
            </a:r>
            <a:endParaRPr b="1"/>
          </a:p>
          <a:p>
            <a:pPr marL="0" lvl="0" indent="0" algn="l" rtl="0">
              <a:spcBef>
                <a:spcPts val="0"/>
              </a:spcBef>
              <a:spcAft>
                <a:spcPts val="0"/>
              </a:spcAft>
              <a:buClr>
                <a:schemeClr val="dk1"/>
              </a:buClr>
              <a:buSzPts val="1100"/>
              <a:buFont typeface="Arial"/>
              <a:buNone/>
            </a:pPr>
            <a:r>
              <a:rPr lang="en"/>
              <a:t>• Reporting clásico.</a:t>
            </a:r>
            <a:endParaRPr/>
          </a:p>
          <a:p>
            <a:pPr marL="0" lvl="0" indent="0" algn="l" rtl="0">
              <a:spcBef>
                <a:spcPts val="0"/>
              </a:spcBef>
              <a:spcAft>
                <a:spcPts val="0"/>
              </a:spcAft>
              <a:buClr>
                <a:schemeClr val="dk1"/>
              </a:buClr>
              <a:buSzPts val="1100"/>
              <a:buFont typeface="Arial"/>
              <a:buNone/>
            </a:pPr>
            <a:r>
              <a:rPr lang="en"/>
              <a:t>► Ideal para NoSQL:</a:t>
            </a:r>
            <a:endParaRPr/>
          </a:p>
          <a:p>
            <a:pPr marL="0" lvl="0" indent="0" algn="l" rtl="0">
              <a:spcBef>
                <a:spcPts val="0"/>
              </a:spcBef>
              <a:spcAft>
                <a:spcPts val="0"/>
              </a:spcAft>
              <a:buClr>
                <a:schemeClr val="dk1"/>
              </a:buClr>
              <a:buSzPts val="1100"/>
              <a:buFont typeface="Arial"/>
              <a:buNone/>
            </a:pPr>
            <a:r>
              <a:rPr lang="en"/>
              <a:t>• Requerimientos de datos no relacionados, indeterminados o</a:t>
            </a:r>
            <a:endParaRPr/>
          </a:p>
          <a:p>
            <a:pPr marL="0" lvl="0" indent="0" algn="l" rtl="0">
              <a:spcBef>
                <a:spcPts val="0"/>
              </a:spcBef>
              <a:spcAft>
                <a:spcPts val="0"/>
              </a:spcAft>
              <a:buClr>
                <a:schemeClr val="dk1"/>
              </a:buClr>
              <a:buSzPts val="1100"/>
              <a:buFont typeface="Arial"/>
              <a:buNone/>
            </a:pPr>
            <a:r>
              <a:rPr lang="en"/>
              <a:t>que cambian constantemente</a:t>
            </a:r>
            <a:endParaRPr/>
          </a:p>
          <a:p>
            <a:pPr marL="0" lvl="0" indent="0" algn="l" rtl="0">
              <a:spcBef>
                <a:spcPts val="0"/>
              </a:spcBef>
              <a:spcAft>
                <a:spcPts val="0"/>
              </a:spcAft>
              <a:buClr>
                <a:schemeClr val="dk1"/>
              </a:buClr>
              <a:buSzPts val="1100"/>
              <a:buFont typeface="Arial"/>
              <a:buNone/>
            </a:pPr>
            <a:r>
              <a:rPr lang="en"/>
              <a:t>• Proyectos simples o muy flexibles donde se necesite empezar a programar inmediatamente</a:t>
            </a:r>
            <a:endParaRPr/>
          </a:p>
          <a:p>
            <a:pPr marL="0" lvl="0" indent="0" algn="l" rtl="0">
              <a:spcBef>
                <a:spcPts val="0"/>
              </a:spcBef>
              <a:spcAft>
                <a:spcPts val="0"/>
              </a:spcAft>
              <a:buClr>
                <a:schemeClr val="dk1"/>
              </a:buClr>
              <a:buSzPts val="1100"/>
              <a:buFont typeface="Arial"/>
              <a:buNone/>
            </a:pPr>
            <a:r>
              <a:rPr lang="en"/>
              <a:t>• La velocidad y la escalabilidad son indispensables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9486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ea448ef5c_1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ea448ef5c_1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t>
            </a:r>
            <a:r>
              <a:rPr lang="en"/>
              <a:t>Ideal para SQL:</a:t>
            </a:r>
            <a:endParaRPr/>
          </a:p>
          <a:p>
            <a:pPr marL="0" lvl="0" indent="0" algn="l" rtl="0">
              <a:spcBef>
                <a:spcPts val="0"/>
              </a:spcBef>
              <a:spcAft>
                <a:spcPts val="0"/>
              </a:spcAft>
              <a:buClr>
                <a:schemeClr val="dk1"/>
              </a:buClr>
              <a:buSzPts val="1100"/>
              <a:buFont typeface="Arial"/>
              <a:buNone/>
            </a:pPr>
            <a:r>
              <a:rPr lang="en"/>
              <a:t>• Requisitos de datos discretos relacionados con la lógica que</a:t>
            </a:r>
            <a:endParaRPr/>
          </a:p>
          <a:p>
            <a:pPr marL="0" lvl="0" indent="0" algn="l" rtl="0">
              <a:spcBef>
                <a:spcPts val="0"/>
              </a:spcBef>
              <a:spcAft>
                <a:spcPts val="0"/>
              </a:spcAft>
              <a:buClr>
                <a:schemeClr val="dk1"/>
              </a:buClr>
              <a:buSzPts val="1100"/>
              <a:buFont typeface="Arial"/>
              <a:buNone/>
            </a:pPr>
            <a:r>
              <a:rPr lang="en"/>
              <a:t>pueden identificarse de antemano</a:t>
            </a:r>
            <a:endParaRPr/>
          </a:p>
          <a:p>
            <a:pPr marL="0" lvl="0" indent="0" algn="l" rtl="0">
              <a:spcBef>
                <a:spcPts val="0"/>
              </a:spcBef>
              <a:spcAft>
                <a:spcPts val="0"/>
              </a:spcAft>
              <a:buClr>
                <a:schemeClr val="dk1"/>
              </a:buClr>
              <a:buSzPts val="1100"/>
              <a:buFont typeface="Arial"/>
              <a:buNone/>
            </a:pPr>
            <a:r>
              <a:rPr lang="en"/>
              <a:t>• </a:t>
            </a:r>
            <a:r>
              <a:rPr lang="en" b="1"/>
              <a:t>La integridad de datos es esencial =&gt; Necesidad de ACID</a:t>
            </a:r>
            <a:endParaRPr b="1"/>
          </a:p>
          <a:p>
            <a:pPr marL="0" lvl="0" indent="0" algn="l" rtl="0">
              <a:spcBef>
                <a:spcPts val="0"/>
              </a:spcBef>
              <a:spcAft>
                <a:spcPts val="0"/>
              </a:spcAft>
              <a:buClr>
                <a:schemeClr val="dk1"/>
              </a:buClr>
              <a:buSzPts val="1100"/>
              <a:buFont typeface="Arial"/>
              <a:buNone/>
            </a:pPr>
            <a:r>
              <a:rPr lang="en"/>
              <a:t>• Reporting clásico.</a:t>
            </a:r>
            <a:endParaRPr/>
          </a:p>
          <a:p>
            <a:pPr marL="0" lvl="0" indent="0" algn="l" rtl="0">
              <a:spcBef>
                <a:spcPts val="0"/>
              </a:spcBef>
              <a:spcAft>
                <a:spcPts val="0"/>
              </a:spcAft>
              <a:buClr>
                <a:schemeClr val="dk1"/>
              </a:buClr>
              <a:buSzPts val="1100"/>
              <a:buFont typeface="Arial"/>
              <a:buNone/>
            </a:pPr>
            <a:r>
              <a:rPr lang="en"/>
              <a:t>► Ideal para NoSQL:</a:t>
            </a:r>
            <a:endParaRPr/>
          </a:p>
          <a:p>
            <a:pPr marL="0" lvl="0" indent="0" algn="l" rtl="0">
              <a:spcBef>
                <a:spcPts val="0"/>
              </a:spcBef>
              <a:spcAft>
                <a:spcPts val="0"/>
              </a:spcAft>
              <a:buClr>
                <a:schemeClr val="dk1"/>
              </a:buClr>
              <a:buSzPts val="1100"/>
              <a:buFont typeface="Arial"/>
              <a:buNone/>
            </a:pPr>
            <a:r>
              <a:rPr lang="en"/>
              <a:t>• Requerimientos de datos no relacionados, indeterminados o</a:t>
            </a:r>
            <a:endParaRPr/>
          </a:p>
          <a:p>
            <a:pPr marL="0" lvl="0" indent="0" algn="l" rtl="0">
              <a:spcBef>
                <a:spcPts val="0"/>
              </a:spcBef>
              <a:spcAft>
                <a:spcPts val="0"/>
              </a:spcAft>
              <a:buClr>
                <a:schemeClr val="dk1"/>
              </a:buClr>
              <a:buSzPts val="1100"/>
              <a:buFont typeface="Arial"/>
              <a:buNone/>
            </a:pPr>
            <a:r>
              <a:rPr lang="en"/>
              <a:t>que cambian constantemente</a:t>
            </a:r>
            <a:endParaRPr/>
          </a:p>
          <a:p>
            <a:pPr marL="0" lvl="0" indent="0" algn="l" rtl="0">
              <a:spcBef>
                <a:spcPts val="0"/>
              </a:spcBef>
              <a:spcAft>
                <a:spcPts val="0"/>
              </a:spcAft>
              <a:buClr>
                <a:schemeClr val="dk1"/>
              </a:buClr>
              <a:buSzPts val="1100"/>
              <a:buFont typeface="Arial"/>
              <a:buNone/>
            </a:pPr>
            <a:r>
              <a:rPr lang="en"/>
              <a:t>• Proyectos simples o muy flexibles donde se necesite empezar a programar inmediatamente</a:t>
            </a:r>
            <a:endParaRPr/>
          </a:p>
          <a:p>
            <a:pPr marL="0" lvl="0" indent="0" algn="l" rtl="0">
              <a:spcBef>
                <a:spcPts val="0"/>
              </a:spcBef>
              <a:spcAft>
                <a:spcPts val="0"/>
              </a:spcAft>
              <a:buClr>
                <a:schemeClr val="dk1"/>
              </a:buClr>
              <a:buSzPts val="1100"/>
              <a:buFont typeface="Arial"/>
              <a:buNone/>
            </a:pPr>
            <a:r>
              <a:rPr lang="en"/>
              <a:t>• La velocidad y la escalabilidad son indispensables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ea448ef5c_1_1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ea448ef5c_1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ea448ef5c_1_1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ea448ef5c_1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 una base de datos ágil que permite a los esquemas cambiar rápidamente cuando las aplicaciones evolucionan, proporcionando siempre la funcionalidad que los desarrolladores esperan de las bases de datos tradicionales, tales como índices secundarios, un lenguaje completo de búsquedas y consistencia estricta.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ea448ef5c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ea448ef5c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MongoDB soporta múltiples lenguajes de programación los cuales pueden manejar de forma sencilla los documentos.</a:t>
            </a:r>
            <a:endParaRPr dirty="0"/>
          </a:p>
          <a:p>
            <a:pPr marL="0" lvl="0" indent="0" algn="l" rtl="0">
              <a:spcBef>
                <a:spcPts val="0"/>
              </a:spcBef>
              <a:spcAft>
                <a:spcPts val="0"/>
              </a:spcAft>
              <a:buClr>
                <a:schemeClr val="dk1"/>
              </a:buClr>
              <a:buSzPts val="1100"/>
              <a:buFont typeface="Arial"/>
              <a:buNone/>
            </a:pPr>
            <a:r>
              <a:rPr lang="en" dirty="0"/>
              <a:t>► Los documentos y las colecciones, debido a la desnormalización, pueden ser compuestos por lo que reducen la necesidad de JOINs e incrementa la velocidad de lecturas y escrituras.</a:t>
            </a:r>
            <a:endParaRPr dirty="0"/>
          </a:p>
          <a:p>
            <a:pPr marL="0" lvl="0" indent="0" algn="l" rtl="0">
              <a:spcBef>
                <a:spcPts val="0"/>
              </a:spcBef>
              <a:spcAft>
                <a:spcPts val="0"/>
              </a:spcAft>
              <a:buClr>
                <a:schemeClr val="dk1"/>
              </a:buClr>
              <a:buSzPts val="1100"/>
              <a:buFont typeface="Arial"/>
              <a:buNone/>
            </a:pPr>
            <a:r>
              <a:rPr lang="en" dirty="0"/>
              <a:t>► Tieneunesquematotalmentedinámico.</a:t>
            </a:r>
            <a:endParaRPr dirty="0"/>
          </a:p>
          <a:p>
            <a:pPr marL="0" lvl="0" indent="0" algn="l" rtl="0">
              <a:spcBef>
                <a:spcPts val="0"/>
              </a:spcBef>
              <a:spcAft>
                <a:spcPts val="0"/>
              </a:spcAft>
              <a:buClr>
                <a:schemeClr val="dk1"/>
              </a:buClr>
              <a:buSzPts val="1100"/>
              <a:buFont typeface="Arial"/>
              <a:buNone/>
            </a:pPr>
            <a:r>
              <a:rPr lang="en" dirty="0"/>
              <a:t>► La replicación de servidores con restablecimiento automático</a:t>
            </a:r>
            <a:endParaRPr dirty="0"/>
          </a:p>
          <a:p>
            <a:pPr marL="0" lvl="0" indent="0" algn="l" rtl="0">
              <a:spcBef>
                <a:spcPts val="0"/>
              </a:spcBef>
              <a:spcAft>
                <a:spcPts val="0"/>
              </a:spcAft>
              <a:buClr>
                <a:schemeClr val="dk1"/>
              </a:buClr>
              <a:buSzPts val="1100"/>
              <a:buFont typeface="Arial"/>
              <a:buNone/>
            </a:pPr>
            <a:r>
              <a:rPr lang="en" dirty="0"/>
              <a:t>proporciona una alta disponibilidad.</a:t>
            </a:r>
            <a:endParaRPr dirty="0"/>
          </a:p>
          <a:p>
            <a:pPr marL="0" lvl="0" indent="0" algn="l" rtl="0">
              <a:spcBef>
                <a:spcPts val="0"/>
              </a:spcBef>
              <a:spcAft>
                <a:spcPts val="0"/>
              </a:spcAft>
              <a:buNone/>
            </a:pPr>
            <a:r>
              <a:rPr lang="en" dirty="0"/>
              <a:t>► El sharding automático y las lecturas eventualmente consistentes proporcionan una fácil escalabilidad.</a:t>
            </a:r>
            <a:endParaRPr dirty="0"/>
          </a:p>
          <a:p>
            <a:pPr marL="0" lvl="0" indent="0" algn="l" rtl="0">
              <a:spcBef>
                <a:spcPts val="0"/>
              </a:spcBef>
              <a:spcAft>
                <a:spcPts val="0"/>
              </a:spcAft>
              <a:buNone/>
            </a:pPr>
            <a:r>
              <a:rPr lang="en" dirty="0">
                <a:solidFill>
                  <a:schemeClr val="dk1"/>
                </a:solidFill>
              </a:rPr>
              <a:t>►</a:t>
            </a:r>
            <a:r>
              <a:rPr lang="en" dirty="0"/>
              <a:t>Consultas ad hoc. Soporta la búsqueda por campos, consultas de rangos y expresiones regulares. Las consultas pueden devolver un campo en concreto o una función javascript.</a:t>
            </a:r>
            <a:endParaRPr dirty="0"/>
          </a:p>
          <a:p>
            <a:pPr marL="0" lvl="0" indent="0" algn="l" rtl="0">
              <a:spcBef>
                <a:spcPts val="0"/>
              </a:spcBef>
              <a:spcAft>
                <a:spcPts val="0"/>
              </a:spcAft>
              <a:buNone/>
            </a:pPr>
            <a:r>
              <a:rPr lang="en" dirty="0"/>
              <a:t>► Cualquier campo puede ser indexado, concepto similar a las bases de datos relacionales.</a:t>
            </a:r>
            <a:endParaRPr dirty="0"/>
          </a:p>
          <a:p>
            <a:pPr marL="0" lvl="0" indent="0" algn="l" rtl="0">
              <a:spcBef>
                <a:spcPts val="0"/>
              </a:spcBef>
              <a:spcAft>
                <a:spcPts val="0"/>
              </a:spcAft>
              <a:buNone/>
            </a:pPr>
            <a:r>
              <a:rPr lang="en" dirty="0"/>
              <a:t>► Replicación maestro-esclavo:</a:t>
            </a:r>
            <a:endParaRPr dirty="0"/>
          </a:p>
          <a:p>
            <a:pPr marL="0" lvl="0" indent="0" algn="l" rtl="0">
              <a:spcBef>
                <a:spcPts val="0"/>
              </a:spcBef>
              <a:spcAft>
                <a:spcPts val="0"/>
              </a:spcAft>
              <a:buNone/>
            </a:pPr>
            <a:r>
              <a:rPr lang="en" dirty="0"/>
              <a:t>• Maestro =&gt; Lectura y escritura</a:t>
            </a:r>
            <a:endParaRPr dirty="0"/>
          </a:p>
          <a:p>
            <a:pPr marL="0" lvl="0" indent="0" algn="l" rtl="0">
              <a:spcBef>
                <a:spcPts val="0"/>
              </a:spcBef>
              <a:spcAft>
                <a:spcPts val="0"/>
              </a:spcAft>
              <a:buNone/>
            </a:pPr>
            <a:r>
              <a:rPr lang="en" dirty="0"/>
              <a:t>• Esclavo =&gt; copiar datos del maestro y lectura, en caso de</a:t>
            </a:r>
            <a:endParaRPr dirty="0"/>
          </a:p>
          <a:p>
            <a:pPr marL="0" lvl="0" indent="0" algn="l" rtl="0">
              <a:spcBef>
                <a:spcPts val="0"/>
              </a:spcBef>
              <a:spcAft>
                <a:spcPts val="0"/>
              </a:spcAft>
              <a:buNone/>
            </a:pPr>
            <a:r>
              <a:rPr lang="en" dirty="0"/>
              <a:t>caída puede seleccionar un nuevo maestro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solidFill>
                  <a:schemeClr val="dk1"/>
                </a:solidFill>
                <a:highlight>
                  <a:srgbClr val="FFFF00"/>
                </a:highlight>
              </a:rPr>
              <a:t>►</a:t>
            </a:r>
            <a:r>
              <a:rPr lang="en" b="1" dirty="0">
                <a:highlight>
                  <a:srgbClr val="FFFF00"/>
                </a:highlight>
              </a:rPr>
              <a:t>MongoDB puede tener 0 o más bases de datos, cada una actuando como un contenedor.</a:t>
            </a:r>
            <a:endParaRPr b="1" dirty="0">
              <a:highlight>
                <a:srgbClr val="FFFF00"/>
              </a:highlight>
            </a:endParaRPr>
          </a:p>
          <a:p>
            <a:pPr marL="0" lvl="0" indent="0" algn="l" rtl="0">
              <a:spcBef>
                <a:spcPts val="0"/>
              </a:spcBef>
              <a:spcAft>
                <a:spcPts val="0"/>
              </a:spcAft>
              <a:buNone/>
            </a:pPr>
            <a:r>
              <a:rPr lang="en" b="1" dirty="0">
                <a:highlight>
                  <a:srgbClr val="FFFF00"/>
                </a:highlight>
              </a:rPr>
              <a:t>► Una base de datos puede tener una o más colecciones, lo que equivaldría a una tabla.</a:t>
            </a:r>
            <a:endParaRPr b="1" dirty="0">
              <a:highlight>
                <a:srgbClr val="FFFF00"/>
              </a:highlight>
            </a:endParaRPr>
          </a:p>
          <a:p>
            <a:pPr marL="0" lvl="0" indent="0" algn="l" rtl="0">
              <a:spcBef>
                <a:spcPts val="0"/>
              </a:spcBef>
              <a:spcAft>
                <a:spcPts val="0"/>
              </a:spcAft>
              <a:buNone/>
            </a:pPr>
            <a:r>
              <a:rPr lang="en" b="1" dirty="0">
                <a:highlight>
                  <a:srgbClr val="FFFF00"/>
                </a:highlight>
              </a:rPr>
              <a:t>► Las colecciones están hechas de 0 o más documentos, lo que equivaldría a una fila.</a:t>
            </a:r>
            <a:endParaRPr b="1" dirty="0">
              <a:highlight>
                <a:srgbClr val="FFFF00"/>
              </a:highlight>
            </a:endParaRPr>
          </a:p>
          <a:p>
            <a:pPr marL="0" lvl="0" indent="0" algn="l" rtl="0">
              <a:spcBef>
                <a:spcPts val="0"/>
              </a:spcBef>
              <a:spcAft>
                <a:spcPts val="0"/>
              </a:spcAft>
              <a:buNone/>
            </a:pPr>
            <a:r>
              <a:rPr lang="en" dirty="0"/>
              <a:t>► MongoDB almacena los datos como documentos en una representación binaria llamada BSON =&gt; la codificación BSON es una extensión de JSON para incluir tipos de datos adicionales como int, long, decimal y date</a:t>
            </a:r>
            <a:endParaRPr dirty="0"/>
          </a:p>
          <a:p>
            <a:pPr marL="0" lvl="0" indent="0" algn="l" rtl="0">
              <a:spcBef>
                <a:spcPts val="0"/>
              </a:spcBef>
              <a:spcAft>
                <a:spcPts val="0"/>
              </a:spcAft>
              <a:buNone/>
            </a:pPr>
            <a:r>
              <a:rPr lang="en" dirty="0"/>
              <a:t>► Un documento está compuesto de uno o varios campos, lo que equivaldría a las columnas de una fila.</a:t>
            </a:r>
            <a:endParaRPr dirty="0"/>
          </a:p>
          <a:p>
            <a:pPr marL="0" lvl="0" indent="0" algn="l" rtl="0">
              <a:spcBef>
                <a:spcPts val="0"/>
              </a:spcBef>
              <a:spcAft>
                <a:spcPts val="0"/>
              </a:spcAft>
              <a:buNone/>
            </a:pPr>
            <a:r>
              <a:rPr lang="en" dirty="0"/>
              <a:t>► Los índices en MongoDB funcionan cómo los de los RDBMS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ea448ef5c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ea448ef5c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MongoDB soporta múltiples lenguajes de programación los cuales pueden manejar de forma sencilla los documentos.</a:t>
            </a:r>
            <a:endParaRPr dirty="0"/>
          </a:p>
          <a:p>
            <a:pPr marL="0" lvl="0" indent="0" algn="l" rtl="0">
              <a:spcBef>
                <a:spcPts val="0"/>
              </a:spcBef>
              <a:spcAft>
                <a:spcPts val="0"/>
              </a:spcAft>
              <a:buClr>
                <a:schemeClr val="dk1"/>
              </a:buClr>
              <a:buSzPts val="1100"/>
              <a:buFont typeface="Arial"/>
              <a:buNone/>
            </a:pPr>
            <a:r>
              <a:rPr lang="en" dirty="0"/>
              <a:t>► Los documentos y las colecciones, debido a la desnormalización, pueden ser compuestos por lo que reducen la necesidad de JOINs e incrementa la velocidad de lecturas y escrituras.</a:t>
            </a:r>
            <a:endParaRPr dirty="0"/>
          </a:p>
          <a:p>
            <a:pPr marL="0" lvl="0" indent="0" algn="l" rtl="0">
              <a:spcBef>
                <a:spcPts val="0"/>
              </a:spcBef>
              <a:spcAft>
                <a:spcPts val="0"/>
              </a:spcAft>
              <a:buClr>
                <a:schemeClr val="dk1"/>
              </a:buClr>
              <a:buSzPts val="1100"/>
              <a:buFont typeface="Arial"/>
              <a:buNone/>
            </a:pPr>
            <a:r>
              <a:rPr lang="en" dirty="0"/>
              <a:t>► Tieneunesquematotalmentedinámico.</a:t>
            </a:r>
            <a:endParaRPr dirty="0"/>
          </a:p>
          <a:p>
            <a:pPr marL="0" lvl="0" indent="0" algn="l" rtl="0">
              <a:spcBef>
                <a:spcPts val="0"/>
              </a:spcBef>
              <a:spcAft>
                <a:spcPts val="0"/>
              </a:spcAft>
              <a:buClr>
                <a:schemeClr val="dk1"/>
              </a:buClr>
              <a:buSzPts val="1100"/>
              <a:buFont typeface="Arial"/>
              <a:buNone/>
            </a:pPr>
            <a:r>
              <a:rPr lang="en" dirty="0"/>
              <a:t>► La replicación de servidores con restablecimiento automático</a:t>
            </a:r>
            <a:endParaRPr dirty="0"/>
          </a:p>
          <a:p>
            <a:pPr marL="0" lvl="0" indent="0" algn="l" rtl="0">
              <a:spcBef>
                <a:spcPts val="0"/>
              </a:spcBef>
              <a:spcAft>
                <a:spcPts val="0"/>
              </a:spcAft>
              <a:buClr>
                <a:schemeClr val="dk1"/>
              </a:buClr>
              <a:buSzPts val="1100"/>
              <a:buFont typeface="Arial"/>
              <a:buNone/>
            </a:pPr>
            <a:r>
              <a:rPr lang="en" dirty="0"/>
              <a:t>proporciona una alta disponibilidad.</a:t>
            </a:r>
            <a:endParaRPr dirty="0"/>
          </a:p>
          <a:p>
            <a:pPr marL="0" lvl="0" indent="0" algn="l" rtl="0">
              <a:spcBef>
                <a:spcPts val="0"/>
              </a:spcBef>
              <a:spcAft>
                <a:spcPts val="0"/>
              </a:spcAft>
              <a:buNone/>
            </a:pPr>
            <a:r>
              <a:rPr lang="en" dirty="0"/>
              <a:t>► El sharding automático y las lecturas eventualmente consistentes proporcionan una fácil escalabilidad.</a:t>
            </a:r>
            <a:endParaRPr dirty="0"/>
          </a:p>
          <a:p>
            <a:pPr marL="0" lvl="0" indent="0" algn="l" rtl="0">
              <a:spcBef>
                <a:spcPts val="0"/>
              </a:spcBef>
              <a:spcAft>
                <a:spcPts val="0"/>
              </a:spcAft>
              <a:buNone/>
            </a:pPr>
            <a:r>
              <a:rPr lang="en" dirty="0">
                <a:solidFill>
                  <a:schemeClr val="dk1"/>
                </a:solidFill>
              </a:rPr>
              <a:t>►</a:t>
            </a:r>
            <a:r>
              <a:rPr lang="en" dirty="0"/>
              <a:t>Consultas ad hoc. Soporta la búsqueda por campos, consultas de rangos y expresiones regulares. Las consultas pueden devolver un campo en concreto o una función javascript.</a:t>
            </a:r>
            <a:endParaRPr dirty="0"/>
          </a:p>
          <a:p>
            <a:pPr marL="0" lvl="0" indent="0" algn="l" rtl="0">
              <a:spcBef>
                <a:spcPts val="0"/>
              </a:spcBef>
              <a:spcAft>
                <a:spcPts val="0"/>
              </a:spcAft>
              <a:buNone/>
            </a:pPr>
            <a:r>
              <a:rPr lang="en" dirty="0"/>
              <a:t>► Cualquier campo puede ser indexado, concepto similar a las bases de datos relacionales.</a:t>
            </a:r>
            <a:endParaRPr dirty="0"/>
          </a:p>
          <a:p>
            <a:pPr marL="0" lvl="0" indent="0" algn="l" rtl="0">
              <a:spcBef>
                <a:spcPts val="0"/>
              </a:spcBef>
              <a:spcAft>
                <a:spcPts val="0"/>
              </a:spcAft>
              <a:buNone/>
            </a:pPr>
            <a:r>
              <a:rPr lang="en" dirty="0"/>
              <a:t>► Replicación maestro-esclavo:</a:t>
            </a:r>
            <a:endParaRPr dirty="0"/>
          </a:p>
          <a:p>
            <a:pPr marL="0" lvl="0" indent="0" algn="l" rtl="0">
              <a:spcBef>
                <a:spcPts val="0"/>
              </a:spcBef>
              <a:spcAft>
                <a:spcPts val="0"/>
              </a:spcAft>
              <a:buNone/>
            </a:pPr>
            <a:r>
              <a:rPr lang="en" dirty="0"/>
              <a:t>• Maestro =&gt; Lectura y escritura</a:t>
            </a:r>
            <a:endParaRPr dirty="0"/>
          </a:p>
          <a:p>
            <a:pPr marL="0" lvl="0" indent="0" algn="l" rtl="0">
              <a:spcBef>
                <a:spcPts val="0"/>
              </a:spcBef>
              <a:spcAft>
                <a:spcPts val="0"/>
              </a:spcAft>
              <a:buNone/>
            </a:pPr>
            <a:r>
              <a:rPr lang="en" dirty="0"/>
              <a:t>• Esclavo =&gt; copiar datos del maestro y lectura, en caso de</a:t>
            </a:r>
            <a:endParaRPr dirty="0"/>
          </a:p>
          <a:p>
            <a:pPr marL="0" lvl="0" indent="0" algn="l" rtl="0">
              <a:spcBef>
                <a:spcPts val="0"/>
              </a:spcBef>
              <a:spcAft>
                <a:spcPts val="0"/>
              </a:spcAft>
              <a:buNone/>
            </a:pPr>
            <a:r>
              <a:rPr lang="en" dirty="0"/>
              <a:t>caída puede seleccionar un nuevo maestro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solidFill>
                  <a:schemeClr val="dk1"/>
                </a:solidFill>
                <a:highlight>
                  <a:srgbClr val="FFFF00"/>
                </a:highlight>
              </a:rPr>
              <a:t>►</a:t>
            </a:r>
            <a:r>
              <a:rPr lang="en" b="1" dirty="0">
                <a:highlight>
                  <a:srgbClr val="FFFF00"/>
                </a:highlight>
              </a:rPr>
              <a:t>MongoDB puede tener 0 o más bases de datos, cada una actuando como un contenedor.</a:t>
            </a:r>
            <a:endParaRPr b="1" dirty="0">
              <a:highlight>
                <a:srgbClr val="FFFF00"/>
              </a:highlight>
            </a:endParaRPr>
          </a:p>
          <a:p>
            <a:pPr marL="0" lvl="0" indent="0" algn="l" rtl="0">
              <a:spcBef>
                <a:spcPts val="0"/>
              </a:spcBef>
              <a:spcAft>
                <a:spcPts val="0"/>
              </a:spcAft>
              <a:buNone/>
            </a:pPr>
            <a:r>
              <a:rPr lang="en" b="1" dirty="0">
                <a:highlight>
                  <a:srgbClr val="FFFF00"/>
                </a:highlight>
              </a:rPr>
              <a:t>► Una base de datos puede tener una o más colecciones, lo que equivaldría a una tabla.</a:t>
            </a:r>
            <a:endParaRPr b="1" dirty="0">
              <a:highlight>
                <a:srgbClr val="FFFF00"/>
              </a:highlight>
            </a:endParaRPr>
          </a:p>
          <a:p>
            <a:pPr marL="0" lvl="0" indent="0" algn="l" rtl="0">
              <a:spcBef>
                <a:spcPts val="0"/>
              </a:spcBef>
              <a:spcAft>
                <a:spcPts val="0"/>
              </a:spcAft>
              <a:buNone/>
            </a:pPr>
            <a:r>
              <a:rPr lang="en" b="1" dirty="0">
                <a:highlight>
                  <a:srgbClr val="FFFF00"/>
                </a:highlight>
              </a:rPr>
              <a:t>► Las colecciones están hechas de 0 o más documentos, lo que equivaldría a una fila.</a:t>
            </a:r>
            <a:endParaRPr b="1" dirty="0">
              <a:highlight>
                <a:srgbClr val="FFFF00"/>
              </a:highlight>
            </a:endParaRPr>
          </a:p>
          <a:p>
            <a:pPr marL="0" lvl="0" indent="0" algn="l" rtl="0">
              <a:spcBef>
                <a:spcPts val="0"/>
              </a:spcBef>
              <a:spcAft>
                <a:spcPts val="0"/>
              </a:spcAft>
              <a:buNone/>
            </a:pPr>
            <a:r>
              <a:rPr lang="en" dirty="0"/>
              <a:t>► MongoDB almacena los datos como documentos en una representación binaria llamada BSON =&gt; la codificación BSON es una extensión de JSON para incluir tipos de datos adicionales como int, long, decimal y date</a:t>
            </a:r>
            <a:endParaRPr dirty="0"/>
          </a:p>
          <a:p>
            <a:pPr marL="0" lvl="0" indent="0" algn="l" rtl="0">
              <a:spcBef>
                <a:spcPts val="0"/>
              </a:spcBef>
              <a:spcAft>
                <a:spcPts val="0"/>
              </a:spcAft>
              <a:buNone/>
            </a:pPr>
            <a:r>
              <a:rPr lang="en" dirty="0"/>
              <a:t>► Un documento está compuesto de uno o varios campos, lo que equivaldría a las columnas de una fila.</a:t>
            </a:r>
            <a:endParaRPr dirty="0"/>
          </a:p>
          <a:p>
            <a:pPr marL="0" lvl="0" indent="0" algn="l" rtl="0">
              <a:spcBef>
                <a:spcPts val="0"/>
              </a:spcBef>
              <a:spcAft>
                <a:spcPts val="0"/>
              </a:spcAft>
              <a:buNone/>
            </a:pPr>
            <a:r>
              <a:rPr lang="en" dirty="0"/>
              <a:t>► Los índices en MongoDB funcionan cómo los de los RDBMS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19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ea448ef5c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ea448ef5c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MongoDB soporta múltiples lenguajes de programación los cuales pueden manejar de forma sencilla los documentos.</a:t>
            </a:r>
            <a:endParaRPr dirty="0"/>
          </a:p>
          <a:p>
            <a:pPr marL="0" lvl="0" indent="0" algn="l" rtl="0">
              <a:spcBef>
                <a:spcPts val="0"/>
              </a:spcBef>
              <a:spcAft>
                <a:spcPts val="0"/>
              </a:spcAft>
              <a:buClr>
                <a:schemeClr val="dk1"/>
              </a:buClr>
              <a:buSzPts val="1100"/>
              <a:buFont typeface="Arial"/>
              <a:buNone/>
            </a:pPr>
            <a:r>
              <a:rPr lang="en" dirty="0"/>
              <a:t>► Los documentos y las colecciones, debido a la desnormalización, pueden ser compuestos por lo que reducen la necesidad de JOINs e incrementa la velocidad de lecturas y escrituras.</a:t>
            </a:r>
            <a:endParaRPr dirty="0"/>
          </a:p>
          <a:p>
            <a:pPr marL="0" lvl="0" indent="0" algn="l" rtl="0">
              <a:spcBef>
                <a:spcPts val="0"/>
              </a:spcBef>
              <a:spcAft>
                <a:spcPts val="0"/>
              </a:spcAft>
              <a:buClr>
                <a:schemeClr val="dk1"/>
              </a:buClr>
              <a:buSzPts val="1100"/>
              <a:buFont typeface="Arial"/>
              <a:buNone/>
            </a:pPr>
            <a:r>
              <a:rPr lang="en" dirty="0"/>
              <a:t>► Tieneunesquematotalmentedinámico.</a:t>
            </a:r>
            <a:endParaRPr dirty="0"/>
          </a:p>
          <a:p>
            <a:pPr marL="0" lvl="0" indent="0" algn="l" rtl="0">
              <a:spcBef>
                <a:spcPts val="0"/>
              </a:spcBef>
              <a:spcAft>
                <a:spcPts val="0"/>
              </a:spcAft>
              <a:buClr>
                <a:schemeClr val="dk1"/>
              </a:buClr>
              <a:buSzPts val="1100"/>
              <a:buFont typeface="Arial"/>
              <a:buNone/>
            </a:pPr>
            <a:r>
              <a:rPr lang="en" dirty="0"/>
              <a:t>► La replicación de servidores con restablecimiento automático</a:t>
            </a:r>
            <a:endParaRPr dirty="0"/>
          </a:p>
          <a:p>
            <a:pPr marL="0" lvl="0" indent="0" algn="l" rtl="0">
              <a:spcBef>
                <a:spcPts val="0"/>
              </a:spcBef>
              <a:spcAft>
                <a:spcPts val="0"/>
              </a:spcAft>
              <a:buClr>
                <a:schemeClr val="dk1"/>
              </a:buClr>
              <a:buSzPts val="1100"/>
              <a:buFont typeface="Arial"/>
              <a:buNone/>
            </a:pPr>
            <a:r>
              <a:rPr lang="en" dirty="0"/>
              <a:t>proporciona una alta disponibilidad.</a:t>
            </a:r>
            <a:endParaRPr dirty="0"/>
          </a:p>
          <a:p>
            <a:pPr marL="0" lvl="0" indent="0" algn="l" rtl="0">
              <a:spcBef>
                <a:spcPts val="0"/>
              </a:spcBef>
              <a:spcAft>
                <a:spcPts val="0"/>
              </a:spcAft>
              <a:buNone/>
            </a:pPr>
            <a:r>
              <a:rPr lang="en" dirty="0"/>
              <a:t>► El sharding automático y las lecturas eventualmente consistentes proporcionan una fácil escalabilidad.</a:t>
            </a:r>
            <a:endParaRPr dirty="0"/>
          </a:p>
          <a:p>
            <a:pPr marL="0" lvl="0" indent="0" algn="l" rtl="0">
              <a:spcBef>
                <a:spcPts val="0"/>
              </a:spcBef>
              <a:spcAft>
                <a:spcPts val="0"/>
              </a:spcAft>
              <a:buNone/>
            </a:pPr>
            <a:r>
              <a:rPr lang="en" dirty="0">
                <a:solidFill>
                  <a:schemeClr val="dk1"/>
                </a:solidFill>
              </a:rPr>
              <a:t>►</a:t>
            </a:r>
            <a:r>
              <a:rPr lang="en" dirty="0"/>
              <a:t>Consultas ad hoc. Soporta la búsqueda por campos, consultas de rangos y expresiones regulares. Las consultas pueden devolver un campo en concreto o una función javascript.</a:t>
            </a:r>
            <a:endParaRPr dirty="0"/>
          </a:p>
          <a:p>
            <a:pPr marL="0" lvl="0" indent="0" algn="l" rtl="0">
              <a:spcBef>
                <a:spcPts val="0"/>
              </a:spcBef>
              <a:spcAft>
                <a:spcPts val="0"/>
              </a:spcAft>
              <a:buNone/>
            </a:pPr>
            <a:r>
              <a:rPr lang="en" dirty="0"/>
              <a:t>► Cualquier campo puede ser indexado, concepto similar a las bases de datos relacionales.</a:t>
            </a:r>
            <a:endParaRPr dirty="0"/>
          </a:p>
          <a:p>
            <a:pPr marL="0" lvl="0" indent="0" algn="l" rtl="0">
              <a:spcBef>
                <a:spcPts val="0"/>
              </a:spcBef>
              <a:spcAft>
                <a:spcPts val="0"/>
              </a:spcAft>
              <a:buNone/>
            </a:pPr>
            <a:r>
              <a:rPr lang="en" dirty="0"/>
              <a:t>► Replicación maestro-esclavo:</a:t>
            </a:r>
            <a:endParaRPr dirty="0"/>
          </a:p>
          <a:p>
            <a:pPr marL="0" lvl="0" indent="0" algn="l" rtl="0">
              <a:spcBef>
                <a:spcPts val="0"/>
              </a:spcBef>
              <a:spcAft>
                <a:spcPts val="0"/>
              </a:spcAft>
              <a:buNone/>
            </a:pPr>
            <a:r>
              <a:rPr lang="en" dirty="0"/>
              <a:t>• Maestro =&gt; Lectura y escritura</a:t>
            </a:r>
            <a:endParaRPr dirty="0"/>
          </a:p>
          <a:p>
            <a:pPr marL="0" lvl="0" indent="0" algn="l" rtl="0">
              <a:spcBef>
                <a:spcPts val="0"/>
              </a:spcBef>
              <a:spcAft>
                <a:spcPts val="0"/>
              </a:spcAft>
              <a:buNone/>
            </a:pPr>
            <a:r>
              <a:rPr lang="en" dirty="0"/>
              <a:t>• Esclavo =&gt; copiar datos del maestro y lectura, en caso de</a:t>
            </a:r>
            <a:endParaRPr dirty="0"/>
          </a:p>
          <a:p>
            <a:pPr marL="0" lvl="0" indent="0" algn="l" rtl="0">
              <a:spcBef>
                <a:spcPts val="0"/>
              </a:spcBef>
              <a:spcAft>
                <a:spcPts val="0"/>
              </a:spcAft>
              <a:buNone/>
            </a:pPr>
            <a:r>
              <a:rPr lang="en" dirty="0"/>
              <a:t>caída puede seleccionar un nuevo maestro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solidFill>
                  <a:schemeClr val="dk1"/>
                </a:solidFill>
                <a:highlight>
                  <a:srgbClr val="FFFF00"/>
                </a:highlight>
              </a:rPr>
              <a:t>►</a:t>
            </a:r>
            <a:r>
              <a:rPr lang="en" b="1" dirty="0">
                <a:highlight>
                  <a:srgbClr val="FFFF00"/>
                </a:highlight>
              </a:rPr>
              <a:t>MongoDB puede tener 0 o más bases de datos, cada una actuando como un contenedor.</a:t>
            </a:r>
            <a:endParaRPr b="1" dirty="0">
              <a:highlight>
                <a:srgbClr val="FFFF00"/>
              </a:highlight>
            </a:endParaRPr>
          </a:p>
          <a:p>
            <a:pPr marL="0" lvl="0" indent="0" algn="l" rtl="0">
              <a:spcBef>
                <a:spcPts val="0"/>
              </a:spcBef>
              <a:spcAft>
                <a:spcPts val="0"/>
              </a:spcAft>
              <a:buNone/>
            </a:pPr>
            <a:r>
              <a:rPr lang="en" b="1" dirty="0">
                <a:highlight>
                  <a:srgbClr val="FFFF00"/>
                </a:highlight>
              </a:rPr>
              <a:t>► Una base de datos puede tener una o más colecciones, lo que equivaldría a una tabla.</a:t>
            </a:r>
            <a:endParaRPr b="1" dirty="0">
              <a:highlight>
                <a:srgbClr val="FFFF00"/>
              </a:highlight>
            </a:endParaRPr>
          </a:p>
          <a:p>
            <a:pPr marL="0" lvl="0" indent="0" algn="l" rtl="0">
              <a:spcBef>
                <a:spcPts val="0"/>
              </a:spcBef>
              <a:spcAft>
                <a:spcPts val="0"/>
              </a:spcAft>
              <a:buNone/>
            </a:pPr>
            <a:r>
              <a:rPr lang="en" b="1" dirty="0">
                <a:highlight>
                  <a:srgbClr val="FFFF00"/>
                </a:highlight>
              </a:rPr>
              <a:t>► Las colecciones están hechas de 0 o más documentos, lo que equivaldría a una fila.</a:t>
            </a:r>
            <a:endParaRPr b="1" dirty="0">
              <a:highlight>
                <a:srgbClr val="FFFF00"/>
              </a:highlight>
            </a:endParaRPr>
          </a:p>
          <a:p>
            <a:pPr marL="0" lvl="0" indent="0" algn="l" rtl="0">
              <a:spcBef>
                <a:spcPts val="0"/>
              </a:spcBef>
              <a:spcAft>
                <a:spcPts val="0"/>
              </a:spcAft>
              <a:buNone/>
            </a:pPr>
            <a:r>
              <a:rPr lang="en" dirty="0"/>
              <a:t>► MongoDB almacena los datos como documentos en una representación binaria llamada BSON =&gt; la codificación BSON es una extensión de JSON para incluir tipos de datos adicionales como int, long, decimal y date</a:t>
            </a:r>
            <a:endParaRPr dirty="0"/>
          </a:p>
          <a:p>
            <a:pPr marL="0" lvl="0" indent="0" algn="l" rtl="0">
              <a:spcBef>
                <a:spcPts val="0"/>
              </a:spcBef>
              <a:spcAft>
                <a:spcPts val="0"/>
              </a:spcAft>
              <a:buNone/>
            </a:pPr>
            <a:r>
              <a:rPr lang="en" dirty="0"/>
              <a:t>► Un documento está compuesto de uno o varios campos, lo que equivaldría a las columnas de una fila.</a:t>
            </a:r>
            <a:endParaRPr dirty="0"/>
          </a:p>
          <a:p>
            <a:pPr marL="0" lvl="0" indent="0" algn="l" rtl="0">
              <a:spcBef>
                <a:spcPts val="0"/>
              </a:spcBef>
              <a:spcAft>
                <a:spcPts val="0"/>
              </a:spcAft>
              <a:buNone/>
            </a:pPr>
            <a:r>
              <a:rPr lang="en" dirty="0"/>
              <a:t>► Los índices en MongoDB funcionan cómo los de los RDBMS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784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ea448ef5c_1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ea448ef5c_1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ea448ef5c_1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ea448ef5c_1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Cada problema ha de ser estudiado individualmente. MongoDB puede ser aplicado en ciertos casos donde otras bases de datos también sean válidas. A modo de ejemplo, listamos algunos casos donde ha sido aplicado con éxito dada la naturaleza de cada problema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Almacenamiento y registro de eventos.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Para sistemas de manejo de documentos y contenido.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Comercio Electrónico.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Juegos.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Problemas sobre grandes volúmenes de datos.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Aplicaciones móviles.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Almacén de datos operacional de una página Web.</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Manejo de contenido.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Almacenamiento de comentarios: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Votaciones.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Registro de usuarios.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Perfiles de usuarios.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Sesiones de datos.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Proyectos que utilizan metodologías de desarrollo iterativo o ágiles.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Manejo de estadísticas en tiempo real.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ea448ef5c_1_1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ea448ef5c_1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ea448ef5c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ea448ef5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ea448ef5c_1_1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ea448ef5c_1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ea448ef5c_1_1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ea448ef5c_1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solidFill>
                  <a:schemeClr val="hlink"/>
                </a:solidFill>
                <a:hlinkClick r:id="rId3"/>
              </a:rPr>
              <a:t>https://docs.docker.com/docker-for-windows/install/</a:t>
            </a:r>
            <a:endParaRPr sz="1200">
              <a:solidFill>
                <a:schemeClr val="dk1"/>
              </a:solidFill>
            </a:endParaRPr>
          </a:p>
          <a:p>
            <a:pPr marL="0" lvl="0" indent="0" algn="l" rtl="0">
              <a:spcBef>
                <a:spcPts val="0"/>
              </a:spcBef>
              <a:spcAft>
                <a:spcPts val="0"/>
              </a:spcAft>
              <a:buNone/>
            </a:pPr>
            <a:r>
              <a:rPr lang="en" sz="1200" u="sng">
                <a:solidFill>
                  <a:schemeClr val="hlink"/>
                </a:solidFill>
                <a:hlinkClick r:id="rId4"/>
              </a:rPr>
              <a:t>https://docs.docker.com/engine/install/ubuntu/</a:t>
            </a:r>
            <a:endParaRPr sz="1200">
              <a:solidFill>
                <a:schemeClr val="dk1"/>
              </a:solidFill>
            </a:endParaRPr>
          </a:p>
          <a:p>
            <a:pPr marL="0" lvl="0" indent="0" algn="l" rtl="0">
              <a:spcBef>
                <a:spcPts val="0"/>
              </a:spcBef>
              <a:spcAft>
                <a:spcPts val="0"/>
              </a:spcAft>
              <a:buNone/>
            </a:pPr>
            <a:r>
              <a:rPr lang="en" sz="1200" u="sng">
                <a:solidFill>
                  <a:schemeClr val="hlink"/>
                </a:solidFill>
                <a:hlinkClick r:id="rId5"/>
              </a:rPr>
              <a:t>https://docs.docker.com/docker-for-mac/install/</a:t>
            </a:r>
            <a:endParaRPr sz="12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latin typeface="Source Code Pro"/>
                <a:ea typeface="Source Code Pro"/>
                <a:cs typeface="Source Code Pro"/>
                <a:sym typeface="Source Code Pro"/>
              </a:rPr>
              <a:t>docker run --name mongodb --restart=always -d -p 27017:27017 mongo mongod --auth (</a:t>
            </a:r>
            <a:r>
              <a:rPr lang="en">
                <a:solidFill>
                  <a:schemeClr val="dk1"/>
                </a:solidFill>
              </a:rPr>
              <a:t>Otra Opción de correrlo sin persistencia.</a:t>
            </a:r>
            <a:r>
              <a:rPr lang="en">
                <a:solidFill>
                  <a:schemeClr val="dk1"/>
                </a:solidFill>
                <a:latin typeface="Source Code Pro"/>
                <a:ea typeface="Source Code Pro"/>
                <a:cs typeface="Source Code Pro"/>
                <a:sym typeface="Source Code Pro"/>
              </a:rPr>
              <a:t>)</a:t>
            </a:r>
            <a:endParaRPr/>
          </a:p>
          <a:p>
            <a:pPr marL="0" lvl="0" indent="0" algn="l" rtl="0">
              <a:spcBef>
                <a:spcPts val="0"/>
              </a:spcBef>
              <a:spcAft>
                <a:spcPts val="0"/>
              </a:spcAft>
              <a:buNone/>
            </a:pPr>
            <a:endParaRPr/>
          </a:p>
          <a:p>
            <a:pPr marL="0" lvl="0" indent="0" algn="l" rtl="0">
              <a:spcBef>
                <a:spcPts val="0"/>
              </a:spcBef>
              <a:spcAft>
                <a:spcPts val="0"/>
              </a:spcAft>
              <a:buNone/>
            </a:pPr>
            <a:r>
              <a:rPr lang="en" b="1"/>
              <a:t>Comandos</a:t>
            </a:r>
            <a:endParaRPr b="1"/>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Docker pull mongo</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docker run -d --name db -v /Users/al34n1x/Downloads/mongodb:/data/db -p 27017:27017 mongo:latest</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sudo docker exec -i -t db bash</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mongo</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use admin</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db.createUser({user:"root", pwd:"root", roles:[{role:"root", db:"admin"}]})</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exit</a:t>
            </a:r>
            <a:endParaRPr>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a:latin typeface="Source Code Pro"/>
                <a:ea typeface="Source Code Pro"/>
                <a:cs typeface="Source Code Pro"/>
                <a:sym typeface="Source Code Pro"/>
              </a:rPr>
              <a:t>exit</a:t>
            </a:r>
            <a:endParaRPr>
              <a:latin typeface="Source Code Pro"/>
              <a:ea typeface="Source Code Pro"/>
              <a:cs typeface="Source Code Pro"/>
              <a:sym typeface="Source Code Pr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Connect from RoboStudio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ea448ef5c_1_1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ea448ef5c_1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ea448ef5c_1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ea448ef5c_1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9598ea8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9598ea8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9598ea8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9598ea8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4dd709b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4dd709b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4dd709b1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4dd709b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4dd709b1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4dd709b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ea448ef5c_1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ea448ef5c_1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ea448ef5c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ea448ef5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Durante casi todo el tiempo que llevamos en la profesión del software, las bases de datos relacionales han sido la opción predeterminada para el almacenamiento de datos serio, especialmente en el mundo de las aplicaciones empresariales. Si es un arquitecto que está iniciando un nuevo proyecto, es probable que su única opción sea qué base de datos relacional usar. (Y a menudo ni siquiera eso, si su empresa tiene un proveedor dominante). Ha habido ocasiones en que una tecnología de base de datos amenazó con tomar parte de la acción, como las bases de datos de objetos en la década de 1990, pero estas alternativas nunca llegaron a ninguna parte.</a:t>
            </a:r>
            <a:endParaRPr/>
          </a:p>
          <a:p>
            <a:pPr marL="0" lvl="0" indent="0" algn="l" rtl="0">
              <a:spcBef>
                <a:spcPts val="0"/>
              </a:spcBef>
              <a:spcAft>
                <a:spcPts val="0"/>
              </a:spcAft>
              <a:buClr>
                <a:schemeClr val="dk1"/>
              </a:buClr>
              <a:buSzPts val="1100"/>
              <a:buFont typeface="Arial"/>
              <a:buNone/>
            </a:pPr>
            <a:r>
              <a:rPr lang="en"/>
              <a:t>Para los desarrolladores de aplicaciones, la mayor frustración ha sido lo que comúnmente se llama desajuste de impedancia: </a:t>
            </a:r>
            <a:r>
              <a:rPr lang="en" b="1"/>
              <a:t>la diferencia entre el modelo relacional y las estructuras de datos en memoria</a:t>
            </a:r>
            <a:r>
              <a:rPr lang="en"/>
              <a:t>. El modelo de datos relacionales organiza los datos en una estructura de tablas y filas, o más correctamente, relaciones y tuplas. En el modelo relacional, una tupla es un conjunto de pares nombre-valor y una relación es un conjunto de tuplas.</a:t>
            </a:r>
            <a:endParaRPr/>
          </a:p>
          <a:p>
            <a:pPr marL="0" lvl="0" indent="0" algn="l" rtl="0">
              <a:spcBef>
                <a:spcPts val="0"/>
              </a:spcBef>
              <a:spcAft>
                <a:spcPts val="0"/>
              </a:spcAft>
              <a:buClr>
                <a:schemeClr val="dk1"/>
              </a:buClr>
              <a:buSzPts val="1100"/>
              <a:buFont typeface="Arial"/>
              <a:buNone/>
            </a:pPr>
            <a:r>
              <a:rPr lang="en"/>
              <a:t>La base de datos NoSQL almacena sus tablas como archivos ASCII, cada tupla representada por una línea con campos separados por tabulaciones. El nombre proviene del hecho de que la base de datos no usa SQL como lenguaje de consulta. En cambio, la base de datos se manipula a través de scripts de shell que se pueden combinar en las tuberías UNIX habituales.</a:t>
            </a:r>
            <a:endParaRPr/>
          </a:p>
          <a:p>
            <a:pPr marL="0" lvl="0" indent="0" algn="l" rtl="0">
              <a:spcBef>
                <a:spcPts val="0"/>
              </a:spcBef>
              <a:spcAft>
                <a:spcPts val="0"/>
              </a:spcAft>
              <a:buClr>
                <a:schemeClr val="dk1"/>
              </a:buClr>
              <a:buSzPts val="1100"/>
              <a:buFont typeface="Arial"/>
              <a:buNone/>
            </a:pPr>
            <a:r>
              <a:rPr lang="en"/>
              <a:t>Las bases de datos NoSQL operan sin un esquema, lo que le permite agregar campos libremente a los registros de la base de datos sin tener que definir primero ningún cambio en la estructura.</a:t>
            </a:r>
            <a:endParaRPr/>
          </a:p>
          <a:p>
            <a:pPr marL="0" lvl="0" indent="0" algn="l" rtl="0">
              <a:spcBef>
                <a:spcPts val="0"/>
              </a:spcBef>
              <a:spcAft>
                <a:spcPts val="0"/>
              </a:spcAft>
              <a:buClr>
                <a:schemeClr val="dk1"/>
              </a:buClr>
              <a:buSzPts val="1100"/>
              <a:buFont typeface="Arial"/>
              <a:buNone/>
            </a:pPr>
            <a:r>
              <a:rPr lang="en"/>
              <a:t>El cambio es que ahora vemos las bases de datos relacionales como una opción para el almacenamiento de datos. Este punto de vista a menudo se conoce como persistencia políglota: el uso de diferentes almacenes de datos en diferentes circunstancias. En lugar de simplemente elegir una base de datos relacional porque todo el mundo lo hace, debemos comprender la naturaleza de los datos que almacenamos y cómo queremos manipularlos. El resultado es que la mayoría de las organizaciones tendrán una combinación de tecnologías de almacenamiento de datos para diferentes circunstancias.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Para que este mundo políglota funcione, nuestra opinión es que las organizaciones también deben pasar de las bases de datos de integración a las bases de datos de aplicaciones. De hecho, asumimos que utilizará una base de datos NoSQL como base de datos de aplicaciones; En general, no consideramos que las bases de datos NoSQL sean una buena opción para las bases de datos de integración.</a:t>
            </a:r>
            <a:endParaRPr/>
          </a:p>
          <a:p>
            <a:pPr marL="0" lvl="0" indent="0" algn="l" rtl="0">
              <a:spcBef>
                <a:spcPts val="0"/>
              </a:spcBef>
              <a:spcAft>
                <a:spcPts val="0"/>
              </a:spcAft>
              <a:buClr>
                <a:schemeClr val="dk1"/>
              </a:buClr>
              <a:buSzPts val="1100"/>
              <a:buFont typeface="Arial"/>
              <a:buNone/>
            </a:pPr>
            <a:r>
              <a:rPr lang="en"/>
              <a:t>Empezó a ser necesario...</a:t>
            </a:r>
            <a:endParaRPr/>
          </a:p>
          <a:p>
            <a:pPr marL="0" lvl="0" indent="0" algn="l" rtl="0">
              <a:spcBef>
                <a:spcPts val="0"/>
              </a:spcBef>
              <a:spcAft>
                <a:spcPts val="0"/>
              </a:spcAft>
              <a:buClr>
                <a:schemeClr val="dk1"/>
              </a:buClr>
              <a:buSzPts val="1100"/>
              <a:buFont typeface="Arial"/>
              <a:buNone/>
            </a:pPr>
            <a:r>
              <a:rPr lang="en"/>
              <a:t>• Modelos de datos más flexibles para las metodologías</a:t>
            </a:r>
            <a:endParaRPr/>
          </a:p>
          <a:p>
            <a:pPr marL="0" lvl="0" indent="0" algn="l" rtl="0">
              <a:spcBef>
                <a:spcPts val="0"/>
              </a:spcBef>
              <a:spcAft>
                <a:spcPts val="0"/>
              </a:spcAft>
              <a:buClr>
                <a:schemeClr val="dk1"/>
              </a:buClr>
              <a:buSzPts val="1100"/>
              <a:buFont typeface="Arial"/>
              <a:buNone/>
            </a:pPr>
            <a:r>
              <a:rPr lang="en"/>
              <a:t>Agile.</a:t>
            </a:r>
            <a:endParaRPr/>
          </a:p>
          <a:p>
            <a:pPr marL="0" lvl="0" indent="0" algn="l" rtl="0">
              <a:spcBef>
                <a:spcPts val="0"/>
              </a:spcBef>
              <a:spcAft>
                <a:spcPts val="0"/>
              </a:spcAft>
              <a:buClr>
                <a:schemeClr val="dk1"/>
              </a:buClr>
              <a:buSzPts val="1100"/>
              <a:buFont typeface="Arial"/>
              <a:buNone/>
            </a:pPr>
            <a:r>
              <a:rPr lang="en"/>
              <a:t>• Tratar grandes cantidades de datos que crecen de manera rápida provenientes de aplicaciones en la nube.</a:t>
            </a:r>
            <a:endParaRPr/>
          </a:p>
          <a:p>
            <a:pPr marL="0" lvl="0" indent="0" algn="l" rtl="0">
              <a:spcBef>
                <a:spcPts val="0"/>
              </a:spcBef>
              <a:spcAft>
                <a:spcPts val="0"/>
              </a:spcAft>
              <a:buClr>
                <a:schemeClr val="dk1"/>
              </a:buClr>
              <a:buSzPts val="1100"/>
              <a:buFont typeface="Arial"/>
              <a:buNone/>
            </a:pPr>
            <a:r>
              <a:rPr lang="en"/>
              <a:t>• Necesidad de mantener un alto rendimiento y uptime. </a:t>
            </a:r>
            <a:endParaRPr/>
          </a:p>
          <a:p>
            <a:pPr marL="0" lvl="0" indent="0" algn="l" rtl="0">
              <a:spcBef>
                <a:spcPts val="0"/>
              </a:spcBef>
              <a:spcAft>
                <a:spcPts val="0"/>
              </a:spcAft>
              <a:buClr>
                <a:schemeClr val="dk1"/>
              </a:buClr>
              <a:buSzPts val="1100"/>
              <a:buFont typeface="Arial"/>
              <a:buNone/>
            </a:pPr>
            <a:r>
              <a:rPr lang="en"/>
              <a:t>► Se necesitaba:</a:t>
            </a:r>
            <a:endParaRPr/>
          </a:p>
          <a:p>
            <a:pPr marL="0" lvl="0" indent="0" algn="l" rtl="0">
              <a:spcBef>
                <a:spcPts val="0"/>
              </a:spcBef>
              <a:spcAft>
                <a:spcPts val="0"/>
              </a:spcAft>
              <a:buClr>
                <a:schemeClr val="dk1"/>
              </a:buClr>
              <a:buSzPts val="1100"/>
              <a:buFont typeface="Arial"/>
              <a:buNone/>
            </a:pPr>
            <a:r>
              <a:rPr lang="en"/>
              <a:t>• Distribución, escalabilidad, disponibilidad y flexibilidad.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4dd709b1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4dd709b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4dd709b1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4dd709b1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259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ea448ef5c_1_1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ea448ef5c_1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43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ea448ef5c_1_1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ea448ef5c_1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83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4dd709b1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4dd709b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13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dd709b1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dd709b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4dd709b1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4dd709b1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4dd709b1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4dd709b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4dd709b1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4dd709b1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4dd709b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4dd709b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ea448ef5c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ea448ef5c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s-ES" b="1" i="1" dirty="0" err="1">
                <a:solidFill>
                  <a:srgbClr val="353535"/>
                </a:solidFill>
                <a:effectLst/>
                <a:latin typeface="Mulish"/>
              </a:rPr>
              <a:t>Atomicity</a:t>
            </a:r>
            <a:r>
              <a:rPr lang="es-ES" b="1" i="1" dirty="0">
                <a:solidFill>
                  <a:srgbClr val="353535"/>
                </a:solidFill>
                <a:effectLst/>
                <a:latin typeface="Mulish"/>
              </a:rPr>
              <a:t> o atomicidad</a:t>
            </a:r>
            <a:endParaRPr lang="es-ES" b="0" i="0" dirty="0">
              <a:solidFill>
                <a:srgbClr val="353535"/>
              </a:solidFill>
              <a:effectLst/>
              <a:latin typeface="Mulish"/>
            </a:endParaRPr>
          </a:p>
          <a:p>
            <a:pPr algn="l"/>
            <a:r>
              <a:rPr lang="es-ES" b="0" i="0" dirty="0">
                <a:solidFill>
                  <a:srgbClr val="353535"/>
                </a:solidFill>
                <a:effectLst/>
                <a:latin typeface="Mulish"/>
              </a:rPr>
              <a:t>El primer término de ACID en base de datos se refiere a la atomicidad de las transacciones, es decir, que el sistema permite que se lleven a cabo las operaciones atómicas. </a:t>
            </a:r>
            <a:r>
              <a:rPr lang="es-ES" b="1" i="0" dirty="0">
                <a:solidFill>
                  <a:srgbClr val="353535"/>
                </a:solidFill>
                <a:effectLst/>
                <a:latin typeface="Mulish"/>
              </a:rPr>
              <a:t>Esta propiedad indica que, para que una transacción se dé por «completada», deben haberse realizado todas sus partes o ninguna de ellas.</a:t>
            </a:r>
            <a:endParaRPr lang="es-ES" b="0" i="0" dirty="0">
              <a:solidFill>
                <a:srgbClr val="353535"/>
              </a:solidFill>
              <a:effectLst/>
              <a:latin typeface="Mulish"/>
            </a:endParaRPr>
          </a:p>
          <a:p>
            <a:pPr algn="l"/>
            <a:r>
              <a:rPr lang="es-ES" b="0" i="0" dirty="0">
                <a:solidFill>
                  <a:srgbClr val="353535"/>
                </a:solidFill>
                <a:effectLst/>
                <a:latin typeface="Mulish"/>
              </a:rPr>
              <a:t>Es también </a:t>
            </a:r>
            <a:r>
              <a:rPr lang="es-ES" b="1" i="0" dirty="0">
                <a:solidFill>
                  <a:srgbClr val="353535"/>
                </a:solidFill>
                <a:effectLst/>
                <a:latin typeface="Mulish"/>
              </a:rPr>
              <a:t>conocida como el «todo o nada» de la transacción, </a:t>
            </a:r>
            <a:r>
              <a:rPr lang="es-ES" b="0" i="0" dirty="0">
                <a:solidFill>
                  <a:srgbClr val="353535"/>
                </a:solidFill>
                <a:effectLst/>
                <a:latin typeface="Mulish"/>
              </a:rPr>
              <a:t>debido a que, en el caso de que se completen todos los pasos de la transacción, se obtendrán las modificaciones requeridas en la base de datos. Si una parte de la transacción falla, el sistema debe ser capaz de hacer que el resto de operaciones fallen, por lo que la base de datos no sufrirá ningún cambio indeseado.</a:t>
            </a:r>
          </a:p>
          <a:p>
            <a:pPr algn="l"/>
            <a:r>
              <a:rPr lang="es-ES" b="1" i="1" dirty="0" err="1">
                <a:solidFill>
                  <a:srgbClr val="353535"/>
                </a:solidFill>
                <a:effectLst/>
                <a:latin typeface="Mulish"/>
              </a:rPr>
              <a:t>Consistency</a:t>
            </a:r>
            <a:r>
              <a:rPr lang="es-ES" b="1" i="1" dirty="0">
                <a:solidFill>
                  <a:srgbClr val="353535"/>
                </a:solidFill>
                <a:effectLst/>
                <a:latin typeface="Mulish"/>
              </a:rPr>
              <a:t> o consistencia</a:t>
            </a:r>
            <a:endParaRPr lang="es-ES" b="0" i="0" dirty="0">
              <a:solidFill>
                <a:srgbClr val="353535"/>
              </a:solidFill>
              <a:effectLst/>
              <a:latin typeface="Mulish"/>
            </a:endParaRPr>
          </a:p>
          <a:p>
            <a:pPr algn="l"/>
            <a:r>
              <a:rPr lang="es-ES" b="0" i="0" dirty="0">
                <a:solidFill>
                  <a:srgbClr val="353535"/>
                </a:solidFill>
                <a:effectLst/>
                <a:latin typeface="Mulish"/>
              </a:rPr>
              <a:t>El concepto de consistencia en el modelo ACID en base de datos está relacionado con la propiedad de atomicidad y hace referencia a la </a:t>
            </a:r>
            <a:r>
              <a:rPr lang="es-ES" b="1" i="0" dirty="0">
                <a:solidFill>
                  <a:srgbClr val="353535"/>
                </a:solidFill>
                <a:effectLst/>
                <a:latin typeface="Mulish"/>
              </a:rPr>
              <a:t>capacidad que tiene un sistema para iniciar solo operaciones que puede concluir</a:t>
            </a:r>
            <a:r>
              <a:rPr lang="es-ES" b="0" i="0" dirty="0">
                <a:solidFill>
                  <a:srgbClr val="353535"/>
                </a:solidFill>
                <a:effectLst/>
                <a:latin typeface="Mulish"/>
              </a:rPr>
              <a:t>. Esto implica que solo se pueden ejecutar pasos de la transacción que no incumplan con las reglas o directrices de integridad definidas, incluyendo los </a:t>
            </a:r>
            <a:r>
              <a:rPr lang="es-ES" b="0" i="1" dirty="0" err="1">
                <a:solidFill>
                  <a:srgbClr val="353535"/>
                </a:solidFill>
                <a:effectLst/>
                <a:latin typeface="Mulish"/>
              </a:rPr>
              <a:t>triggers</a:t>
            </a:r>
            <a:r>
              <a:rPr lang="es-ES" b="0" i="1" dirty="0">
                <a:solidFill>
                  <a:srgbClr val="353535"/>
                </a:solidFill>
                <a:effectLst/>
                <a:latin typeface="Mulish"/>
              </a:rPr>
              <a:t>, cascades y </a:t>
            </a:r>
            <a:r>
              <a:rPr lang="es-ES" b="0" i="1" dirty="0" err="1">
                <a:solidFill>
                  <a:srgbClr val="353535"/>
                </a:solidFill>
                <a:effectLst/>
                <a:latin typeface="Mulish"/>
              </a:rPr>
              <a:t>constraints</a:t>
            </a:r>
            <a:r>
              <a:rPr lang="es-ES" b="0" i="0" dirty="0">
                <a:solidFill>
                  <a:srgbClr val="353535"/>
                </a:solidFill>
                <a:effectLst/>
                <a:latin typeface="Mulish"/>
              </a:rPr>
              <a:t>, así como sus combinaciones.</a:t>
            </a:r>
          </a:p>
          <a:p>
            <a:pPr algn="l"/>
            <a:r>
              <a:rPr lang="es-ES" b="0" i="0" dirty="0">
                <a:solidFill>
                  <a:srgbClr val="353535"/>
                </a:solidFill>
                <a:effectLst/>
                <a:latin typeface="Mulish"/>
              </a:rPr>
              <a:t>La propiedad de consistencia en las bases de datos se basa en la premisa que afirma que </a:t>
            </a:r>
            <a:r>
              <a:rPr lang="es-ES" b="1" i="0" dirty="0">
                <a:solidFill>
                  <a:srgbClr val="353535"/>
                </a:solidFill>
                <a:effectLst/>
                <a:latin typeface="Mulish"/>
              </a:rPr>
              <a:t>una transacción debe llevar al sistema de un estado válido a otro que también lo sea.</a:t>
            </a:r>
            <a:r>
              <a:rPr lang="es-ES" b="0" i="0" dirty="0">
                <a:solidFill>
                  <a:srgbClr val="353535"/>
                </a:solidFill>
                <a:effectLst/>
                <a:latin typeface="Mulish"/>
              </a:rPr>
              <a:t> Cabe resaltar que la validez de las operaciones está determinado por su seguimiento o no de las reglas establecidas para garantizar la fiabilidad de la base de datos.</a:t>
            </a:r>
          </a:p>
          <a:p>
            <a:pPr algn="l"/>
            <a:r>
              <a:rPr lang="es-ES" b="1" i="1" dirty="0" err="1">
                <a:solidFill>
                  <a:srgbClr val="353535"/>
                </a:solidFill>
                <a:effectLst/>
                <a:latin typeface="Mulish"/>
              </a:rPr>
              <a:t>Isolation</a:t>
            </a:r>
            <a:r>
              <a:rPr lang="es-ES" b="1" i="1" dirty="0">
                <a:solidFill>
                  <a:srgbClr val="353535"/>
                </a:solidFill>
                <a:effectLst/>
                <a:latin typeface="Mulish"/>
              </a:rPr>
              <a:t> o aislamiento</a:t>
            </a:r>
            <a:endParaRPr lang="es-ES" b="0" i="0" dirty="0">
              <a:solidFill>
                <a:srgbClr val="353535"/>
              </a:solidFill>
              <a:effectLst/>
              <a:latin typeface="Mulish"/>
            </a:endParaRPr>
          </a:p>
          <a:p>
            <a:pPr algn="l"/>
            <a:r>
              <a:rPr lang="es-ES" b="0" i="0" dirty="0">
                <a:solidFill>
                  <a:srgbClr val="353535"/>
                </a:solidFill>
                <a:effectLst/>
                <a:latin typeface="Mulish"/>
              </a:rPr>
              <a:t>La propiedad de aislamiento del modelo ACID en bases de datos se refiere a la manera y el momento en el que los cambios resultantes de una operación se harán visible para las demás operaciones concurrentes. Es decir, la realización de una operación no debería afectar a las otras, debido a que </a:t>
            </a:r>
            <a:r>
              <a:rPr lang="es-ES" b="1" i="0" dirty="0">
                <a:solidFill>
                  <a:srgbClr val="353535"/>
                </a:solidFill>
                <a:effectLst/>
                <a:latin typeface="Mulish"/>
              </a:rPr>
              <a:t>cada una de las transacciones debe ser ejecutada en aislamiento total, </a:t>
            </a:r>
            <a:r>
              <a:rPr lang="es-ES" b="0" i="0" dirty="0">
                <a:solidFill>
                  <a:srgbClr val="353535"/>
                </a:solidFill>
                <a:effectLst/>
                <a:latin typeface="Mulish"/>
              </a:rPr>
              <a:t>sin importar si se llevan a cabo de manera simultánea.</a:t>
            </a:r>
          </a:p>
          <a:p>
            <a:pPr algn="l"/>
            <a:r>
              <a:rPr lang="es-ES" b="0" i="0" dirty="0">
                <a:solidFill>
                  <a:srgbClr val="353535"/>
                </a:solidFill>
                <a:effectLst/>
                <a:latin typeface="Mulish"/>
              </a:rPr>
              <a:t>Esta propiedad puede entenderse también bajo la premisa de que </a:t>
            </a:r>
            <a:r>
              <a:rPr lang="es-ES" b="1" i="0" dirty="0">
                <a:solidFill>
                  <a:srgbClr val="353535"/>
                </a:solidFill>
                <a:effectLst/>
                <a:latin typeface="Mulish"/>
              </a:rPr>
              <a:t>el estado intermedio de una transacción no debe ser visible por otra, </a:t>
            </a:r>
            <a:r>
              <a:rPr lang="es-ES" b="0" i="0" dirty="0">
                <a:solidFill>
                  <a:srgbClr val="353535"/>
                </a:solidFill>
                <a:effectLst/>
                <a:latin typeface="Mulish"/>
              </a:rPr>
              <a:t>garantizando así su aislamiento y que sea posible replicar el estado final de la base de datos en el caso de que se ejecuten una a una las transacciones de forma paralela y concurrente.</a:t>
            </a:r>
          </a:p>
          <a:p>
            <a:pPr algn="l"/>
            <a:r>
              <a:rPr lang="es-ES" b="1" i="1" dirty="0" err="1">
                <a:solidFill>
                  <a:srgbClr val="353535"/>
                </a:solidFill>
                <a:effectLst/>
                <a:latin typeface="Mulish"/>
              </a:rPr>
              <a:t>Durability</a:t>
            </a:r>
            <a:r>
              <a:rPr lang="es-ES" b="1" i="1" dirty="0">
                <a:solidFill>
                  <a:srgbClr val="353535"/>
                </a:solidFill>
                <a:effectLst/>
                <a:latin typeface="Mulish"/>
              </a:rPr>
              <a:t> o durabilidad</a:t>
            </a:r>
            <a:endParaRPr lang="es-ES" b="0" i="0" dirty="0">
              <a:solidFill>
                <a:srgbClr val="353535"/>
              </a:solidFill>
              <a:effectLst/>
              <a:latin typeface="Mulish"/>
            </a:endParaRPr>
          </a:p>
          <a:p>
            <a:pPr algn="l"/>
            <a:r>
              <a:rPr lang="es-ES" b="0" i="0" dirty="0">
                <a:solidFill>
                  <a:srgbClr val="353535"/>
                </a:solidFill>
                <a:effectLst/>
                <a:latin typeface="Mulish"/>
              </a:rPr>
              <a:t>La durabilidad de ACID en bases de datos hace referencia a la propiedad que garantiza que, una vez se haya llevado a cabo una determinada operación (aquellas transacciones que tuvieron un </a:t>
            </a:r>
            <a:r>
              <a:rPr lang="es-ES" b="0" i="1" dirty="0" err="1">
                <a:solidFill>
                  <a:srgbClr val="353535"/>
                </a:solidFill>
                <a:effectLst/>
                <a:latin typeface="Mulish"/>
              </a:rPr>
              <a:t>commit</a:t>
            </a:r>
            <a:r>
              <a:rPr lang="es-ES" b="0" i="0" dirty="0">
                <a:solidFill>
                  <a:srgbClr val="353535"/>
                </a:solidFill>
                <a:effectLst/>
                <a:latin typeface="Mulish"/>
              </a:rPr>
              <a:t>), estas tengan la </a:t>
            </a:r>
            <a:r>
              <a:rPr lang="es-ES" b="1" i="0" dirty="0">
                <a:solidFill>
                  <a:srgbClr val="353535"/>
                </a:solidFill>
                <a:effectLst/>
                <a:latin typeface="Mulish"/>
              </a:rPr>
              <a:t>capacidad de persistir y no puedan ser deshechas incluso si el sistema falla </a:t>
            </a:r>
            <a:r>
              <a:rPr lang="es-ES" b="0" i="0" dirty="0">
                <a:solidFill>
                  <a:srgbClr val="353535"/>
                </a:solidFill>
                <a:effectLst/>
                <a:latin typeface="Mulish"/>
              </a:rPr>
              <a:t>o se presentan eventos como errores o caídas o pérdida de alimentación eléctrica, entre otros.</a:t>
            </a:r>
          </a:p>
          <a:p>
            <a:pPr algn="l"/>
            <a:r>
              <a:rPr lang="es-ES" b="0" i="0" dirty="0">
                <a:solidFill>
                  <a:srgbClr val="353535"/>
                </a:solidFill>
                <a:effectLst/>
                <a:latin typeface="Mulish"/>
              </a:rPr>
              <a:t>Esta característica de ACID en bases de datos </a:t>
            </a:r>
            <a:r>
              <a:rPr lang="es-ES" b="1" i="0" dirty="0">
                <a:solidFill>
                  <a:srgbClr val="353535"/>
                </a:solidFill>
                <a:effectLst/>
                <a:latin typeface="Mulish"/>
              </a:rPr>
              <a:t>implica que los datos y cambios en una transacción que ya se ha realizado deben ser permanentes</a:t>
            </a:r>
            <a:r>
              <a:rPr lang="es-ES" b="0" i="0" dirty="0">
                <a:solidFill>
                  <a:srgbClr val="353535"/>
                </a:solidFill>
                <a:effectLst/>
                <a:latin typeface="Mulish"/>
              </a:rPr>
              <a:t> y no puede ocurrir una pérdida de los mismos en el sistema.</a:t>
            </a:r>
          </a:p>
          <a:p>
            <a:pPr algn="l"/>
            <a:r>
              <a:rPr lang="es-ES" b="0" i="0" dirty="0">
                <a:solidFill>
                  <a:srgbClr val="353535"/>
                </a:solidFill>
                <a:effectLst/>
                <a:latin typeface="Mulish"/>
              </a:rPr>
              <a:t>Una de las estrategias de las bases de datos para poder implementar esta propiedad es escribir en las operaciones un </a:t>
            </a:r>
            <a:r>
              <a:rPr lang="es-ES" b="0" i="1" dirty="0">
                <a:solidFill>
                  <a:srgbClr val="353535"/>
                </a:solidFill>
                <a:effectLst/>
                <a:latin typeface="Mulish"/>
              </a:rPr>
              <a:t>log</a:t>
            </a:r>
            <a:r>
              <a:rPr lang="es-ES" b="0" i="0" dirty="0">
                <a:solidFill>
                  <a:srgbClr val="353535"/>
                </a:solidFill>
                <a:effectLst/>
                <a:latin typeface="Mulish"/>
              </a:rPr>
              <a:t> de transacciones que tiene la posibilidad de ser reprocesado para recrear el estado del sistema antes de una falla. Cabe aclarar que una operación solo se considera confirmada una vez haya sido ingresada al </a:t>
            </a:r>
            <a:r>
              <a:rPr lang="es-ES" b="0" i="1" dirty="0">
                <a:solidFill>
                  <a:srgbClr val="353535"/>
                </a:solidFill>
                <a:effectLst/>
                <a:latin typeface="Mulish"/>
              </a:rPr>
              <a:t>log</a:t>
            </a:r>
            <a:r>
              <a:rPr lang="es-ES" b="0" i="0" dirty="0">
                <a:solidFill>
                  <a:srgbClr val="353535"/>
                </a:solidFill>
                <a:effectLst/>
                <a:latin typeface="Mulish"/>
              </a:rPr>
              <a:t>.</a:t>
            </a:r>
          </a:p>
          <a:p>
            <a:pPr marL="0" lvl="0" indent="0" algn="l" rtl="0">
              <a:spcBef>
                <a:spcPts val="0"/>
              </a:spcBef>
              <a:spcAft>
                <a:spcPts val="0"/>
              </a:spcAft>
              <a:buNone/>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4dd709b1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4dd709b1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a4dd709b1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a4dd709b1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Otro modo de iterarlo: myCursor.forEach(printjson);</a:t>
            </a:r>
            <a:endParaRPr/>
          </a:p>
          <a:p>
            <a:pPr marL="0" lvl="0" indent="0" algn="l" rtl="0">
              <a:spcBef>
                <a:spcPts val="0"/>
              </a:spcBef>
              <a:spcAft>
                <a:spcPts val="0"/>
              </a:spcAft>
              <a:buNone/>
            </a:pPr>
            <a:r>
              <a:rPr lang="en"/>
              <a:t>Paginación: se soporta con los métodos de cursor skip y limit db.restaurants.find(</a:t>
            </a:r>
            <a:endParaRPr/>
          </a:p>
          <a:p>
            <a:pPr marL="0" lvl="0" indent="0" algn="l" rtl="0">
              <a:spcBef>
                <a:spcPts val="0"/>
              </a:spcBef>
              <a:spcAft>
                <a:spcPts val="0"/>
              </a:spcAft>
              <a:buNone/>
            </a:pPr>
            <a:r>
              <a:rPr lang="en"/>
              <a:t>{ "cuisine": "Italian"}).sort({name:1}).limit(2).skip(1)} )</a:t>
            </a:r>
            <a:endParaRPr/>
          </a:p>
          <a:p>
            <a:pPr marL="0" lvl="0" indent="0" algn="l" rtl="0">
              <a:spcBef>
                <a:spcPts val="0"/>
              </a:spcBef>
              <a:spcAft>
                <a:spcPts val="0"/>
              </a:spcAft>
              <a:buNone/>
            </a:pPr>
            <a:r>
              <a:rPr lang="en"/>
              <a:t>Conteo: también se pueden contabilizar resultados.</a:t>
            </a:r>
            <a:endParaRPr/>
          </a:p>
          <a:p>
            <a:pPr marL="0" lvl="0" indent="0" algn="l" rtl="0">
              <a:spcBef>
                <a:spcPts val="0"/>
              </a:spcBef>
              <a:spcAft>
                <a:spcPts val="0"/>
              </a:spcAft>
              <a:buNone/>
            </a:pPr>
            <a:r>
              <a:rPr lang="en"/>
              <a:t>db.restaurants.count({ "grades.score": { $lt: 5 } } ) db.restaurants.find({ "grades.score": { $lt: 5 } } ).count()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4dd709b1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4dd709b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Tipos de índices</a:t>
            </a:r>
            <a:endParaRPr/>
          </a:p>
          <a:p>
            <a:pPr marL="0" lvl="0" indent="0" algn="l" rtl="0">
              <a:spcBef>
                <a:spcPts val="0"/>
              </a:spcBef>
              <a:spcAft>
                <a:spcPts val="0"/>
              </a:spcAft>
              <a:buClr>
                <a:schemeClr val="dk1"/>
              </a:buClr>
              <a:buSzPts val="1100"/>
              <a:buFont typeface="Arial"/>
              <a:buNone/>
            </a:pPr>
            <a:r>
              <a:rPr lang="en"/>
              <a:t>• De un solo campo.</a:t>
            </a:r>
            <a:endParaRPr/>
          </a:p>
          <a:p>
            <a:pPr marL="0" lvl="0" indent="0" algn="l" rtl="0">
              <a:spcBef>
                <a:spcPts val="0"/>
              </a:spcBef>
              <a:spcAft>
                <a:spcPts val="0"/>
              </a:spcAft>
              <a:buClr>
                <a:schemeClr val="dk1"/>
              </a:buClr>
              <a:buSzPts val="1100"/>
              <a:buFont typeface="Arial"/>
              <a:buNone/>
            </a:pPr>
            <a:r>
              <a:rPr lang="en"/>
              <a:t>• Compuestos.</a:t>
            </a:r>
            <a:endParaRPr/>
          </a:p>
          <a:p>
            <a:pPr marL="0" lvl="0" indent="0" algn="l" rtl="0">
              <a:spcBef>
                <a:spcPts val="0"/>
              </a:spcBef>
              <a:spcAft>
                <a:spcPts val="0"/>
              </a:spcAft>
              <a:buClr>
                <a:schemeClr val="dk1"/>
              </a:buClr>
              <a:buSzPts val="1100"/>
              <a:buFont typeface="Arial"/>
              <a:buNone/>
            </a:pPr>
            <a:r>
              <a:rPr lang="en"/>
              <a:t>• Multiclave.</a:t>
            </a:r>
            <a:endParaRPr/>
          </a:p>
          <a:p>
            <a:pPr marL="0" lvl="0" indent="0" algn="l" rtl="0">
              <a:spcBef>
                <a:spcPts val="0"/>
              </a:spcBef>
              <a:spcAft>
                <a:spcPts val="0"/>
              </a:spcAft>
              <a:buClr>
                <a:schemeClr val="dk1"/>
              </a:buClr>
              <a:buSzPts val="1100"/>
              <a:buFont typeface="Arial"/>
              <a:buNone/>
            </a:pPr>
            <a:r>
              <a:rPr lang="en"/>
              <a:t>• Geoespaciales.</a:t>
            </a:r>
            <a:endParaRPr/>
          </a:p>
          <a:p>
            <a:pPr marL="0" lvl="0" indent="0" algn="l" rtl="0">
              <a:spcBef>
                <a:spcPts val="0"/>
              </a:spcBef>
              <a:spcAft>
                <a:spcPts val="0"/>
              </a:spcAft>
              <a:buClr>
                <a:schemeClr val="dk1"/>
              </a:buClr>
              <a:buSzPts val="1100"/>
              <a:buFont typeface="Arial"/>
              <a:buNone/>
            </a:pPr>
            <a:r>
              <a:rPr lang="en"/>
              <a:t>• Texto.</a:t>
            </a:r>
            <a:endParaRPr/>
          </a:p>
          <a:p>
            <a:pPr marL="0" lvl="0" indent="0" algn="l" rtl="0">
              <a:spcBef>
                <a:spcPts val="0"/>
              </a:spcBef>
              <a:spcAft>
                <a:spcPts val="0"/>
              </a:spcAft>
              <a:buClr>
                <a:schemeClr val="dk1"/>
              </a:buClr>
              <a:buSzPts val="1100"/>
              <a:buFont typeface="Arial"/>
              <a:buNone/>
            </a:pPr>
            <a:r>
              <a:rPr lang="en"/>
              <a:t>• Hash.</a:t>
            </a:r>
            <a:endParaRPr/>
          </a:p>
          <a:p>
            <a:pPr marL="0" lvl="0" indent="0" algn="l" rtl="0">
              <a:spcBef>
                <a:spcPts val="0"/>
              </a:spcBef>
              <a:spcAft>
                <a:spcPts val="0"/>
              </a:spcAft>
              <a:buClr>
                <a:schemeClr val="dk1"/>
              </a:buClr>
              <a:buSzPts val="1100"/>
              <a:buFont typeface="Arial"/>
              <a:buNone/>
            </a:pPr>
            <a:r>
              <a:rPr lang="en"/>
              <a:t>► Propiedades de los índices:</a:t>
            </a:r>
            <a:endParaRPr/>
          </a:p>
          <a:p>
            <a:pPr marL="0" lvl="0" indent="0" algn="l" rtl="0">
              <a:spcBef>
                <a:spcPts val="0"/>
              </a:spcBef>
              <a:spcAft>
                <a:spcPts val="0"/>
              </a:spcAft>
              <a:buClr>
                <a:schemeClr val="dk1"/>
              </a:buClr>
              <a:buSzPts val="1100"/>
              <a:buFont typeface="Arial"/>
              <a:buNone/>
            </a:pPr>
            <a:r>
              <a:rPr lang="en"/>
              <a:t>• Únicos.</a:t>
            </a:r>
            <a:endParaRPr/>
          </a:p>
          <a:p>
            <a:pPr marL="0" lvl="0" indent="0" algn="l" rtl="0">
              <a:spcBef>
                <a:spcPts val="0"/>
              </a:spcBef>
              <a:spcAft>
                <a:spcPts val="0"/>
              </a:spcAft>
              <a:buClr>
                <a:schemeClr val="dk1"/>
              </a:buClr>
              <a:buSzPts val="1100"/>
              <a:buFont typeface="Arial"/>
              <a:buNone/>
            </a:pPr>
            <a:r>
              <a:rPr lang="en"/>
              <a:t>• Parciales: solo los que cumplen cierta condición.</a:t>
            </a:r>
            <a:endParaRPr/>
          </a:p>
          <a:p>
            <a:pPr marL="0" lvl="0" indent="0" algn="l" rtl="0">
              <a:spcBef>
                <a:spcPts val="0"/>
              </a:spcBef>
              <a:spcAft>
                <a:spcPts val="0"/>
              </a:spcAft>
              <a:buClr>
                <a:schemeClr val="dk1"/>
              </a:buClr>
              <a:buSzPts val="1100"/>
              <a:buFont typeface="Arial"/>
              <a:buNone/>
            </a:pPr>
            <a:r>
              <a:rPr lang="en"/>
              <a:t>• Dispersos.</a:t>
            </a:r>
            <a:endParaRPr/>
          </a:p>
          <a:p>
            <a:pPr marL="0" lvl="0" indent="0" algn="l" rtl="0">
              <a:spcBef>
                <a:spcPts val="0"/>
              </a:spcBef>
              <a:spcAft>
                <a:spcPts val="0"/>
              </a:spcAft>
              <a:buClr>
                <a:schemeClr val="dk1"/>
              </a:buClr>
              <a:buSzPts val="1100"/>
              <a:buFont typeface="Arial"/>
              <a:buNone/>
            </a:pPr>
            <a:r>
              <a:rPr lang="en"/>
              <a:t>• TTL: Ideal para logs, borra información al tiempo.</a:t>
            </a: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a4dd709b1f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a4dd709b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Otro modo de iterarlo: myCursor.forEach(printjson);</a:t>
            </a:r>
            <a:endParaRPr/>
          </a:p>
          <a:p>
            <a:pPr marL="0" lvl="0" indent="0" algn="l" rtl="0">
              <a:spcBef>
                <a:spcPts val="0"/>
              </a:spcBef>
              <a:spcAft>
                <a:spcPts val="0"/>
              </a:spcAft>
              <a:buNone/>
            </a:pPr>
            <a:r>
              <a:rPr lang="en"/>
              <a:t>Paginación: se soporta con los métodos de cursor skip y limit db.restaurants.find(</a:t>
            </a:r>
            <a:endParaRPr/>
          </a:p>
          <a:p>
            <a:pPr marL="0" lvl="0" indent="0" algn="l" rtl="0">
              <a:spcBef>
                <a:spcPts val="0"/>
              </a:spcBef>
              <a:spcAft>
                <a:spcPts val="0"/>
              </a:spcAft>
              <a:buNone/>
            </a:pPr>
            <a:r>
              <a:rPr lang="en"/>
              <a:t>{ "cuisine": "Italian"}).sort({name:1}).limit(2).skip(1)} )</a:t>
            </a:r>
            <a:endParaRPr/>
          </a:p>
          <a:p>
            <a:pPr marL="0" lvl="0" indent="0" algn="l" rtl="0">
              <a:spcBef>
                <a:spcPts val="0"/>
              </a:spcBef>
              <a:spcAft>
                <a:spcPts val="0"/>
              </a:spcAft>
              <a:buNone/>
            </a:pPr>
            <a:r>
              <a:rPr lang="en"/>
              <a:t>Conteo: también se pueden contabilizar resultados.</a:t>
            </a:r>
            <a:endParaRPr/>
          </a:p>
          <a:p>
            <a:pPr marL="0" lvl="0" indent="0" algn="l" rtl="0">
              <a:spcBef>
                <a:spcPts val="0"/>
              </a:spcBef>
              <a:spcAft>
                <a:spcPts val="0"/>
              </a:spcAft>
              <a:buNone/>
            </a:pPr>
            <a:r>
              <a:rPr lang="en"/>
              <a:t>db.restaurants.count({ "grades.score": { $lt: 5 } } ) db.restaurants.find({ "grades.score": { $lt: 5 } } ).count()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4dd709b1f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4dd709b1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4dd709b1f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4dd709b1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4dd709b1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4dd709b1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a4dd709b1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a4dd709b1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4dd709b1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4dd709b1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4dd709b1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4dd709b1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ea448ef5c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ea448ef5c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404040"/>
                </a:solidFill>
                <a:effectLst/>
                <a:latin typeface="roboto" panose="02000000000000000000" pitchFamily="2" charset="0"/>
              </a:rPr>
              <a:t>Basically Available</a:t>
            </a:r>
            <a:r>
              <a:rPr lang="en-US" b="0" i="0" dirty="0">
                <a:solidFill>
                  <a:srgbClr val="404040"/>
                </a:solidFill>
                <a:effectLst/>
                <a:latin typeface="roboto" panose="02000000000000000000" pitchFamily="2" charset="0"/>
              </a:rPr>
              <a:t> – Rather than enforcing immediate consistency, BASE-modelled NoSQL databases will ensure availability of data by spreading and replicating it across the nodes of the database cluster.</a:t>
            </a:r>
          </a:p>
          <a:p>
            <a:pPr algn="l">
              <a:buFont typeface="Arial" panose="020B0604020202020204" pitchFamily="34" charset="0"/>
              <a:buChar char="•"/>
            </a:pPr>
            <a:r>
              <a:rPr lang="en-US" b="1" i="0" dirty="0">
                <a:solidFill>
                  <a:srgbClr val="404040"/>
                </a:solidFill>
                <a:effectLst/>
                <a:latin typeface="roboto" panose="02000000000000000000" pitchFamily="2" charset="0"/>
              </a:rPr>
              <a:t>Soft State</a:t>
            </a:r>
            <a:r>
              <a:rPr lang="en-US" b="0" i="0" dirty="0">
                <a:solidFill>
                  <a:srgbClr val="404040"/>
                </a:solidFill>
                <a:effectLst/>
                <a:latin typeface="roboto" panose="02000000000000000000" pitchFamily="2" charset="0"/>
              </a:rPr>
              <a:t> – Due to the lack of immediate consistency, data values may change over time. The BASE model breaks off with the concept of a database which enforces its own consistency, delegating that responsibility to developers.</a:t>
            </a:r>
          </a:p>
          <a:p>
            <a:pPr algn="l">
              <a:buFont typeface="Arial" panose="020B0604020202020204" pitchFamily="34" charset="0"/>
              <a:buChar char="•"/>
            </a:pPr>
            <a:r>
              <a:rPr lang="en-US" b="1" i="0" dirty="0">
                <a:solidFill>
                  <a:srgbClr val="404040"/>
                </a:solidFill>
                <a:effectLst/>
                <a:latin typeface="roboto" panose="02000000000000000000" pitchFamily="2" charset="0"/>
              </a:rPr>
              <a:t>Eventually Consistent</a:t>
            </a:r>
            <a:r>
              <a:rPr lang="en-US" b="0" i="0" dirty="0">
                <a:solidFill>
                  <a:srgbClr val="404040"/>
                </a:solidFill>
                <a:effectLst/>
                <a:latin typeface="roboto" panose="02000000000000000000" pitchFamily="2" charset="0"/>
              </a:rPr>
              <a:t> – The fact that BASE does not enforce immediate consistency does not mean that it never achieves it. However, until it does, data reads are still possible (even though they might not reflect the reality).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455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ea448ef5c_1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ea448ef5c_1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NoSQL reemplaza a SQL. Son diferentes enfoques con diferentes características.</a:t>
            </a:r>
            <a:endParaRPr sz="13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300">
                <a:solidFill>
                  <a:schemeClr val="dk1"/>
                </a:solidFill>
              </a:rPr>
              <a:t>NoSQL es mejor/peor que SQL. Algunos proyectos encajarán mejor en NoSQL y otros en SQL.</a:t>
            </a:r>
            <a:endParaRPr sz="13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300">
                <a:solidFill>
                  <a:schemeClr val="dk1"/>
                </a:solidFill>
              </a:rPr>
              <a:t>Está claro cuando usar NoSQL sobre SQL. Cada vez más bases de datos SQL adoptan características de NoSQL y viceversa.</a:t>
            </a:r>
            <a:endParaRPr sz="1300">
              <a:solidFill>
                <a:schemeClr val="dk1"/>
              </a:solidFill>
            </a:endParaRPr>
          </a:p>
          <a:p>
            <a:pPr marL="0" lvl="0" indent="0" algn="l" rtl="0">
              <a:lnSpc>
                <a:spcPct val="115000"/>
              </a:lnSpc>
              <a:spcBef>
                <a:spcPts val="1600"/>
              </a:spcBef>
              <a:spcAft>
                <a:spcPts val="1600"/>
              </a:spcAft>
              <a:buClr>
                <a:schemeClr val="dk1"/>
              </a:buClr>
              <a:buSzPts val="1100"/>
              <a:buFont typeface="Arial"/>
              <a:buNone/>
            </a:pPr>
            <a:r>
              <a:rPr lang="en" sz="1300">
                <a:solidFill>
                  <a:schemeClr val="dk1"/>
                </a:solidFill>
              </a:rPr>
              <a:t>El lenguaje o framework determina la base de datos.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ea448ef5c_1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ea448ef5c_1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La escalabilidad proporcional al coste.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Manejo de datos temporales a gran escala.</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Rendimiento. La normalización conlleva un exceso de JOIN no asumibles en cuanto al rendimiento requerido: Desnormalización.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Los esquemas de datos no crecen proporcionalmente y hay un desarrollo rápido.</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ea448ef5c_1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ea448ef5c_1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Se necesita asegurar que la base de datos cumple el enfoque ACID garantizando la integridad de los datos =&gt; ACID reduce las anomalías y protege la integridad de las bases de datos describiendo exactamente como las transacciones han de tener lugar.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Los datos son estructurados y no cambian =&gt; Si los datos no experimentan un crecimiento masivo que requiera más servicios y se trabaja con datos consistentes.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Lenguaje de consultas SQL estandarizado.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Aplicaciones altamente transaccionales =&gt; Estable y atómico.</a:t>
            </a:r>
            <a:endParaRPr sz="1300">
              <a:solidFill>
                <a:schemeClr val="dk1"/>
              </a:solidFill>
            </a:endParaRPr>
          </a:p>
          <a:p>
            <a:pPr marL="0" lvl="0" indent="0" algn="l" rtl="0">
              <a:spcBef>
                <a:spcPts val="0"/>
              </a:spcBef>
              <a:spcAft>
                <a:spcPts val="0"/>
              </a:spcAft>
              <a:buNone/>
            </a:pPr>
            <a:endParaRPr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ea448ef5c_1_1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ea448ef5c_1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E91D63"/>
                </a:solidFill>
              </a:rPr>
              <a:t>►</a:t>
            </a:r>
            <a:r>
              <a:rPr lang="en" sz="1300">
                <a:solidFill>
                  <a:schemeClr val="dk1"/>
                </a:solidFill>
              </a:rPr>
              <a:t>Columnas: Almacenamiento en columnas en vez de en registros. Favorables para consultas y agregaciones de grandes cantidades de datos, gran rendimiento y arquitectura escalable.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Clave/Valor. Guardan tuplas con una clave y su valor.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Documentos. Documentos en forma de datos semi estructurados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(XML, JSON, BSON, etc.).</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Grafos. Nodos y aristas para representar los datos. Favorables en modelos donde las relaciones son igual de importante que los datos o más y existe una alta complejidad en las conexiones (JOINs).</a:t>
            </a: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Columnas</a:t>
            </a:r>
            <a:endParaRPr/>
          </a:p>
          <a:p>
            <a:pPr marL="0" lvl="0" indent="0" algn="l" rtl="0">
              <a:spcBef>
                <a:spcPts val="0"/>
              </a:spcBef>
              <a:spcAft>
                <a:spcPts val="0"/>
              </a:spcAft>
              <a:buClr>
                <a:schemeClr val="dk1"/>
              </a:buClr>
              <a:buSzPts val="1100"/>
              <a:buFont typeface="Arial"/>
              <a:buNone/>
            </a:pPr>
            <a:r>
              <a:rPr lang="en" sz="1300">
                <a:solidFill>
                  <a:schemeClr val="dk1"/>
                </a:solidFill>
              </a:rPr>
              <a:t>Destacan en: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Modelado de datos natural.</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Amigables al programador.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Desarrollo rápido.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Orientas a la web: CRUD.</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Favorables para consultas y agregaciones de grandes cantidades de datos.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Gran rendimiento.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Arquitectura escalable.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Ejemplos: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Cassandra.</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Hbase.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Google BigTable.</a:t>
            </a: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Clave-Valor</a:t>
            </a:r>
            <a:endParaRPr/>
          </a:p>
          <a:p>
            <a:pPr marL="0" lvl="0" indent="0" algn="l" rtl="0">
              <a:spcBef>
                <a:spcPts val="0"/>
              </a:spcBef>
              <a:spcAft>
                <a:spcPts val="0"/>
              </a:spcAft>
              <a:buClr>
                <a:schemeClr val="dk1"/>
              </a:buClr>
              <a:buSzPts val="1100"/>
              <a:buFont typeface="Arial"/>
              <a:buNone/>
            </a:pPr>
            <a:r>
              <a:rPr lang="en" sz="1300">
                <a:solidFill>
                  <a:schemeClr val="dk1"/>
                </a:solidFill>
              </a:rPr>
              <a:t>Destacan en: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Gestión del tamaño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Stream-oriented =&gt; Cargas de escrita masivas • Alta disponibilidad.</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MapReduce.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Ejemplos: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Amazon DynamoDB</a:t>
            </a:r>
            <a:endParaRPr sz="1300">
              <a:solidFill>
                <a:schemeClr val="dk1"/>
              </a:solidFill>
            </a:endParaRPr>
          </a:p>
          <a:p>
            <a:pPr marL="0" lvl="0" indent="0" algn="l" rtl="0">
              <a:spcBef>
                <a:spcPts val="0"/>
              </a:spcBef>
              <a:spcAft>
                <a:spcPts val="0"/>
              </a:spcAft>
              <a:buNone/>
            </a:pPr>
            <a:r>
              <a:rPr lang="en" sz="1300">
                <a:solidFill>
                  <a:schemeClr val="dk1"/>
                </a:solidFill>
              </a:rPr>
              <a:t>• Oracle NoSQL database </a:t>
            </a:r>
            <a:endParaRPr sz="1300">
              <a:solidFill>
                <a:schemeClr val="dk1"/>
              </a:solidFill>
            </a:endParaRPr>
          </a:p>
          <a:p>
            <a:pPr marL="0" lvl="0" indent="0" algn="l" rtl="0">
              <a:spcBef>
                <a:spcPts val="0"/>
              </a:spcBef>
              <a:spcAft>
                <a:spcPts val="0"/>
              </a:spcAft>
              <a:buNone/>
            </a:pPr>
            <a:r>
              <a:rPr lang="en" sz="1300">
                <a:solidFill>
                  <a:schemeClr val="dk1"/>
                </a:solidFill>
              </a:rPr>
              <a:t>• Cassandra</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Documentos</a:t>
            </a:r>
            <a:endParaRPr sz="1300">
              <a:solidFill>
                <a:schemeClr val="dk1"/>
              </a:solidFill>
            </a:endParaRPr>
          </a:p>
          <a:p>
            <a:pPr marL="0" lvl="0" indent="0" algn="l" rtl="0">
              <a:spcBef>
                <a:spcPts val="0"/>
              </a:spcBef>
              <a:spcAft>
                <a:spcPts val="0"/>
              </a:spcAft>
              <a:buNone/>
            </a:pPr>
            <a:r>
              <a:rPr lang="en" sz="1300">
                <a:solidFill>
                  <a:schemeClr val="dk1"/>
                </a:solidFill>
              </a:rPr>
              <a:t>Destacan en:</a:t>
            </a:r>
            <a:endParaRPr sz="1300">
              <a:solidFill>
                <a:schemeClr val="dk1"/>
              </a:solidFill>
            </a:endParaRPr>
          </a:p>
          <a:p>
            <a:pPr marL="0" lvl="0" indent="0" algn="l" rtl="0">
              <a:spcBef>
                <a:spcPts val="0"/>
              </a:spcBef>
              <a:spcAft>
                <a:spcPts val="0"/>
              </a:spcAft>
              <a:buNone/>
            </a:pPr>
            <a:r>
              <a:rPr lang="en" sz="1300">
                <a:solidFill>
                  <a:schemeClr val="dk1"/>
                </a:solidFill>
              </a:rPr>
              <a:t>• Modelado de datos natural.</a:t>
            </a:r>
            <a:endParaRPr sz="1300">
              <a:solidFill>
                <a:schemeClr val="dk1"/>
              </a:solidFill>
            </a:endParaRPr>
          </a:p>
          <a:p>
            <a:pPr marL="0" lvl="0" indent="0" algn="l" rtl="0">
              <a:spcBef>
                <a:spcPts val="0"/>
              </a:spcBef>
              <a:spcAft>
                <a:spcPts val="0"/>
              </a:spcAft>
              <a:buNone/>
            </a:pPr>
            <a:r>
              <a:rPr lang="en" sz="1300">
                <a:solidFill>
                  <a:schemeClr val="dk1"/>
                </a:solidFill>
              </a:rPr>
              <a:t>• Amigables al programador.</a:t>
            </a:r>
            <a:endParaRPr sz="1300">
              <a:solidFill>
                <a:schemeClr val="dk1"/>
              </a:solidFill>
            </a:endParaRPr>
          </a:p>
          <a:p>
            <a:pPr marL="0" lvl="0" indent="0" algn="l" rtl="0">
              <a:spcBef>
                <a:spcPts val="0"/>
              </a:spcBef>
              <a:spcAft>
                <a:spcPts val="0"/>
              </a:spcAft>
              <a:buNone/>
            </a:pPr>
            <a:r>
              <a:rPr lang="en" sz="1300">
                <a:solidFill>
                  <a:schemeClr val="dk1"/>
                </a:solidFill>
              </a:rPr>
              <a:t>• Desarrollo rápido.</a:t>
            </a:r>
            <a:endParaRPr sz="1300">
              <a:solidFill>
                <a:schemeClr val="dk1"/>
              </a:solidFill>
            </a:endParaRPr>
          </a:p>
          <a:p>
            <a:pPr marL="0" lvl="0" indent="0" algn="l" rtl="0">
              <a:spcBef>
                <a:spcPts val="0"/>
              </a:spcBef>
              <a:spcAft>
                <a:spcPts val="0"/>
              </a:spcAft>
              <a:buNone/>
            </a:pPr>
            <a:r>
              <a:rPr lang="en" sz="1300">
                <a:solidFill>
                  <a:schemeClr val="dk1"/>
                </a:solidFill>
              </a:rPr>
              <a:t>• Orientas a la web: CRUD.</a:t>
            </a:r>
            <a:endParaRPr sz="1300">
              <a:solidFill>
                <a:schemeClr val="dk1"/>
              </a:solidFill>
            </a:endParaRPr>
          </a:p>
          <a:p>
            <a:pPr marL="0" lvl="0" indent="0" algn="l" rtl="0">
              <a:spcBef>
                <a:spcPts val="0"/>
              </a:spcBef>
              <a:spcAft>
                <a:spcPts val="0"/>
              </a:spcAft>
              <a:buNone/>
            </a:pPr>
            <a:r>
              <a:rPr lang="en" sz="1300">
                <a:solidFill>
                  <a:schemeClr val="dk1"/>
                </a:solidFill>
              </a:rPr>
              <a:t>• Almacenar, recibir y manejar información orientada a documentos</a:t>
            </a:r>
            <a:endParaRPr sz="1300">
              <a:solidFill>
                <a:schemeClr val="dk1"/>
              </a:solidFill>
            </a:endParaRPr>
          </a:p>
          <a:p>
            <a:pPr marL="0" lvl="0" indent="0" algn="l" rtl="0">
              <a:spcBef>
                <a:spcPts val="0"/>
              </a:spcBef>
              <a:spcAft>
                <a:spcPts val="0"/>
              </a:spcAft>
              <a:buNone/>
            </a:pPr>
            <a:r>
              <a:rPr lang="en" sz="1300">
                <a:solidFill>
                  <a:schemeClr val="dk1"/>
                </a:solidFill>
              </a:rPr>
              <a:t>► Ejemplos:</a:t>
            </a:r>
            <a:endParaRPr sz="1300">
              <a:solidFill>
                <a:schemeClr val="dk1"/>
              </a:solidFill>
            </a:endParaRPr>
          </a:p>
          <a:p>
            <a:pPr marL="0" lvl="0" indent="0" algn="l" rtl="0">
              <a:spcBef>
                <a:spcPts val="0"/>
              </a:spcBef>
              <a:spcAft>
                <a:spcPts val="0"/>
              </a:spcAft>
              <a:buNone/>
            </a:pPr>
            <a:r>
              <a:rPr lang="en" sz="1300">
                <a:solidFill>
                  <a:schemeClr val="dk1"/>
                </a:solidFill>
              </a:rPr>
              <a:t>• MongoDB </a:t>
            </a:r>
            <a:endParaRPr sz="1300">
              <a:solidFill>
                <a:schemeClr val="dk1"/>
              </a:solidFill>
            </a:endParaRPr>
          </a:p>
          <a:p>
            <a:pPr marL="0" lvl="0" indent="0" algn="l" rtl="0">
              <a:spcBef>
                <a:spcPts val="0"/>
              </a:spcBef>
              <a:spcAft>
                <a:spcPts val="0"/>
              </a:spcAft>
              <a:buNone/>
            </a:pPr>
            <a:r>
              <a:rPr lang="en" sz="1300">
                <a:solidFill>
                  <a:schemeClr val="dk1"/>
                </a:solidFill>
              </a:rPr>
              <a:t>• CouchDB</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Grafos</a:t>
            </a:r>
            <a:endParaRPr sz="1300">
              <a:solidFill>
                <a:schemeClr val="dk1"/>
              </a:solidFill>
            </a:endParaRPr>
          </a:p>
          <a:p>
            <a:pPr marL="0" lvl="0" indent="0" algn="l" rtl="0">
              <a:spcBef>
                <a:spcPts val="0"/>
              </a:spcBef>
              <a:spcAft>
                <a:spcPts val="0"/>
              </a:spcAft>
              <a:buNone/>
            </a:pPr>
            <a:r>
              <a:rPr lang="en" sz="1300">
                <a:solidFill>
                  <a:schemeClr val="dk1"/>
                </a:solidFill>
              </a:rPr>
              <a:t>Destacan en:</a:t>
            </a:r>
            <a:endParaRPr sz="1300">
              <a:solidFill>
                <a:schemeClr val="dk1"/>
              </a:solidFill>
            </a:endParaRPr>
          </a:p>
          <a:p>
            <a:pPr marL="0" lvl="0" indent="0" algn="l" rtl="0">
              <a:spcBef>
                <a:spcPts val="0"/>
              </a:spcBef>
              <a:spcAft>
                <a:spcPts val="0"/>
              </a:spcAft>
              <a:buNone/>
            </a:pPr>
            <a:r>
              <a:rPr lang="en" sz="1300">
                <a:solidFill>
                  <a:schemeClr val="dk1"/>
                </a:solidFill>
              </a:rPr>
              <a:t>• Modelar directamente un dominio en forma de grafo, una manera común de representar y entender conjuntos de datos altamente complejos y conectados.</a:t>
            </a:r>
            <a:endParaRPr sz="1300">
              <a:solidFill>
                <a:schemeClr val="dk1"/>
              </a:solidFill>
            </a:endParaRPr>
          </a:p>
          <a:p>
            <a:pPr marL="0" lvl="0" indent="0" algn="l" rtl="0">
              <a:spcBef>
                <a:spcPts val="0"/>
              </a:spcBef>
              <a:spcAft>
                <a:spcPts val="0"/>
              </a:spcAft>
              <a:buNone/>
            </a:pPr>
            <a:r>
              <a:rPr lang="en" sz="1300">
                <a:solidFill>
                  <a:schemeClr val="dk1"/>
                </a:solidFill>
              </a:rPr>
              <a:t>• Excelente rendimiento cuando los datos están interconectados y no son tabulares.</a:t>
            </a:r>
            <a:endParaRPr sz="1300">
              <a:solidFill>
                <a:schemeClr val="dk1"/>
              </a:solidFill>
            </a:endParaRPr>
          </a:p>
          <a:p>
            <a:pPr marL="0" lvl="0" indent="0" algn="l" rtl="0">
              <a:spcBef>
                <a:spcPts val="0"/>
              </a:spcBef>
              <a:spcAft>
                <a:spcPts val="0"/>
              </a:spcAft>
              <a:buNone/>
            </a:pPr>
            <a:r>
              <a:rPr lang="en" sz="1300">
                <a:solidFill>
                  <a:schemeClr val="dk1"/>
                </a:solidFill>
              </a:rPr>
              <a:t>• Realizar operaciones transaccionales que exploten las relaciones entre entidades.</a:t>
            </a:r>
            <a:endParaRPr sz="1300">
              <a:solidFill>
                <a:schemeClr val="dk1"/>
              </a:solidFill>
            </a:endParaRPr>
          </a:p>
          <a:p>
            <a:pPr marL="0" lvl="0" indent="0" algn="l" rtl="0">
              <a:spcBef>
                <a:spcPts val="0"/>
              </a:spcBef>
              <a:spcAft>
                <a:spcPts val="0"/>
              </a:spcAft>
              <a:buNone/>
            </a:pPr>
            <a:r>
              <a:rPr lang="en" sz="1300">
                <a:solidFill>
                  <a:schemeClr val="dk1"/>
                </a:solidFill>
              </a:rPr>
              <a:t>• Donde las relaciones son igual de importante que los datos o más y existe una alta complejidad en las conexiones que sobrepasa las capacidades JOIN de los RDBMS.</a:t>
            </a:r>
            <a:endParaRPr sz="1300">
              <a:solidFill>
                <a:schemeClr val="dk1"/>
              </a:solidFill>
            </a:endParaRPr>
          </a:p>
          <a:p>
            <a:pPr marL="0" lvl="0" indent="0" algn="l" rtl="0">
              <a:spcBef>
                <a:spcPts val="0"/>
              </a:spcBef>
              <a:spcAft>
                <a:spcPts val="0"/>
              </a:spcAft>
              <a:buNone/>
            </a:pPr>
            <a:r>
              <a:rPr lang="en" sz="1300">
                <a:solidFill>
                  <a:schemeClr val="dk1"/>
                </a:solidFill>
              </a:rPr>
              <a:t>• Encontrar anomalías y puntos en común en grandes conjuntos de datos.</a:t>
            </a:r>
            <a:endParaRPr sz="1300">
              <a:solidFill>
                <a:schemeClr val="dk1"/>
              </a:solidFill>
            </a:endParaRPr>
          </a:p>
          <a:p>
            <a:pPr marL="0" lvl="0" indent="0" algn="l" rtl="0">
              <a:spcBef>
                <a:spcPts val="0"/>
              </a:spcBef>
              <a:spcAft>
                <a:spcPts val="0"/>
              </a:spcAft>
              <a:buNone/>
            </a:pPr>
            <a:r>
              <a:rPr lang="en" sz="1300">
                <a:solidFill>
                  <a:schemeClr val="dk1"/>
                </a:solidFill>
              </a:rPr>
              <a:t>► Ejemplos: Neo4J, OrientDB, HypweGraphDB, DataStax Enterprise Graph.</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robomongo.or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es/products/compas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raw.githubusercontent.com/al34n1x/DataScience/master/data/retail.csv"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Comparación</a:t>
            </a:r>
            <a:endParaRPr/>
          </a:p>
        </p:txBody>
      </p:sp>
      <p:pic>
        <p:nvPicPr>
          <p:cNvPr id="3074" name="Picture 2" descr="Cloud Database Performance: Scaling MongoDB Atlas - Software Engineering  Daily">
            <a:extLst>
              <a:ext uri="{FF2B5EF4-FFF2-40B4-BE49-F238E27FC236}">
                <a16:creationId xmlns:a16="http://schemas.microsoft.com/office/drawing/2014/main" id="{DE542A48-3140-4C9F-85F7-C83A6DE67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986" y="179942"/>
            <a:ext cx="5990942" cy="485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5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Comparación</a:t>
            </a:r>
            <a:endParaRPr/>
          </a:p>
        </p:txBody>
      </p:sp>
      <p:pic>
        <p:nvPicPr>
          <p:cNvPr id="111" name="Google Shape;111;p21"/>
          <p:cNvPicPr preferRelativeResize="0"/>
          <p:nvPr/>
        </p:nvPicPr>
        <p:blipFill>
          <a:blip r:embed="rId3">
            <a:alphaModFix/>
          </a:blip>
          <a:stretch>
            <a:fillRect/>
          </a:stretch>
        </p:blipFill>
        <p:spPr>
          <a:xfrm>
            <a:off x="0" y="1700220"/>
            <a:ext cx="9143999" cy="2363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MongoDB</a:t>
            </a:r>
            <a:endParaRPr/>
          </a:p>
        </p:txBody>
      </p:sp>
      <p:pic>
        <p:nvPicPr>
          <p:cNvPr id="117" name="Google Shape;117;p22"/>
          <p:cNvPicPr preferRelativeResize="0"/>
          <p:nvPr/>
        </p:nvPicPr>
        <p:blipFill rotWithShape="1">
          <a:blip r:embed="rId3">
            <a:alphaModFix/>
          </a:blip>
          <a:srcRect l="14191" t="29458" r="73197" b="21387"/>
          <a:stretch/>
        </p:blipFill>
        <p:spPr>
          <a:xfrm>
            <a:off x="2964050" y="1160800"/>
            <a:ext cx="1532776" cy="313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Qué es MongoDB?</a:t>
            </a:r>
            <a:endParaRPr sz="4000"/>
          </a:p>
        </p:txBody>
      </p:sp>
      <p:sp>
        <p:nvSpPr>
          <p:cNvPr id="123" name="Google Shape;123;p23"/>
          <p:cNvSpPr txBox="1">
            <a:spLocks noGrp="1"/>
          </p:cNvSpPr>
          <p:nvPr>
            <p:ph type="body" idx="1"/>
          </p:nvPr>
        </p:nvSpPr>
        <p:spPr>
          <a:xfrm>
            <a:off x="311700" y="1468825"/>
            <a:ext cx="5201860" cy="342004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b="1" dirty="0"/>
              <a:t>MongoDB</a:t>
            </a:r>
            <a:r>
              <a:rPr lang="en" sz="2300" dirty="0"/>
              <a:t> es un sistema de base de datos NoSQL de código abierto orientado a documentos escrito en C++ que almacena los datos en documentos en formato similar a JSON con un esquema dinámico.</a:t>
            </a:r>
            <a:endParaRPr sz="2300" dirty="0"/>
          </a:p>
        </p:txBody>
      </p:sp>
      <p:pic>
        <p:nvPicPr>
          <p:cNvPr id="4" name="Picture 2" descr="The Fastest NoSQL Database Ever | Nosql Meme on ME.ME">
            <a:extLst>
              <a:ext uri="{FF2B5EF4-FFF2-40B4-BE49-F238E27FC236}">
                <a16:creationId xmlns:a16="http://schemas.microsoft.com/office/drawing/2014/main" id="{90375698-D1D2-4EDF-AF1F-8C6222756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560" y="1031919"/>
            <a:ext cx="3338465" cy="3739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Características</a:t>
            </a:r>
            <a:endParaRPr sz="4000"/>
          </a:p>
        </p:txBody>
      </p:sp>
      <p:sp>
        <p:nvSpPr>
          <p:cNvPr id="129" name="Google Shape;129;p24"/>
          <p:cNvSpPr txBox="1">
            <a:spLocks noGrp="1"/>
          </p:cNvSpPr>
          <p:nvPr>
            <p:ph type="body" idx="1"/>
          </p:nvPr>
        </p:nvSpPr>
        <p:spPr>
          <a:xfrm>
            <a:off x="311700" y="1468824"/>
            <a:ext cx="8520600" cy="353927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MongoDB soporta múltiples lenguajes de programación los cuales pueden manejar de forma sencilla los documentos.</a:t>
            </a:r>
            <a:endParaRPr dirty="0"/>
          </a:p>
          <a:p>
            <a:pPr marL="457200" lvl="0" indent="-342900" algn="l" rtl="0">
              <a:spcBef>
                <a:spcPts val="0"/>
              </a:spcBef>
              <a:spcAft>
                <a:spcPts val="0"/>
              </a:spcAft>
              <a:buSzPts val="1800"/>
              <a:buChar char="●"/>
            </a:pPr>
            <a:r>
              <a:rPr lang="en" dirty="0"/>
              <a:t>Los documentos y las colecciones pueden ser compuestos por lo que reducen la necesidad de JOINs e incrementa la velocidad de lecturas y escrituras.</a:t>
            </a:r>
            <a:endParaRPr dirty="0"/>
          </a:p>
          <a:p>
            <a:pPr marL="457200" lvl="0" indent="-342900" algn="l" rtl="0">
              <a:spcBef>
                <a:spcPts val="0"/>
              </a:spcBef>
              <a:spcAft>
                <a:spcPts val="0"/>
              </a:spcAft>
              <a:buSzPts val="1800"/>
              <a:buChar char="●"/>
            </a:pPr>
            <a:r>
              <a:rPr lang="en" dirty="0"/>
              <a:t>Tiene un esquema totalmente dinámico.</a:t>
            </a:r>
            <a:endParaRPr dirty="0"/>
          </a:p>
          <a:p>
            <a:pPr marL="457200" lvl="0" indent="-342900" algn="l" rtl="0">
              <a:spcBef>
                <a:spcPts val="0"/>
              </a:spcBef>
              <a:spcAft>
                <a:spcPts val="0"/>
              </a:spcAft>
              <a:buSzPts val="1800"/>
              <a:buChar char="●"/>
            </a:pPr>
            <a:r>
              <a:rPr lang="en" dirty="0"/>
              <a:t>La replicación de servidores con restablecimiento automático proporciona una alta disponibilidad.</a:t>
            </a:r>
            <a:endParaRPr dirty="0"/>
          </a:p>
          <a:p>
            <a:pPr marL="457200" lvl="0" indent="-342900" algn="l" rtl="0">
              <a:spcBef>
                <a:spcPts val="0"/>
              </a:spcBef>
              <a:spcAft>
                <a:spcPts val="0"/>
              </a:spcAft>
              <a:buSzPts val="1800"/>
              <a:buChar char="●"/>
            </a:pPr>
            <a:r>
              <a:rPr lang="en" dirty="0"/>
              <a:t>El </a:t>
            </a:r>
            <a:r>
              <a:rPr lang="en" i="1" dirty="0"/>
              <a:t>sharding</a:t>
            </a:r>
            <a:r>
              <a:rPr lang="en" dirty="0"/>
              <a:t> (partición) automático y las lecturas eventualmente consistentes proporcionan una fácil escalabilidad.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Características</a:t>
            </a:r>
            <a:endParaRPr sz="4000"/>
          </a:p>
        </p:txBody>
      </p:sp>
      <p:sp>
        <p:nvSpPr>
          <p:cNvPr id="129" name="Google Shape;129;p24"/>
          <p:cNvSpPr txBox="1">
            <a:spLocks noGrp="1"/>
          </p:cNvSpPr>
          <p:nvPr>
            <p:ph type="body" idx="1"/>
          </p:nvPr>
        </p:nvSpPr>
        <p:spPr>
          <a:xfrm>
            <a:off x="311700" y="1468824"/>
            <a:ext cx="8520600" cy="353927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ES" dirty="0"/>
              <a:t>MongoDB puede tener 0 o más bases de datos, cada una actuando como un contenedor.</a:t>
            </a:r>
          </a:p>
          <a:p>
            <a:pPr marL="457200" lvl="0" indent="-342900" algn="l" rtl="0">
              <a:spcBef>
                <a:spcPts val="0"/>
              </a:spcBef>
              <a:spcAft>
                <a:spcPts val="0"/>
              </a:spcAft>
              <a:buSzPts val="1800"/>
              <a:buChar char="●"/>
            </a:pPr>
            <a:r>
              <a:rPr lang="es-ES" dirty="0"/>
              <a:t>Una base de datos puede tener una o más colecciones, lo que equivaldría a una tabla.</a:t>
            </a:r>
          </a:p>
          <a:p>
            <a:pPr marL="457200" lvl="0" indent="-342900" algn="l" rtl="0">
              <a:spcBef>
                <a:spcPts val="0"/>
              </a:spcBef>
              <a:spcAft>
                <a:spcPts val="0"/>
              </a:spcAft>
              <a:buSzPts val="1800"/>
              <a:buChar char="●"/>
            </a:pPr>
            <a:r>
              <a:rPr lang="es-ES" dirty="0"/>
              <a:t>Las colecciones están hechas de 0 o más documentos, lo que equivaldría a una fila.</a:t>
            </a:r>
          </a:p>
          <a:p>
            <a:pPr marL="457200" lvl="0" indent="-342900" algn="l" rtl="0">
              <a:spcBef>
                <a:spcPts val="0"/>
              </a:spcBef>
              <a:spcAft>
                <a:spcPts val="0"/>
              </a:spcAft>
              <a:buSzPts val="1800"/>
              <a:buChar char="●"/>
            </a:pPr>
            <a:r>
              <a:rPr lang="es-ES" dirty="0"/>
              <a:t>Los índices en MongoDB funcionan cómo los de los RDBMS</a:t>
            </a:r>
          </a:p>
        </p:txBody>
      </p:sp>
    </p:spTree>
    <p:extLst>
      <p:ext uri="{BB962C8B-B14F-4D97-AF65-F5344CB8AC3E}">
        <p14:creationId xmlns:p14="http://schemas.microsoft.com/office/powerpoint/2010/main" val="398675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Documentos</a:t>
            </a:r>
            <a:endParaRPr sz="4000" dirty="0"/>
          </a:p>
        </p:txBody>
      </p:sp>
      <p:sp>
        <p:nvSpPr>
          <p:cNvPr id="129" name="Google Shape;129;p24"/>
          <p:cNvSpPr txBox="1">
            <a:spLocks noGrp="1"/>
          </p:cNvSpPr>
          <p:nvPr>
            <p:ph type="body" idx="1"/>
          </p:nvPr>
        </p:nvSpPr>
        <p:spPr>
          <a:xfrm>
            <a:off x="311700" y="1468824"/>
            <a:ext cx="8520600" cy="353927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ES" dirty="0"/>
              <a:t>MongoDB almacena los datos como documentos en una representación binaria llamada BSON =&gt; la codificación BSON es una extensión de JSON para incluir tipos de datos adicionales como </a:t>
            </a:r>
            <a:r>
              <a:rPr lang="es-ES" dirty="0" err="1"/>
              <a:t>int</a:t>
            </a:r>
            <a:r>
              <a:rPr lang="es-ES" dirty="0"/>
              <a:t>, </a:t>
            </a:r>
            <a:r>
              <a:rPr lang="es-ES" dirty="0" err="1"/>
              <a:t>long</a:t>
            </a:r>
            <a:r>
              <a:rPr lang="es-ES" dirty="0"/>
              <a:t>, decimal y date</a:t>
            </a:r>
          </a:p>
          <a:p>
            <a:pPr marL="457200" lvl="0" indent="-342900" algn="l" rtl="0">
              <a:spcBef>
                <a:spcPts val="0"/>
              </a:spcBef>
              <a:spcAft>
                <a:spcPts val="0"/>
              </a:spcAft>
              <a:buSzPts val="1800"/>
              <a:buChar char="●"/>
            </a:pPr>
            <a:r>
              <a:rPr lang="es-ES" dirty="0"/>
              <a:t>Un documento está compuesto de uno o varios campos, lo que equivaldría a las columnas de una fila.</a:t>
            </a:r>
          </a:p>
        </p:txBody>
      </p:sp>
    </p:spTree>
    <p:extLst>
      <p:ext uri="{BB962C8B-B14F-4D97-AF65-F5344CB8AC3E}">
        <p14:creationId xmlns:p14="http://schemas.microsoft.com/office/powerpoint/2010/main" val="309789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Documentos (</a:t>
            </a:r>
            <a:r>
              <a:rPr lang="en" sz="4000" i="1"/>
              <a:t>Ejemplo</a:t>
            </a:r>
            <a:r>
              <a:rPr lang="en" sz="4000"/>
              <a:t>)</a:t>
            </a:r>
            <a:endParaRPr sz="4000"/>
          </a:p>
        </p:txBody>
      </p:sp>
      <p:pic>
        <p:nvPicPr>
          <p:cNvPr id="135" name="Google Shape;135;p25"/>
          <p:cNvPicPr preferRelativeResize="0"/>
          <p:nvPr/>
        </p:nvPicPr>
        <p:blipFill>
          <a:blip r:embed="rId3">
            <a:alphaModFix/>
          </a:blip>
          <a:stretch>
            <a:fillRect/>
          </a:stretch>
        </p:blipFill>
        <p:spPr>
          <a:xfrm>
            <a:off x="739129" y="1155462"/>
            <a:ext cx="7665742" cy="3732700"/>
          </a:xfrm>
          <a:prstGeom prst="rect">
            <a:avLst/>
          </a:prstGeom>
          <a:noFill/>
          <a:ln>
            <a:noFill/>
          </a:ln>
        </p:spPr>
      </p:pic>
      <p:sp>
        <p:nvSpPr>
          <p:cNvPr id="136" name="Google Shape;136;p25"/>
          <p:cNvSpPr txBox="1"/>
          <p:nvPr/>
        </p:nvSpPr>
        <p:spPr>
          <a:xfrm>
            <a:off x="6144000" y="4479325"/>
            <a:ext cx="3000000" cy="4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https://www.json.org/json-en.html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Dónde aplicar MongoDB?</a:t>
            </a:r>
            <a:endParaRPr sz="4000"/>
          </a:p>
        </p:txBody>
      </p:sp>
      <p:sp>
        <p:nvSpPr>
          <p:cNvPr id="142" name="Google Shape;142;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Grandes volúmenes de datos “no estructurados” / semiestructurados o con estructura cambiante.</a:t>
            </a:r>
            <a:endParaRPr dirty="0"/>
          </a:p>
          <a:p>
            <a:pPr marL="457200" lvl="0" indent="-342900" algn="l" rtl="0">
              <a:spcBef>
                <a:spcPts val="0"/>
              </a:spcBef>
              <a:spcAft>
                <a:spcPts val="0"/>
              </a:spcAft>
              <a:buSzPts val="1800"/>
              <a:buChar char="●"/>
            </a:pPr>
            <a:r>
              <a:rPr lang="en" dirty="0"/>
              <a:t>Filosofías de desarrollo ágiles con sprints e iteraciones en los esquemas donde grandes cantidades de código van cambiando.</a:t>
            </a:r>
            <a:endParaRPr dirty="0"/>
          </a:p>
          <a:p>
            <a:pPr marL="457200" lvl="0" indent="-342900" algn="l" rtl="0">
              <a:spcBef>
                <a:spcPts val="0"/>
              </a:spcBef>
              <a:spcAft>
                <a:spcPts val="0"/>
              </a:spcAft>
              <a:buSzPts val="1800"/>
              <a:buChar char="●"/>
            </a:pPr>
            <a:r>
              <a:rPr lang="en" dirty="0"/>
              <a:t>Programación orientada a objetos.</a:t>
            </a:r>
            <a:endParaRPr dirty="0"/>
          </a:p>
          <a:p>
            <a:pPr marL="457200" lvl="0" indent="-342900" algn="l" rtl="0">
              <a:spcBef>
                <a:spcPts val="0"/>
              </a:spcBef>
              <a:spcAft>
                <a:spcPts val="0"/>
              </a:spcAft>
              <a:buSzPts val="1800"/>
              <a:buChar char="●"/>
            </a:pPr>
            <a:r>
              <a:rPr lang="en" dirty="0"/>
              <a:t>Sistemas distribuidos geográficamente pensados en una arquitectura escalable no monolítica.</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922075" y="0"/>
            <a:ext cx="5143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158301" y="0"/>
            <a:ext cx="3642457" cy="1267485"/>
          </a:xfrm>
          <a:prstGeom prst="rect">
            <a:avLst/>
          </a:prstGeom>
          <a:noFill/>
          <a:ln>
            <a:noFill/>
          </a:ln>
        </p:spPr>
      </p:pic>
      <p:pic>
        <p:nvPicPr>
          <p:cNvPr id="68" name="Google Shape;68;p14"/>
          <p:cNvPicPr preferRelativeResize="0"/>
          <p:nvPr/>
        </p:nvPicPr>
        <p:blipFill>
          <a:blip r:embed="rId4">
            <a:alphaModFix/>
          </a:blip>
          <a:stretch>
            <a:fillRect/>
          </a:stretch>
        </p:blipFill>
        <p:spPr>
          <a:xfrm>
            <a:off x="5774895" y="0"/>
            <a:ext cx="3369105" cy="5143500"/>
          </a:xfrm>
          <a:prstGeom prst="rect">
            <a:avLst/>
          </a:prstGeom>
          <a:noFill/>
          <a:ln>
            <a:noFill/>
          </a:ln>
        </p:spPr>
      </p:pic>
      <p:pic>
        <p:nvPicPr>
          <p:cNvPr id="1030" name="Picture 6" descr="Week 6.3: SQL or noSQL?. [This is a long overdued blog post… | by Kent  Nguyen | Kent's CS3216 Blog | Medium">
            <a:extLst>
              <a:ext uri="{FF2B5EF4-FFF2-40B4-BE49-F238E27FC236}">
                <a16:creationId xmlns:a16="http://schemas.microsoft.com/office/drawing/2014/main" id="{932CBB5A-AF36-4859-9B3F-2BA061E03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01" y="1548784"/>
            <a:ext cx="2624615" cy="31395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storage is important">
            <a:extLst>
              <a:ext uri="{FF2B5EF4-FFF2-40B4-BE49-F238E27FC236}">
                <a16:creationId xmlns:a16="http://schemas.microsoft.com/office/drawing/2014/main" id="{02F2B8B1-6EA0-48BD-9991-3F2281908D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050" y="1093641"/>
            <a:ext cx="2889899" cy="4049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8"/>
          <p:cNvPicPr preferRelativeResize="0"/>
          <p:nvPr/>
        </p:nvPicPr>
        <p:blipFill rotWithShape="1">
          <a:blip r:embed="rId3">
            <a:alphaModFix/>
          </a:blip>
          <a:srcRect l="14191" t="29458" r="73197" b="21387"/>
          <a:stretch/>
        </p:blipFill>
        <p:spPr>
          <a:xfrm>
            <a:off x="5113700" y="1227300"/>
            <a:ext cx="966074" cy="1977457"/>
          </a:xfrm>
          <a:prstGeom prst="rect">
            <a:avLst/>
          </a:prstGeom>
          <a:noFill/>
          <a:ln>
            <a:noFill/>
          </a:ln>
        </p:spPr>
      </p:pic>
      <p:sp>
        <p:nvSpPr>
          <p:cNvPr id="153" name="Google Shape;153;p28"/>
          <p:cNvSpPr txBox="1">
            <a:spLocks noGrp="1"/>
          </p:cNvSpPr>
          <p:nvPr>
            <p:ph type="title"/>
          </p:nvPr>
        </p:nvSpPr>
        <p:spPr>
          <a:xfrm>
            <a:off x="8590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Instalando MongoDB en Docker</a:t>
            </a:r>
            <a:endParaRPr/>
          </a:p>
        </p:txBody>
      </p:sp>
      <p:pic>
        <p:nvPicPr>
          <p:cNvPr id="154" name="Google Shape;154;p28"/>
          <p:cNvPicPr preferRelativeResize="0"/>
          <p:nvPr/>
        </p:nvPicPr>
        <p:blipFill>
          <a:blip r:embed="rId4">
            <a:alphaModFix/>
          </a:blip>
          <a:stretch>
            <a:fillRect/>
          </a:stretch>
        </p:blipFill>
        <p:spPr>
          <a:xfrm>
            <a:off x="5886500" y="1815775"/>
            <a:ext cx="3078675" cy="307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Pasos - instalar y ejecutar imagen MongoDB</a:t>
            </a:r>
            <a:endParaRPr/>
          </a:p>
        </p:txBody>
      </p:sp>
      <p:sp>
        <p:nvSpPr>
          <p:cNvPr id="160" name="Google Shape;160;p29"/>
          <p:cNvSpPr txBox="1">
            <a:spLocks noGrp="1"/>
          </p:cNvSpPr>
          <p:nvPr>
            <p:ph type="body" idx="1"/>
          </p:nvPr>
        </p:nvSpPr>
        <p:spPr>
          <a:xfrm>
            <a:off x="311700" y="1316424"/>
            <a:ext cx="8520600" cy="372642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a:t>Instalar Docker (Revisar documentación Sistema operativo)</a:t>
            </a:r>
            <a:endParaRPr dirty="0"/>
          </a:p>
          <a:p>
            <a:pPr marL="457200" lvl="0" indent="-342900" algn="l" rtl="0">
              <a:spcBef>
                <a:spcPts val="0"/>
              </a:spcBef>
              <a:spcAft>
                <a:spcPts val="0"/>
              </a:spcAft>
              <a:buSzPts val="1800"/>
              <a:buAutoNum type="arabicParenR"/>
            </a:pPr>
            <a:r>
              <a:rPr lang="en" dirty="0"/>
              <a:t>Ejectuar Docker</a:t>
            </a:r>
            <a:endParaRPr dirty="0"/>
          </a:p>
          <a:p>
            <a:pPr marL="457200" lvl="0" indent="-342900" algn="l" rtl="0">
              <a:spcBef>
                <a:spcPts val="0"/>
              </a:spcBef>
              <a:spcAft>
                <a:spcPts val="0"/>
              </a:spcAft>
              <a:buSzPts val="1800"/>
              <a:buAutoNum type="arabicParenR"/>
            </a:pPr>
            <a:r>
              <a:rPr lang="en" dirty="0"/>
              <a:t>Descarga la imagen oficial de MongoDB desde el repositorio de Docker (</a:t>
            </a:r>
            <a:r>
              <a:rPr lang="en" b="1" dirty="0"/>
              <a:t>docker pull mongo</a:t>
            </a:r>
            <a:r>
              <a:rPr lang="en" dirty="0"/>
              <a:t>)</a:t>
            </a:r>
            <a:endParaRPr dirty="0"/>
          </a:p>
          <a:p>
            <a:pPr marL="457200" lvl="0" indent="-342900" algn="l" rtl="0">
              <a:spcBef>
                <a:spcPts val="0"/>
              </a:spcBef>
              <a:spcAft>
                <a:spcPts val="0"/>
              </a:spcAft>
              <a:buSzPts val="1800"/>
              <a:buAutoNum type="arabicParenR"/>
            </a:pPr>
            <a:r>
              <a:rPr lang="en" dirty="0"/>
              <a:t>Ejecutar la imagen de mongo (</a:t>
            </a:r>
            <a:r>
              <a:rPr lang="en" b="1" dirty="0"/>
              <a:t>docker run -d --name mongodb -v mydir/mongodb:/data/db -p 27017:27017 mongo:latest</a:t>
            </a:r>
            <a:r>
              <a:rPr lang="en" dirty="0"/>
              <a:t>)</a:t>
            </a:r>
            <a:endParaRPr dirty="0"/>
          </a:p>
          <a:p>
            <a:pPr marL="457200" lvl="0" indent="-342900" algn="l" rtl="0">
              <a:spcBef>
                <a:spcPts val="0"/>
              </a:spcBef>
              <a:spcAft>
                <a:spcPts val="0"/>
              </a:spcAft>
              <a:buSzPts val="1800"/>
              <a:buAutoNum type="arabicParenR"/>
            </a:pPr>
            <a:r>
              <a:rPr lang="en" dirty="0"/>
              <a:t>Crear un usuario administrador</a:t>
            </a:r>
            <a:endParaRPr dirty="0"/>
          </a:p>
          <a:p>
            <a:pPr marL="914400" lvl="1" indent="-317500" algn="l" rtl="0">
              <a:spcBef>
                <a:spcPts val="0"/>
              </a:spcBef>
              <a:spcAft>
                <a:spcPts val="0"/>
              </a:spcAft>
              <a:buSzPts val="1400"/>
              <a:buAutoNum type="alphaLcParenR"/>
            </a:pPr>
            <a:r>
              <a:rPr lang="en" b="1" dirty="0"/>
              <a:t>sudo docker exec -i -t mongodb bash</a:t>
            </a:r>
            <a:endParaRPr b="1" dirty="0"/>
          </a:p>
          <a:p>
            <a:pPr marL="914400" lvl="1" indent="-317500" algn="l" rtl="0">
              <a:spcBef>
                <a:spcPts val="0"/>
              </a:spcBef>
              <a:spcAft>
                <a:spcPts val="0"/>
              </a:spcAft>
              <a:buSzPts val="1400"/>
              <a:buAutoNum type="alphaLcParenR"/>
            </a:pPr>
            <a:r>
              <a:rPr lang="en" b="1" dirty="0"/>
              <a:t>mongo</a:t>
            </a:r>
            <a:endParaRPr b="1" dirty="0"/>
          </a:p>
          <a:p>
            <a:pPr marL="914400" lvl="1" indent="-317500" algn="l" rtl="0">
              <a:spcBef>
                <a:spcPts val="0"/>
              </a:spcBef>
              <a:spcAft>
                <a:spcPts val="0"/>
              </a:spcAft>
              <a:buSzPts val="1400"/>
              <a:buAutoNum type="alphaLcParenR"/>
            </a:pPr>
            <a:r>
              <a:rPr lang="en" b="1" dirty="0"/>
              <a:t>use admin</a:t>
            </a:r>
            <a:endParaRPr b="1" dirty="0"/>
          </a:p>
          <a:p>
            <a:pPr marL="914400" lvl="1" indent="-317500" algn="l" rtl="0">
              <a:spcBef>
                <a:spcPts val="0"/>
              </a:spcBef>
              <a:spcAft>
                <a:spcPts val="0"/>
              </a:spcAft>
              <a:buSzPts val="1400"/>
              <a:buAutoNum type="alphaLcParenR"/>
            </a:pPr>
            <a:r>
              <a:rPr lang="en" b="1" dirty="0"/>
              <a:t>db.createUser({user:"root", pwd:"root", roles:[{role:"root", db:"admin"}]})</a:t>
            </a:r>
            <a:endParaRPr b="1" dirty="0"/>
          </a:p>
          <a:p>
            <a:pPr marL="914400" lvl="1" indent="-317500" algn="l" rtl="0">
              <a:spcBef>
                <a:spcPts val="0"/>
              </a:spcBef>
              <a:spcAft>
                <a:spcPts val="0"/>
              </a:spcAft>
              <a:buSzPts val="1400"/>
              <a:buAutoNum type="alphaLcParenR"/>
            </a:pPr>
            <a:r>
              <a:rPr lang="en" b="1" dirty="0"/>
              <a:t>exit &amp;&amp; exit</a:t>
            </a:r>
            <a:r>
              <a:rPr lang="en"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Instalar Studio 3T - Cliente MongoDB</a:t>
            </a:r>
            <a:endParaRPr/>
          </a:p>
        </p:txBody>
      </p:sp>
      <p:sp>
        <p:nvSpPr>
          <p:cNvPr id="166" name="Google Shape;166;p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a:t>Descargar RoboMongo Bundle (</a:t>
            </a:r>
            <a:r>
              <a:rPr lang="en" u="sng" dirty="0">
                <a:solidFill>
                  <a:schemeClr val="hlink"/>
                </a:solidFill>
                <a:hlinkClick r:id="rId3"/>
              </a:rPr>
              <a:t>https://robomongo.org/</a:t>
            </a:r>
            <a:r>
              <a:rPr lang="en" dirty="0"/>
              <a:t>)</a:t>
            </a:r>
            <a:endParaRPr dirty="0"/>
          </a:p>
          <a:p>
            <a:pPr marL="457200" lvl="0" indent="-342900" algn="l" rtl="0">
              <a:spcBef>
                <a:spcPts val="0"/>
              </a:spcBef>
              <a:spcAft>
                <a:spcPts val="0"/>
              </a:spcAft>
              <a:buSzPts val="1800"/>
              <a:buAutoNum type="arabicParenR"/>
            </a:pPr>
            <a:r>
              <a:rPr lang="en" dirty="0"/>
              <a:t>Instalar software</a:t>
            </a:r>
            <a:endParaRPr dirty="0"/>
          </a:p>
          <a:p>
            <a:pPr marL="457200" lvl="0" indent="-342900" algn="l" rtl="0">
              <a:spcBef>
                <a:spcPts val="0"/>
              </a:spcBef>
              <a:spcAft>
                <a:spcPts val="0"/>
              </a:spcAft>
              <a:buSzPts val="1800"/>
              <a:buAutoNum type="arabicParenR"/>
            </a:pPr>
            <a:r>
              <a:rPr lang="en" dirty="0"/>
              <a:t>Ejecutar </a:t>
            </a:r>
            <a:r>
              <a:rPr lang="en" b="1" dirty="0"/>
              <a:t>Studio 3T for Mongo</a:t>
            </a:r>
            <a:endParaRPr b="1" dirty="0"/>
          </a:p>
          <a:p>
            <a:pPr marL="457200" lvl="0" indent="-342900" algn="l" rtl="0">
              <a:spcBef>
                <a:spcPts val="0"/>
              </a:spcBef>
              <a:spcAft>
                <a:spcPts val="0"/>
              </a:spcAft>
              <a:buSzPts val="1800"/>
              <a:buAutoNum type="arabicParenR"/>
            </a:pPr>
            <a:r>
              <a:rPr lang="en" dirty="0"/>
              <a:t>Agregar una conexión con los siguientes parámetros</a:t>
            </a:r>
            <a:endParaRPr dirty="0"/>
          </a:p>
          <a:p>
            <a:pPr marL="914400" lvl="1" indent="-317500" algn="l" rtl="0">
              <a:spcBef>
                <a:spcPts val="0"/>
              </a:spcBef>
              <a:spcAft>
                <a:spcPts val="0"/>
              </a:spcAft>
              <a:buSzPts val="1400"/>
              <a:buAutoNum type="alphaLcParenR"/>
            </a:pPr>
            <a:r>
              <a:rPr lang="en" dirty="0"/>
              <a:t>Server: </a:t>
            </a:r>
            <a:r>
              <a:rPr lang="en" b="1" dirty="0"/>
              <a:t>localhost</a:t>
            </a:r>
            <a:endParaRPr b="1" dirty="0"/>
          </a:p>
          <a:p>
            <a:pPr marL="914400" lvl="1" indent="-317500" algn="l" rtl="0">
              <a:spcBef>
                <a:spcPts val="0"/>
              </a:spcBef>
              <a:spcAft>
                <a:spcPts val="0"/>
              </a:spcAft>
              <a:buSzPts val="1400"/>
              <a:buAutoNum type="alphaLcParenR"/>
            </a:pPr>
            <a:r>
              <a:rPr lang="en" dirty="0"/>
              <a:t>Port: </a:t>
            </a:r>
            <a:r>
              <a:rPr lang="en" b="1" dirty="0"/>
              <a:t>27017</a:t>
            </a:r>
            <a:endParaRPr b="1" dirty="0"/>
          </a:p>
          <a:p>
            <a:pPr marL="914400" lvl="1" indent="-317500" algn="l" rtl="0">
              <a:spcBef>
                <a:spcPts val="0"/>
              </a:spcBef>
              <a:spcAft>
                <a:spcPts val="0"/>
              </a:spcAft>
              <a:buSzPts val="1400"/>
              <a:buAutoNum type="alphaLcParenR"/>
            </a:pPr>
            <a:r>
              <a:rPr lang="en" dirty="0"/>
              <a:t>Authentication:</a:t>
            </a:r>
            <a:endParaRPr dirty="0"/>
          </a:p>
          <a:p>
            <a:pPr marL="1371600" lvl="2" indent="-317500" algn="l" rtl="0">
              <a:spcBef>
                <a:spcPts val="0"/>
              </a:spcBef>
              <a:spcAft>
                <a:spcPts val="0"/>
              </a:spcAft>
              <a:buSzPts val="1400"/>
              <a:buAutoNum type="romanLcParenR"/>
            </a:pPr>
            <a:r>
              <a:rPr lang="en" dirty="0"/>
              <a:t>User: </a:t>
            </a:r>
            <a:r>
              <a:rPr lang="en" b="1" dirty="0"/>
              <a:t>root</a:t>
            </a:r>
            <a:endParaRPr b="1" dirty="0"/>
          </a:p>
          <a:p>
            <a:pPr marL="1371600" lvl="2" indent="-317500" algn="l" rtl="0">
              <a:spcBef>
                <a:spcPts val="0"/>
              </a:spcBef>
              <a:spcAft>
                <a:spcPts val="0"/>
              </a:spcAft>
              <a:buSzPts val="1400"/>
              <a:buAutoNum type="romanLcParenR"/>
            </a:pPr>
            <a:r>
              <a:rPr lang="en" dirty="0"/>
              <a:t>Password: </a:t>
            </a:r>
            <a:r>
              <a:rPr lang="en" b="1" dirty="0"/>
              <a:t>root</a:t>
            </a:r>
            <a:endParaRPr b="1" dirty="0"/>
          </a:p>
          <a:p>
            <a:pPr marL="1371600" lvl="2" indent="-317500" algn="l" rtl="0">
              <a:spcBef>
                <a:spcPts val="0"/>
              </a:spcBef>
              <a:spcAft>
                <a:spcPts val="0"/>
              </a:spcAft>
              <a:buSzPts val="1400"/>
              <a:buAutoNum type="romanLcParenR"/>
            </a:pPr>
            <a:r>
              <a:rPr lang="en" dirty="0"/>
              <a:t>Authentication DB: </a:t>
            </a:r>
            <a:r>
              <a:rPr lang="en" b="1" dirty="0"/>
              <a:t>admin</a:t>
            </a:r>
            <a:endParaRP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774305" y="0"/>
            <a:ext cx="7472195"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Instalar Compass - Cliente MongoDB</a:t>
            </a:r>
            <a:endParaRPr/>
          </a:p>
        </p:txBody>
      </p:sp>
      <p:sp>
        <p:nvSpPr>
          <p:cNvPr id="177" name="Google Shape;177;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a:t>Descargar MongoDB Compass (</a:t>
            </a:r>
            <a:r>
              <a:rPr lang="en" u="sng" dirty="0">
                <a:solidFill>
                  <a:schemeClr val="hlink"/>
                </a:solidFill>
                <a:hlinkClick r:id="rId3"/>
              </a:rPr>
              <a:t>https://www.mongodb.com/es/products/compass</a:t>
            </a:r>
            <a:r>
              <a:rPr lang="en" dirty="0"/>
              <a:t> )</a:t>
            </a:r>
            <a:endParaRPr dirty="0"/>
          </a:p>
          <a:p>
            <a:pPr marL="457200" lvl="0" indent="-342900" algn="l" rtl="0">
              <a:spcBef>
                <a:spcPts val="0"/>
              </a:spcBef>
              <a:spcAft>
                <a:spcPts val="0"/>
              </a:spcAft>
              <a:buSzPts val="1800"/>
              <a:buAutoNum type="arabicParenR"/>
            </a:pPr>
            <a:r>
              <a:rPr lang="en" dirty="0"/>
              <a:t>Instalar software</a:t>
            </a:r>
            <a:endParaRPr dirty="0"/>
          </a:p>
          <a:p>
            <a:pPr marL="457200" lvl="0" indent="-342900" algn="l" rtl="0">
              <a:spcBef>
                <a:spcPts val="0"/>
              </a:spcBef>
              <a:spcAft>
                <a:spcPts val="0"/>
              </a:spcAft>
              <a:buSzPts val="1800"/>
              <a:buAutoNum type="arabicParenR"/>
            </a:pPr>
            <a:r>
              <a:rPr lang="en" dirty="0"/>
              <a:t>Ejecutar </a:t>
            </a:r>
            <a:r>
              <a:rPr lang="en" b="1" dirty="0"/>
              <a:t>Compass</a:t>
            </a:r>
            <a:endParaRPr b="1" dirty="0"/>
          </a:p>
          <a:p>
            <a:pPr marL="457200" lvl="0" indent="-342900" algn="l" rtl="0">
              <a:spcBef>
                <a:spcPts val="0"/>
              </a:spcBef>
              <a:spcAft>
                <a:spcPts val="0"/>
              </a:spcAft>
              <a:buSzPts val="1800"/>
              <a:buAutoNum type="arabicParenR"/>
            </a:pPr>
            <a:r>
              <a:rPr lang="en" dirty="0"/>
              <a:t>Agregar una conexión con los siguientes parámetros</a:t>
            </a:r>
            <a:endParaRPr dirty="0"/>
          </a:p>
          <a:p>
            <a:pPr marL="914400" lvl="1" indent="-317500" algn="l" rtl="0">
              <a:spcBef>
                <a:spcPts val="0"/>
              </a:spcBef>
              <a:spcAft>
                <a:spcPts val="0"/>
              </a:spcAft>
              <a:buSzPts val="1400"/>
              <a:buAutoNum type="alphaLcParenR"/>
            </a:pPr>
            <a:r>
              <a:rPr lang="en" b="1" dirty="0"/>
              <a:t>mongodb://root:root@localhost</a:t>
            </a: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3"/>
          <p:cNvPicPr preferRelativeResize="0"/>
          <p:nvPr/>
        </p:nvPicPr>
        <p:blipFill>
          <a:blip r:embed="rId3">
            <a:alphaModFix/>
          </a:blip>
          <a:stretch>
            <a:fillRect/>
          </a:stretch>
        </p:blipFill>
        <p:spPr>
          <a:xfrm>
            <a:off x="795450" y="152400"/>
            <a:ext cx="7553091"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Comandos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 Shell de MongoDB</a:t>
            </a:r>
            <a:endParaRPr/>
          </a:p>
        </p:txBody>
      </p:sp>
      <p:sp>
        <p:nvSpPr>
          <p:cNvPr id="193" name="Google Shape;193;p3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Help</a:t>
            </a:r>
            <a:r>
              <a:rPr lang="en" sz="1500"/>
              <a:t>: muestra ayuda.</a:t>
            </a:r>
            <a:endParaRPr sz="1500"/>
          </a:p>
          <a:p>
            <a:pPr marL="457200" lvl="0" indent="-323850" algn="l" rtl="0">
              <a:spcBef>
                <a:spcPts val="0"/>
              </a:spcBef>
              <a:spcAft>
                <a:spcPts val="0"/>
              </a:spcAft>
              <a:buSzPts val="1500"/>
              <a:buChar char="●"/>
            </a:pPr>
            <a:r>
              <a:rPr lang="en" sz="1500" b="1"/>
              <a:t>db.help()</a:t>
            </a:r>
            <a:r>
              <a:rPr lang="en" sz="1500"/>
              <a:t>: muestra ayuda de los métodos de la BD.</a:t>
            </a:r>
            <a:endParaRPr sz="1500"/>
          </a:p>
          <a:p>
            <a:pPr marL="457200" lvl="0" indent="-323850" algn="l" rtl="0">
              <a:spcBef>
                <a:spcPts val="0"/>
              </a:spcBef>
              <a:spcAft>
                <a:spcPts val="0"/>
              </a:spcAft>
              <a:buSzPts val="1500"/>
              <a:buChar char="●"/>
            </a:pPr>
            <a:r>
              <a:rPr lang="en" sz="1500" b="1"/>
              <a:t>db.&lt;collection&gt;.help()</a:t>
            </a:r>
            <a:r>
              <a:rPr lang="en" sz="1500"/>
              <a:t>: detalla qué métodos se pueden aplicar a una colección.</a:t>
            </a:r>
            <a:endParaRPr sz="1500"/>
          </a:p>
          <a:p>
            <a:pPr marL="457200" lvl="0" indent="-323850" algn="l" rtl="0">
              <a:spcBef>
                <a:spcPts val="0"/>
              </a:spcBef>
              <a:spcAft>
                <a:spcPts val="0"/>
              </a:spcAft>
              <a:buSzPts val="1500"/>
              <a:buChar char="●"/>
            </a:pPr>
            <a:r>
              <a:rPr lang="en" sz="1500" b="1"/>
              <a:t>show dbs</a:t>
            </a:r>
            <a:r>
              <a:rPr lang="en" sz="1500"/>
              <a:t>: imprime una lista de las bases de datos del servidor.</a:t>
            </a:r>
            <a:endParaRPr sz="1500"/>
          </a:p>
          <a:p>
            <a:pPr marL="457200" lvl="0" indent="-323850" algn="l" rtl="0">
              <a:spcBef>
                <a:spcPts val="0"/>
              </a:spcBef>
              <a:spcAft>
                <a:spcPts val="0"/>
              </a:spcAft>
              <a:buSzPts val="1500"/>
              <a:buChar char="●"/>
            </a:pPr>
            <a:r>
              <a:rPr lang="en" sz="1500" b="1"/>
              <a:t>use &lt;database-name&gt;</a:t>
            </a:r>
            <a:r>
              <a:rPr lang="en" sz="1500"/>
              <a:t>: cambia la base de datos a &lt;db&gt;, haciendo que db apunte la BD seleccionada.</a:t>
            </a:r>
            <a:endParaRPr sz="1500"/>
          </a:p>
          <a:p>
            <a:pPr marL="457200" lvl="0" indent="-323850" algn="l" rtl="0">
              <a:spcBef>
                <a:spcPts val="0"/>
              </a:spcBef>
              <a:spcAft>
                <a:spcPts val="0"/>
              </a:spcAft>
              <a:buSzPts val="1500"/>
              <a:buChar char="●"/>
            </a:pPr>
            <a:r>
              <a:rPr lang="en" sz="1500" b="1"/>
              <a:t>show collections</a:t>
            </a:r>
            <a:r>
              <a:rPr lang="en" sz="1500"/>
              <a:t>: imprime todas las colecciones de la base de datos actual.</a:t>
            </a:r>
            <a:endParaRPr sz="1500"/>
          </a:p>
          <a:p>
            <a:pPr marL="457200" lvl="0" indent="-323850" algn="l" rtl="0">
              <a:spcBef>
                <a:spcPts val="0"/>
              </a:spcBef>
              <a:spcAft>
                <a:spcPts val="0"/>
              </a:spcAft>
              <a:buSzPts val="1500"/>
              <a:buChar char="●"/>
            </a:pPr>
            <a:r>
              <a:rPr lang="en" sz="1500" b="1"/>
              <a:t>show users</a:t>
            </a:r>
            <a:r>
              <a:rPr lang="en" sz="1500"/>
              <a:t>: imprime los usuarios de la BD.</a:t>
            </a:r>
            <a:endParaRPr sz="1500"/>
          </a:p>
          <a:p>
            <a:pPr marL="457200" lvl="0" indent="-323850" algn="l" rtl="0">
              <a:spcBef>
                <a:spcPts val="0"/>
              </a:spcBef>
              <a:spcAft>
                <a:spcPts val="0"/>
              </a:spcAft>
              <a:buSzPts val="1500"/>
              <a:buChar char="●"/>
            </a:pPr>
            <a:r>
              <a:rPr lang="en" sz="1500" b="1"/>
              <a:t>db.stats()</a:t>
            </a:r>
            <a:r>
              <a:rPr lang="en" sz="1500"/>
              <a:t>: Devuelve un documento con el estado actual de la BD.</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Utilizando MongoDB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Consultas básicas MongoDB</a:t>
            </a:r>
            <a:endParaRPr/>
          </a:p>
        </p:txBody>
      </p:sp>
      <p:pic>
        <p:nvPicPr>
          <p:cNvPr id="210" name="Google Shape;210;p38"/>
          <p:cNvPicPr preferRelativeResize="0"/>
          <p:nvPr/>
        </p:nvPicPr>
        <p:blipFill>
          <a:blip r:embed="rId3">
            <a:alphaModFix/>
          </a:blip>
          <a:stretch>
            <a:fillRect/>
          </a:stretch>
        </p:blipFill>
        <p:spPr>
          <a:xfrm>
            <a:off x="1171000" y="1396175"/>
            <a:ext cx="6589376" cy="361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Not Only SQL (NoSQL)</a:t>
            </a:r>
            <a:endParaRPr sz="4000"/>
          </a:p>
        </p:txBody>
      </p:sp>
      <p:sp>
        <p:nvSpPr>
          <p:cNvPr id="74" name="Google Shape;74;p15"/>
          <p:cNvSpPr txBox="1">
            <a:spLocks noGrp="1"/>
          </p:cNvSpPr>
          <p:nvPr>
            <p:ph type="body" idx="1"/>
          </p:nvPr>
        </p:nvSpPr>
        <p:spPr>
          <a:xfrm>
            <a:off x="2325882" y="1475715"/>
            <a:ext cx="6401659" cy="3422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Las características comunes de las bases de datos NoSQL son:</a:t>
            </a:r>
            <a:endParaRPr dirty="0"/>
          </a:p>
          <a:p>
            <a:pPr marL="457200" lvl="0" indent="-330200" algn="l" rtl="0">
              <a:spcBef>
                <a:spcPts val="1600"/>
              </a:spcBef>
              <a:spcAft>
                <a:spcPts val="0"/>
              </a:spcAft>
              <a:buSzPts val="1600"/>
              <a:buChar char="●"/>
            </a:pPr>
            <a:r>
              <a:rPr lang="en" sz="1600" dirty="0"/>
              <a:t>No usar el modelo relacional</a:t>
            </a:r>
            <a:endParaRPr sz="1600" dirty="0"/>
          </a:p>
          <a:p>
            <a:pPr marL="457200" lvl="0" indent="-330200" algn="l" rtl="0">
              <a:spcBef>
                <a:spcPts val="0"/>
              </a:spcBef>
              <a:spcAft>
                <a:spcPts val="0"/>
              </a:spcAft>
              <a:buSzPts val="1600"/>
              <a:buChar char="●"/>
            </a:pPr>
            <a:r>
              <a:rPr lang="en" sz="1600" dirty="0"/>
              <a:t>Funciona bien en clústeres (Escalabilidad Horizontal)</a:t>
            </a:r>
            <a:endParaRPr sz="1600" dirty="0"/>
          </a:p>
          <a:p>
            <a:pPr marL="457200" lvl="0" indent="-330200" algn="l" rtl="0">
              <a:spcBef>
                <a:spcPts val="0"/>
              </a:spcBef>
              <a:spcAft>
                <a:spcPts val="0"/>
              </a:spcAft>
              <a:buSzPts val="1600"/>
              <a:buChar char="●"/>
            </a:pPr>
            <a:r>
              <a:rPr lang="en" sz="1600" dirty="0"/>
              <a:t>Consistencia débil (todos los nodos tendrán los datos actualizados en algún momento)</a:t>
            </a:r>
            <a:endParaRPr sz="1600" dirty="0"/>
          </a:p>
          <a:p>
            <a:pPr marL="457200" lvl="0" indent="-330200" algn="l" rtl="0">
              <a:spcBef>
                <a:spcPts val="0"/>
              </a:spcBef>
              <a:spcAft>
                <a:spcPts val="0"/>
              </a:spcAft>
              <a:buSzPts val="1600"/>
              <a:buChar char="●"/>
            </a:pPr>
            <a:r>
              <a:rPr lang="en" sz="1600" dirty="0"/>
              <a:t>Sin esquema</a:t>
            </a:r>
            <a:endParaRPr sz="1600" dirty="0"/>
          </a:p>
          <a:p>
            <a:pPr marL="457200" lvl="0" indent="-330200" algn="l" rtl="0">
              <a:spcBef>
                <a:spcPts val="0"/>
              </a:spcBef>
              <a:spcAft>
                <a:spcPts val="0"/>
              </a:spcAft>
              <a:buSzPts val="1600"/>
              <a:buChar char="●"/>
            </a:pPr>
            <a:r>
              <a:rPr lang="en" sz="1600" dirty="0"/>
              <a:t>Estructura de datos sencilla. (Arrays o pares clave-valor)</a:t>
            </a:r>
            <a:endParaRPr sz="1600" dirty="0"/>
          </a:p>
          <a:p>
            <a:pPr marL="0" lvl="0" indent="0" algn="l" rtl="0">
              <a:spcBef>
                <a:spcPts val="1600"/>
              </a:spcBef>
              <a:spcAft>
                <a:spcPts val="1600"/>
              </a:spcAft>
              <a:buNone/>
            </a:pPr>
            <a:endParaRPr dirty="0"/>
          </a:p>
        </p:txBody>
      </p:sp>
      <p:pic>
        <p:nvPicPr>
          <p:cNvPr id="4" name="Picture 2" descr="Nosql memes. Best Collection of funny Nosql pictures on iFunny">
            <a:extLst>
              <a:ext uri="{FF2B5EF4-FFF2-40B4-BE49-F238E27FC236}">
                <a16:creationId xmlns:a16="http://schemas.microsoft.com/office/drawing/2014/main" id="{B2905410-ACA4-474F-BF97-A13992DAF6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8"/>
          <a:stretch/>
        </p:blipFill>
        <p:spPr bwMode="auto">
          <a:xfrm>
            <a:off x="97409" y="2571750"/>
            <a:ext cx="2228473" cy="1714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p:txBody>
      </p:sp>
      <p:pic>
        <p:nvPicPr>
          <p:cNvPr id="221" name="Google Shape;221;p40"/>
          <p:cNvPicPr preferRelativeResize="0"/>
          <p:nvPr/>
        </p:nvPicPr>
        <p:blipFill>
          <a:blip r:embed="rId3">
            <a:alphaModFix/>
          </a:blip>
          <a:stretch>
            <a:fillRect/>
          </a:stretch>
        </p:blipFill>
        <p:spPr>
          <a:xfrm>
            <a:off x="1657462" y="1300250"/>
            <a:ext cx="5829073" cy="36271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Operadores de consulta</a:t>
            </a:r>
            <a:endParaRPr sz="2000"/>
          </a:p>
        </p:txBody>
      </p:sp>
      <p:graphicFrame>
        <p:nvGraphicFramePr>
          <p:cNvPr id="264" name="Google Shape;264;p46"/>
          <p:cNvGraphicFramePr/>
          <p:nvPr/>
        </p:nvGraphicFramePr>
        <p:xfrm>
          <a:off x="632100" y="1409925"/>
          <a:ext cx="7879800" cy="3563175"/>
        </p:xfrm>
        <a:graphic>
          <a:graphicData uri="http://schemas.openxmlformats.org/drawingml/2006/table">
            <a:tbl>
              <a:tblPr>
                <a:noFill/>
                <a:tableStyleId>{9F763661-1FB6-47ED-808B-50B44177F484}</a:tableStyleId>
              </a:tblPr>
              <a:tblGrid>
                <a:gridCol w="1018050">
                  <a:extLst>
                    <a:ext uri="{9D8B030D-6E8A-4147-A177-3AD203B41FA5}">
                      <a16:colId xmlns:a16="http://schemas.microsoft.com/office/drawing/2014/main" val="20000"/>
                    </a:ext>
                  </a:extLst>
                </a:gridCol>
                <a:gridCol w="3561225">
                  <a:extLst>
                    <a:ext uri="{9D8B030D-6E8A-4147-A177-3AD203B41FA5}">
                      <a16:colId xmlns:a16="http://schemas.microsoft.com/office/drawing/2014/main" val="20001"/>
                    </a:ext>
                  </a:extLst>
                </a:gridCol>
                <a:gridCol w="3300525">
                  <a:extLst>
                    <a:ext uri="{9D8B030D-6E8A-4147-A177-3AD203B41FA5}">
                      <a16:colId xmlns:a16="http://schemas.microsoft.com/office/drawing/2014/main" val="20002"/>
                    </a:ext>
                  </a:extLst>
                </a:gridCol>
              </a:tblGrid>
              <a:tr h="323925">
                <a:tc>
                  <a:txBody>
                    <a:bodyPr/>
                    <a:lstStyle/>
                    <a:p>
                      <a:pPr marL="0" lvl="0" indent="0" algn="l" rtl="0">
                        <a:spcBef>
                          <a:spcPts val="0"/>
                        </a:spcBef>
                        <a:spcAft>
                          <a:spcPts val="0"/>
                        </a:spcAft>
                        <a:buNone/>
                      </a:pPr>
                      <a:r>
                        <a:rPr lang="en" sz="900">
                          <a:solidFill>
                            <a:schemeClr val="lt1"/>
                          </a:solidFill>
                        </a:rPr>
                        <a:t>Operador</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Descripción</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Ejemplo</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t>$eq</a:t>
                      </a:r>
                      <a:endParaRPr sz="900"/>
                    </a:p>
                  </a:txBody>
                  <a:tcPr marL="91425" marR="91425" marT="91425" marB="91425"/>
                </a:tc>
                <a:tc>
                  <a:txBody>
                    <a:bodyPr/>
                    <a:lstStyle/>
                    <a:p>
                      <a:pPr marL="0" lvl="0" indent="0" algn="l" rtl="0">
                        <a:spcBef>
                          <a:spcPts val="0"/>
                        </a:spcBef>
                        <a:spcAft>
                          <a:spcPts val="0"/>
                        </a:spcAft>
                        <a:buNone/>
                      </a:pPr>
                      <a:r>
                        <a:rPr lang="en" sz="900"/>
                        <a:t>Igual que</a:t>
                      </a:r>
                      <a:endParaRPr sz="900"/>
                    </a:p>
                  </a:txBody>
                  <a:tcPr marL="91425" marR="91425" marT="91425" marB="91425"/>
                </a:tc>
                <a:tc>
                  <a:txBody>
                    <a:bodyPr/>
                    <a:lstStyle/>
                    <a:p>
                      <a:pPr marL="0" lvl="0" indent="0" algn="l" rtl="0">
                        <a:spcBef>
                          <a:spcPts val="0"/>
                        </a:spcBef>
                        <a:spcAft>
                          <a:spcPts val="0"/>
                        </a:spcAft>
                        <a:buNone/>
                      </a:pPr>
                      <a:r>
                        <a:rPr lang="en" sz="900"/>
                        <a:t>db.ships.find({class:{$eq:'P'}})</a:t>
                      </a:r>
                      <a:endParaRPr sz="900"/>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t>$gt</a:t>
                      </a:r>
                      <a:endParaRPr sz="900"/>
                    </a:p>
                  </a:txBody>
                  <a:tcPr marL="91425" marR="91425" marT="91425" marB="91425"/>
                </a:tc>
                <a:tc>
                  <a:txBody>
                    <a:bodyPr/>
                    <a:lstStyle/>
                    <a:p>
                      <a:pPr marL="0" lvl="0" indent="0" algn="l" rtl="0">
                        <a:spcBef>
                          <a:spcPts val="0"/>
                        </a:spcBef>
                        <a:spcAft>
                          <a:spcPts val="0"/>
                        </a:spcAft>
                        <a:buNone/>
                      </a:pPr>
                      <a:r>
                        <a:rPr lang="en" sz="900"/>
                        <a:t>Mayor que</a:t>
                      </a:r>
                      <a:endParaRPr sz="900"/>
                    </a:p>
                  </a:txBody>
                  <a:tcPr marL="91425" marR="91425" marT="91425" marB="91425"/>
                </a:tc>
                <a:tc>
                  <a:txBody>
                    <a:bodyPr/>
                    <a:lstStyle/>
                    <a:p>
                      <a:pPr marL="0" lvl="0" indent="0" algn="l" rtl="0">
                        <a:spcBef>
                          <a:spcPts val="0"/>
                        </a:spcBef>
                        <a:spcAft>
                          <a:spcPts val="0"/>
                        </a:spcAft>
                        <a:buNone/>
                      </a:pPr>
                      <a:r>
                        <a:rPr lang="en" sz="900"/>
                        <a:t>db.ships.find({class:{$gt:'P'}})</a:t>
                      </a:r>
                      <a:endParaRPr sz="900"/>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t>$gte</a:t>
                      </a:r>
                      <a:endParaRPr sz="900"/>
                    </a:p>
                  </a:txBody>
                  <a:tcPr marL="91425" marR="91425" marT="91425" marB="91425"/>
                </a:tc>
                <a:tc>
                  <a:txBody>
                    <a:bodyPr/>
                    <a:lstStyle/>
                    <a:p>
                      <a:pPr marL="0" lvl="0" indent="0" algn="l" rtl="0">
                        <a:spcBef>
                          <a:spcPts val="0"/>
                        </a:spcBef>
                        <a:spcAft>
                          <a:spcPts val="0"/>
                        </a:spcAft>
                        <a:buNone/>
                      </a:pPr>
                      <a:r>
                        <a:rPr lang="en" sz="900"/>
                        <a:t>Mayor o igual que</a:t>
                      </a:r>
                      <a:endParaRPr sz="900"/>
                    </a:p>
                  </a:txBody>
                  <a:tcPr marL="91425" marR="91425" marT="91425" marB="91425"/>
                </a:tc>
                <a:tc>
                  <a:txBody>
                    <a:bodyPr/>
                    <a:lstStyle/>
                    <a:p>
                      <a:pPr marL="0" lvl="0" indent="0" algn="l" rtl="0">
                        <a:spcBef>
                          <a:spcPts val="0"/>
                        </a:spcBef>
                        <a:spcAft>
                          <a:spcPts val="0"/>
                        </a:spcAft>
                        <a:buNone/>
                      </a:pPr>
                      <a:r>
                        <a:rPr lang="en" sz="900"/>
                        <a:t>db.ships.find({class:{$gte:'P'}})</a:t>
                      </a:r>
                      <a:endParaRPr sz="900"/>
                    </a:p>
                  </a:txBody>
                  <a:tcPr marL="91425" marR="91425" marT="91425" marB="91425"/>
                </a:tc>
                <a:extLst>
                  <a:ext uri="{0D108BD9-81ED-4DB2-BD59-A6C34878D82A}">
                    <a16:rowId xmlns:a16="http://schemas.microsoft.com/office/drawing/2014/main" val="10003"/>
                  </a:ext>
                </a:extLst>
              </a:tr>
              <a:tr h="323925">
                <a:tc>
                  <a:txBody>
                    <a:bodyPr/>
                    <a:lstStyle/>
                    <a:p>
                      <a:pPr marL="0" lvl="0" indent="0" algn="l" rtl="0">
                        <a:spcBef>
                          <a:spcPts val="0"/>
                        </a:spcBef>
                        <a:spcAft>
                          <a:spcPts val="0"/>
                        </a:spcAft>
                        <a:buNone/>
                      </a:pPr>
                      <a:r>
                        <a:rPr lang="en" sz="900"/>
                        <a:t>$lt</a:t>
                      </a:r>
                      <a:endParaRPr sz="900"/>
                    </a:p>
                  </a:txBody>
                  <a:tcPr marL="91425" marR="91425" marT="91425" marB="91425"/>
                </a:tc>
                <a:tc>
                  <a:txBody>
                    <a:bodyPr/>
                    <a:lstStyle/>
                    <a:p>
                      <a:pPr marL="0" lvl="0" indent="0" algn="l" rtl="0">
                        <a:spcBef>
                          <a:spcPts val="0"/>
                        </a:spcBef>
                        <a:spcAft>
                          <a:spcPts val="0"/>
                        </a:spcAft>
                        <a:buNone/>
                      </a:pPr>
                      <a:r>
                        <a:rPr lang="en" sz="900"/>
                        <a:t>Menor que</a:t>
                      </a:r>
                      <a:endParaRPr sz="900"/>
                    </a:p>
                  </a:txBody>
                  <a:tcPr marL="91425" marR="91425" marT="91425" marB="91425"/>
                </a:tc>
                <a:tc>
                  <a:txBody>
                    <a:bodyPr/>
                    <a:lstStyle/>
                    <a:p>
                      <a:pPr marL="0" lvl="0" indent="0" algn="l" rtl="0">
                        <a:spcBef>
                          <a:spcPts val="0"/>
                        </a:spcBef>
                        <a:spcAft>
                          <a:spcPts val="0"/>
                        </a:spcAft>
                        <a:buNone/>
                      </a:pPr>
                      <a:r>
                        <a:rPr lang="en" sz="900"/>
                        <a:t>db.ships.find({class:{$lt:'P'}})</a:t>
                      </a:r>
                      <a:endParaRPr sz="900"/>
                    </a:p>
                  </a:txBody>
                  <a:tcPr marL="91425" marR="91425" marT="91425" marB="91425"/>
                </a:tc>
                <a:extLst>
                  <a:ext uri="{0D108BD9-81ED-4DB2-BD59-A6C34878D82A}">
                    <a16:rowId xmlns:a16="http://schemas.microsoft.com/office/drawing/2014/main" val="10004"/>
                  </a:ext>
                </a:extLst>
              </a:tr>
              <a:tr h="323925">
                <a:tc>
                  <a:txBody>
                    <a:bodyPr/>
                    <a:lstStyle/>
                    <a:p>
                      <a:pPr marL="0" lvl="0" indent="0" algn="l" rtl="0">
                        <a:spcBef>
                          <a:spcPts val="0"/>
                        </a:spcBef>
                        <a:spcAft>
                          <a:spcPts val="0"/>
                        </a:spcAft>
                        <a:buNone/>
                      </a:pPr>
                      <a:r>
                        <a:rPr lang="en" sz="900"/>
                        <a:t>$lte</a:t>
                      </a:r>
                      <a:endParaRPr sz="900"/>
                    </a:p>
                  </a:txBody>
                  <a:tcPr marL="91425" marR="91425" marT="91425" marB="91425"/>
                </a:tc>
                <a:tc>
                  <a:txBody>
                    <a:bodyPr/>
                    <a:lstStyle/>
                    <a:p>
                      <a:pPr marL="0" lvl="0" indent="0" algn="l" rtl="0">
                        <a:spcBef>
                          <a:spcPts val="0"/>
                        </a:spcBef>
                        <a:spcAft>
                          <a:spcPts val="0"/>
                        </a:spcAft>
                        <a:buNone/>
                      </a:pPr>
                      <a:r>
                        <a:rPr lang="en" sz="900"/>
                        <a:t>Menor o igual que</a:t>
                      </a:r>
                      <a:endParaRPr sz="900"/>
                    </a:p>
                  </a:txBody>
                  <a:tcPr marL="91425" marR="91425" marT="91425" marB="91425"/>
                </a:tc>
                <a:tc>
                  <a:txBody>
                    <a:bodyPr/>
                    <a:lstStyle/>
                    <a:p>
                      <a:pPr marL="0" lvl="0" indent="0" algn="l" rtl="0">
                        <a:spcBef>
                          <a:spcPts val="0"/>
                        </a:spcBef>
                        <a:spcAft>
                          <a:spcPts val="0"/>
                        </a:spcAft>
                        <a:buNone/>
                      </a:pPr>
                      <a:r>
                        <a:rPr lang="en" sz="900"/>
                        <a:t>db.ships.find({class:{$lte:'P'}})</a:t>
                      </a:r>
                      <a:endParaRPr sz="900"/>
                    </a:p>
                  </a:txBody>
                  <a:tcPr marL="91425" marR="91425" marT="91425" marB="91425"/>
                </a:tc>
                <a:extLst>
                  <a:ext uri="{0D108BD9-81ED-4DB2-BD59-A6C34878D82A}">
                    <a16:rowId xmlns:a16="http://schemas.microsoft.com/office/drawing/2014/main" val="10005"/>
                  </a:ext>
                </a:extLst>
              </a:tr>
              <a:tr h="323925">
                <a:tc>
                  <a:txBody>
                    <a:bodyPr/>
                    <a:lstStyle/>
                    <a:p>
                      <a:pPr marL="0" lvl="0" indent="0" algn="l" rtl="0">
                        <a:spcBef>
                          <a:spcPts val="0"/>
                        </a:spcBef>
                        <a:spcAft>
                          <a:spcPts val="0"/>
                        </a:spcAft>
                        <a:buNone/>
                      </a:pPr>
                      <a:r>
                        <a:rPr lang="en" sz="900"/>
                        <a:t>$ne</a:t>
                      </a:r>
                      <a:endParaRPr sz="900"/>
                    </a:p>
                  </a:txBody>
                  <a:tcPr marL="91425" marR="91425" marT="91425" marB="91425"/>
                </a:tc>
                <a:tc>
                  <a:txBody>
                    <a:bodyPr/>
                    <a:lstStyle/>
                    <a:p>
                      <a:pPr marL="0" lvl="0" indent="0" algn="l" rtl="0">
                        <a:spcBef>
                          <a:spcPts val="0"/>
                        </a:spcBef>
                        <a:spcAft>
                          <a:spcPts val="0"/>
                        </a:spcAft>
                        <a:buNone/>
                      </a:pPr>
                      <a:r>
                        <a:rPr lang="en" sz="900"/>
                        <a:t>Distinto a </a:t>
                      </a:r>
                      <a:endParaRPr sz="900"/>
                    </a:p>
                  </a:txBody>
                  <a:tcPr marL="91425" marR="91425" marT="91425" marB="91425"/>
                </a:tc>
                <a:tc>
                  <a:txBody>
                    <a:bodyPr/>
                    <a:lstStyle/>
                    <a:p>
                      <a:pPr marL="0" lvl="0" indent="0" algn="l" rtl="0">
                        <a:spcBef>
                          <a:spcPts val="0"/>
                        </a:spcBef>
                        <a:spcAft>
                          <a:spcPts val="0"/>
                        </a:spcAft>
                        <a:buNone/>
                      </a:pPr>
                      <a:r>
                        <a:rPr lang="en" sz="900"/>
                        <a:t>db.ships.find({class:{$ne:'P'}})</a:t>
                      </a:r>
                      <a:endParaRPr sz="900"/>
                    </a:p>
                  </a:txBody>
                  <a:tcPr marL="91425" marR="91425" marT="91425" marB="91425"/>
                </a:tc>
                <a:extLst>
                  <a:ext uri="{0D108BD9-81ED-4DB2-BD59-A6C34878D82A}">
                    <a16:rowId xmlns:a16="http://schemas.microsoft.com/office/drawing/2014/main" val="10006"/>
                  </a:ext>
                </a:extLst>
              </a:tr>
              <a:tr h="323925">
                <a:tc>
                  <a:txBody>
                    <a:bodyPr/>
                    <a:lstStyle/>
                    <a:p>
                      <a:pPr marL="0" lvl="0" indent="0" algn="l" rtl="0">
                        <a:spcBef>
                          <a:spcPts val="0"/>
                        </a:spcBef>
                        <a:spcAft>
                          <a:spcPts val="0"/>
                        </a:spcAft>
                        <a:buNone/>
                      </a:pPr>
                      <a:r>
                        <a:rPr lang="en" sz="900"/>
                        <a:t>$in</a:t>
                      </a:r>
                      <a:endParaRPr sz="900"/>
                    </a:p>
                  </a:txBody>
                  <a:tcPr marL="91425" marR="91425" marT="91425" marB="91425"/>
                </a:tc>
                <a:tc>
                  <a:txBody>
                    <a:bodyPr/>
                    <a:lstStyle/>
                    <a:p>
                      <a:pPr marL="0" lvl="0" indent="0" algn="l" rtl="0">
                        <a:spcBef>
                          <a:spcPts val="0"/>
                        </a:spcBef>
                        <a:spcAft>
                          <a:spcPts val="0"/>
                        </a:spcAft>
                        <a:buNone/>
                      </a:pPr>
                      <a:r>
                        <a:rPr lang="en" sz="900"/>
                        <a:t>Igual a alguno de los elementos de un array</a:t>
                      </a:r>
                      <a:endParaRPr sz="900"/>
                    </a:p>
                  </a:txBody>
                  <a:tcPr marL="91425" marR="91425" marT="91425" marB="91425"/>
                </a:tc>
                <a:tc>
                  <a:txBody>
                    <a:bodyPr/>
                    <a:lstStyle/>
                    <a:p>
                      <a:pPr marL="0" lvl="0" indent="0" algn="l" rtl="0">
                        <a:spcBef>
                          <a:spcPts val="0"/>
                        </a:spcBef>
                        <a:spcAft>
                          <a:spcPts val="0"/>
                        </a:spcAft>
                        <a:buNone/>
                      </a:pPr>
                      <a:r>
                        <a:rPr lang="en" sz="900"/>
                        <a:t>db.ships.find({class:{$in:['P', 'Q']}})</a:t>
                      </a:r>
                      <a:endParaRPr sz="900"/>
                    </a:p>
                  </a:txBody>
                  <a:tcPr marL="91425" marR="91425" marT="91425" marB="91425"/>
                </a:tc>
                <a:extLst>
                  <a:ext uri="{0D108BD9-81ED-4DB2-BD59-A6C34878D82A}">
                    <a16:rowId xmlns:a16="http://schemas.microsoft.com/office/drawing/2014/main" val="10007"/>
                  </a:ext>
                </a:extLst>
              </a:tr>
              <a:tr h="323925">
                <a:tc>
                  <a:txBody>
                    <a:bodyPr/>
                    <a:lstStyle/>
                    <a:p>
                      <a:pPr marL="0" lvl="0" indent="0" algn="l" rtl="0">
                        <a:spcBef>
                          <a:spcPts val="0"/>
                        </a:spcBef>
                        <a:spcAft>
                          <a:spcPts val="0"/>
                        </a:spcAft>
                        <a:buNone/>
                      </a:pPr>
                      <a:r>
                        <a:rPr lang="en" sz="900"/>
                        <a:t>$exists</a:t>
                      </a:r>
                      <a:endParaRPr sz="900"/>
                    </a:p>
                  </a:txBody>
                  <a:tcPr marL="91425" marR="91425" marT="91425" marB="91425"/>
                </a:tc>
                <a:tc>
                  <a:txBody>
                    <a:bodyPr/>
                    <a:lstStyle/>
                    <a:p>
                      <a:pPr marL="0" lvl="0" indent="0" algn="l" rtl="0">
                        <a:spcBef>
                          <a:spcPts val="0"/>
                        </a:spcBef>
                        <a:spcAft>
                          <a:spcPts val="0"/>
                        </a:spcAft>
                        <a:buNone/>
                      </a:pPr>
                      <a:r>
                        <a:rPr lang="en" sz="900"/>
                        <a:t>Sí un atributo existe o no</a:t>
                      </a:r>
                      <a:endParaRPr sz="900"/>
                    </a:p>
                  </a:txBody>
                  <a:tcPr marL="91425" marR="91425" marT="91425" marB="91425"/>
                </a:tc>
                <a:tc>
                  <a:txBody>
                    <a:bodyPr/>
                    <a:lstStyle/>
                    <a:p>
                      <a:pPr marL="0" lvl="0" indent="0" algn="l" rtl="0">
                        <a:spcBef>
                          <a:spcPts val="0"/>
                        </a:spcBef>
                        <a:spcAft>
                          <a:spcPts val="0"/>
                        </a:spcAft>
                        <a:buNone/>
                      </a:pPr>
                      <a:r>
                        <a:rPr lang="en" sz="900"/>
                        <a:t>db.ships.find({type:{$exists:true}})</a:t>
                      </a:r>
                      <a:endParaRPr sz="900"/>
                    </a:p>
                  </a:txBody>
                  <a:tcPr marL="91425" marR="91425" marT="91425" marB="91425"/>
                </a:tc>
                <a:extLst>
                  <a:ext uri="{0D108BD9-81ED-4DB2-BD59-A6C34878D82A}">
                    <a16:rowId xmlns:a16="http://schemas.microsoft.com/office/drawing/2014/main" val="10008"/>
                  </a:ext>
                </a:extLst>
              </a:tr>
              <a:tr h="323925">
                <a:tc>
                  <a:txBody>
                    <a:bodyPr/>
                    <a:lstStyle/>
                    <a:p>
                      <a:pPr marL="0" lvl="0" indent="0" algn="l" rtl="0">
                        <a:spcBef>
                          <a:spcPts val="0"/>
                        </a:spcBef>
                        <a:spcAft>
                          <a:spcPts val="0"/>
                        </a:spcAft>
                        <a:buNone/>
                      </a:pPr>
                      <a:r>
                        <a:rPr lang="en" sz="900"/>
                        <a:t>$regex</a:t>
                      </a:r>
                      <a:endParaRPr sz="900"/>
                    </a:p>
                  </a:txBody>
                  <a:tcPr marL="91425" marR="91425" marT="91425" marB="91425"/>
                </a:tc>
                <a:tc>
                  <a:txBody>
                    <a:bodyPr/>
                    <a:lstStyle/>
                    <a:p>
                      <a:pPr marL="0" lvl="0" indent="0" algn="l" rtl="0">
                        <a:spcBef>
                          <a:spcPts val="0"/>
                        </a:spcBef>
                        <a:spcAft>
                          <a:spcPts val="0"/>
                        </a:spcAft>
                        <a:buNone/>
                      </a:pPr>
                      <a:r>
                        <a:rPr lang="en" sz="900"/>
                        <a:t>Expresiones regulares tipo Perl</a:t>
                      </a:r>
                      <a:endParaRPr sz="900"/>
                    </a:p>
                  </a:txBody>
                  <a:tcPr marL="91425" marR="91425" marT="91425" marB="91425"/>
                </a:tc>
                <a:tc>
                  <a:txBody>
                    <a:bodyPr/>
                    <a:lstStyle/>
                    <a:p>
                      <a:pPr marL="0" lvl="0" indent="0" algn="l" rtl="0">
                        <a:spcBef>
                          <a:spcPts val="0"/>
                        </a:spcBef>
                        <a:spcAft>
                          <a:spcPts val="0"/>
                        </a:spcAft>
                        <a:buNone/>
                      </a:pPr>
                      <a:r>
                        <a:rPr lang="en" sz="900"/>
                        <a:t>db.ships.find({name : {$regex:'^USS\\sE'}})</a:t>
                      </a:r>
                      <a:endParaRPr sz="900"/>
                    </a:p>
                  </a:txBody>
                  <a:tcPr marL="91425" marR="91425" marT="91425" marB="91425"/>
                </a:tc>
                <a:extLst>
                  <a:ext uri="{0D108BD9-81ED-4DB2-BD59-A6C34878D82A}">
                    <a16:rowId xmlns:a16="http://schemas.microsoft.com/office/drawing/2014/main" val="10009"/>
                  </a:ext>
                </a:extLst>
              </a:tr>
              <a:tr h="323925">
                <a:tc>
                  <a:txBody>
                    <a:bodyPr/>
                    <a:lstStyle/>
                    <a:p>
                      <a:pPr marL="0" lvl="0" indent="0" algn="l" rtl="0">
                        <a:spcBef>
                          <a:spcPts val="0"/>
                        </a:spcBef>
                        <a:spcAft>
                          <a:spcPts val="0"/>
                        </a:spcAft>
                        <a:buNone/>
                      </a:pPr>
                      <a:r>
                        <a:rPr lang="en" sz="900"/>
                        <a:t>$type</a:t>
                      </a:r>
                      <a:endParaRPr sz="900"/>
                    </a:p>
                  </a:txBody>
                  <a:tcPr marL="91425" marR="91425" marT="91425" marB="91425"/>
                </a:tc>
                <a:tc>
                  <a:txBody>
                    <a:bodyPr/>
                    <a:lstStyle/>
                    <a:p>
                      <a:pPr marL="0" lvl="0" indent="0" algn="l" rtl="0">
                        <a:spcBef>
                          <a:spcPts val="0"/>
                        </a:spcBef>
                        <a:spcAft>
                          <a:spcPts val="0"/>
                        </a:spcAft>
                        <a:buNone/>
                      </a:pPr>
                      <a:r>
                        <a:rPr lang="en" sz="900"/>
                        <a:t>Busca el tipo de un determinado campo de un documento</a:t>
                      </a:r>
                      <a:endParaRPr sz="900"/>
                    </a:p>
                  </a:txBody>
                  <a:tcPr marL="91425" marR="91425" marT="91425" marB="91425"/>
                </a:tc>
                <a:tc>
                  <a:txBody>
                    <a:bodyPr/>
                    <a:lstStyle/>
                    <a:p>
                      <a:pPr marL="0" lvl="0" indent="0" algn="l" rtl="0">
                        <a:spcBef>
                          <a:spcPts val="0"/>
                        </a:spcBef>
                        <a:spcAft>
                          <a:spcPts val="0"/>
                        </a:spcAft>
                        <a:buNone/>
                      </a:pPr>
                      <a:r>
                        <a:rPr lang="en" sz="900"/>
                        <a:t>db.ships.find({name : {$type:2}})</a:t>
                      </a:r>
                      <a:endParaRPr sz="900"/>
                    </a:p>
                  </a:txBody>
                  <a:tcPr marL="91425" marR="91425" marT="91425" marB="9142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5449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Ejercicio</a:t>
            </a:r>
            <a:endParaRPr/>
          </a:p>
        </p:txBody>
      </p:sp>
    </p:spTree>
    <p:extLst>
      <p:ext uri="{BB962C8B-B14F-4D97-AF65-F5344CB8AC3E}">
        <p14:creationId xmlns:p14="http://schemas.microsoft.com/office/powerpoint/2010/main" val="45766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Importar Sample Data</a:t>
            </a:r>
            <a:endParaRPr/>
          </a:p>
        </p:txBody>
      </p:sp>
      <p:sp>
        <p:nvSpPr>
          <p:cNvPr id="204" name="Google Shape;204;p37"/>
          <p:cNvSpPr txBox="1">
            <a:spLocks noGrp="1"/>
          </p:cNvSpPr>
          <p:nvPr>
            <p:ph type="body" idx="1"/>
          </p:nvPr>
        </p:nvSpPr>
        <p:spPr>
          <a:xfrm>
            <a:off x="311700" y="1468824"/>
            <a:ext cx="8520600" cy="338057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a:t>Descargar CSV file de Github (</a:t>
            </a:r>
            <a:r>
              <a:rPr lang="en" u="sng" dirty="0">
                <a:solidFill>
                  <a:schemeClr val="hlink"/>
                </a:solidFill>
                <a:latin typeface="Arial"/>
                <a:ea typeface="Arial"/>
                <a:cs typeface="Arial"/>
                <a:sym typeface="Arial"/>
                <a:hlinkClick r:id="rId3"/>
              </a:rPr>
              <a:t>https://raw.githubusercontent.com/al34n1x/DataScience/master/data/retail.csv</a:t>
            </a:r>
            <a:r>
              <a:rPr lang="en" dirty="0"/>
              <a:t>)</a:t>
            </a:r>
            <a:endParaRPr dirty="0"/>
          </a:p>
          <a:p>
            <a:pPr marL="457200" lvl="0" indent="-342900" algn="l" rtl="0">
              <a:spcBef>
                <a:spcPts val="0"/>
              </a:spcBef>
              <a:spcAft>
                <a:spcPts val="0"/>
              </a:spcAft>
              <a:buSzPts val="1800"/>
              <a:buAutoNum type="arabicParenR"/>
            </a:pPr>
            <a:r>
              <a:rPr lang="en" dirty="0"/>
              <a:t>Importar CSV utilizando Studio 3T (o Similar)</a:t>
            </a:r>
            <a:endParaRPr dirty="0"/>
          </a:p>
          <a:p>
            <a:pPr marL="457200" lvl="0" indent="-342900" algn="l" rtl="0">
              <a:spcBef>
                <a:spcPts val="0"/>
              </a:spcBef>
              <a:spcAft>
                <a:spcPts val="0"/>
              </a:spcAft>
              <a:buSzPts val="1800"/>
              <a:buAutoNum type="arabicParenR"/>
            </a:pPr>
            <a:r>
              <a:rPr lang="en" dirty="0"/>
              <a:t>Obtener los siguientes resultados utilizando Queries SQL y NoSQL</a:t>
            </a:r>
            <a:endParaRPr dirty="0"/>
          </a:p>
          <a:p>
            <a:pPr marL="914400" lvl="1" indent="-317500" algn="l" rtl="0">
              <a:spcBef>
                <a:spcPts val="0"/>
              </a:spcBef>
              <a:spcAft>
                <a:spcPts val="0"/>
              </a:spcAft>
              <a:buSzPts val="1400"/>
              <a:buAutoNum type="alphaLcParenR"/>
            </a:pPr>
            <a:r>
              <a:rPr lang="en" dirty="0"/>
              <a:t>Listado completo de la colección </a:t>
            </a:r>
            <a:endParaRPr dirty="0"/>
          </a:p>
          <a:p>
            <a:pPr marL="914400" lvl="1" indent="-317500" algn="l" rtl="0">
              <a:spcBef>
                <a:spcPts val="0"/>
              </a:spcBef>
              <a:spcAft>
                <a:spcPts val="0"/>
              </a:spcAft>
              <a:buSzPts val="1400"/>
              <a:buAutoNum type="alphaLcParenR"/>
            </a:pPr>
            <a:r>
              <a:rPr lang="en" dirty="0"/>
              <a:t>Órdenes del Invoice </a:t>
            </a:r>
            <a:r>
              <a:rPr lang="en" dirty="0">
                <a:solidFill>
                  <a:srgbClr val="000000"/>
                </a:solidFill>
              </a:rPr>
              <a:t>536365 </a:t>
            </a:r>
            <a:endParaRPr dirty="0">
              <a:solidFill>
                <a:srgbClr val="000000"/>
              </a:solidFill>
            </a:endParaRPr>
          </a:p>
          <a:p>
            <a:pPr marL="914400" lvl="1" indent="-317500" algn="l" rtl="0">
              <a:spcBef>
                <a:spcPts val="0"/>
              </a:spcBef>
              <a:spcAft>
                <a:spcPts val="0"/>
              </a:spcAft>
              <a:buSzPts val="1400"/>
              <a:buAutoNum type="alphaLcParenR"/>
            </a:pPr>
            <a:r>
              <a:rPr lang="en" dirty="0"/>
              <a:t>Órdenes del Invoice </a:t>
            </a:r>
            <a:r>
              <a:rPr lang="en" dirty="0">
                <a:solidFill>
                  <a:srgbClr val="000000"/>
                </a:solidFill>
              </a:rPr>
              <a:t>536365 donde cantidad sea menor a 8</a:t>
            </a:r>
            <a:endParaRPr dirty="0">
              <a:solidFill>
                <a:srgbClr val="000000"/>
              </a:solidFill>
            </a:endParaRPr>
          </a:p>
          <a:p>
            <a:pPr marL="914400" lvl="1" indent="-317500" algn="l" rtl="0">
              <a:spcBef>
                <a:spcPts val="0"/>
              </a:spcBef>
              <a:spcAft>
                <a:spcPts val="0"/>
              </a:spcAft>
              <a:buClr>
                <a:srgbClr val="000000"/>
              </a:buClr>
              <a:buSzPts val="1400"/>
              <a:buAutoNum type="alphaLcParenR"/>
            </a:pPr>
            <a:r>
              <a:rPr lang="en" dirty="0">
                <a:solidFill>
                  <a:srgbClr val="000000"/>
                </a:solidFill>
              </a:rPr>
              <a:t>Listar órdenes con precio de producto unitario mayor a 5 del cliente 13047</a:t>
            </a:r>
            <a:endParaRPr dirty="0">
              <a:solidFill>
                <a:srgbClr val="000000"/>
              </a:solidFill>
            </a:endParaRPr>
          </a:p>
        </p:txBody>
      </p:sp>
    </p:spTree>
    <p:extLst>
      <p:ext uri="{BB962C8B-B14F-4D97-AF65-F5344CB8AC3E}">
        <p14:creationId xmlns:p14="http://schemas.microsoft.com/office/powerpoint/2010/main" val="706618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Utilizando MongoDB (cont)</a:t>
            </a:r>
            <a:endParaRPr dirty="0"/>
          </a:p>
        </p:txBody>
      </p:sp>
    </p:spTree>
    <p:extLst>
      <p:ext uri="{BB962C8B-B14F-4D97-AF65-F5344CB8AC3E}">
        <p14:creationId xmlns:p14="http://schemas.microsoft.com/office/powerpoint/2010/main" val="2997653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Tablas-Creación y modificación </a:t>
            </a:r>
            <a:endParaRPr sz="2000"/>
          </a:p>
        </p:txBody>
      </p:sp>
      <p:pic>
        <p:nvPicPr>
          <p:cNvPr id="227" name="Google Shape;227;p41"/>
          <p:cNvPicPr preferRelativeResize="0"/>
          <p:nvPr/>
        </p:nvPicPr>
        <p:blipFill>
          <a:blip r:embed="rId3">
            <a:alphaModFix/>
          </a:blip>
          <a:stretch>
            <a:fillRect/>
          </a:stretch>
        </p:blipFill>
        <p:spPr>
          <a:xfrm>
            <a:off x="1124788" y="1106000"/>
            <a:ext cx="6894419" cy="37327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Insertar</a:t>
            </a:r>
            <a:endParaRPr sz="2000"/>
          </a:p>
        </p:txBody>
      </p:sp>
      <p:pic>
        <p:nvPicPr>
          <p:cNvPr id="233" name="Google Shape;233;p42"/>
          <p:cNvPicPr preferRelativeResize="0"/>
          <p:nvPr/>
        </p:nvPicPr>
        <p:blipFill>
          <a:blip r:embed="rId3">
            <a:alphaModFix/>
          </a:blip>
          <a:stretch>
            <a:fillRect/>
          </a:stretch>
        </p:blipFill>
        <p:spPr>
          <a:xfrm>
            <a:off x="311700" y="1653036"/>
            <a:ext cx="4532374" cy="1837425"/>
          </a:xfrm>
          <a:prstGeom prst="rect">
            <a:avLst/>
          </a:prstGeom>
          <a:noFill/>
          <a:ln>
            <a:noFill/>
          </a:ln>
        </p:spPr>
      </p:pic>
      <p:sp>
        <p:nvSpPr>
          <p:cNvPr id="234" name="Google Shape;234;p42"/>
          <p:cNvSpPr txBox="1">
            <a:spLocks noGrp="1"/>
          </p:cNvSpPr>
          <p:nvPr>
            <p:ph type="body" idx="4294967295"/>
          </p:nvPr>
        </p:nvSpPr>
        <p:spPr>
          <a:xfrm>
            <a:off x="5308200" y="1468825"/>
            <a:ext cx="35241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Las operaciones de inserción afecta a una sola colección. Todas las escrituras en MongoDB son atómicas a nivel de documento</a:t>
            </a:r>
            <a:endParaRPr sz="1500"/>
          </a:p>
          <a:p>
            <a:pPr marL="0" lvl="0" indent="0" algn="l" rtl="0">
              <a:spcBef>
                <a:spcPts val="1600"/>
              </a:spcBef>
              <a:spcAft>
                <a:spcPts val="0"/>
              </a:spcAft>
              <a:buNone/>
            </a:pPr>
            <a:r>
              <a:rPr lang="en" sz="1500" b="1"/>
              <a:t>db.collection.insertOne()</a:t>
            </a:r>
            <a:endParaRPr sz="1500" b="1"/>
          </a:p>
          <a:p>
            <a:pPr marL="0" lvl="0" indent="0" algn="l" rtl="0">
              <a:spcBef>
                <a:spcPts val="1600"/>
              </a:spcBef>
              <a:spcAft>
                <a:spcPts val="0"/>
              </a:spcAft>
              <a:buNone/>
            </a:pPr>
            <a:r>
              <a:rPr lang="en" sz="1500" b="1"/>
              <a:t>db.collection.insertMany()</a:t>
            </a:r>
            <a:endParaRPr sz="1500" b="1"/>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Leer</a:t>
            </a:r>
            <a:endParaRPr sz="2000"/>
          </a:p>
        </p:txBody>
      </p:sp>
      <p:pic>
        <p:nvPicPr>
          <p:cNvPr id="240" name="Google Shape;240;p43"/>
          <p:cNvPicPr preferRelativeResize="0"/>
          <p:nvPr/>
        </p:nvPicPr>
        <p:blipFill>
          <a:blip r:embed="rId3">
            <a:alphaModFix/>
          </a:blip>
          <a:stretch>
            <a:fillRect/>
          </a:stretch>
        </p:blipFill>
        <p:spPr>
          <a:xfrm>
            <a:off x="503425" y="1400975"/>
            <a:ext cx="4266950" cy="2341549"/>
          </a:xfrm>
          <a:prstGeom prst="rect">
            <a:avLst/>
          </a:prstGeom>
          <a:noFill/>
          <a:ln>
            <a:noFill/>
          </a:ln>
        </p:spPr>
      </p:pic>
      <p:pic>
        <p:nvPicPr>
          <p:cNvPr id="241" name="Google Shape;241;p43"/>
          <p:cNvPicPr preferRelativeResize="0"/>
          <p:nvPr/>
        </p:nvPicPr>
        <p:blipFill>
          <a:blip r:embed="rId4">
            <a:alphaModFix/>
          </a:blip>
          <a:stretch>
            <a:fillRect/>
          </a:stretch>
        </p:blipFill>
        <p:spPr>
          <a:xfrm>
            <a:off x="5301850" y="2235425"/>
            <a:ext cx="3659049" cy="672625"/>
          </a:xfrm>
          <a:prstGeom prst="rect">
            <a:avLst/>
          </a:prstGeom>
          <a:noFill/>
          <a:ln>
            <a:noFill/>
          </a:ln>
        </p:spPr>
      </p:pic>
      <p:sp>
        <p:nvSpPr>
          <p:cNvPr id="242" name="Google Shape;242;p43"/>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lectura recuperan documentos de una colección</a:t>
            </a:r>
            <a:endParaRPr sz="1100">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Actualizar</a:t>
            </a:r>
            <a:endParaRPr sz="2000"/>
          </a:p>
        </p:txBody>
      </p:sp>
      <p:sp>
        <p:nvSpPr>
          <p:cNvPr id="248" name="Google Shape;248;p44"/>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actualización modifican los documentos existentes en una colección.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db.collection.updateOne()</a:t>
            </a:r>
            <a:endParaRPr sz="1100" b="1">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db.collection.updateMany()  db.collection.replaceOne()</a:t>
            </a: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pic>
        <p:nvPicPr>
          <p:cNvPr id="249" name="Google Shape;249;p44"/>
          <p:cNvPicPr preferRelativeResize="0"/>
          <p:nvPr/>
        </p:nvPicPr>
        <p:blipFill rotWithShape="1">
          <a:blip r:embed="rId3">
            <a:alphaModFix/>
          </a:blip>
          <a:srcRect l="764" b="3241"/>
          <a:stretch/>
        </p:blipFill>
        <p:spPr>
          <a:xfrm>
            <a:off x="234650" y="1660700"/>
            <a:ext cx="4056325" cy="1763100"/>
          </a:xfrm>
          <a:prstGeom prst="rect">
            <a:avLst/>
          </a:prstGeom>
          <a:noFill/>
          <a:ln>
            <a:noFill/>
          </a:ln>
        </p:spPr>
      </p:pic>
      <p:pic>
        <p:nvPicPr>
          <p:cNvPr id="250" name="Google Shape;250;p44"/>
          <p:cNvPicPr preferRelativeResize="0"/>
          <p:nvPr/>
        </p:nvPicPr>
        <p:blipFill>
          <a:blip r:embed="rId4">
            <a:alphaModFix/>
          </a:blip>
          <a:stretch>
            <a:fillRect/>
          </a:stretch>
        </p:blipFill>
        <p:spPr>
          <a:xfrm>
            <a:off x="5436663" y="2962901"/>
            <a:ext cx="3389424" cy="699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Borrar</a:t>
            </a:r>
            <a:endParaRPr sz="2000"/>
          </a:p>
        </p:txBody>
      </p:sp>
      <p:sp>
        <p:nvSpPr>
          <p:cNvPr id="256" name="Google Shape;256;p45"/>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borrado eliminan documentos existentes en una colección: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db.collection.deleteOne()</a:t>
            </a:r>
            <a:endParaRPr sz="1100" b="1">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db.collection.deleteMany()</a:t>
            </a: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pic>
        <p:nvPicPr>
          <p:cNvPr id="257" name="Google Shape;257;p45"/>
          <p:cNvPicPr preferRelativeResize="0"/>
          <p:nvPr/>
        </p:nvPicPr>
        <p:blipFill>
          <a:blip r:embed="rId3">
            <a:alphaModFix/>
          </a:blip>
          <a:stretch>
            <a:fillRect/>
          </a:stretch>
        </p:blipFill>
        <p:spPr>
          <a:xfrm>
            <a:off x="367450" y="1926925"/>
            <a:ext cx="4756399" cy="1035975"/>
          </a:xfrm>
          <a:prstGeom prst="rect">
            <a:avLst/>
          </a:prstGeom>
          <a:noFill/>
          <a:ln>
            <a:noFill/>
          </a:ln>
        </p:spPr>
      </p:pic>
      <p:pic>
        <p:nvPicPr>
          <p:cNvPr id="258" name="Google Shape;258;p45"/>
          <p:cNvPicPr preferRelativeResize="0"/>
          <p:nvPr/>
        </p:nvPicPr>
        <p:blipFill>
          <a:blip r:embed="rId4">
            <a:alphaModFix/>
          </a:blip>
          <a:stretch>
            <a:fillRect/>
          </a:stretch>
        </p:blipFill>
        <p:spPr>
          <a:xfrm>
            <a:off x="5494450" y="2621050"/>
            <a:ext cx="3273851" cy="53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631800"/>
            <a:ext cx="6143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ACID (SQL) vs BASE (NoSQL)</a:t>
            </a:r>
            <a:endParaRPr sz="4000"/>
          </a:p>
        </p:txBody>
      </p:sp>
      <p:sp>
        <p:nvSpPr>
          <p:cNvPr id="80" name="Google Shape;80;p16"/>
          <p:cNvSpPr txBox="1">
            <a:spLocks noGrp="1"/>
          </p:cNvSpPr>
          <p:nvPr>
            <p:ph type="body" idx="1"/>
          </p:nvPr>
        </p:nvSpPr>
        <p:spPr>
          <a:xfrm>
            <a:off x="1131683" y="1617500"/>
            <a:ext cx="7393285" cy="35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b="1" dirty="0">
                <a:solidFill>
                  <a:srgbClr val="000000"/>
                </a:solidFill>
              </a:rPr>
              <a:t>Atomicidad</a:t>
            </a:r>
          </a:p>
          <a:p>
            <a:pPr marL="0" lvl="0" indent="0" algn="l" rtl="0">
              <a:spcBef>
                <a:spcPts val="0"/>
              </a:spcBef>
              <a:spcAft>
                <a:spcPts val="0"/>
              </a:spcAft>
              <a:buNone/>
            </a:pPr>
            <a:r>
              <a:rPr lang="es-ES" dirty="0">
                <a:solidFill>
                  <a:srgbClr val="000000"/>
                </a:solidFill>
              </a:rPr>
              <a:t>Un cambio debe completarse en su totalidad o no modificar nada en absoluto.</a:t>
            </a:r>
          </a:p>
          <a:p>
            <a:pPr marL="0" lvl="0" indent="0" algn="l" rtl="0">
              <a:spcBef>
                <a:spcPts val="0"/>
              </a:spcBef>
              <a:spcAft>
                <a:spcPts val="0"/>
              </a:spcAft>
              <a:buNone/>
            </a:pPr>
            <a:endParaRPr lang="es-ES" dirty="0">
              <a:solidFill>
                <a:srgbClr val="000000"/>
              </a:solidFill>
            </a:endParaRPr>
          </a:p>
          <a:p>
            <a:pPr marL="0" lvl="0" indent="0" algn="l" rtl="0">
              <a:spcBef>
                <a:spcPts val="0"/>
              </a:spcBef>
              <a:spcAft>
                <a:spcPts val="0"/>
              </a:spcAft>
              <a:buNone/>
            </a:pPr>
            <a:r>
              <a:rPr lang="es-ES" sz="1600" b="1" dirty="0">
                <a:solidFill>
                  <a:srgbClr val="000000"/>
                </a:solidFill>
              </a:rPr>
              <a:t>Consistencia</a:t>
            </a:r>
          </a:p>
          <a:p>
            <a:pPr marL="0" lvl="0" indent="0" algn="l" rtl="0">
              <a:spcBef>
                <a:spcPts val="0"/>
              </a:spcBef>
              <a:spcAft>
                <a:spcPts val="0"/>
              </a:spcAft>
              <a:buNone/>
            </a:pPr>
            <a:r>
              <a:rPr lang="es-ES" dirty="0">
                <a:solidFill>
                  <a:srgbClr val="000000"/>
                </a:solidFill>
              </a:rPr>
              <a:t>Cualquier cambio debe conducir de un estado válido de la base de datos a otro estado válido de acuerdo con las restricciones y el esquema de datos.</a:t>
            </a:r>
          </a:p>
          <a:p>
            <a:pPr marL="0" lvl="0" indent="0" algn="l" rtl="0">
              <a:spcBef>
                <a:spcPts val="0"/>
              </a:spcBef>
              <a:spcAft>
                <a:spcPts val="0"/>
              </a:spcAft>
              <a:buNone/>
            </a:pPr>
            <a:endParaRPr lang="es-ES" dirty="0">
              <a:solidFill>
                <a:srgbClr val="000000"/>
              </a:solidFill>
            </a:endParaRPr>
          </a:p>
          <a:p>
            <a:pPr marL="0" lvl="0" indent="0" algn="l" rtl="0">
              <a:spcBef>
                <a:spcPts val="0"/>
              </a:spcBef>
              <a:spcAft>
                <a:spcPts val="0"/>
              </a:spcAft>
              <a:buNone/>
            </a:pPr>
            <a:r>
              <a:rPr lang="es-ES" sz="1600" b="1" dirty="0">
                <a:solidFill>
                  <a:srgbClr val="000000"/>
                </a:solidFill>
              </a:rPr>
              <a:t>Aislamiento (</a:t>
            </a:r>
            <a:r>
              <a:rPr lang="es-ES" sz="1600" b="1" dirty="0" err="1">
                <a:solidFill>
                  <a:srgbClr val="000000"/>
                </a:solidFill>
              </a:rPr>
              <a:t>Isolation</a:t>
            </a:r>
            <a:r>
              <a:rPr lang="es-ES" sz="1600" b="1" dirty="0">
                <a:solidFill>
                  <a:srgbClr val="000000"/>
                </a:solidFill>
              </a:rPr>
              <a:t>)</a:t>
            </a:r>
          </a:p>
          <a:p>
            <a:pPr marL="0" lvl="0" indent="0" algn="l" rtl="0">
              <a:spcBef>
                <a:spcPts val="0"/>
              </a:spcBef>
              <a:spcAft>
                <a:spcPts val="0"/>
              </a:spcAft>
              <a:buNone/>
            </a:pPr>
            <a:r>
              <a:rPr lang="es-ES" dirty="0">
                <a:solidFill>
                  <a:srgbClr val="000000"/>
                </a:solidFill>
              </a:rPr>
              <a:t>Un cambio no debe afectar a otros cambios que se estén ejecutando al mismo tiempo sobre la base de datos.</a:t>
            </a:r>
          </a:p>
          <a:p>
            <a:pPr marL="0" lvl="0" indent="0" algn="l" rtl="0">
              <a:spcBef>
                <a:spcPts val="0"/>
              </a:spcBef>
              <a:spcAft>
                <a:spcPts val="0"/>
              </a:spcAft>
              <a:buNone/>
            </a:pPr>
            <a:endParaRPr lang="es-ES" dirty="0">
              <a:solidFill>
                <a:srgbClr val="000000"/>
              </a:solidFill>
            </a:endParaRPr>
          </a:p>
          <a:p>
            <a:pPr marL="0" lvl="0" indent="0" algn="l" rtl="0">
              <a:spcBef>
                <a:spcPts val="0"/>
              </a:spcBef>
              <a:spcAft>
                <a:spcPts val="0"/>
              </a:spcAft>
              <a:buNone/>
            </a:pPr>
            <a:r>
              <a:rPr lang="es-ES" sz="1600" b="1" dirty="0">
                <a:solidFill>
                  <a:srgbClr val="000000"/>
                </a:solidFill>
              </a:rPr>
              <a:t>Durabilidad</a:t>
            </a:r>
          </a:p>
          <a:p>
            <a:pPr marL="0" lvl="0" indent="0" algn="l" rtl="0">
              <a:spcBef>
                <a:spcPts val="0"/>
              </a:spcBef>
              <a:spcAft>
                <a:spcPts val="0"/>
              </a:spcAft>
              <a:buNone/>
            </a:pPr>
            <a:r>
              <a:rPr lang="es-ES" dirty="0">
                <a:solidFill>
                  <a:srgbClr val="000000"/>
                </a:solidFill>
              </a:rPr>
              <a:t>Una vez completado el cambio, éste debe conservarse, aunque se produzcan fallos en la base de datos o el sistema completo.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Indices y Agregaciones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Indices</a:t>
            </a:r>
            <a:endParaRPr/>
          </a:p>
        </p:txBody>
      </p:sp>
      <p:sp>
        <p:nvSpPr>
          <p:cNvPr id="275" name="Google Shape;275;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Los índices son estructuras especiales que almacenan el valor específico de un campo o conjunto de campos de forma ordenada.</a:t>
            </a:r>
            <a:endParaRPr sz="1400"/>
          </a:p>
          <a:p>
            <a:pPr marL="0" lvl="0" indent="0" algn="l" rtl="0">
              <a:spcBef>
                <a:spcPts val="1600"/>
              </a:spcBef>
              <a:spcAft>
                <a:spcPts val="0"/>
              </a:spcAft>
              <a:buNone/>
            </a:pPr>
            <a:r>
              <a:rPr lang="en" sz="1400"/>
              <a:t>Los índices mejoran el rendimiento de las consultas y operaciones de ordenación:</a:t>
            </a:r>
            <a:endParaRPr sz="1400"/>
          </a:p>
          <a:p>
            <a:pPr marL="457200" lvl="0" indent="-317500" algn="l" rtl="0">
              <a:spcBef>
                <a:spcPts val="1600"/>
              </a:spcBef>
              <a:spcAft>
                <a:spcPts val="0"/>
              </a:spcAft>
              <a:buSzPts val="1400"/>
              <a:buChar char="●"/>
            </a:pPr>
            <a:r>
              <a:rPr lang="en" sz="1400"/>
              <a:t>Operan de modo similar a los de los RDBMS.</a:t>
            </a:r>
            <a:endParaRPr sz="1400"/>
          </a:p>
          <a:p>
            <a:pPr marL="457200" lvl="0" indent="-317500" algn="l" rtl="0">
              <a:spcBef>
                <a:spcPts val="0"/>
              </a:spcBef>
              <a:spcAft>
                <a:spcPts val="0"/>
              </a:spcAft>
              <a:buSzPts val="1400"/>
              <a:buChar char="●"/>
            </a:pPr>
            <a:r>
              <a:rPr lang="en" sz="1400"/>
              <a:t>Por defecto se crea un índice en _id durante la creación de la</a:t>
            </a:r>
            <a:endParaRPr sz="1400"/>
          </a:p>
          <a:p>
            <a:pPr marL="457200" lvl="0" indent="-317500" algn="l" rtl="0">
              <a:spcBef>
                <a:spcPts val="0"/>
              </a:spcBef>
              <a:spcAft>
                <a:spcPts val="0"/>
              </a:spcAft>
              <a:buSzPts val="1400"/>
              <a:buChar char="●"/>
            </a:pPr>
            <a:r>
              <a:rPr lang="en" sz="1400"/>
              <a:t>colección. Este índice no se puede borrar.</a:t>
            </a:r>
            <a:endParaRPr sz="1400"/>
          </a:p>
          <a:p>
            <a:pPr marL="457200" lvl="0" indent="-317500" algn="l" rtl="0">
              <a:spcBef>
                <a:spcPts val="0"/>
              </a:spcBef>
              <a:spcAft>
                <a:spcPts val="0"/>
              </a:spcAft>
              <a:buSzPts val="1400"/>
              <a:buChar char="●"/>
            </a:pPr>
            <a:r>
              <a:rPr lang="en" sz="1400"/>
              <a:t>MongoDB usa una estructura B-tree por defecto.</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49"/>
          <p:cNvPicPr preferRelativeResize="0"/>
          <p:nvPr/>
        </p:nvPicPr>
        <p:blipFill>
          <a:blip r:embed="rId3">
            <a:alphaModFix/>
          </a:blip>
          <a:stretch>
            <a:fillRect/>
          </a:stretch>
        </p:blipFill>
        <p:spPr>
          <a:xfrm>
            <a:off x="194925" y="1537250"/>
            <a:ext cx="4819049" cy="2263650"/>
          </a:xfrm>
          <a:prstGeom prst="rect">
            <a:avLst/>
          </a:prstGeom>
          <a:noFill/>
          <a:ln>
            <a:noFill/>
          </a:ln>
        </p:spPr>
      </p:pic>
      <p:sp>
        <p:nvSpPr>
          <p:cNvPr id="281" name="Google Shape;281;p49"/>
          <p:cNvSpPr txBox="1"/>
          <p:nvPr/>
        </p:nvSpPr>
        <p:spPr>
          <a:xfrm>
            <a:off x="194925" y="3989650"/>
            <a:ext cx="47382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latin typeface="Source Code Pro"/>
                <a:ea typeface="Source Code Pro"/>
                <a:cs typeface="Source Code Pro"/>
                <a:sym typeface="Source Code Pro"/>
              </a:rPr>
              <a:t>db.collection.createIndex( &lt;key and index type specification&gt;, &lt;options&gt; ) </a:t>
            </a:r>
            <a:endParaRPr sz="800" i="1">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a:p>
            <a:pPr marL="0" lvl="0" indent="0" algn="l" rtl="0">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a:p>
            <a:pPr marL="0" lvl="0" indent="0" algn="l" rtl="0">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p:txBody>
      </p:sp>
      <p:sp>
        <p:nvSpPr>
          <p:cNvPr id="282" name="Google Shape;282;p49"/>
          <p:cNvSpPr txBox="1"/>
          <p:nvPr/>
        </p:nvSpPr>
        <p:spPr>
          <a:xfrm>
            <a:off x="5639200" y="11690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Tipos de índices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De un solo campo.</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Compuestos.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Multiclave.</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Geoespaciales.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Texto.</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Hash.</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Propiedades de los índices: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Únicos.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Parciales: solo los que cumplen cierta condición.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Dispersos.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TTL: Ideal para logs, borra información al tiempo.</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sp>
        <p:nvSpPr>
          <p:cNvPr id="283" name="Google Shape;283;p49"/>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p:txBody>
      </p:sp>
      <p:sp>
        <p:nvSpPr>
          <p:cNvPr id="289" name="Google Shape;289;p5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Los operadores de agregación procesan registros de datos y responden con los valores obtenidos. Agrupan valores de múltiples documentos y realizan operaciones sobre ellos.</a:t>
            </a:r>
            <a:endParaRPr sz="1400"/>
          </a:p>
          <a:p>
            <a:pPr marL="0" lvl="0" indent="0" algn="l" rtl="0">
              <a:spcBef>
                <a:spcPts val="1600"/>
              </a:spcBef>
              <a:spcAft>
                <a:spcPts val="0"/>
              </a:spcAft>
              <a:buNone/>
            </a:pPr>
            <a:r>
              <a:rPr lang="en" sz="1400"/>
              <a:t>A través de varios pasos los datos son transformados en resultados agregados.</a:t>
            </a:r>
            <a:endParaRPr sz="1400"/>
          </a:p>
          <a:p>
            <a:pPr marL="0" lvl="0" indent="0" algn="l" rtl="0">
              <a:spcBef>
                <a:spcPts val="1600"/>
              </a:spcBef>
              <a:spcAft>
                <a:spcPts val="0"/>
              </a:spcAft>
              <a:buNone/>
            </a:pPr>
            <a:r>
              <a:rPr lang="en" sz="1400"/>
              <a:t>MongoDB también permite el uso de MapReduce para hacer agregación.</a:t>
            </a:r>
            <a:endParaRPr sz="1400"/>
          </a:p>
          <a:p>
            <a:pPr marL="0" lvl="0" indent="0" algn="l" rtl="0">
              <a:spcBef>
                <a:spcPts val="1600"/>
              </a:spcBef>
              <a:spcAft>
                <a:spcPts val="1600"/>
              </a:spcAft>
              <a:buNone/>
            </a:pP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sz="2000"/>
          </a:p>
        </p:txBody>
      </p:sp>
      <p:graphicFrame>
        <p:nvGraphicFramePr>
          <p:cNvPr id="295" name="Google Shape;295;p51"/>
          <p:cNvGraphicFramePr/>
          <p:nvPr/>
        </p:nvGraphicFramePr>
        <p:xfrm>
          <a:off x="1235200" y="1794413"/>
          <a:ext cx="6673600" cy="1566105"/>
        </p:xfrm>
        <a:graphic>
          <a:graphicData uri="http://schemas.openxmlformats.org/drawingml/2006/table">
            <a:tbl>
              <a:tblPr>
                <a:noFill/>
                <a:tableStyleId>{9F763661-1FB6-47ED-808B-50B44177F484}</a:tableStyleId>
              </a:tblPr>
              <a:tblGrid>
                <a:gridCol w="2109100">
                  <a:extLst>
                    <a:ext uri="{9D8B030D-6E8A-4147-A177-3AD203B41FA5}">
                      <a16:colId xmlns:a16="http://schemas.microsoft.com/office/drawing/2014/main" val="20000"/>
                    </a:ext>
                  </a:extLst>
                </a:gridCol>
                <a:gridCol w="4564500">
                  <a:extLst>
                    <a:ext uri="{9D8B030D-6E8A-4147-A177-3AD203B41FA5}">
                      <a16:colId xmlns:a16="http://schemas.microsoft.com/office/drawing/2014/main" val="20001"/>
                    </a:ext>
                  </a:extLst>
                </a:gridCol>
              </a:tblGrid>
              <a:tr h="323925">
                <a:tc>
                  <a:txBody>
                    <a:bodyPr/>
                    <a:lstStyle/>
                    <a:p>
                      <a:pPr marL="0" lvl="0" indent="0" algn="l" rtl="0">
                        <a:spcBef>
                          <a:spcPts val="0"/>
                        </a:spcBef>
                        <a:spcAft>
                          <a:spcPts val="0"/>
                        </a:spcAft>
                        <a:buNone/>
                      </a:pPr>
                      <a:r>
                        <a:rPr lang="en" sz="900">
                          <a:solidFill>
                            <a:schemeClr val="lt1"/>
                          </a:solidFill>
                        </a:rPr>
                        <a:t>Nombre</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Descripción</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db.collection.aggregate()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Proporciona acceso a la pipeline de agregación.</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db.collection.group()</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Agrupa documentos en una colección mediante una clave especificada y realiza un agregación simple. =&gt; </a:t>
                      </a:r>
                      <a:r>
                        <a:rPr lang="en" sz="900" b="1">
                          <a:latin typeface="Source Code Pro"/>
                          <a:ea typeface="Source Code Pro"/>
                          <a:cs typeface="Source Code Pro"/>
                          <a:sym typeface="Source Code Pro"/>
                        </a:rPr>
                        <a:t>Usar aggregate() con opción group</a:t>
                      </a:r>
                      <a:endParaRPr sz="900" b="1">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db.collection.mapReduce()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Realiza agregación MapReduce para conjuntos de datos extensos.</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a:p>
            <a:pPr marL="0" lvl="0" indent="0" algn="l" rtl="0">
              <a:spcBef>
                <a:spcPts val="0"/>
              </a:spcBef>
              <a:spcAft>
                <a:spcPts val="0"/>
              </a:spcAft>
              <a:buNone/>
            </a:pPr>
            <a:r>
              <a:rPr lang="en" sz="2000"/>
              <a:t>Tabla de equivalencias</a:t>
            </a:r>
            <a:endParaRPr sz="2000"/>
          </a:p>
        </p:txBody>
      </p:sp>
      <p:graphicFrame>
        <p:nvGraphicFramePr>
          <p:cNvPr id="301" name="Google Shape;301;p52"/>
          <p:cNvGraphicFramePr/>
          <p:nvPr/>
        </p:nvGraphicFramePr>
        <p:xfrm>
          <a:off x="2560813" y="1432013"/>
          <a:ext cx="4022375" cy="2915325"/>
        </p:xfrm>
        <a:graphic>
          <a:graphicData uri="http://schemas.openxmlformats.org/drawingml/2006/table">
            <a:tbl>
              <a:tblPr>
                <a:noFill/>
                <a:tableStyleId>{9F763661-1FB6-47ED-808B-50B44177F484}</a:tableStyleId>
              </a:tblPr>
              <a:tblGrid>
                <a:gridCol w="2109100">
                  <a:extLst>
                    <a:ext uri="{9D8B030D-6E8A-4147-A177-3AD203B41FA5}">
                      <a16:colId xmlns:a16="http://schemas.microsoft.com/office/drawing/2014/main" val="20000"/>
                    </a:ext>
                  </a:extLst>
                </a:gridCol>
                <a:gridCol w="1913275">
                  <a:extLst>
                    <a:ext uri="{9D8B030D-6E8A-4147-A177-3AD203B41FA5}">
                      <a16:colId xmlns:a16="http://schemas.microsoft.com/office/drawing/2014/main" val="20001"/>
                    </a:ext>
                  </a:extLst>
                </a:gridCol>
              </a:tblGrid>
              <a:tr h="323925">
                <a:tc>
                  <a:txBody>
                    <a:bodyPr/>
                    <a:lstStyle/>
                    <a:p>
                      <a:pPr marL="0" lvl="0" indent="0" algn="l" rtl="0">
                        <a:spcBef>
                          <a:spcPts val="0"/>
                        </a:spcBef>
                        <a:spcAft>
                          <a:spcPts val="0"/>
                        </a:spcAft>
                        <a:buNone/>
                      </a:pPr>
                      <a:r>
                        <a:rPr lang="en" sz="900">
                          <a:solidFill>
                            <a:schemeClr val="lt1"/>
                          </a:solidFill>
                        </a:rPr>
                        <a:t>SQL</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MongoDB</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WHERE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$match</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GROUP BY</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$group</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HAVING</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$match</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3"/>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SELECT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$project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4"/>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ORDER BY</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$sort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5"/>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LIMIT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$limit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6"/>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SUM</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$sum</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7"/>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COUNT()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db.records.count()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 (Ejemplo)</a:t>
            </a:r>
            <a:endParaRPr sz="2000"/>
          </a:p>
        </p:txBody>
      </p:sp>
      <p:sp>
        <p:nvSpPr>
          <p:cNvPr id="307" name="Google Shape;307;p53"/>
          <p:cNvSpPr txBox="1"/>
          <p:nvPr/>
        </p:nvSpPr>
        <p:spPr>
          <a:xfrm>
            <a:off x="1053000" y="1551300"/>
            <a:ext cx="7038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dirty="0">
                <a:latin typeface="Source Code Pro"/>
                <a:ea typeface="Source Code Pro"/>
                <a:cs typeface="Source Code Pro"/>
                <a:sym typeface="Source Code Pro"/>
              </a:rPr>
              <a:t>db.article.aggregate( </a:t>
            </a:r>
            <a:endParaRPr sz="2500" dirty="0">
              <a:latin typeface="Source Code Pro"/>
              <a:ea typeface="Source Code Pro"/>
              <a:cs typeface="Source Code Pro"/>
              <a:sym typeface="Source Code Pro"/>
            </a:endParaRPr>
          </a:p>
          <a:p>
            <a:pPr marL="0" lvl="0" indent="457200" algn="l" rtl="0">
              <a:spcBef>
                <a:spcPts val="0"/>
              </a:spcBef>
              <a:spcAft>
                <a:spcPts val="0"/>
              </a:spcAft>
              <a:buNone/>
            </a:pPr>
            <a:r>
              <a:rPr lang="en" sz="2500" dirty="0">
                <a:latin typeface="Source Code Pro"/>
                <a:ea typeface="Source Code Pro"/>
                <a:cs typeface="Source Code Pro"/>
                <a:sym typeface="Source Code Pro"/>
              </a:rPr>
              <a:t>{</a:t>
            </a:r>
            <a:r>
              <a:rPr lang="en" sz="2500" b="1" dirty="0">
                <a:latin typeface="Source Code Pro"/>
                <a:ea typeface="Source Code Pro"/>
                <a:cs typeface="Source Code Pro"/>
                <a:sym typeface="Source Code Pro"/>
              </a:rPr>
              <a:t>$group</a:t>
            </a:r>
            <a:r>
              <a:rPr lang="en" sz="2500" dirty="0">
                <a:latin typeface="Source Code Pro"/>
                <a:ea typeface="Source Code Pro"/>
                <a:cs typeface="Source Code Pro"/>
                <a:sym typeface="Source Code Pro"/>
              </a:rPr>
              <a:t>: {</a:t>
            </a:r>
            <a:endParaRPr sz="2500" dirty="0">
              <a:latin typeface="Source Code Pro"/>
              <a:ea typeface="Source Code Pro"/>
              <a:cs typeface="Source Code Pro"/>
              <a:sym typeface="Source Code Pro"/>
            </a:endParaRPr>
          </a:p>
          <a:p>
            <a:pPr marL="457200" lvl="0" indent="457200" algn="l" rtl="0">
              <a:spcBef>
                <a:spcPts val="0"/>
              </a:spcBef>
              <a:spcAft>
                <a:spcPts val="0"/>
              </a:spcAft>
              <a:buNone/>
            </a:pPr>
            <a:r>
              <a:rPr lang="en" sz="2500" dirty="0">
                <a:latin typeface="Source Code Pro"/>
                <a:ea typeface="Source Code Pro"/>
                <a:cs typeface="Source Code Pro"/>
                <a:sym typeface="Source Code Pro"/>
              </a:rPr>
              <a:t>_id : "$author",</a:t>
            </a:r>
            <a:endParaRPr sz="2500" dirty="0">
              <a:latin typeface="Source Code Pro"/>
              <a:ea typeface="Source Code Pro"/>
              <a:cs typeface="Source Code Pro"/>
              <a:sym typeface="Source Code Pro"/>
            </a:endParaRPr>
          </a:p>
          <a:p>
            <a:pPr marL="914400" lvl="0" indent="0" algn="l" rtl="0">
              <a:spcBef>
                <a:spcPts val="0"/>
              </a:spcBef>
              <a:spcAft>
                <a:spcPts val="0"/>
              </a:spcAft>
              <a:buNone/>
            </a:pPr>
            <a:r>
              <a:rPr lang="en" sz="2500" dirty="0">
                <a:latin typeface="Source Code Pro"/>
                <a:ea typeface="Source Code Pro"/>
                <a:cs typeface="Source Code Pro"/>
                <a:sym typeface="Source Code Pro"/>
              </a:rPr>
              <a:t>viewsPerAuthor : </a:t>
            </a:r>
            <a:endParaRPr sz="2500" dirty="0">
              <a:latin typeface="Source Code Pro"/>
              <a:ea typeface="Source Code Pro"/>
              <a:cs typeface="Source Code Pro"/>
              <a:sym typeface="Source Code Pro"/>
            </a:endParaRPr>
          </a:p>
          <a:p>
            <a:pPr marL="914400" lvl="0" indent="0" algn="l" rtl="0">
              <a:spcBef>
                <a:spcPts val="0"/>
              </a:spcBef>
              <a:spcAft>
                <a:spcPts val="0"/>
              </a:spcAft>
              <a:buNone/>
            </a:pPr>
            <a:r>
              <a:rPr lang="en" sz="2500" dirty="0">
                <a:latin typeface="Source Code Pro"/>
                <a:ea typeface="Source Code Pro"/>
                <a:cs typeface="Source Code Pro"/>
                <a:sym typeface="Source Code Pro"/>
              </a:rPr>
              <a:t>{ </a:t>
            </a:r>
            <a:r>
              <a:rPr lang="en" sz="2500" b="1" dirty="0">
                <a:latin typeface="Source Code Pro"/>
                <a:ea typeface="Source Code Pro"/>
                <a:cs typeface="Source Code Pro"/>
                <a:sym typeface="Source Code Pro"/>
              </a:rPr>
              <a:t>$sum</a:t>
            </a:r>
            <a:r>
              <a:rPr lang="en" sz="2500" dirty="0">
                <a:latin typeface="Source Code Pro"/>
                <a:ea typeface="Source Code Pro"/>
                <a:cs typeface="Source Code Pro"/>
                <a:sym typeface="Source Code Pro"/>
              </a:rPr>
              <a:t> : "$pageViews" }</a:t>
            </a:r>
          </a:p>
          <a:p>
            <a:pPr marL="914400" lvl="0" indent="0" algn="l" rtl="0">
              <a:spcBef>
                <a:spcPts val="0"/>
              </a:spcBef>
              <a:spcAft>
                <a:spcPts val="0"/>
              </a:spcAft>
              <a:buNone/>
            </a:pPr>
            <a:r>
              <a:rPr lang="en" sz="2500" dirty="0">
                <a:latin typeface="Source Code Pro"/>
                <a:ea typeface="Source Code Pro"/>
                <a:cs typeface="Source Code Pro"/>
                <a:sym typeface="Source Code Pro"/>
              </a:rPr>
              <a:t>}})</a:t>
            </a:r>
            <a:endParaRPr sz="2500" dirty="0">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Pipeline de agregación</a:t>
            </a:r>
            <a:endParaRPr sz="2000"/>
          </a:p>
        </p:txBody>
      </p:sp>
      <p:pic>
        <p:nvPicPr>
          <p:cNvPr id="313" name="Google Shape;313;p54"/>
          <p:cNvPicPr preferRelativeResize="0"/>
          <p:nvPr/>
        </p:nvPicPr>
        <p:blipFill>
          <a:blip r:embed="rId3">
            <a:alphaModFix/>
          </a:blip>
          <a:stretch>
            <a:fillRect/>
          </a:stretch>
        </p:blipFill>
        <p:spPr>
          <a:xfrm>
            <a:off x="1500225" y="1328350"/>
            <a:ext cx="5778901" cy="3571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a:p>
            <a:pPr marL="0" lvl="0" indent="0" algn="l" rtl="0">
              <a:spcBef>
                <a:spcPts val="0"/>
              </a:spcBef>
              <a:spcAft>
                <a:spcPts val="0"/>
              </a:spcAft>
              <a:buNone/>
            </a:pPr>
            <a:r>
              <a:rPr lang="en" sz="2000"/>
              <a:t>MapReduce</a:t>
            </a:r>
            <a:endParaRPr sz="2000"/>
          </a:p>
        </p:txBody>
      </p:sp>
      <p:sp>
        <p:nvSpPr>
          <p:cNvPr id="319" name="Google Shape;319;p5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MapReduce es un enfoque para procesar datos permitiendo:</a:t>
            </a:r>
            <a:endParaRPr sz="1500"/>
          </a:p>
          <a:p>
            <a:pPr marL="457200" lvl="0" indent="-323850" algn="l" rtl="0">
              <a:spcBef>
                <a:spcPts val="1600"/>
              </a:spcBef>
              <a:spcAft>
                <a:spcPts val="0"/>
              </a:spcAft>
              <a:buSzPts val="1500"/>
              <a:buChar char="●"/>
            </a:pPr>
            <a:r>
              <a:rPr lang="en" sz="1500"/>
              <a:t>Ser paralelizado permitiendo que grandes volúmenes de datos sean procesados a través de varios cores/CPUs y máquinas.</a:t>
            </a:r>
            <a:endParaRPr sz="1500"/>
          </a:p>
          <a:p>
            <a:pPr marL="457200" lvl="0" indent="-323850" algn="l" rtl="0">
              <a:spcBef>
                <a:spcPts val="0"/>
              </a:spcBef>
              <a:spcAft>
                <a:spcPts val="0"/>
              </a:spcAft>
              <a:buSzPts val="1500"/>
              <a:buChar char="●"/>
            </a:pPr>
            <a:r>
              <a:rPr lang="en" sz="1500"/>
              <a:t>Procesamiento que se puede describir mediante el uso de JavaScript.</a:t>
            </a:r>
            <a:endParaRPr sz="1500"/>
          </a:p>
          <a:p>
            <a:pPr marL="0" lvl="0" indent="0" algn="l" rtl="0">
              <a:spcBef>
                <a:spcPts val="1600"/>
              </a:spcBef>
              <a:spcAft>
                <a:spcPts val="0"/>
              </a:spcAft>
              <a:buNone/>
            </a:pPr>
            <a:r>
              <a:rPr lang="en" sz="1500"/>
              <a:t>Se materializa a través de dos pasos:</a:t>
            </a:r>
            <a:endParaRPr sz="1500"/>
          </a:p>
          <a:p>
            <a:pPr marL="457200" lvl="0" indent="-323850" algn="l" rtl="0">
              <a:spcBef>
                <a:spcPts val="1600"/>
              </a:spcBef>
              <a:spcAft>
                <a:spcPts val="0"/>
              </a:spcAft>
              <a:buSzPts val="1500"/>
              <a:buChar char="●"/>
            </a:pPr>
            <a:r>
              <a:rPr lang="en" sz="1500"/>
              <a:t>Mapear los datos transformando los documentos de entrada en pares clave/valor.</a:t>
            </a:r>
            <a:endParaRPr sz="1500"/>
          </a:p>
          <a:p>
            <a:pPr marL="457200" lvl="0" indent="-323850" algn="l" rtl="0">
              <a:spcBef>
                <a:spcPts val="0"/>
              </a:spcBef>
              <a:spcAft>
                <a:spcPts val="0"/>
              </a:spcAft>
              <a:buSzPts val="1500"/>
              <a:buChar char="●"/>
            </a:pPr>
            <a:r>
              <a:rPr lang="en" sz="1500"/>
              <a:t>Reducir las entradas conformadas por pares clave y array de valores asociados a esa clave para producir el resultado final.</a:t>
            </a:r>
            <a:endParaRPr sz="1500"/>
          </a:p>
          <a:p>
            <a:pPr marL="0" lvl="0" indent="0" algn="l" rtl="0">
              <a:spcBef>
                <a:spcPts val="1600"/>
              </a:spcBef>
              <a:spcAft>
                <a:spcPts val="1600"/>
              </a:spcAft>
              <a:buNone/>
            </a:pP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Ejercicio</a:t>
            </a:r>
            <a:endParaRPr/>
          </a:p>
        </p:txBody>
      </p:sp>
      <p:sp>
        <p:nvSpPr>
          <p:cNvPr id="325" name="Google Shape;325;p5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Crear una colección e insertar datos</a:t>
            </a:r>
            <a:endParaRPr/>
          </a:p>
          <a:p>
            <a:pPr marL="457200" lvl="0" indent="0" algn="l" rtl="0">
              <a:spcBef>
                <a:spcPts val="1600"/>
              </a:spcBef>
              <a:spcAft>
                <a:spcPts val="0"/>
              </a:spcAft>
              <a:buNone/>
            </a:pPr>
            <a:r>
              <a:rPr lang="en" sz="1500"/>
              <a:t>(Opcional, importar set de datos)</a:t>
            </a:r>
            <a:endParaRPr sz="1500"/>
          </a:p>
          <a:p>
            <a:pPr marL="457200" lvl="0" indent="-342900" algn="l" rtl="0">
              <a:spcBef>
                <a:spcPts val="1600"/>
              </a:spcBef>
              <a:spcAft>
                <a:spcPts val="0"/>
              </a:spcAft>
              <a:buSzPts val="1800"/>
              <a:buChar char="●"/>
            </a:pPr>
            <a:r>
              <a:rPr lang="en"/>
              <a:t>Realizar al menos tres agregaciones utilizando operadores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631800"/>
            <a:ext cx="6143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ACID (SQL) vs BASE (NoSQL)</a:t>
            </a:r>
            <a:endParaRPr sz="4000"/>
          </a:p>
        </p:txBody>
      </p:sp>
      <p:sp>
        <p:nvSpPr>
          <p:cNvPr id="80" name="Google Shape;80;p16"/>
          <p:cNvSpPr txBox="1">
            <a:spLocks noGrp="1"/>
          </p:cNvSpPr>
          <p:nvPr>
            <p:ph type="body" idx="1"/>
          </p:nvPr>
        </p:nvSpPr>
        <p:spPr>
          <a:xfrm>
            <a:off x="2906162" y="1493822"/>
            <a:ext cx="5785166" cy="364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000000"/>
                </a:solidFill>
              </a:rPr>
              <a:t>Basically Available</a:t>
            </a:r>
            <a:endParaRPr dirty="0">
              <a:solidFill>
                <a:srgbClr val="000000"/>
              </a:solidFill>
            </a:endParaRPr>
          </a:p>
          <a:p>
            <a:pPr marL="0" lvl="0" indent="0" algn="l" rtl="0">
              <a:spcBef>
                <a:spcPts val="1600"/>
              </a:spcBef>
              <a:spcAft>
                <a:spcPts val="0"/>
              </a:spcAft>
              <a:buNone/>
            </a:pPr>
            <a:r>
              <a:rPr lang="en" dirty="0">
                <a:solidFill>
                  <a:srgbClr val="000000"/>
                </a:solidFill>
              </a:rPr>
              <a:t>Siempre se obtendrá una respuesta del sistema, aunque sea inconsistente en caso de fallos.</a:t>
            </a:r>
            <a:endParaRPr dirty="0">
              <a:solidFill>
                <a:srgbClr val="000000"/>
              </a:solidFill>
            </a:endParaRPr>
          </a:p>
          <a:p>
            <a:pPr marL="0" lvl="0" indent="0" algn="l" rtl="0">
              <a:spcBef>
                <a:spcPts val="1600"/>
              </a:spcBef>
              <a:spcAft>
                <a:spcPts val="0"/>
              </a:spcAft>
              <a:buNone/>
            </a:pPr>
            <a:r>
              <a:rPr lang="en" sz="1600" b="1" dirty="0">
                <a:solidFill>
                  <a:srgbClr val="000000"/>
                </a:solidFill>
              </a:rPr>
              <a:t>Soft state</a:t>
            </a:r>
            <a:endParaRPr sz="1600" dirty="0">
              <a:solidFill>
                <a:srgbClr val="000000"/>
              </a:solidFill>
            </a:endParaRPr>
          </a:p>
          <a:p>
            <a:pPr marL="0" lvl="0" indent="0" algn="l" rtl="0">
              <a:spcBef>
                <a:spcPts val="1600"/>
              </a:spcBef>
              <a:spcAft>
                <a:spcPts val="0"/>
              </a:spcAft>
              <a:buNone/>
            </a:pPr>
            <a:r>
              <a:rPr lang="en" dirty="0">
                <a:solidFill>
                  <a:srgbClr val="000000"/>
                </a:solidFill>
              </a:rPr>
              <a:t>Debido a la consistencia débil, el estado del sistema cambia constantemente, aunque no haya entradas nuevas de datos.</a:t>
            </a:r>
            <a:endParaRPr dirty="0">
              <a:solidFill>
                <a:srgbClr val="000000"/>
              </a:solidFill>
            </a:endParaRPr>
          </a:p>
          <a:p>
            <a:pPr marL="0" lvl="0" indent="0" algn="l" rtl="0">
              <a:spcBef>
                <a:spcPts val="1600"/>
              </a:spcBef>
              <a:spcAft>
                <a:spcPts val="0"/>
              </a:spcAft>
              <a:buNone/>
            </a:pPr>
            <a:r>
              <a:rPr lang="en" sz="1600" b="1" dirty="0">
                <a:solidFill>
                  <a:srgbClr val="000000"/>
                </a:solidFill>
              </a:rPr>
              <a:t>Eventual consistency</a:t>
            </a:r>
            <a:endParaRPr sz="1600" dirty="0">
              <a:solidFill>
                <a:srgbClr val="000000"/>
              </a:solidFill>
            </a:endParaRPr>
          </a:p>
          <a:p>
            <a:pPr marL="0" lvl="0" indent="0" algn="l" rtl="0">
              <a:spcBef>
                <a:spcPts val="1600"/>
              </a:spcBef>
              <a:spcAft>
                <a:spcPts val="0"/>
              </a:spcAft>
              <a:buNone/>
            </a:pPr>
            <a:r>
              <a:rPr lang="en" dirty="0">
                <a:solidFill>
                  <a:srgbClr val="000000"/>
                </a:solidFill>
              </a:rPr>
              <a:t>El sistema eventualmente se volverá consistente cuando se dejen de recibir entradas. Estos datos se propagan a todas partes tarde o temprano.</a:t>
            </a:r>
            <a:endParaRPr dirty="0">
              <a:solidFill>
                <a:srgbClr val="000000"/>
              </a:solidFill>
            </a:endParaRPr>
          </a:p>
          <a:p>
            <a:pPr marL="0" lvl="0" indent="0" algn="l" rtl="0">
              <a:spcBef>
                <a:spcPts val="1600"/>
              </a:spcBef>
              <a:spcAft>
                <a:spcPts val="1600"/>
              </a:spcAft>
              <a:buNone/>
            </a:pPr>
            <a:endParaRPr dirty="0"/>
          </a:p>
        </p:txBody>
      </p:sp>
      <p:pic>
        <p:nvPicPr>
          <p:cNvPr id="4098" name="Picture 2" descr="When you find out what NoSQL is : r/ProgrammerHumor">
            <a:extLst>
              <a:ext uri="{FF2B5EF4-FFF2-40B4-BE49-F238E27FC236}">
                <a16:creationId xmlns:a16="http://schemas.microsoft.com/office/drawing/2014/main" id="{DE174503-4CC4-4130-A00B-B0604DCE6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379388"/>
            <a:ext cx="2434401" cy="18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0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000000"/>
                </a:solidFill>
              </a:rPr>
              <a:t>SQL vs NoSQL. ¿Cuál es mejor?</a:t>
            </a:r>
            <a:endParaRPr sz="4000"/>
          </a:p>
        </p:txBody>
      </p:sp>
      <p:sp>
        <p:nvSpPr>
          <p:cNvPr id="86" name="Google Shape;86;p17"/>
          <p:cNvSpPr txBox="1">
            <a:spLocks noGrp="1"/>
          </p:cNvSpPr>
          <p:nvPr>
            <p:ph type="body" idx="1"/>
          </p:nvPr>
        </p:nvSpPr>
        <p:spPr>
          <a:xfrm>
            <a:off x="311700" y="1258475"/>
            <a:ext cx="8520600" cy="3630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61950" algn="l" rtl="0">
              <a:spcBef>
                <a:spcPts val="1600"/>
              </a:spcBef>
              <a:spcAft>
                <a:spcPts val="0"/>
              </a:spcAft>
              <a:buClr>
                <a:srgbClr val="000000"/>
              </a:buClr>
              <a:buSzPts val="2100"/>
              <a:buChar char="●"/>
            </a:pPr>
            <a:r>
              <a:rPr lang="en" sz="2100" dirty="0">
                <a:solidFill>
                  <a:srgbClr val="000000"/>
                </a:solidFill>
              </a:rPr>
              <a:t>NoSQL reemplaza a SQL. </a:t>
            </a:r>
            <a:r>
              <a:rPr lang="en" sz="3600" dirty="0">
                <a:solidFill>
                  <a:srgbClr val="000000"/>
                </a:solidFill>
                <a:highlight>
                  <a:srgbClr val="E69138"/>
                </a:highlight>
              </a:rPr>
              <a:t>NO!</a:t>
            </a:r>
            <a:endParaRPr sz="3600" dirty="0">
              <a:solidFill>
                <a:srgbClr val="000000"/>
              </a:solidFill>
              <a:highlight>
                <a:srgbClr val="E69138"/>
              </a:highlight>
            </a:endParaRPr>
          </a:p>
          <a:p>
            <a:pPr marL="457200" lvl="0" indent="-361950" algn="l" rtl="0">
              <a:spcBef>
                <a:spcPts val="0"/>
              </a:spcBef>
              <a:spcAft>
                <a:spcPts val="0"/>
              </a:spcAft>
              <a:buClr>
                <a:srgbClr val="000000"/>
              </a:buClr>
              <a:buSzPts val="2100"/>
              <a:buChar char="●"/>
            </a:pPr>
            <a:r>
              <a:rPr lang="en" sz="2100" dirty="0">
                <a:solidFill>
                  <a:srgbClr val="000000"/>
                </a:solidFill>
              </a:rPr>
              <a:t>NoSQL es mejor/peor que SQL. </a:t>
            </a:r>
            <a:r>
              <a:rPr lang="en" sz="3600" dirty="0">
                <a:solidFill>
                  <a:srgbClr val="000000"/>
                </a:solidFill>
                <a:highlight>
                  <a:srgbClr val="E69138"/>
                </a:highlight>
              </a:rPr>
              <a:t>NO!</a:t>
            </a:r>
            <a:endParaRPr sz="2100" dirty="0">
              <a:solidFill>
                <a:srgbClr val="000000"/>
              </a:solidFill>
            </a:endParaRPr>
          </a:p>
          <a:p>
            <a:pPr marL="457200" lvl="0" indent="-361950" algn="l" rtl="0">
              <a:spcBef>
                <a:spcPts val="0"/>
              </a:spcBef>
              <a:spcAft>
                <a:spcPts val="0"/>
              </a:spcAft>
              <a:buClr>
                <a:srgbClr val="000000"/>
              </a:buClr>
              <a:buSzPts val="2100"/>
              <a:buChar char="●"/>
            </a:pPr>
            <a:r>
              <a:rPr lang="en" sz="2100" dirty="0">
                <a:solidFill>
                  <a:srgbClr val="000000"/>
                </a:solidFill>
              </a:rPr>
              <a:t>Está claro cuando usar NoSQL sobre SQL. </a:t>
            </a:r>
            <a:r>
              <a:rPr lang="en" sz="3600" dirty="0">
                <a:solidFill>
                  <a:srgbClr val="000000"/>
                </a:solidFill>
                <a:highlight>
                  <a:srgbClr val="E69138"/>
                </a:highlight>
              </a:rPr>
              <a:t>NO!</a:t>
            </a:r>
            <a:endParaRPr sz="2100" dirty="0">
              <a:solidFill>
                <a:srgbClr val="000000"/>
              </a:solidFill>
            </a:endParaRPr>
          </a:p>
          <a:p>
            <a:pPr marL="457200" lvl="0" indent="-361950" algn="l" rtl="0">
              <a:spcBef>
                <a:spcPts val="0"/>
              </a:spcBef>
              <a:spcAft>
                <a:spcPts val="0"/>
              </a:spcAft>
              <a:buClr>
                <a:srgbClr val="000000"/>
              </a:buClr>
              <a:buSzPts val="2100"/>
              <a:buChar char="●"/>
            </a:pPr>
            <a:r>
              <a:rPr lang="en" sz="2100" dirty="0">
                <a:solidFill>
                  <a:srgbClr val="000000"/>
                </a:solidFill>
              </a:rPr>
              <a:t>El lenguaje o framework determina la base de datos. </a:t>
            </a:r>
            <a:r>
              <a:rPr lang="en" sz="3600" dirty="0">
                <a:solidFill>
                  <a:srgbClr val="000000"/>
                </a:solidFill>
                <a:highlight>
                  <a:srgbClr val="E69138"/>
                </a:highlight>
              </a:rPr>
              <a:t>NO!</a:t>
            </a:r>
            <a:endParaRPr sz="2100" dirty="0">
              <a:solidFill>
                <a:srgbClr val="000000"/>
              </a:solidFill>
            </a:endParaRPr>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Razones para usar NoSQL</a:t>
            </a:r>
            <a:endParaRPr/>
          </a:p>
        </p:txBody>
      </p:sp>
      <p:sp>
        <p:nvSpPr>
          <p:cNvPr id="92" name="Google Shape;92;p18"/>
          <p:cNvSpPr txBox="1">
            <a:spLocks noGrp="1"/>
          </p:cNvSpPr>
          <p:nvPr>
            <p:ph type="body" idx="2"/>
          </p:nvPr>
        </p:nvSpPr>
        <p:spPr>
          <a:xfrm>
            <a:off x="4731300" y="724200"/>
            <a:ext cx="4147200" cy="382064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Char char="●"/>
            </a:pPr>
            <a:r>
              <a:rPr lang="en" sz="1400" dirty="0">
                <a:solidFill>
                  <a:srgbClr val="000000"/>
                </a:solidFill>
              </a:rPr>
              <a:t>La escalabilidad proporcional al coste.</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Manejo de datos temporales a gran escala.</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Rendimiento. La normalización conlleva un exceso de JOIN no asumibles en cuanto al rendimiento requerido</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Los esquemas de datos no crecen proporcionalmente y hay un desarrollo rápido (agile).</a:t>
            </a:r>
          </a:p>
          <a:p>
            <a:pPr marL="457200" lvl="0" indent="-317500" algn="l" rtl="0">
              <a:spcBef>
                <a:spcPts val="0"/>
              </a:spcBef>
              <a:spcAft>
                <a:spcPts val="0"/>
              </a:spcAft>
              <a:buClr>
                <a:srgbClr val="000000"/>
              </a:buClr>
              <a:buSzPts val="1400"/>
              <a:buChar char="●"/>
            </a:pPr>
            <a:r>
              <a:rPr lang="en" sz="1400" dirty="0">
                <a:solidFill>
                  <a:srgbClr val="000000"/>
                </a:solidFill>
              </a:rPr>
              <a:t>Más responsabilidad en el desarrollador que en el DBMS.</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Razones para usar SQL</a:t>
            </a:r>
            <a:endParaRPr/>
          </a:p>
        </p:txBody>
      </p:sp>
      <p:sp>
        <p:nvSpPr>
          <p:cNvPr id="98" name="Google Shape;98;p19"/>
          <p:cNvSpPr txBox="1">
            <a:spLocks noGrp="1"/>
          </p:cNvSpPr>
          <p:nvPr>
            <p:ph type="body" idx="2"/>
          </p:nvPr>
        </p:nvSpPr>
        <p:spPr>
          <a:xfrm>
            <a:off x="4572001" y="724200"/>
            <a:ext cx="4490518"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Los datos son estructurados y no cambia su esquema</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Lenguaje de consulta SQL estandarizado</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Aplicaciones transaccionales como ERPs y reportería ad-hoc como BI</a:t>
            </a: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Tipo de Base de Datos NoSQL</a:t>
            </a:r>
            <a:endParaRPr/>
          </a:p>
        </p:txBody>
      </p:sp>
      <p:sp>
        <p:nvSpPr>
          <p:cNvPr id="104" name="Google Shape;104;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Clave-Valor. Guardan tuplas con una clave valor</a:t>
            </a:r>
            <a:endParaRPr dirty="0"/>
          </a:p>
          <a:p>
            <a:pPr marL="457200" lvl="0" indent="-342900" algn="l" rtl="0">
              <a:spcBef>
                <a:spcPts val="0"/>
              </a:spcBef>
              <a:spcAft>
                <a:spcPts val="0"/>
              </a:spcAft>
              <a:buSzPts val="1800"/>
              <a:buChar char="●"/>
            </a:pPr>
            <a:r>
              <a:rPr lang="en" dirty="0"/>
              <a:t>Columnar. Recomendadas para consultas y agregaciones de grandes cantidades de datos</a:t>
            </a:r>
            <a:endParaRPr dirty="0"/>
          </a:p>
          <a:p>
            <a:pPr marL="457200" lvl="0" indent="-342900" algn="l" rtl="0">
              <a:spcBef>
                <a:spcPts val="0"/>
              </a:spcBef>
              <a:spcAft>
                <a:spcPts val="0"/>
              </a:spcAft>
              <a:buSzPts val="1800"/>
              <a:buChar char="●"/>
            </a:pPr>
            <a:r>
              <a:rPr lang="en" dirty="0"/>
              <a:t>Documentos. Documentos en formato de datos semi-estructurados (JSON, XML, etc)</a:t>
            </a:r>
            <a:endParaRPr dirty="0"/>
          </a:p>
          <a:p>
            <a:pPr marL="457200" lvl="0" indent="-342900" algn="l" rtl="0">
              <a:spcBef>
                <a:spcPts val="0"/>
              </a:spcBef>
              <a:spcAft>
                <a:spcPts val="0"/>
              </a:spcAft>
              <a:buSzPts val="1800"/>
              <a:buChar char="●"/>
            </a:pPr>
            <a:r>
              <a:rPr lang="en" dirty="0"/>
              <a:t>Grafos. Nodos y aristas para representar datos. Ideal en donde la relación es tan importante cómo el dato</a:t>
            </a:r>
            <a:endParaRPr dirty="0"/>
          </a:p>
        </p:txBody>
      </p:sp>
      <p:pic>
        <p:nvPicPr>
          <p:cNvPr id="105" name="Google Shape;105;p20"/>
          <p:cNvPicPr preferRelativeResize="0"/>
          <p:nvPr/>
        </p:nvPicPr>
        <p:blipFill>
          <a:blip r:embed="rId3">
            <a:alphaModFix/>
          </a:blip>
          <a:stretch>
            <a:fillRect/>
          </a:stretch>
        </p:blipFill>
        <p:spPr>
          <a:xfrm>
            <a:off x="1812975" y="3793049"/>
            <a:ext cx="4809350" cy="1270925"/>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5257</Words>
  <Application>Microsoft Office PowerPoint</Application>
  <PresentationFormat>On-screen Show (16:9)</PresentationFormat>
  <Paragraphs>509</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Mulish</vt:lpstr>
      <vt:lpstr>Arial</vt:lpstr>
      <vt:lpstr>Oswald</vt:lpstr>
      <vt:lpstr>roboto</vt:lpstr>
      <vt:lpstr>Source Code Pro</vt:lpstr>
      <vt:lpstr>Modern Writer</vt:lpstr>
      <vt:lpstr>NoSQL</vt:lpstr>
      <vt:lpstr>PowerPoint Presentation</vt:lpstr>
      <vt:lpstr>Not Only SQL (NoSQL)</vt:lpstr>
      <vt:lpstr>ACID (SQL) vs BASE (NoSQL)</vt:lpstr>
      <vt:lpstr>ACID (SQL) vs BASE (NoSQL)</vt:lpstr>
      <vt:lpstr>SQL vs NoSQL. ¿Cuál es mejor?</vt:lpstr>
      <vt:lpstr>Razones para usar NoSQL</vt:lpstr>
      <vt:lpstr>Razones para usar SQL</vt:lpstr>
      <vt:lpstr>Tipo de Base de Datos NoSQL</vt:lpstr>
      <vt:lpstr>Comparación</vt:lpstr>
      <vt:lpstr>Comparación</vt:lpstr>
      <vt:lpstr>MongoDB</vt:lpstr>
      <vt:lpstr>Qué es MongoDB?</vt:lpstr>
      <vt:lpstr>Características</vt:lpstr>
      <vt:lpstr>Características</vt:lpstr>
      <vt:lpstr>Documentos</vt:lpstr>
      <vt:lpstr>Documentos (Ejemplo)</vt:lpstr>
      <vt:lpstr>Dónde aplicar MongoDB?</vt:lpstr>
      <vt:lpstr>PowerPoint Presentation</vt:lpstr>
      <vt:lpstr>Instalando MongoDB en Docker</vt:lpstr>
      <vt:lpstr>Pasos - instalar y ejecutar imagen MongoDB</vt:lpstr>
      <vt:lpstr>Instalar Studio 3T - Cliente MongoDB</vt:lpstr>
      <vt:lpstr>PowerPoint Presentation</vt:lpstr>
      <vt:lpstr>Instalar Compass - Cliente MongoDB</vt:lpstr>
      <vt:lpstr>PowerPoint Presentation</vt:lpstr>
      <vt:lpstr>Comandos</vt:lpstr>
      <vt:lpstr>La Shell de MongoDB</vt:lpstr>
      <vt:lpstr>Utilizando MongoDB</vt:lpstr>
      <vt:lpstr>Consultas básicas MongoDB</vt:lpstr>
      <vt:lpstr>Correspondencias SQL-MongoDB</vt:lpstr>
      <vt:lpstr>Correspondencias SQL-MongoDB. Operadores de consulta</vt:lpstr>
      <vt:lpstr>Ejercicio</vt:lpstr>
      <vt:lpstr>Importar Sample Data</vt:lpstr>
      <vt:lpstr>Utilizando MongoDB (cont)</vt:lpstr>
      <vt:lpstr>Correspondencias SQL-MongoDB. Tablas-Creación y modificación </vt:lpstr>
      <vt:lpstr>Correspondencias SQL-MongoDB. Insertar</vt:lpstr>
      <vt:lpstr>Correspondencias SQL-MongoDB. Leer</vt:lpstr>
      <vt:lpstr>Correspondencias SQL-MongoDB. Actualizar</vt:lpstr>
      <vt:lpstr>Correspondencias SQL-MongoDB. Borrar</vt:lpstr>
      <vt:lpstr>Indices y Agregaciones</vt:lpstr>
      <vt:lpstr>Indices</vt:lpstr>
      <vt:lpstr>Indices</vt:lpstr>
      <vt:lpstr>Agregaciones</vt:lpstr>
      <vt:lpstr>Agregaciones</vt:lpstr>
      <vt:lpstr>Agregaciones Tabla de equivalencias</vt:lpstr>
      <vt:lpstr>Agregaciones (Ejemplo)</vt:lpstr>
      <vt:lpstr>Pipeline de agregación</vt:lpstr>
      <vt:lpstr>Agregaciones MapReduce</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cp:lastModifiedBy>Barreda, Sebastian</cp:lastModifiedBy>
  <cp:revision>1</cp:revision>
  <dcterms:modified xsi:type="dcterms:W3CDTF">2022-10-18T01:08:38Z</dcterms:modified>
</cp:coreProperties>
</file>