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Poisson Regression of Primary Care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Deighan</a:t>
            </a:r>
          </a:p>
        </p:txBody>
      </p:sp>
    </p:spTree>
    <p:extLst>
      <p:ext uri="{BB962C8B-B14F-4D97-AF65-F5344CB8AC3E}">
        <p14:creationId xmlns:p14="http://schemas.microsoft.com/office/powerpoint/2010/main" val="397648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Fit Tests - continued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0624"/>
            <a:ext cx="6048375" cy="2466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2990624"/>
            <a:ext cx="60293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7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Fit Test: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70" y="2642165"/>
            <a:ext cx="3593967" cy="3599316"/>
          </a:xfrm>
        </p:spPr>
        <p:txBody>
          <a:bodyPr/>
          <a:lstStyle/>
          <a:p>
            <a:r>
              <a:rPr lang="en-US" sz="2000" dirty="0"/>
              <a:t>Null Hypothesis:</a:t>
            </a:r>
          </a:p>
          <a:p>
            <a:pPr lvl="1"/>
            <a:r>
              <a:rPr lang="en-US" sz="1800" dirty="0"/>
              <a:t>Null model fits the data just as well as fitted model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Alternative Hypothesis:</a:t>
            </a:r>
          </a:p>
          <a:p>
            <a:pPr lvl="1"/>
            <a:r>
              <a:rPr lang="en-US" sz="1800" dirty="0"/>
              <a:t>Alternative model fits data better than null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96" y="3450164"/>
            <a:ext cx="60293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20" y="2489765"/>
            <a:ext cx="29622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5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64" y="2494633"/>
            <a:ext cx="2962275" cy="1504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27" y="4309175"/>
            <a:ext cx="8210550" cy="2428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038" y="2923942"/>
            <a:ext cx="3687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None of the confidence intervals include 0</a:t>
            </a:r>
          </a:p>
        </p:txBody>
      </p:sp>
    </p:spTree>
    <p:extLst>
      <p:ext uri="{BB962C8B-B14F-4D97-AF65-F5344CB8AC3E}">
        <p14:creationId xmlns:p14="http://schemas.microsoft.com/office/powerpoint/2010/main" val="86716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219" y="1061041"/>
            <a:ext cx="7724725" cy="49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3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39" y="1640958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66" y="4668358"/>
            <a:ext cx="8239125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83" y="106325"/>
            <a:ext cx="6816689" cy="44024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386" y="956930"/>
            <a:ext cx="3604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five year average model we expect that for a 1 percentage increase in the insured rate that the percentage of individuals with a personal doctor should increase by 1.012 fold.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this may seem like a small change, it can be quite large at the state level.</a:t>
            </a:r>
          </a:p>
        </p:txBody>
      </p:sp>
    </p:spTree>
    <p:extLst>
      <p:ext uri="{BB962C8B-B14F-4D97-AF65-F5344CB8AC3E}">
        <p14:creationId xmlns:p14="http://schemas.microsoft.com/office/powerpoint/2010/main" val="3391098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Poisson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76" y="2285607"/>
            <a:ext cx="4248150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851" y="3705162"/>
            <a:ext cx="18288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126" y="4715142"/>
            <a:ext cx="58102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76250"/>
            <a:ext cx="9144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5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Insured rates have significantly increased in recent years</a:t>
            </a:r>
          </a:p>
          <a:p>
            <a:r>
              <a:rPr lang="en-US" dirty="0"/>
              <a:t>States that did not adopt the Medicaid expansion have significantly lower insured rates (~5%)</a:t>
            </a:r>
          </a:p>
          <a:p>
            <a:r>
              <a:rPr lang="en-US" dirty="0"/>
              <a:t>Higher insured rates in states are correlated with increased proportion of individuals with a personal doctor</a:t>
            </a:r>
          </a:p>
          <a:p>
            <a:pPr lvl="1"/>
            <a:r>
              <a:rPr lang="en-US" dirty="0"/>
              <a:t>For a 1 percentage increase in insured rate we expect the percentage of adults with a personal doctor to increase by about 1.012 fold. </a:t>
            </a:r>
          </a:p>
          <a:p>
            <a:r>
              <a:rPr lang="en-US" dirty="0"/>
              <a:t>Trend does not change significantly from year to year and can be expected to continue in a similar fashion</a:t>
            </a:r>
          </a:p>
          <a:p>
            <a:r>
              <a:rPr lang="en-US" dirty="0"/>
              <a:t>Increase in percentage of individuals indicates an increase in primary care access</a:t>
            </a:r>
          </a:p>
          <a:p>
            <a:pPr lvl="1"/>
            <a:r>
              <a:rPr lang="en-US" dirty="0"/>
              <a:t>Improvement in health outcomes</a:t>
            </a:r>
          </a:p>
          <a:p>
            <a:pPr lvl="1"/>
            <a:r>
              <a:rPr lang="en-US" dirty="0"/>
              <a:t>Decrease in healthcare system costs</a:t>
            </a:r>
          </a:p>
        </p:txBody>
      </p:sp>
    </p:spTree>
    <p:extLst>
      <p:ext uri="{BB962C8B-B14F-4D97-AF65-F5344CB8AC3E}">
        <p14:creationId xmlns:p14="http://schemas.microsoft.com/office/powerpoint/2010/main" val="316885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Care Access and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Improved primary care access </a:t>
            </a:r>
            <a:r>
              <a:rPr lang="en-US" dirty="0"/>
              <a:t>is</a:t>
            </a:r>
            <a:r>
              <a:rPr lang="en" dirty="0"/>
              <a:t> strongly associated improved overall health outcomes and lower healthcare system costs</a:t>
            </a:r>
          </a:p>
          <a:p>
            <a:r>
              <a:rPr lang="en" dirty="0"/>
              <a:t>The uninsured rate has dropped from around 18% in 2013 to 9% in 2016</a:t>
            </a:r>
          </a:p>
          <a:p>
            <a:r>
              <a:rPr lang="en-US" dirty="0"/>
              <a:t>Are higher insured rates correlated with better primary care access?</a:t>
            </a:r>
          </a:p>
          <a:p>
            <a:r>
              <a:rPr lang="en-US" dirty="0"/>
              <a:t>Relationship between number of individuals with a personal doctor and insured rate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Doctor Rate ~ Insured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 statewide data</a:t>
            </a:r>
          </a:p>
          <a:p>
            <a:r>
              <a:rPr lang="en-US" dirty="0"/>
              <a:t>Regress count of individuals with a personal doctor on count of individuals with insurance</a:t>
            </a:r>
          </a:p>
          <a:p>
            <a:r>
              <a:rPr lang="en-US" dirty="0"/>
              <a:t>Standardize counts to rates per 100 individuals (percentage)</a:t>
            </a:r>
          </a:p>
          <a:p>
            <a:r>
              <a:rPr lang="en-US" dirty="0"/>
              <a:t>Use data from 2011 to 2015 </a:t>
            </a:r>
            <a:r>
              <a:rPr lang="en" dirty="0"/>
              <a:t>Behavioral Risk Factor Surveillance System (</a:t>
            </a:r>
            <a:r>
              <a:rPr lang="en-US" dirty="0"/>
              <a:t>BRFSS) annual surveys</a:t>
            </a:r>
          </a:p>
          <a:p>
            <a:r>
              <a:rPr lang="en-US" dirty="0"/>
              <a:t>Total of six models:</a:t>
            </a:r>
          </a:p>
          <a:p>
            <a:pPr lvl="1"/>
            <a:r>
              <a:rPr lang="en-US" dirty="0"/>
              <a:t>1 model for each year</a:t>
            </a:r>
          </a:p>
          <a:p>
            <a:pPr lvl="1"/>
            <a:r>
              <a:rPr lang="en-US" dirty="0"/>
              <a:t>1 model for five year averages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561" y="4813116"/>
            <a:ext cx="3848974" cy="17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Insured Rates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884" y="2496288"/>
            <a:ext cx="4318635" cy="3598863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10880" y="2496288"/>
            <a:ext cx="6284004" cy="2171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Insured rates increase from 2011 through 2012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Noticeable jump from 2013 to 2014</a:t>
            </a:r>
          </a:p>
          <a:p>
            <a:pPr marL="742950" lvl="1" indent="-285750"/>
            <a:r>
              <a:rPr lang="en-US" dirty="0"/>
              <a:t>Period of time when most of the ACA reforms went into effect</a:t>
            </a:r>
          </a:p>
        </p:txBody>
      </p:sp>
    </p:spTree>
    <p:extLst>
      <p:ext uri="{BB962C8B-B14F-4D97-AF65-F5344CB8AC3E}">
        <p14:creationId xmlns:p14="http://schemas.microsoft.com/office/powerpoint/2010/main" val="31215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Medicaid Expansion Adoption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51" y="2497346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Fitted Models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057" y="2124565"/>
            <a:ext cx="7016387" cy="4531417"/>
          </a:xfrm>
        </p:spPr>
      </p:pic>
    </p:spTree>
    <p:extLst>
      <p:ext uri="{BB962C8B-B14F-4D97-AF65-F5344CB8AC3E}">
        <p14:creationId xmlns:p14="http://schemas.microsoft.com/office/powerpoint/2010/main" val="1115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669" y="2100812"/>
            <a:ext cx="6911163" cy="4607442"/>
          </a:xfrm>
        </p:spPr>
      </p:pic>
    </p:spTree>
    <p:extLst>
      <p:ext uri="{BB962C8B-B14F-4D97-AF65-F5344CB8AC3E}">
        <p14:creationId xmlns:p14="http://schemas.microsoft.com/office/powerpoint/2010/main" val="292812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Lack-of-Fit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91" y="2002749"/>
            <a:ext cx="8403265" cy="2341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05" y="4438342"/>
            <a:ext cx="8480351" cy="2345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693" y="2434855"/>
            <a:ext cx="3577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fits the data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Hypothesis: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does not fit the data (lack-of-fit)</a:t>
            </a:r>
          </a:p>
        </p:txBody>
      </p:sp>
    </p:spTree>
    <p:extLst>
      <p:ext uri="{BB962C8B-B14F-4D97-AF65-F5344CB8AC3E}">
        <p14:creationId xmlns:p14="http://schemas.microsoft.com/office/powerpoint/2010/main" val="15250360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299</TotalTime>
  <Words>399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Poisson Regression of Primary Care Access</vt:lpstr>
      <vt:lpstr>Primary Care Access and Insured Rate</vt:lpstr>
      <vt:lpstr>Personal Doctor Rate ~ Insured Rate</vt:lpstr>
      <vt:lpstr>PowerPoint Presentation</vt:lpstr>
      <vt:lpstr>Change in Insured Rates</vt:lpstr>
      <vt:lpstr>Medicaid Expansion Adoption</vt:lpstr>
      <vt:lpstr>Fitted Models</vt:lpstr>
      <vt:lpstr>Residual Plots</vt:lpstr>
      <vt:lpstr>Global Lack-of-Fit Tests</vt:lpstr>
      <vt:lpstr>Global Fit Tests - continued</vt:lpstr>
      <vt:lpstr>Comparative Fit Test: Deviance</vt:lpstr>
      <vt:lpstr>Predictive Power</vt:lpstr>
      <vt:lpstr>PowerPoint Presentation</vt:lpstr>
      <vt:lpstr>PowerPoint Presentation</vt:lpstr>
      <vt:lpstr>PowerPoint Presentation</vt:lpstr>
      <vt:lpstr>Interpreting a Poisson Model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Poisson Regression of Primary Care Access</dc:title>
  <dc:creator>Andrew Deighan</dc:creator>
  <cp:lastModifiedBy>Andrew Deighan</cp:lastModifiedBy>
  <cp:revision>17</cp:revision>
  <dcterms:created xsi:type="dcterms:W3CDTF">2017-04-27T21:34:23Z</dcterms:created>
  <dcterms:modified xsi:type="dcterms:W3CDTF">2017-05-03T16:45:02Z</dcterms:modified>
</cp:coreProperties>
</file>