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15" d="100"/>
          <a:sy n="115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2225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PTIST_MAST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97531" y="101511"/>
            <a:ext cx="7887437" cy="93083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96000"/>
              </a:lnSpc>
              <a:spcBef>
                <a:spcPts val="375"/>
              </a:spcBef>
            </a:pPr>
            <a:r>
              <a:rPr lang="en-US" sz="3000" b="1" dirty="0">
                <a:solidFill>
                  <a:srgbClr val="1F237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INSTITUT UNIVERSITAIRE DES SCIENCES</a:t>
            </a:r>
            <a:endParaRPr lang="en-US" sz="1500" dirty="0"/>
          </a:p>
          <a:p>
            <a:pPr>
              <a:lnSpc>
                <a:spcPct val="96000"/>
              </a:lnSpc>
              <a:spcBef>
                <a:spcPts val="375"/>
              </a:spcBef>
            </a:pPr>
            <a:r>
              <a:rPr lang="en-US" sz="1800" dirty="0">
                <a:solidFill>
                  <a:srgbClr val="1F237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                                         </a:t>
            </a:r>
            <a:r>
              <a:rPr lang="en-US" sz="1800" b="1" dirty="0">
                <a:solidFill>
                  <a:srgbClr val="1F237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(IUS)</a:t>
            </a:r>
            <a:endParaRPr lang="en-US" sz="1500" dirty="0"/>
          </a:p>
        </p:txBody>
      </p:sp>
      <p:sp>
        <p:nvSpPr>
          <p:cNvPr id="3" name="Text 1"/>
          <p:cNvSpPr/>
          <p:nvPr/>
        </p:nvSpPr>
        <p:spPr>
          <a:xfrm>
            <a:off x="1142600" y="1255898"/>
            <a:ext cx="6594185" cy="362831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96000"/>
              </a:lnSpc>
              <a:spcBef>
                <a:spcPts val="375"/>
              </a:spcBef>
            </a:pPr>
            <a:r>
              <a:rPr lang="en-US" sz="1800" b="1" dirty="0">
                <a:solidFill>
                  <a:srgbClr val="1F237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             Faculté des Sciences et technologies</a:t>
            </a:r>
            <a:endParaRPr lang="en-US" sz="1500" dirty="0"/>
          </a:p>
          <a:p>
            <a:pPr>
              <a:lnSpc>
                <a:spcPct val="96000"/>
              </a:lnSpc>
              <a:spcBef>
                <a:spcPts val="375"/>
              </a:spcBef>
            </a:pPr>
            <a:r>
              <a:rPr lang="en-US" sz="1500" b="1" dirty="0">
                <a:solidFill>
                  <a:srgbClr val="1F237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                                                 (FST)</a:t>
            </a:r>
            <a:endParaRPr lang="en-US" sz="1500" dirty="0"/>
          </a:p>
          <a:p>
            <a:pPr>
              <a:lnSpc>
                <a:spcPct val="96000"/>
              </a:lnSpc>
              <a:spcBef>
                <a:spcPts val="375"/>
              </a:spcBef>
            </a:pPr>
            <a:endParaRPr lang="en-US" sz="1500" dirty="0"/>
          </a:p>
          <a:p>
            <a:pPr>
              <a:lnSpc>
                <a:spcPct val="96000"/>
              </a:lnSpc>
              <a:spcBef>
                <a:spcPts val="375"/>
              </a:spcBef>
            </a:pPr>
            <a:endParaRPr lang="en-US" sz="1500" dirty="0"/>
          </a:p>
          <a:p>
            <a:pPr>
              <a:lnSpc>
                <a:spcPct val="96000"/>
              </a:lnSpc>
              <a:spcBef>
                <a:spcPts val="375"/>
              </a:spcBef>
            </a:pPr>
            <a:r>
              <a:rPr lang="en-US" sz="1500" dirty="0">
                <a:solidFill>
                  <a:srgbClr val="1F237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                        Niveau : L3 (Sciences Informatiques)</a:t>
            </a:r>
            <a:endParaRPr lang="en-US" sz="1500" dirty="0"/>
          </a:p>
          <a:p>
            <a:pPr>
              <a:lnSpc>
                <a:spcPct val="96000"/>
              </a:lnSpc>
              <a:spcBef>
                <a:spcPts val="375"/>
              </a:spcBef>
            </a:pPr>
            <a:endParaRPr lang="en-US" sz="1500" dirty="0"/>
          </a:p>
          <a:p>
            <a:pPr>
              <a:lnSpc>
                <a:spcPct val="96000"/>
              </a:lnSpc>
              <a:spcBef>
                <a:spcPts val="375"/>
              </a:spcBef>
            </a:pPr>
            <a:endParaRPr lang="en-US" sz="1500" dirty="0"/>
          </a:p>
          <a:p>
            <a:pPr>
              <a:lnSpc>
                <a:spcPct val="96000"/>
              </a:lnSpc>
              <a:spcBef>
                <a:spcPts val="375"/>
              </a:spcBef>
            </a:pPr>
            <a:r>
              <a:rPr lang="en-US" sz="1500" dirty="0">
                <a:solidFill>
                  <a:srgbClr val="1F237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Soumis au chargé de Cours : Ismaël SAINT – AMOUR</a:t>
            </a:r>
            <a:endParaRPr lang="en-US" sz="1500" dirty="0"/>
          </a:p>
          <a:p>
            <a:pPr>
              <a:lnSpc>
                <a:spcPct val="96000"/>
              </a:lnSpc>
              <a:spcBef>
                <a:spcPts val="375"/>
              </a:spcBef>
            </a:pPr>
            <a:endParaRPr lang="en-US" sz="1500" dirty="0"/>
          </a:p>
          <a:p>
            <a:pPr>
              <a:lnSpc>
                <a:spcPct val="96000"/>
              </a:lnSpc>
              <a:spcBef>
                <a:spcPts val="375"/>
              </a:spcBef>
            </a:pPr>
            <a:r>
              <a:rPr lang="en-US" sz="1500" dirty="0">
                <a:solidFill>
                  <a:srgbClr val="1F237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Préparé par : Robaldo BADIO</a:t>
            </a:r>
            <a:endParaRPr lang="en-US" sz="1500" dirty="0"/>
          </a:p>
          <a:p>
            <a:pPr>
              <a:lnSpc>
                <a:spcPct val="96000"/>
              </a:lnSpc>
              <a:spcBef>
                <a:spcPts val="375"/>
              </a:spcBef>
            </a:pPr>
            <a:endParaRPr lang="en-US" sz="1500" dirty="0"/>
          </a:p>
          <a:p>
            <a:pPr>
              <a:lnSpc>
                <a:spcPct val="96000"/>
              </a:lnSpc>
              <a:spcBef>
                <a:spcPts val="375"/>
              </a:spcBef>
            </a:pPr>
            <a:endParaRPr lang="en-US" sz="1500" dirty="0"/>
          </a:p>
          <a:p>
            <a:pPr>
              <a:lnSpc>
                <a:spcPct val="96000"/>
              </a:lnSpc>
              <a:spcBef>
                <a:spcPts val="375"/>
              </a:spcBef>
            </a:pPr>
            <a:r>
              <a:rPr lang="en-US" sz="1500" dirty="0">
                <a:solidFill>
                  <a:srgbClr val="1F237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                                       Date : Le 28 / 02 / 2025</a:t>
            </a:r>
            <a:endParaRPr lang="en-US" sz="1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osspub.smallppt.com/ppt/content/20250302/1740919224388983609/20250302120535WJnJ.png"/>
          <p:cNvPicPr>
            <a:picLocks noChangeAspect="1"/>
          </p:cNvPicPr>
          <p:nvPr/>
        </p:nvPicPr>
        <p:blipFill>
          <a:blip r:embed="rId4"/>
          <a:srcRect r="11504"/>
          <a:stretch/>
        </p:blipFill>
        <p:spPr>
          <a:xfrm>
            <a:off x="146619" y="316341"/>
            <a:ext cx="4625549" cy="3018821"/>
          </a:xfrm>
          <a:prstGeom prst="rect">
            <a:avLst/>
          </a:prstGeom>
        </p:spPr>
      </p:pic>
      <p:pic>
        <p:nvPicPr>
          <p:cNvPr id="3" name="Image 1" descr="https://osspub.smallppt.com/ppt/content/20250302/1740919224388983609/20250302120600eNRt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619" y="3493058"/>
            <a:ext cx="8891618" cy="1427766"/>
          </a:xfrm>
          <a:prstGeom prst="rect">
            <a:avLst/>
          </a:prstGeom>
        </p:spPr>
      </p:pic>
      <p:pic>
        <p:nvPicPr>
          <p:cNvPr id="4" name="Image 2" descr="https://osspub.smallppt.com/ppt/content/20250302/1740919224388983609/202503021206137tzx.png"/>
          <p:cNvPicPr>
            <a:picLocks noChangeAspect="1"/>
          </p:cNvPicPr>
          <p:nvPr/>
        </p:nvPicPr>
        <p:blipFill>
          <a:blip r:embed="rId6"/>
          <a:srcRect r="15254"/>
          <a:stretch/>
        </p:blipFill>
        <p:spPr>
          <a:xfrm>
            <a:off x="4827018" y="316341"/>
            <a:ext cx="4211219" cy="301882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osspub.smallppt.com/ppt/content/20250302/1740919224388983609/20250302120737e2sS.png"/>
          <p:cNvPicPr>
            <a:picLocks noChangeAspect="1"/>
          </p:cNvPicPr>
          <p:nvPr/>
        </p:nvPicPr>
        <p:blipFill>
          <a:blip r:embed="rId4"/>
          <a:srcRect r="4762"/>
          <a:stretch/>
        </p:blipFill>
        <p:spPr>
          <a:xfrm>
            <a:off x="4378906" y="663708"/>
            <a:ext cx="4682264" cy="3430294"/>
          </a:xfrm>
          <a:prstGeom prst="rect">
            <a:avLst/>
          </a:prstGeom>
        </p:spPr>
      </p:pic>
      <p:pic>
        <p:nvPicPr>
          <p:cNvPr id="3" name="Image 1" descr="https://osspub.smallppt.com/ppt/content/20250302/1740919224388983609/2025030212080328ti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46" y="2599182"/>
            <a:ext cx="4278361" cy="1542667"/>
          </a:xfrm>
          <a:prstGeom prst="rect">
            <a:avLst/>
          </a:prstGeom>
        </p:spPr>
      </p:pic>
      <p:pic>
        <p:nvPicPr>
          <p:cNvPr id="4" name="Image 2" descr="https://osspub.smallppt.com/ppt/content/20250302/1740919224388983609/20250302120829mk3S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546" y="607553"/>
            <a:ext cx="4278361" cy="19202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2743200" cy="120700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2100" b="1" dirty="0">
                <a:solidFill>
                  <a:srgbClr val="1F237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Guide détaillé pour la configuration d'IGMP sur les routeurs Cisco.</a:t>
            </a:r>
            <a:endParaRPr lang="en-US" sz="1500" dirty="0"/>
          </a:p>
        </p:txBody>
      </p:sp>
      <p:sp>
        <p:nvSpPr>
          <p:cNvPr id="3" name="Shape 1"/>
          <p:cNvSpPr/>
          <p:nvPr/>
        </p:nvSpPr>
        <p:spPr>
          <a:xfrm>
            <a:off x="3383280" y="664769"/>
            <a:ext cx="2560320" cy="1828800"/>
          </a:xfrm>
          <a:custGeom>
            <a:avLst/>
            <a:gdLst/>
            <a:ahLst/>
            <a:cxnLst/>
            <a:rect l="l" t="t" r="r" b="b"/>
            <a:pathLst>
              <a:path w="2560320" h="1828800">
                <a:moveTo>
                  <a:pt x="228600" y="0"/>
                </a:moveTo>
                <a:lnTo>
                  <a:pt x="2331720" y="0"/>
                </a:lnTo>
                <a:quadBezTo>
                  <a:pt x="2560320" y="0"/>
                  <a:pt x="2560320" y="228600"/>
                </a:quadBezTo>
                <a:lnTo>
                  <a:pt x="2560320" y="1600200"/>
                </a:lnTo>
                <a:quadBezTo>
                  <a:pt x="2560320" y="1828800"/>
                  <a:pt x="2331720" y="1828800"/>
                </a:quadBezTo>
                <a:lnTo>
                  <a:pt x="228600" y="1828800"/>
                </a:lnTo>
                <a:quadBezTo>
                  <a:pt x="0" y="1828800"/>
                  <a:pt x="0" y="1600200"/>
                </a:quadBezTo>
                <a:lnTo>
                  <a:pt x="0" y="228600"/>
                </a:lnTo>
                <a:quadBezTo>
                  <a:pt x="0" y="0"/>
                  <a:pt x="228600" y="0"/>
                </a:quadBezTo>
                <a:close/>
              </a:path>
            </a:pathLst>
          </a:custGeom>
          <a:solidFill>
            <a:srgbClr val="1F2374"/>
          </a:solidFill>
          <a:ln w="19050">
            <a:solidFill>
              <a:srgbClr val="C4459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3474720" y="664769"/>
            <a:ext cx="2468880" cy="742379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Comprendre IGMP et son rôle dans les réseaux multicast.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3474720" y="1213409"/>
            <a:ext cx="2468880" cy="91440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Le protocole IGMP est essentiel pour gérer les groupes multicast, permettant une communication efficace entre les hôtes.</a:t>
            </a:r>
            <a:endParaRPr lang="en-US" sz="1500" dirty="0"/>
          </a:p>
        </p:txBody>
      </p:sp>
      <p:sp>
        <p:nvSpPr>
          <p:cNvPr id="6" name="Shape 4"/>
          <p:cNvSpPr/>
          <p:nvPr/>
        </p:nvSpPr>
        <p:spPr>
          <a:xfrm>
            <a:off x="6126480" y="664791"/>
            <a:ext cx="2560320" cy="1828800"/>
          </a:xfrm>
          <a:custGeom>
            <a:avLst/>
            <a:gdLst/>
            <a:ahLst/>
            <a:cxnLst/>
            <a:rect l="l" t="t" r="r" b="b"/>
            <a:pathLst>
              <a:path w="2560320" h="1828800">
                <a:moveTo>
                  <a:pt x="228600" y="0"/>
                </a:moveTo>
                <a:lnTo>
                  <a:pt x="2331720" y="0"/>
                </a:lnTo>
                <a:quadBezTo>
                  <a:pt x="2560320" y="0"/>
                  <a:pt x="2560320" y="228600"/>
                </a:quadBezTo>
                <a:lnTo>
                  <a:pt x="2560320" y="1600200"/>
                </a:lnTo>
                <a:quadBezTo>
                  <a:pt x="2560320" y="1828800"/>
                  <a:pt x="2331720" y="1828800"/>
                </a:quadBezTo>
                <a:lnTo>
                  <a:pt x="228600" y="1828800"/>
                </a:lnTo>
                <a:quadBezTo>
                  <a:pt x="0" y="1828800"/>
                  <a:pt x="0" y="1600200"/>
                </a:quadBezTo>
                <a:lnTo>
                  <a:pt x="0" y="228600"/>
                </a:lnTo>
                <a:quadBezTo>
                  <a:pt x="0" y="0"/>
                  <a:pt x="228600" y="0"/>
                </a:quadBezTo>
                <a:close/>
              </a:path>
            </a:pathLst>
          </a:custGeom>
          <a:solidFill>
            <a:srgbClr val="1F2374"/>
          </a:solidFill>
          <a:ln w="19050">
            <a:solidFill>
              <a:srgbClr val="C4459F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6172200" y="664791"/>
            <a:ext cx="2468880" cy="742379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Étapes de configuration d'IGMP sur les routeurs Cisco.</a:t>
            </a:r>
            <a:endParaRPr lang="en-US" sz="1500" dirty="0"/>
          </a:p>
        </p:txBody>
      </p:sp>
      <p:sp>
        <p:nvSpPr>
          <p:cNvPr id="8" name="Text 6"/>
          <p:cNvSpPr/>
          <p:nvPr/>
        </p:nvSpPr>
        <p:spPr>
          <a:xfrm>
            <a:off x="6172200" y="1213431"/>
            <a:ext cx="2468880" cy="91440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La configuration implique des commandes précises pour activer IGMP, gérer les interfaces et établir des groupes multicast.</a:t>
            </a:r>
            <a:endParaRPr lang="en-US" sz="1500" dirty="0"/>
          </a:p>
        </p:txBody>
      </p:sp>
      <p:sp>
        <p:nvSpPr>
          <p:cNvPr id="9" name="Shape 7"/>
          <p:cNvSpPr/>
          <p:nvPr/>
        </p:nvSpPr>
        <p:spPr>
          <a:xfrm>
            <a:off x="3383280" y="2677341"/>
            <a:ext cx="2560320" cy="1828800"/>
          </a:xfrm>
          <a:custGeom>
            <a:avLst/>
            <a:gdLst/>
            <a:ahLst/>
            <a:cxnLst/>
            <a:rect l="l" t="t" r="r" b="b"/>
            <a:pathLst>
              <a:path w="2560320" h="1828800">
                <a:moveTo>
                  <a:pt x="228600" y="0"/>
                </a:moveTo>
                <a:lnTo>
                  <a:pt x="2331720" y="0"/>
                </a:lnTo>
                <a:quadBezTo>
                  <a:pt x="2560320" y="0"/>
                  <a:pt x="2560320" y="228600"/>
                </a:quadBezTo>
                <a:lnTo>
                  <a:pt x="2560320" y="1600200"/>
                </a:lnTo>
                <a:quadBezTo>
                  <a:pt x="2560320" y="1828800"/>
                  <a:pt x="2331720" y="1828800"/>
                </a:quadBezTo>
                <a:lnTo>
                  <a:pt x="228600" y="1828800"/>
                </a:lnTo>
                <a:quadBezTo>
                  <a:pt x="0" y="1828800"/>
                  <a:pt x="0" y="1600200"/>
                </a:quadBezTo>
                <a:lnTo>
                  <a:pt x="0" y="228600"/>
                </a:lnTo>
                <a:quadBezTo>
                  <a:pt x="0" y="0"/>
                  <a:pt x="228600" y="0"/>
                </a:quadBezTo>
                <a:close/>
              </a:path>
            </a:pathLst>
          </a:custGeom>
          <a:solidFill>
            <a:srgbClr val="1F2374"/>
          </a:solidFill>
          <a:ln w="19050">
            <a:solidFill>
              <a:srgbClr val="C4459F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3429000" y="2677341"/>
            <a:ext cx="2468880" cy="55592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Erreurs courantes lors de la configuration d'IGMP.</a:t>
            </a:r>
            <a:endParaRPr lang="en-US" sz="1500" dirty="0"/>
          </a:p>
        </p:txBody>
      </p:sp>
      <p:sp>
        <p:nvSpPr>
          <p:cNvPr id="11" name="Text 9"/>
          <p:cNvSpPr/>
          <p:nvPr/>
        </p:nvSpPr>
        <p:spPr>
          <a:xfrm>
            <a:off x="3429000" y="3097965"/>
            <a:ext cx="2468880" cy="73152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Identifier les erreurs fréquentes, telles que des commandes incorrectes, peut faciliter la mise en œuvre d'IGMP.</a:t>
            </a:r>
            <a:endParaRPr lang="en-US" sz="1500" dirty="0"/>
          </a:p>
        </p:txBody>
      </p:sp>
      <p:sp>
        <p:nvSpPr>
          <p:cNvPr id="12" name="Shape 10"/>
          <p:cNvSpPr/>
          <p:nvPr/>
        </p:nvSpPr>
        <p:spPr>
          <a:xfrm>
            <a:off x="6126480" y="2997381"/>
            <a:ext cx="2560320" cy="1828800"/>
          </a:xfrm>
          <a:custGeom>
            <a:avLst/>
            <a:gdLst/>
            <a:ahLst/>
            <a:cxnLst/>
            <a:rect l="l" t="t" r="r" b="b"/>
            <a:pathLst>
              <a:path w="2560320" h="1828800">
                <a:moveTo>
                  <a:pt x="228600" y="0"/>
                </a:moveTo>
                <a:lnTo>
                  <a:pt x="2331720" y="0"/>
                </a:lnTo>
                <a:quadBezTo>
                  <a:pt x="2560320" y="0"/>
                  <a:pt x="2560320" y="228600"/>
                </a:quadBezTo>
                <a:lnTo>
                  <a:pt x="2560320" y="1600200"/>
                </a:lnTo>
                <a:quadBezTo>
                  <a:pt x="2560320" y="1828800"/>
                  <a:pt x="2331720" y="1828800"/>
                </a:quadBezTo>
                <a:lnTo>
                  <a:pt x="228600" y="1828800"/>
                </a:lnTo>
                <a:quadBezTo>
                  <a:pt x="0" y="1828800"/>
                  <a:pt x="0" y="1600200"/>
                </a:quadBezTo>
                <a:lnTo>
                  <a:pt x="0" y="228600"/>
                </a:lnTo>
                <a:quadBezTo>
                  <a:pt x="0" y="0"/>
                  <a:pt x="228600" y="0"/>
                </a:quadBezTo>
                <a:close/>
              </a:path>
            </a:pathLst>
          </a:custGeom>
          <a:solidFill>
            <a:srgbClr val="1F2374"/>
          </a:solidFill>
          <a:ln w="19050">
            <a:solidFill>
              <a:srgbClr val="C4459F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6172200" y="2997381"/>
            <a:ext cx="2468880" cy="55592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Vérification et validation de la configuration IGMP.</a:t>
            </a:r>
            <a:endParaRPr lang="en-US" sz="1500" dirty="0"/>
          </a:p>
        </p:txBody>
      </p:sp>
      <p:sp>
        <p:nvSpPr>
          <p:cNvPr id="14" name="Text 12"/>
          <p:cNvSpPr/>
          <p:nvPr/>
        </p:nvSpPr>
        <p:spPr>
          <a:xfrm>
            <a:off x="6172200" y="3418005"/>
            <a:ext cx="2468880" cy="91440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Utiliser des commandes pour confirmer que la configuration IGMP fonctionne correctement et optimise le trafic réseau.</a:t>
            </a:r>
            <a:endParaRPr lang="en-US" sz="1500" dirty="0"/>
          </a:p>
        </p:txBody>
      </p:sp>
      <p:sp>
        <p:nvSpPr>
          <p:cNvPr id="15" name="Shape 13"/>
          <p:cNvSpPr/>
          <p:nvPr/>
        </p:nvSpPr>
        <p:spPr>
          <a:xfrm rot="-5400000">
            <a:off x="0" y="3314700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0" y="0"/>
                </a:moveTo>
                <a:lnTo>
                  <a:pt x="1828800" y="0"/>
                </a:lnTo>
                <a:quadBezTo>
                  <a:pt x="1828800" y="1828800"/>
                  <a:pt x="0" y="1828800"/>
                </a:quadBezTo>
                <a:lnTo>
                  <a:pt x="0" y="0"/>
                </a:lnTo>
                <a:close/>
              </a:path>
            </a:pathLst>
          </a:custGeom>
          <a:solidFill>
            <a:srgbClr val="1F2374"/>
          </a:solidFill>
          <a:ln/>
        </p:spPr>
      </p:sp>
      <p:pic>
        <p:nvPicPr>
          <p:cNvPr id="16" name="Image 0" descr="https://osspub.smallppt.com/uploadFile/9_20240805005247A07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003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 rot="5400000">
            <a:off x="6858000" y="0"/>
            <a:ext cx="2286000" cy="2286000"/>
          </a:xfrm>
          <a:custGeom>
            <a:avLst/>
            <a:gdLst/>
            <a:ahLst/>
            <a:cxnLst/>
            <a:rect l="l" t="t" r="r" b="b"/>
            <a:pathLst>
              <a:path w="2286000" h="2286000">
                <a:moveTo>
                  <a:pt x="0" y="0"/>
                </a:moveTo>
                <a:lnTo>
                  <a:pt x="2286000" y="0"/>
                </a:lnTo>
                <a:quadBezTo>
                  <a:pt x="2286000" y="2286000"/>
                  <a:pt x="0" y="2286000"/>
                </a:quadBezTo>
                <a:lnTo>
                  <a:pt x="0" y="0"/>
                </a:lnTo>
                <a:close/>
              </a:path>
            </a:pathLst>
          </a:custGeom>
          <a:solidFill>
            <a:srgbClr val="1F2374"/>
          </a:solidFill>
          <a:ln/>
        </p:spPr>
      </p:sp>
      <p:sp>
        <p:nvSpPr>
          <p:cNvPr id="3" name="Text 1"/>
          <p:cNvSpPr/>
          <p:nvPr/>
        </p:nvSpPr>
        <p:spPr>
          <a:xfrm>
            <a:off x="457200" y="731520"/>
            <a:ext cx="5486400" cy="69494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2100" b="1" dirty="0">
                <a:solidFill>
                  <a:srgbClr val="1F237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Étapes de configuration d'ICMP et diagnostic des erreurs potentielles.</a:t>
            </a:r>
            <a:endParaRPr lang="en-US" sz="1500" dirty="0"/>
          </a:p>
        </p:txBody>
      </p:sp>
      <p:sp>
        <p:nvSpPr>
          <p:cNvPr id="4" name="Shape 2"/>
          <p:cNvSpPr/>
          <p:nvPr/>
        </p:nvSpPr>
        <p:spPr>
          <a:xfrm>
            <a:off x="520390" y="2132254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91440" y="0"/>
                </a:moveTo>
                <a:cubicBezTo>
                  <a:pt x="141907" y="0"/>
                  <a:pt x="182880" y="40973"/>
                  <a:pt x="182880" y="91440"/>
                </a:cubicBezTo>
                <a:cubicBezTo>
                  <a:pt x="182880" y="141907"/>
                  <a:pt x="141907" y="182880"/>
                  <a:pt x="91440" y="182880"/>
                </a:cubicBezTo>
                <a:cubicBezTo>
                  <a:pt x="40973" y="182880"/>
                  <a:pt x="0" y="141907"/>
                  <a:pt x="0" y="91440"/>
                </a:cubicBezTo>
                <a:cubicBezTo>
                  <a:pt x="0" y="40973"/>
                  <a:pt x="40973" y="0"/>
                  <a:pt x="91440" y="0"/>
                </a:cubicBezTo>
                <a:close/>
              </a:path>
            </a:pathLst>
          </a:custGeom>
          <a:solidFill>
            <a:srgbClr val="C4459F"/>
          </a:solidFill>
          <a:ln/>
        </p:spPr>
      </p:sp>
      <p:sp>
        <p:nvSpPr>
          <p:cNvPr id="5" name="Text 3"/>
          <p:cNvSpPr/>
          <p:nvPr/>
        </p:nvSpPr>
        <p:spPr>
          <a:xfrm>
            <a:off x="703270" y="1995031"/>
            <a:ext cx="3657600" cy="55592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400" b="1" dirty="0">
                <a:solidFill>
                  <a:srgbClr val="1F237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Importance de ICMP pour la connectivité réseau.</a:t>
            </a:r>
            <a:endParaRPr lang="en-US" sz="1500" dirty="0"/>
          </a:p>
        </p:txBody>
      </p:sp>
      <p:sp>
        <p:nvSpPr>
          <p:cNvPr id="6" name="Text 4"/>
          <p:cNvSpPr/>
          <p:nvPr/>
        </p:nvSpPr>
        <p:spPr>
          <a:xfrm>
            <a:off x="703270" y="2452358"/>
            <a:ext cx="3657600" cy="54864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100" dirty="0">
                <a:solidFill>
                  <a:srgbClr val="1F237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ICMP est crucial pour signaler les erreurs et vérifier la connectivité entre les équipements réseau.</a:t>
            </a:r>
            <a:endParaRPr lang="en-US" sz="1500" dirty="0"/>
          </a:p>
        </p:txBody>
      </p:sp>
      <p:sp>
        <p:nvSpPr>
          <p:cNvPr id="7" name="Text 5"/>
          <p:cNvSpPr/>
          <p:nvPr/>
        </p:nvSpPr>
        <p:spPr>
          <a:xfrm>
            <a:off x="5003725" y="2744839"/>
            <a:ext cx="3657600" cy="55592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400" b="1" dirty="0">
                <a:solidFill>
                  <a:srgbClr val="1F237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Commandes de configuration de base pour ICMP.</a:t>
            </a:r>
            <a:endParaRPr lang="en-US" sz="1500" dirty="0"/>
          </a:p>
        </p:txBody>
      </p:sp>
      <p:sp>
        <p:nvSpPr>
          <p:cNvPr id="8" name="Text 6"/>
          <p:cNvSpPr/>
          <p:nvPr/>
        </p:nvSpPr>
        <p:spPr>
          <a:xfrm>
            <a:off x="5003725" y="3202166"/>
            <a:ext cx="3657600" cy="73152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100" dirty="0">
                <a:solidFill>
                  <a:srgbClr val="1F237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Les commandes essentielles incluent la configuration des interfaces et l'activation de ICMP pour le bon fonctionnement.</a:t>
            </a:r>
            <a:endParaRPr lang="en-US" sz="1500" dirty="0"/>
          </a:p>
        </p:txBody>
      </p:sp>
      <p:sp>
        <p:nvSpPr>
          <p:cNvPr id="9" name="Shape 7"/>
          <p:cNvSpPr/>
          <p:nvPr/>
        </p:nvSpPr>
        <p:spPr>
          <a:xfrm>
            <a:off x="4820845" y="283627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91440" y="0"/>
                </a:moveTo>
                <a:cubicBezTo>
                  <a:pt x="141907" y="0"/>
                  <a:pt x="182880" y="40973"/>
                  <a:pt x="182880" y="91440"/>
                </a:cubicBezTo>
                <a:cubicBezTo>
                  <a:pt x="182880" y="141907"/>
                  <a:pt x="141907" y="182880"/>
                  <a:pt x="91440" y="182880"/>
                </a:cubicBezTo>
                <a:cubicBezTo>
                  <a:pt x="40973" y="182880"/>
                  <a:pt x="0" y="141907"/>
                  <a:pt x="0" y="91440"/>
                </a:cubicBezTo>
                <a:cubicBezTo>
                  <a:pt x="0" y="40973"/>
                  <a:pt x="40973" y="0"/>
                  <a:pt x="91440" y="0"/>
                </a:cubicBezTo>
                <a:close/>
              </a:path>
            </a:pathLst>
          </a:custGeom>
          <a:solidFill>
            <a:srgbClr val="1F2374"/>
          </a:solidFill>
          <a:ln/>
        </p:spPr>
      </p:sp>
      <p:pic>
        <p:nvPicPr>
          <p:cNvPr id="10" name="Image 0" descr="https://osspub.smallppt.com/uploadFile/7_20240805004053A98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858000" y="2080260"/>
            <a:ext cx="1737360" cy="2743200"/>
          </a:xfrm>
          <a:custGeom>
            <a:avLst/>
            <a:gdLst/>
            <a:ahLst/>
            <a:cxnLst/>
            <a:rect l="l" t="t" r="r" b="b"/>
            <a:pathLst>
              <a:path w="1737360" h="2743200">
                <a:moveTo>
                  <a:pt x="217170" y="0"/>
                </a:moveTo>
                <a:lnTo>
                  <a:pt x="1520190" y="0"/>
                </a:lnTo>
                <a:quadBezTo>
                  <a:pt x="1737360" y="0"/>
                  <a:pt x="1737360" y="217170"/>
                </a:quadBezTo>
                <a:lnTo>
                  <a:pt x="1737360" y="2526030"/>
                </a:lnTo>
                <a:quadBezTo>
                  <a:pt x="1737360" y="2743200"/>
                  <a:pt x="1520190" y="2743200"/>
                </a:quadBezTo>
                <a:lnTo>
                  <a:pt x="217170" y="2743200"/>
                </a:lnTo>
                <a:quadBezTo>
                  <a:pt x="0" y="2743200"/>
                  <a:pt x="0" y="2526030"/>
                </a:quadBezTo>
                <a:lnTo>
                  <a:pt x="0" y="217170"/>
                </a:lnTo>
                <a:quadBezTo>
                  <a:pt x="0" y="0"/>
                  <a:pt x="217170" y="0"/>
                </a:quadBezTo>
                <a:close/>
              </a:path>
            </a:pathLst>
          </a:custGeom>
          <a:solidFill>
            <a:srgbClr val="C4459F"/>
          </a:solidFill>
          <a:ln/>
        </p:spPr>
      </p:sp>
      <p:sp>
        <p:nvSpPr>
          <p:cNvPr id="3" name="Shape 1"/>
          <p:cNvSpPr/>
          <p:nvPr/>
        </p:nvSpPr>
        <p:spPr>
          <a:xfrm>
            <a:off x="548640" y="1157012"/>
            <a:ext cx="1737360" cy="2743200"/>
          </a:xfrm>
          <a:custGeom>
            <a:avLst/>
            <a:gdLst/>
            <a:ahLst/>
            <a:cxnLst/>
            <a:rect l="l" t="t" r="r" b="b"/>
            <a:pathLst>
              <a:path w="1737360" h="2743200">
                <a:moveTo>
                  <a:pt x="217170" y="0"/>
                </a:moveTo>
                <a:lnTo>
                  <a:pt x="1520190" y="0"/>
                </a:lnTo>
                <a:quadBezTo>
                  <a:pt x="1737360" y="0"/>
                  <a:pt x="1737360" y="217170"/>
                </a:quadBezTo>
                <a:lnTo>
                  <a:pt x="1737360" y="2526030"/>
                </a:lnTo>
                <a:quadBezTo>
                  <a:pt x="1737360" y="2743200"/>
                  <a:pt x="1520190" y="2743200"/>
                </a:quadBezTo>
                <a:lnTo>
                  <a:pt x="217170" y="2743200"/>
                </a:lnTo>
                <a:quadBezTo>
                  <a:pt x="0" y="2743200"/>
                  <a:pt x="0" y="2526030"/>
                </a:quadBezTo>
                <a:lnTo>
                  <a:pt x="0" y="217170"/>
                </a:lnTo>
                <a:quadBezTo>
                  <a:pt x="0" y="0"/>
                  <a:pt x="217170" y="0"/>
                </a:quadBezTo>
                <a:close/>
              </a:path>
            </a:pathLst>
          </a:custGeom>
          <a:solidFill>
            <a:srgbClr val="1F2374"/>
          </a:solidFill>
          <a:ln/>
        </p:spPr>
      </p:sp>
      <p:sp>
        <p:nvSpPr>
          <p:cNvPr id="4" name="Shape 2"/>
          <p:cNvSpPr/>
          <p:nvPr/>
        </p:nvSpPr>
        <p:spPr>
          <a:xfrm>
            <a:off x="4754880" y="1156716"/>
            <a:ext cx="1737360" cy="2743200"/>
          </a:xfrm>
          <a:custGeom>
            <a:avLst/>
            <a:gdLst/>
            <a:ahLst/>
            <a:cxnLst/>
            <a:rect l="l" t="t" r="r" b="b"/>
            <a:pathLst>
              <a:path w="1737360" h="2743200">
                <a:moveTo>
                  <a:pt x="217170" y="0"/>
                </a:moveTo>
                <a:lnTo>
                  <a:pt x="1520190" y="0"/>
                </a:lnTo>
                <a:quadBezTo>
                  <a:pt x="1737360" y="0"/>
                  <a:pt x="1737360" y="217170"/>
                </a:quadBezTo>
                <a:lnTo>
                  <a:pt x="1737360" y="2526030"/>
                </a:lnTo>
                <a:quadBezTo>
                  <a:pt x="1737360" y="2743200"/>
                  <a:pt x="1520190" y="2743200"/>
                </a:quadBezTo>
                <a:lnTo>
                  <a:pt x="217170" y="2743200"/>
                </a:lnTo>
                <a:quadBezTo>
                  <a:pt x="0" y="2743200"/>
                  <a:pt x="0" y="2526030"/>
                </a:quadBezTo>
                <a:lnTo>
                  <a:pt x="0" y="217170"/>
                </a:lnTo>
                <a:quadBezTo>
                  <a:pt x="0" y="0"/>
                  <a:pt x="217170" y="0"/>
                </a:quadBezTo>
                <a:close/>
              </a:path>
            </a:pathLst>
          </a:custGeom>
          <a:solidFill>
            <a:srgbClr val="1F2374"/>
          </a:solidFill>
          <a:ln/>
        </p:spPr>
      </p:sp>
      <p:sp>
        <p:nvSpPr>
          <p:cNvPr id="5" name="Shape 3"/>
          <p:cNvSpPr/>
          <p:nvPr/>
        </p:nvSpPr>
        <p:spPr>
          <a:xfrm>
            <a:off x="2651760" y="2080260"/>
            <a:ext cx="1737360" cy="2743200"/>
          </a:xfrm>
          <a:custGeom>
            <a:avLst/>
            <a:gdLst/>
            <a:ahLst/>
            <a:cxnLst/>
            <a:rect l="l" t="t" r="r" b="b"/>
            <a:pathLst>
              <a:path w="1737360" h="2743200">
                <a:moveTo>
                  <a:pt x="217170" y="0"/>
                </a:moveTo>
                <a:lnTo>
                  <a:pt x="1520190" y="0"/>
                </a:lnTo>
                <a:quadBezTo>
                  <a:pt x="1737360" y="0"/>
                  <a:pt x="1737360" y="217170"/>
                </a:quadBezTo>
                <a:lnTo>
                  <a:pt x="1737360" y="2526030"/>
                </a:lnTo>
                <a:quadBezTo>
                  <a:pt x="1737360" y="2743200"/>
                  <a:pt x="1520190" y="2743200"/>
                </a:quadBezTo>
                <a:lnTo>
                  <a:pt x="217170" y="2743200"/>
                </a:lnTo>
                <a:quadBezTo>
                  <a:pt x="0" y="2743200"/>
                  <a:pt x="0" y="2526030"/>
                </a:quadBezTo>
                <a:lnTo>
                  <a:pt x="0" y="217170"/>
                </a:lnTo>
                <a:quadBezTo>
                  <a:pt x="0" y="0"/>
                  <a:pt x="217170" y="0"/>
                </a:quadBezTo>
                <a:close/>
              </a:path>
            </a:pathLst>
          </a:custGeom>
          <a:solidFill>
            <a:srgbClr val="C4459F"/>
          </a:solidFill>
          <a:ln/>
        </p:spPr>
      </p:sp>
      <p:sp>
        <p:nvSpPr>
          <p:cNvPr id="6" name="Text 4"/>
          <p:cNvSpPr/>
          <p:nvPr/>
        </p:nvSpPr>
        <p:spPr>
          <a:xfrm>
            <a:off x="457200" y="365760"/>
            <a:ext cx="8229600" cy="69494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2100" b="1" dirty="0">
                <a:solidFill>
                  <a:srgbClr val="1F237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Importance de la vérification de la configuration réseau pour IGMP et ICMP.</a:t>
            </a:r>
            <a:endParaRPr lang="en-US" sz="1500" dirty="0"/>
          </a:p>
        </p:txBody>
      </p:sp>
      <p:sp>
        <p:nvSpPr>
          <p:cNvPr id="7" name="Shape 5"/>
          <p:cNvSpPr/>
          <p:nvPr/>
        </p:nvSpPr>
        <p:spPr>
          <a:xfrm>
            <a:off x="457200" y="1137134"/>
            <a:ext cx="1920240" cy="2286000"/>
          </a:xfrm>
          <a:custGeom>
            <a:avLst/>
            <a:gdLst/>
            <a:ahLst/>
            <a:cxnLst/>
            <a:rect l="l" t="t" r="r" b="b"/>
            <a:pathLst>
              <a:path w="1920240" h="2286000">
                <a:moveTo>
                  <a:pt x="240030" y="0"/>
                </a:moveTo>
                <a:lnTo>
                  <a:pt x="1680210" y="0"/>
                </a:lnTo>
                <a:quadBezTo>
                  <a:pt x="1920240" y="0"/>
                  <a:pt x="1920240" y="240030"/>
                </a:quadBezTo>
                <a:lnTo>
                  <a:pt x="1920240" y="2045970"/>
                </a:lnTo>
                <a:quadBezTo>
                  <a:pt x="1920240" y="2286000"/>
                  <a:pt x="1680210" y="2286000"/>
                </a:quadBezTo>
                <a:lnTo>
                  <a:pt x="240030" y="2286000"/>
                </a:lnTo>
                <a:quadBezTo>
                  <a:pt x="0" y="2286000"/>
                  <a:pt x="0" y="2045970"/>
                </a:quadBezTo>
                <a:lnTo>
                  <a:pt x="0" y="240030"/>
                </a:lnTo>
                <a:quadBezTo>
                  <a:pt x="0" y="0"/>
                  <a:pt x="240030" y="0"/>
                </a:quadBezTo>
                <a:close/>
              </a:path>
            </a:pathLst>
          </a:custGeom>
          <a:solidFill>
            <a:srgbClr val="C4459F"/>
          </a:solidFill>
          <a:ln/>
        </p:spPr>
      </p:sp>
      <p:sp>
        <p:nvSpPr>
          <p:cNvPr id="8" name="Shape 6"/>
          <p:cNvSpPr/>
          <p:nvPr/>
        </p:nvSpPr>
        <p:spPr>
          <a:xfrm>
            <a:off x="2560320" y="2382012"/>
            <a:ext cx="1920240" cy="2286000"/>
          </a:xfrm>
          <a:custGeom>
            <a:avLst/>
            <a:gdLst/>
            <a:ahLst/>
            <a:cxnLst/>
            <a:rect l="l" t="t" r="r" b="b"/>
            <a:pathLst>
              <a:path w="1920240" h="2286000">
                <a:moveTo>
                  <a:pt x="240030" y="0"/>
                </a:moveTo>
                <a:lnTo>
                  <a:pt x="1680210" y="0"/>
                </a:lnTo>
                <a:quadBezTo>
                  <a:pt x="1920240" y="0"/>
                  <a:pt x="1920240" y="240030"/>
                </a:quadBezTo>
                <a:lnTo>
                  <a:pt x="1920240" y="2045970"/>
                </a:lnTo>
                <a:quadBezTo>
                  <a:pt x="1920240" y="2286000"/>
                  <a:pt x="1680210" y="2286000"/>
                </a:quadBezTo>
                <a:lnTo>
                  <a:pt x="240030" y="2286000"/>
                </a:lnTo>
                <a:quadBezTo>
                  <a:pt x="0" y="2286000"/>
                  <a:pt x="0" y="2045970"/>
                </a:quadBezTo>
                <a:lnTo>
                  <a:pt x="0" y="240030"/>
                </a:lnTo>
                <a:quadBezTo>
                  <a:pt x="0" y="0"/>
                  <a:pt x="240030" y="0"/>
                </a:quadBezTo>
                <a:close/>
              </a:path>
            </a:pathLst>
          </a:custGeom>
          <a:solidFill>
            <a:srgbClr val="1F2374"/>
          </a:solidFill>
          <a:ln/>
        </p:spPr>
      </p:sp>
      <p:sp>
        <p:nvSpPr>
          <p:cNvPr id="9" name="Shape 7"/>
          <p:cNvSpPr/>
          <p:nvPr/>
        </p:nvSpPr>
        <p:spPr>
          <a:xfrm>
            <a:off x="4663440" y="1157012"/>
            <a:ext cx="1920240" cy="2286000"/>
          </a:xfrm>
          <a:custGeom>
            <a:avLst/>
            <a:gdLst/>
            <a:ahLst/>
            <a:cxnLst/>
            <a:rect l="l" t="t" r="r" b="b"/>
            <a:pathLst>
              <a:path w="1920240" h="2286000">
                <a:moveTo>
                  <a:pt x="240030" y="0"/>
                </a:moveTo>
                <a:lnTo>
                  <a:pt x="1680210" y="0"/>
                </a:lnTo>
                <a:quadBezTo>
                  <a:pt x="1920240" y="0"/>
                  <a:pt x="1920240" y="240030"/>
                </a:quadBezTo>
                <a:lnTo>
                  <a:pt x="1920240" y="2045970"/>
                </a:lnTo>
                <a:quadBezTo>
                  <a:pt x="1920240" y="2286000"/>
                  <a:pt x="1680210" y="2286000"/>
                </a:quadBezTo>
                <a:lnTo>
                  <a:pt x="240030" y="2286000"/>
                </a:lnTo>
                <a:quadBezTo>
                  <a:pt x="0" y="2286000"/>
                  <a:pt x="0" y="2045970"/>
                </a:quadBezTo>
                <a:lnTo>
                  <a:pt x="0" y="240030"/>
                </a:lnTo>
                <a:quadBezTo>
                  <a:pt x="0" y="0"/>
                  <a:pt x="240030" y="0"/>
                </a:quadBezTo>
                <a:close/>
              </a:path>
            </a:pathLst>
          </a:custGeom>
          <a:solidFill>
            <a:srgbClr val="C4459F"/>
          </a:solidFill>
          <a:ln/>
        </p:spPr>
      </p:sp>
      <p:sp>
        <p:nvSpPr>
          <p:cNvPr id="10" name="Shape 8"/>
          <p:cNvSpPr/>
          <p:nvPr/>
        </p:nvSpPr>
        <p:spPr>
          <a:xfrm>
            <a:off x="6766560" y="2537460"/>
            <a:ext cx="1920240" cy="2286000"/>
          </a:xfrm>
          <a:custGeom>
            <a:avLst/>
            <a:gdLst/>
            <a:ahLst/>
            <a:cxnLst/>
            <a:rect l="l" t="t" r="r" b="b"/>
            <a:pathLst>
              <a:path w="1920240" h="2286000">
                <a:moveTo>
                  <a:pt x="240030" y="0"/>
                </a:moveTo>
                <a:lnTo>
                  <a:pt x="1680210" y="0"/>
                </a:lnTo>
                <a:quadBezTo>
                  <a:pt x="1920240" y="0"/>
                  <a:pt x="1920240" y="240030"/>
                </a:quadBezTo>
                <a:lnTo>
                  <a:pt x="1920240" y="2045970"/>
                </a:lnTo>
                <a:quadBezTo>
                  <a:pt x="1920240" y="2286000"/>
                  <a:pt x="1680210" y="2286000"/>
                </a:quadBezTo>
                <a:lnTo>
                  <a:pt x="240030" y="2286000"/>
                </a:lnTo>
                <a:quadBezTo>
                  <a:pt x="0" y="2286000"/>
                  <a:pt x="0" y="2045970"/>
                </a:quadBezTo>
                <a:lnTo>
                  <a:pt x="0" y="240030"/>
                </a:lnTo>
                <a:quadBezTo>
                  <a:pt x="0" y="0"/>
                  <a:pt x="240030" y="0"/>
                </a:quadBezTo>
                <a:close/>
              </a:path>
            </a:pathLst>
          </a:custGeom>
          <a:solidFill>
            <a:srgbClr val="1F2374"/>
          </a:solidFill>
          <a:ln/>
        </p:spPr>
      </p:sp>
      <p:sp>
        <p:nvSpPr>
          <p:cNvPr id="11" name="Text 9"/>
          <p:cNvSpPr/>
          <p:nvPr/>
        </p:nvSpPr>
        <p:spPr>
          <a:xfrm>
            <a:off x="457200" y="1230164"/>
            <a:ext cx="1920240" cy="742379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Rôle de la vérification dans la performance réseau.</a:t>
            </a:r>
            <a:endParaRPr lang="en-US" sz="1500" dirty="0"/>
          </a:p>
        </p:txBody>
      </p:sp>
      <p:sp>
        <p:nvSpPr>
          <p:cNvPr id="12" name="Text 10"/>
          <p:cNvSpPr/>
          <p:nvPr/>
        </p:nvSpPr>
        <p:spPr>
          <a:xfrm>
            <a:off x="457200" y="1972543"/>
            <a:ext cx="1920240" cy="91440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La vérification régulière des configurations IGMP et ICMP assure un fonctionnement optimal des réseaux.</a:t>
            </a:r>
            <a:endParaRPr lang="en-US" sz="1500" dirty="0"/>
          </a:p>
        </p:txBody>
      </p:sp>
      <p:sp>
        <p:nvSpPr>
          <p:cNvPr id="13" name="Text 11"/>
          <p:cNvSpPr/>
          <p:nvPr/>
        </p:nvSpPr>
        <p:spPr>
          <a:xfrm>
            <a:off x="2560320" y="2610612"/>
            <a:ext cx="1920240" cy="55592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Outils de vérification pour IGMP et ICMP.</a:t>
            </a:r>
            <a:endParaRPr lang="en-US" sz="1500" dirty="0"/>
          </a:p>
        </p:txBody>
      </p:sp>
      <p:sp>
        <p:nvSpPr>
          <p:cNvPr id="14" name="Text 12"/>
          <p:cNvSpPr/>
          <p:nvPr/>
        </p:nvSpPr>
        <p:spPr>
          <a:xfrm>
            <a:off x="2560320" y="3166539"/>
            <a:ext cx="1920240" cy="91440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Des commandes comme 'show ip interface brief' aident à vérifier l'état des interfaces et des protocoles.</a:t>
            </a:r>
            <a:endParaRPr lang="en-US" sz="1500" dirty="0"/>
          </a:p>
        </p:txBody>
      </p:sp>
      <p:sp>
        <p:nvSpPr>
          <p:cNvPr id="15" name="Text 13"/>
          <p:cNvSpPr/>
          <p:nvPr/>
        </p:nvSpPr>
        <p:spPr>
          <a:xfrm>
            <a:off x="4663440" y="1230164"/>
            <a:ext cx="1920240" cy="742379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Gestion des erreurs lors de la vérification des configurations.</a:t>
            </a:r>
            <a:endParaRPr lang="en-US" sz="1500" dirty="0"/>
          </a:p>
        </p:txBody>
      </p:sp>
      <p:sp>
        <p:nvSpPr>
          <p:cNvPr id="16" name="Text 14"/>
          <p:cNvSpPr/>
          <p:nvPr/>
        </p:nvSpPr>
        <p:spPr>
          <a:xfrm>
            <a:off x="4663440" y="1972543"/>
            <a:ext cx="1920240" cy="91440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Savoir interpréter les messages d'erreur aide à corriger rapidement les problèmes de configuration.</a:t>
            </a:r>
            <a:endParaRPr lang="en-US" sz="1500" dirty="0"/>
          </a:p>
        </p:txBody>
      </p:sp>
      <p:sp>
        <p:nvSpPr>
          <p:cNvPr id="17" name="Text 15"/>
          <p:cNvSpPr/>
          <p:nvPr/>
        </p:nvSpPr>
        <p:spPr>
          <a:xfrm>
            <a:off x="6766560" y="2610612"/>
            <a:ext cx="1920240" cy="928973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Importance de la documentation des configurations vérifiées.</a:t>
            </a:r>
            <a:endParaRPr lang="en-US" sz="1500" dirty="0"/>
          </a:p>
        </p:txBody>
      </p:sp>
      <p:sp>
        <p:nvSpPr>
          <p:cNvPr id="18" name="Text 16"/>
          <p:cNvSpPr/>
          <p:nvPr/>
        </p:nvSpPr>
        <p:spPr>
          <a:xfrm>
            <a:off x="6766560" y="3333263"/>
            <a:ext cx="1920240" cy="91440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Documenter les configurations et les vérifications peut éviter des erreurs futures et améliorer la maintenance.</a:t>
            </a:r>
            <a:endParaRPr lang="en-US" sz="1500" dirty="0"/>
          </a:p>
        </p:txBody>
      </p:sp>
      <p:sp>
        <p:nvSpPr>
          <p:cNvPr id="19" name="Text 17"/>
          <p:cNvSpPr/>
          <p:nvPr/>
        </p:nvSpPr>
        <p:spPr>
          <a:xfrm>
            <a:off x="1143000" y="3461300"/>
            <a:ext cx="548640" cy="43891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ctr">
              <a:lnSpc>
                <a:spcPct val="80000"/>
              </a:lnSpc>
              <a:spcBef>
                <a:spcPts val="375"/>
              </a:spcBef>
            </a:pPr>
            <a:r>
              <a:rPr lang="en-US" sz="21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</a:t>
            </a:r>
            <a:endParaRPr lang="en-US" sz="1500" dirty="0"/>
          </a:p>
        </p:txBody>
      </p:sp>
      <p:sp>
        <p:nvSpPr>
          <p:cNvPr id="20" name="Text 18"/>
          <p:cNvSpPr/>
          <p:nvPr/>
        </p:nvSpPr>
        <p:spPr>
          <a:xfrm>
            <a:off x="3246120" y="2080556"/>
            <a:ext cx="548640" cy="43891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ctr">
              <a:lnSpc>
                <a:spcPct val="80000"/>
              </a:lnSpc>
              <a:spcBef>
                <a:spcPts val="375"/>
              </a:spcBef>
            </a:pPr>
            <a:r>
              <a:rPr lang="en-US" sz="21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</a:t>
            </a:r>
            <a:endParaRPr lang="en-US" sz="1500" dirty="0"/>
          </a:p>
        </p:txBody>
      </p:sp>
      <p:sp>
        <p:nvSpPr>
          <p:cNvPr id="21" name="Text 19"/>
          <p:cNvSpPr/>
          <p:nvPr/>
        </p:nvSpPr>
        <p:spPr>
          <a:xfrm>
            <a:off x="5349240" y="3461004"/>
            <a:ext cx="548640" cy="43891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ctr">
              <a:lnSpc>
                <a:spcPct val="80000"/>
              </a:lnSpc>
              <a:spcBef>
                <a:spcPts val="375"/>
              </a:spcBef>
            </a:pPr>
            <a:r>
              <a:rPr lang="en-US" sz="21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</a:t>
            </a:r>
            <a:endParaRPr lang="en-US" sz="1500" dirty="0"/>
          </a:p>
        </p:txBody>
      </p:sp>
      <p:sp>
        <p:nvSpPr>
          <p:cNvPr id="22" name="Text 20"/>
          <p:cNvSpPr/>
          <p:nvPr/>
        </p:nvSpPr>
        <p:spPr>
          <a:xfrm>
            <a:off x="7452360" y="2080260"/>
            <a:ext cx="548640" cy="43891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ctr">
              <a:lnSpc>
                <a:spcPct val="80000"/>
              </a:lnSpc>
              <a:spcBef>
                <a:spcPts val="375"/>
              </a:spcBef>
            </a:pPr>
            <a:r>
              <a:rPr lang="en-US" sz="21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</a:t>
            </a:r>
            <a:endParaRPr lang="en-US" sz="1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943600" y="1200607"/>
            <a:ext cx="2743200" cy="2743200"/>
          </a:xfrm>
          <a:custGeom>
            <a:avLst/>
            <a:gdLst/>
            <a:ahLst/>
            <a:cxnLst/>
            <a:rect l="l" t="t" r="r" b="b"/>
            <a:pathLst>
              <a:path w="2743200" h="2743200">
                <a:moveTo>
                  <a:pt x="1371600" y="0"/>
                </a:moveTo>
                <a:cubicBezTo>
                  <a:pt x="2128607" y="0"/>
                  <a:pt x="2743200" y="614593"/>
                  <a:pt x="2743200" y="1371600"/>
                </a:cubicBezTo>
                <a:cubicBezTo>
                  <a:pt x="2743200" y="2128607"/>
                  <a:pt x="2128607" y="2743200"/>
                  <a:pt x="1371600" y="2743200"/>
                </a:cubicBezTo>
                <a:cubicBezTo>
                  <a:pt x="614593" y="2743200"/>
                  <a:pt x="0" y="2128607"/>
                  <a:pt x="0" y="1371600"/>
                </a:cubicBezTo>
                <a:cubicBezTo>
                  <a:pt x="0" y="614593"/>
                  <a:pt x="614593" y="0"/>
                  <a:pt x="1371600" y="0"/>
                </a:cubicBezTo>
                <a:close/>
              </a:path>
            </a:pathLst>
          </a:custGeom>
          <a:solidFill>
            <a:srgbClr val="1F2374"/>
          </a:solidFill>
          <a:ln/>
        </p:spPr>
      </p:sp>
      <p:pic>
        <p:nvPicPr>
          <p:cNvPr id="3" name="Image 0" descr="https://osspub.smallppt.com/uploadFile/3_20240804235947A74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1429207"/>
            <a:ext cx="2286000" cy="22860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57200" y="1828800"/>
            <a:ext cx="5374658" cy="43891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2100" b="1" dirty="0">
                <a:solidFill>
                  <a:srgbClr val="1F237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Vérification de la Connectivité Réseau</a:t>
            </a:r>
            <a:endParaRPr lang="en-US" sz="1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osspub.smallppt.com/ppt/content/20250302/1740919224388983609/202503021138004EMi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240" y="105572"/>
            <a:ext cx="6621520" cy="493235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osspub.smallppt.com/ppt/content/20250302/1740919224388983609/20250302113836D2x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1783" y="58979"/>
            <a:ext cx="6415586" cy="502554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960120" y="1277941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0"/>
                </a:moveTo>
                <a:cubicBezTo>
                  <a:pt x="709536" y="0"/>
                  <a:pt x="914400" y="204864"/>
                  <a:pt x="914400" y="457200"/>
                </a:cubicBezTo>
                <a:cubicBezTo>
                  <a:pt x="914400" y="709536"/>
                  <a:pt x="709536" y="914400"/>
                  <a:pt x="457200" y="914400"/>
                </a:cubicBezTo>
                <a:cubicBezTo>
                  <a:pt x="204864" y="914400"/>
                  <a:pt x="0" y="709536"/>
                  <a:pt x="0" y="457200"/>
                </a:cubicBezTo>
                <a:cubicBezTo>
                  <a:pt x="0" y="204864"/>
                  <a:pt x="204864" y="0"/>
                  <a:pt x="457200" y="0"/>
                </a:cubicBezTo>
                <a:close/>
              </a:path>
            </a:pathLst>
          </a:custGeom>
          <a:solidFill>
            <a:srgbClr val="1F2374"/>
          </a:solidFill>
          <a:ln w="19050">
            <a:solidFill>
              <a:srgbClr val="C4459F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3063240" y="1277941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0"/>
                </a:moveTo>
                <a:cubicBezTo>
                  <a:pt x="709536" y="0"/>
                  <a:pt x="914400" y="204864"/>
                  <a:pt x="914400" y="457200"/>
                </a:cubicBezTo>
                <a:cubicBezTo>
                  <a:pt x="914400" y="709536"/>
                  <a:pt x="709536" y="914400"/>
                  <a:pt x="457200" y="914400"/>
                </a:cubicBezTo>
                <a:cubicBezTo>
                  <a:pt x="204864" y="914400"/>
                  <a:pt x="0" y="709536"/>
                  <a:pt x="0" y="457200"/>
                </a:cubicBezTo>
                <a:cubicBezTo>
                  <a:pt x="0" y="204864"/>
                  <a:pt x="204864" y="0"/>
                  <a:pt x="457200" y="0"/>
                </a:cubicBezTo>
                <a:close/>
              </a:path>
            </a:pathLst>
          </a:custGeom>
          <a:solidFill>
            <a:srgbClr val="1F2374"/>
          </a:solidFill>
          <a:ln w="19050">
            <a:solidFill>
              <a:srgbClr val="C4459F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269480" y="1277941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0"/>
                </a:moveTo>
                <a:cubicBezTo>
                  <a:pt x="709536" y="0"/>
                  <a:pt x="914400" y="204864"/>
                  <a:pt x="914400" y="457200"/>
                </a:cubicBezTo>
                <a:cubicBezTo>
                  <a:pt x="914400" y="709536"/>
                  <a:pt x="709536" y="914400"/>
                  <a:pt x="457200" y="914400"/>
                </a:cubicBezTo>
                <a:cubicBezTo>
                  <a:pt x="204864" y="914400"/>
                  <a:pt x="0" y="709536"/>
                  <a:pt x="0" y="457200"/>
                </a:cubicBezTo>
                <a:cubicBezTo>
                  <a:pt x="0" y="204864"/>
                  <a:pt x="204864" y="0"/>
                  <a:pt x="457200" y="0"/>
                </a:cubicBezTo>
                <a:close/>
              </a:path>
            </a:pathLst>
          </a:custGeom>
          <a:solidFill>
            <a:srgbClr val="1F2374"/>
          </a:solidFill>
          <a:ln w="19050">
            <a:solidFill>
              <a:srgbClr val="C4459F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166360" y="1277941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0"/>
                </a:moveTo>
                <a:cubicBezTo>
                  <a:pt x="709536" y="0"/>
                  <a:pt x="914400" y="204864"/>
                  <a:pt x="914400" y="457200"/>
                </a:cubicBezTo>
                <a:cubicBezTo>
                  <a:pt x="914400" y="709536"/>
                  <a:pt x="709536" y="914400"/>
                  <a:pt x="457200" y="914400"/>
                </a:cubicBezTo>
                <a:cubicBezTo>
                  <a:pt x="204864" y="914400"/>
                  <a:pt x="0" y="709536"/>
                  <a:pt x="0" y="457200"/>
                </a:cubicBezTo>
                <a:cubicBezTo>
                  <a:pt x="0" y="204864"/>
                  <a:pt x="204864" y="0"/>
                  <a:pt x="457200" y="0"/>
                </a:cubicBezTo>
                <a:close/>
              </a:path>
            </a:pathLst>
          </a:custGeom>
          <a:solidFill>
            <a:srgbClr val="1F2374"/>
          </a:solidFill>
          <a:ln w="19050">
            <a:solidFill>
              <a:srgbClr val="C4459F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457200" y="2438218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noFill/>
          <a:ln w="19050">
            <a:solidFill>
              <a:srgbClr val="1F2374"/>
            </a:solidFill>
            <a:prstDash val="dash"/>
            <a:headEnd type="none"/>
            <a:tailEnd type="none"/>
          </a:ln>
        </p:spPr>
      </p:sp>
      <p:sp>
        <p:nvSpPr>
          <p:cNvPr id="7" name="Text 5"/>
          <p:cNvSpPr/>
          <p:nvPr/>
        </p:nvSpPr>
        <p:spPr>
          <a:xfrm>
            <a:off x="457200" y="365760"/>
            <a:ext cx="8229600" cy="69494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2100" b="1" dirty="0">
                <a:solidFill>
                  <a:srgbClr val="1F237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Techniques pour tester la connectivité entre différents appareils réseau via ICMP.</a:t>
            </a:r>
            <a:endParaRPr lang="en-US" sz="1500" dirty="0"/>
          </a:p>
        </p:txBody>
      </p:sp>
      <p:sp>
        <p:nvSpPr>
          <p:cNvPr id="8" name="Text 6"/>
          <p:cNvSpPr/>
          <p:nvPr/>
        </p:nvSpPr>
        <p:spPr>
          <a:xfrm>
            <a:off x="457200" y="2653468"/>
            <a:ext cx="1920240" cy="742379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400" b="1" dirty="0">
                <a:solidFill>
                  <a:srgbClr val="1F237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Utilisation des outils de diagnostic réseau pour la connectivité.</a:t>
            </a:r>
            <a:endParaRPr lang="en-US" sz="1500" dirty="0"/>
          </a:p>
        </p:txBody>
      </p:sp>
      <p:sp>
        <p:nvSpPr>
          <p:cNvPr id="9" name="Text 7"/>
          <p:cNvSpPr/>
          <p:nvPr/>
        </p:nvSpPr>
        <p:spPr>
          <a:xfrm>
            <a:off x="457200" y="3395036"/>
            <a:ext cx="1920240" cy="128016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100" dirty="0">
                <a:solidFill>
                  <a:srgbClr val="1F237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Des outils comme ping et traceroute permettent de tester la connectivité entre appareils réseau, facilitant ainsi la détection des problèmes.</a:t>
            </a:r>
            <a:endParaRPr lang="en-US" sz="1500" dirty="0"/>
          </a:p>
        </p:txBody>
      </p:sp>
      <p:pic>
        <p:nvPicPr>
          <p:cNvPr id="10" name="Image 0" descr="https://osspub.smallppt.com/uploadFile/template/1_20240804232406A560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60120" y="1277941"/>
            <a:ext cx="914400" cy="914400"/>
          </a:xfrm>
          <a:prstGeom prst="ellipse">
            <a:avLst/>
          </a:prstGeom>
        </p:spPr>
      </p:pic>
      <p:sp>
        <p:nvSpPr>
          <p:cNvPr id="11" name="Shape 8"/>
          <p:cNvSpPr/>
          <p:nvPr/>
        </p:nvSpPr>
        <p:spPr>
          <a:xfrm>
            <a:off x="1325880" y="2346778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91440" y="0"/>
                </a:moveTo>
                <a:cubicBezTo>
                  <a:pt x="141907" y="0"/>
                  <a:pt x="182880" y="40973"/>
                  <a:pt x="182880" y="91440"/>
                </a:cubicBezTo>
                <a:cubicBezTo>
                  <a:pt x="182880" y="141907"/>
                  <a:pt x="141907" y="182880"/>
                  <a:pt x="91440" y="182880"/>
                </a:cubicBezTo>
                <a:cubicBezTo>
                  <a:pt x="40973" y="182880"/>
                  <a:pt x="0" y="141907"/>
                  <a:pt x="0" y="91440"/>
                </a:cubicBezTo>
                <a:cubicBezTo>
                  <a:pt x="0" y="40973"/>
                  <a:pt x="40973" y="0"/>
                  <a:pt x="91440" y="0"/>
                </a:cubicBezTo>
                <a:close/>
              </a:path>
            </a:pathLst>
          </a:custGeom>
          <a:solidFill>
            <a:srgbClr val="1F2374"/>
          </a:solidFill>
          <a:ln w="19050">
            <a:solidFill>
              <a:srgbClr val="C4459F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2560320" y="2653468"/>
            <a:ext cx="1920240" cy="928973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400" b="1" dirty="0">
                <a:solidFill>
                  <a:srgbClr val="1F237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Comprendre les messages d'erreur ICMP pour une analyse approfondie.</a:t>
            </a:r>
            <a:endParaRPr lang="en-US" sz="1500" dirty="0"/>
          </a:p>
        </p:txBody>
      </p:sp>
      <p:sp>
        <p:nvSpPr>
          <p:cNvPr id="13" name="Text 10"/>
          <p:cNvSpPr/>
          <p:nvPr/>
        </p:nvSpPr>
        <p:spPr>
          <a:xfrm>
            <a:off x="2560320" y="3569855"/>
            <a:ext cx="1920240" cy="128016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100" dirty="0">
                <a:solidFill>
                  <a:srgbClr val="1F237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Les messages ICMP fournissent des informations sur les erreurs et aident à diagnostiquer les défaillances dans les communications réseau.</a:t>
            </a:r>
            <a:endParaRPr lang="en-US" sz="1500" dirty="0"/>
          </a:p>
        </p:txBody>
      </p:sp>
      <p:pic>
        <p:nvPicPr>
          <p:cNvPr id="14" name="Image 1" descr="https://osspub.smallppt.com/uploadFile/template/10_20240805005604A097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063240" y="1277941"/>
            <a:ext cx="914400" cy="914400"/>
          </a:xfrm>
          <a:prstGeom prst="ellipse">
            <a:avLst/>
          </a:prstGeom>
        </p:spPr>
      </p:pic>
      <p:sp>
        <p:nvSpPr>
          <p:cNvPr id="15" name="Shape 11"/>
          <p:cNvSpPr/>
          <p:nvPr/>
        </p:nvSpPr>
        <p:spPr>
          <a:xfrm>
            <a:off x="3429000" y="2346778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91440" y="0"/>
                </a:moveTo>
                <a:cubicBezTo>
                  <a:pt x="141907" y="0"/>
                  <a:pt x="182880" y="40973"/>
                  <a:pt x="182880" y="91440"/>
                </a:cubicBezTo>
                <a:cubicBezTo>
                  <a:pt x="182880" y="141907"/>
                  <a:pt x="141907" y="182880"/>
                  <a:pt x="91440" y="182880"/>
                </a:cubicBezTo>
                <a:cubicBezTo>
                  <a:pt x="40973" y="182880"/>
                  <a:pt x="0" y="141907"/>
                  <a:pt x="0" y="91440"/>
                </a:cubicBezTo>
                <a:cubicBezTo>
                  <a:pt x="0" y="40973"/>
                  <a:pt x="40973" y="0"/>
                  <a:pt x="91440" y="0"/>
                </a:cubicBezTo>
                <a:close/>
              </a:path>
            </a:pathLst>
          </a:custGeom>
          <a:solidFill>
            <a:srgbClr val="1F2374"/>
          </a:solidFill>
          <a:ln w="19050">
            <a:solidFill>
              <a:srgbClr val="C4459F"/>
            </a:solidFill>
            <a:prstDash val="solid"/>
          </a:ln>
        </p:spPr>
      </p:sp>
      <p:pic>
        <p:nvPicPr>
          <p:cNvPr id="16" name="Image 2" descr="https://osspub.smallppt.com/uploadFile/3_20240804235947A746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5166360" y="1277941"/>
            <a:ext cx="914400" cy="914400"/>
          </a:xfrm>
          <a:prstGeom prst="ellipse">
            <a:avLst/>
          </a:prstGeom>
        </p:spPr>
      </p:pic>
      <p:sp>
        <p:nvSpPr>
          <p:cNvPr id="17" name="Text 12"/>
          <p:cNvSpPr/>
          <p:nvPr/>
        </p:nvSpPr>
        <p:spPr>
          <a:xfrm>
            <a:off x="4663440" y="2653468"/>
            <a:ext cx="1920240" cy="742379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400" b="1" dirty="0">
                <a:solidFill>
                  <a:srgbClr val="1F237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Importance de ping dans les tests de connectivité.</a:t>
            </a:r>
            <a:endParaRPr lang="en-US" sz="1500" dirty="0"/>
          </a:p>
        </p:txBody>
      </p:sp>
      <p:sp>
        <p:nvSpPr>
          <p:cNvPr id="18" name="Text 13"/>
          <p:cNvSpPr/>
          <p:nvPr/>
        </p:nvSpPr>
        <p:spPr>
          <a:xfrm>
            <a:off x="4663440" y="3284404"/>
            <a:ext cx="1920240" cy="109728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100" dirty="0">
                <a:solidFill>
                  <a:srgbClr val="1F237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La commande ping envoie des paquets ICMP pour vérifier si un hôte est accessible et évaluer la latence du réseau.</a:t>
            </a:r>
            <a:endParaRPr lang="en-US" sz="1500" dirty="0"/>
          </a:p>
        </p:txBody>
      </p:sp>
      <p:sp>
        <p:nvSpPr>
          <p:cNvPr id="19" name="Shape 14"/>
          <p:cNvSpPr/>
          <p:nvPr/>
        </p:nvSpPr>
        <p:spPr>
          <a:xfrm>
            <a:off x="5532120" y="2346778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91440" y="0"/>
                </a:moveTo>
                <a:cubicBezTo>
                  <a:pt x="141907" y="0"/>
                  <a:pt x="182880" y="40973"/>
                  <a:pt x="182880" y="91440"/>
                </a:cubicBezTo>
                <a:cubicBezTo>
                  <a:pt x="182880" y="141907"/>
                  <a:pt x="141907" y="182880"/>
                  <a:pt x="91440" y="182880"/>
                </a:cubicBezTo>
                <a:cubicBezTo>
                  <a:pt x="40973" y="182880"/>
                  <a:pt x="0" y="141907"/>
                  <a:pt x="0" y="91440"/>
                </a:cubicBezTo>
                <a:cubicBezTo>
                  <a:pt x="0" y="40973"/>
                  <a:pt x="40973" y="0"/>
                  <a:pt x="91440" y="0"/>
                </a:cubicBezTo>
                <a:close/>
              </a:path>
            </a:pathLst>
          </a:custGeom>
          <a:solidFill>
            <a:srgbClr val="1F2374"/>
          </a:solidFill>
          <a:ln w="19050">
            <a:solidFill>
              <a:srgbClr val="C4459F"/>
            </a:solidFill>
            <a:prstDash val="solid"/>
          </a:ln>
        </p:spPr>
      </p:sp>
      <p:pic>
        <p:nvPicPr>
          <p:cNvPr id="20" name="Image 3" descr="https://osspub.smallppt.com/uploadFile/7_20240805004053A986.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7269480" y="1277941"/>
            <a:ext cx="914400" cy="914400"/>
          </a:xfrm>
          <a:prstGeom prst="ellipse">
            <a:avLst/>
          </a:prstGeom>
        </p:spPr>
      </p:pic>
      <p:sp>
        <p:nvSpPr>
          <p:cNvPr id="21" name="Text 15"/>
          <p:cNvSpPr/>
          <p:nvPr/>
        </p:nvSpPr>
        <p:spPr>
          <a:xfrm>
            <a:off x="6766560" y="2653468"/>
            <a:ext cx="1920240" cy="742379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400" b="1" dirty="0">
                <a:solidFill>
                  <a:srgbClr val="1F237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Rôle de traceroute pour localiser les points de défaillance.</a:t>
            </a:r>
            <a:endParaRPr lang="en-US" sz="1500" dirty="0"/>
          </a:p>
        </p:txBody>
      </p:sp>
      <p:sp>
        <p:nvSpPr>
          <p:cNvPr id="22" name="Text 16"/>
          <p:cNvSpPr/>
          <p:nvPr/>
        </p:nvSpPr>
        <p:spPr>
          <a:xfrm>
            <a:off x="6766560" y="3395036"/>
            <a:ext cx="1920240" cy="109728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100" dirty="0">
                <a:solidFill>
                  <a:srgbClr val="1F237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Traceroute utilise ICMP pour identifier le chemin emprunté par les paquets, indiquant où des problèmes peuvent survenir.</a:t>
            </a:r>
            <a:endParaRPr lang="en-US" sz="1500" dirty="0"/>
          </a:p>
        </p:txBody>
      </p:sp>
      <p:sp>
        <p:nvSpPr>
          <p:cNvPr id="23" name="Shape 17"/>
          <p:cNvSpPr/>
          <p:nvPr/>
        </p:nvSpPr>
        <p:spPr>
          <a:xfrm>
            <a:off x="7635240" y="2346778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91440" y="0"/>
                </a:moveTo>
                <a:cubicBezTo>
                  <a:pt x="141907" y="0"/>
                  <a:pt x="182880" y="40973"/>
                  <a:pt x="182880" y="91440"/>
                </a:cubicBezTo>
                <a:cubicBezTo>
                  <a:pt x="182880" y="141907"/>
                  <a:pt x="141907" y="182880"/>
                  <a:pt x="91440" y="182880"/>
                </a:cubicBezTo>
                <a:cubicBezTo>
                  <a:pt x="40973" y="182880"/>
                  <a:pt x="0" y="141907"/>
                  <a:pt x="0" y="91440"/>
                </a:cubicBezTo>
                <a:cubicBezTo>
                  <a:pt x="0" y="40973"/>
                  <a:pt x="40973" y="0"/>
                  <a:pt x="91440" y="0"/>
                </a:cubicBezTo>
                <a:close/>
              </a:path>
            </a:pathLst>
          </a:custGeom>
          <a:solidFill>
            <a:srgbClr val="1F2374"/>
          </a:solidFill>
          <a:ln w="19050">
            <a:solidFill>
              <a:srgbClr val="C4459F"/>
            </a:solidFill>
            <a:prstDash val="solid"/>
          </a:ln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2743200" cy="146304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2100" b="1" dirty="0">
                <a:solidFill>
                  <a:srgbClr val="1F237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Utilisation de la commande ping pour diagnostiquer la connectivité réseau.</a:t>
            </a:r>
            <a:endParaRPr lang="en-US" sz="1500" dirty="0"/>
          </a:p>
        </p:txBody>
      </p:sp>
      <p:sp>
        <p:nvSpPr>
          <p:cNvPr id="3" name="Shape 1"/>
          <p:cNvSpPr/>
          <p:nvPr/>
        </p:nvSpPr>
        <p:spPr>
          <a:xfrm>
            <a:off x="3383280" y="664769"/>
            <a:ext cx="2560320" cy="1828800"/>
          </a:xfrm>
          <a:custGeom>
            <a:avLst/>
            <a:gdLst/>
            <a:ahLst/>
            <a:cxnLst/>
            <a:rect l="l" t="t" r="r" b="b"/>
            <a:pathLst>
              <a:path w="2560320" h="1828800">
                <a:moveTo>
                  <a:pt x="228600" y="0"/>
                </a:moveTo>
                <a:lnTo>
                  <a:pt x="2331720" y="0"/>
                </a:lnTo>
                <a:quadBezTo>
                  <a:pt x="2560320" y="0"/>
                  <a:pt x="2560320" y="228600"/>
                </a:quadBezTo>
                <a:lnTo>
                  <a:pt x="2560320" y="1600200"/>
                </a:lnTo>
                <a:quadBezTo>
                  <a:pt x="2560320" y="1828800"/>
                  <a:pt x="2331720" y="1828800"/>
                </a:quadBezTo>
                <a:lnTo>
                  <a:pt x="228600" y="1828800"/>
                </a:lnTo>
                <a:quadBezTo>
                  <a:pt x="0" y="1828800"/>
                  <a:pt x="0" y="1600200"/>
                </a:quadBezTo>
                <a:lnTo>
                  <a:pt x="0" y="228600"/>
                </a:lnTo>
                <a:quadBezTo>
                  <a:pt x="0" y="0"/>
                  <a:pt x="228600" y="0"/>
                </a:quadBezTo>
                <a:close/>
              </a:path>
            </a:pathLst>
          </a:custGeom>
          <a:solidFill>
            <a:srgbClr val="1F2374"/>
          </a:solidFill>
          <a:ln w="19050">
            <a:solidFill>
              <a:srgbClr val="C4459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3429000" y="664791"/>
            <a:ext cx="2468880" cy="55592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Effectuer des tests de connectivité avec ping.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3429000" y="1085415"/>
            <a:ext cx="2468880" cy="91440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La commande ping est un outil essentiel pour tester la connectivité entre dispositifs, aidant à identifier rapidement les problèmes.</a:t>
            </a:r>
            <a:endParaRPr lang="en-US" sz="1500" dirty="0"/>
          </a:p>
        </p:txBody>
      </p:sp>
      <p:sp>
        <p:nvSpPr>
          <p:cNvPr id="6" name="Shape 4"/>
          <p:cNvSpPr/>
          <p:nvPr/>
        </p:nvSpPr>
        <p:spPr>
          <a:xfrm>
            <a:off x="6126480" y="628215"/>
            <a:ext cx="2560320" cy="1828800"/>
          </a:xfrm>
          <a:custGeom>
            <a:avLst/>
            <a:gdLst/>
            <a:ahLst/>
            <a:cxnLst/>
            <a:rect l="l" t="t" r="r" b="b"/>
            <a:pathLst>
              <a:path w="2560320" h="1828800">
                <a:moveTo>
                  <a:pt x="228600" y="0"/>
                </a:moveTo>
                <a:lnTo>
                  <a:pt x="2331720" y="0"/>
                </a:lnTo>
                <a:quadBezTo>
                  <a:pt x="2560320" y="0"/>
                  <a:pt x="2560320" y="228600"/>
                </a:quadBezTo>
                <a:lnTo>
                  <a:pt x="2560320" y="1600200"/>
                </a:lnTo>
                <a:quadBezTo>
                  <a:pt x="2560320" y="1828800"/>
                  <a:pt x="2331720" y="1828800"/>
                </a:quadBezTo>
                <a:lnTo>
                  <a:pt x="228600" y="1828800"/>
                </a:lnTo>
                <a:quadBezTo>
                  <a:pt x="0" y="1828800"/>
                  <a:pt x="0" y="1600200"/>
                </a:quadBezTo>
                <a:lnTo>
                  <a:pt x="0" y="228600"/>
                </a:lnTo>
                <a:quadBezTo>
                  <a:pt x="0" y="0"/>
                  <a:pt x="228600" y="0"/>
                </a:quadBezTo>
                <a:close/>
              </a:path>
            </a:pathLst>
          </a:custGeom>
          <a:solidFill>
            <a:srgbClr val="1F2374"/>
          </a:solidFill>
          <a:ln w="19050">
            <a:solidFill>
              <a:srgbClr val="C4459F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6172200" y="664791"/>
            <a:ext cx="2468880" cy="55592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Interpréter les résultats pour une analyse réseau efficace.</a:t>
            </a:r>
            <a:endParaRPr lang="en-US" sz="1500" dirty="0"/>
          </a:p>
        </p:txBody>
      </p:sp>
      <p:sp>
        <p:nvSpPr>
          <p:cNvPr id="8" name="Text 6"/>
          <p:cNvSpPr/>
          <p:nvPr/>
        </p:nvSpPr>
        <p:spPr>
          <a:xfrm>
            <a:off x="6172200" y="1204683"/>
            <a:ext cx="2468880" cy="91440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Les résultats de ping indiquent la disponibilité de l'hôte et la latence, permettant d'évaluer la performance du réseau.</a:t>
            </a:r>
            <a:endParaRPr lang="en-US" sz="1500" dirty="0"/>
          </a:p>
        </p:txBody>
      </p:sp>
      <p:sp>
        <p:nvSpPr>
          <p:cNvPr id="9" name="Shape 7"/>
          <p:cNvSpPr/>
          <p:nvPr/>
        </p:nvSpPr>
        <p:spPr>
          <a:xfrm>
            <a:off x="3383280" y="2677341"/>
            <a:ext cx="2560320" cy="1828800"/>
          </a:xfrm>
          <a:custGeom>
            <a:avLst/>
            <a:gdLst/>
            <a:ahLst/>
            <a:cxnLst/>
            <a:rect l="l" t="t" r="r" b="b"/>
            <a:pathLst>
              <a:path w="2560320" h="1828800">
                <a:moveTo>
                  <a:pt x="228600" y="0"/>
                </a:moveTo>
                <a:lnTo>
                  <a:pt x="2331720" y="0"/>
                </a:lnTo>
                <a:quadBezTo>
                  <a:pt x="2560320" y="0"/>
                  <a:pt x="2560320" y="228600"/>
                </a:quadBezTo>
                <a:lnTo>
                  <a:pt x="2560320" y="1600200"/>
                </a:lnTo>
                <a:quadBezTo>
                  <a:pt x="2560320" y="1828800"/>
                  <a:pt x="2331720" y="1828800"/>
                </a:quadBezTo>
                <a:lnTo>
                  <a:pt x="228600" y="1828800"/>
                </a:lnTo>
                <a:quadBezTo>
                  <a:pt x="0" y="1828800"/>
                  <a:pt x="0" y="1600200"/>
                </a:quadBezTo>
                <a:lnTo>
                  <a:pt x="0" y="228600"/>
                </a:lnTo>
                <a:quadBezTo>
                  <a:pt x="0" y="0"/>
                  <a:pt x="228600" y="0"/>
                </a:quadBezTo>
                <a:close/>
              </a:path>
            </a:pathLst>
          </a:custGeom>
          <a:solidFill>
            <a:srgbClr val="1F2374"/>
          </a:solidFill>
          <a:ln w="19050">
            <a:solidFill>
              <a:srgbClr val="C4459F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3429000" y="2677341"/>
            <a:ext cx="2468880" cy="55592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Ping comme outil de mesure de la qualité de service.</a:t>
            </a:r>
            <a:endParaRPr lang="en-US" sz="1500" dirty="0"/>
          </a:p>
        </p:txBody>
      </p:sp>
      <p:sp>
        <p:nvSpPr>
          <p:cNvPr id="11" name="Text 9"/>
          <p:cNvSpPr/>
          <p:nvPr/>
        </p:nvSpPr>
        <p:spPr>
          <a:xfrm>
            <a:off x="3429000" y="3217233"/>
            <a:ext cx="2468880" cy="73152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 mesurant les temps de réponse, ping aide à évaluer la qualité de service offerte par le réseau.</a:t>
            </a:r>
            <a:endParaRPr lang="en-US" sz="1500" dirty="0"/>
          </a:p>
        </p:txBody>
      </p:sp>
      <p:sp>
        <p:nvSpPr>
          <p:cNvPr id="12" name="Shape 10"/>
          <p:cNvSpPr/>
          <p:nvPr/>
        </p:nvSpPr>
        <p:spPr>
          <a:xfrm>
            <a:off x="6126480" y="2997381"/>
            <a:ext cx="2560320" cy="1828800"/>
          </a:xfrm>
          <a:custGeom>
            <a:avLst/>
            <a:gdLst/>
            <a:ahLst/>
            <a:cxnLst/>
            <a:rect l="l" t="t" r="r" b="b"/>
            <a:pathLst>
              <a:path w="2560320" h="1828800">
                <a:moveTo>
                  <a:pt x="228600" y="0"/>
                </a:moveTo>
                <a:lnTo>
                  <a:pt x="2331720" y="0"/>
                </a:lnTo>
                <a:quadBezTo>
                  <a:pt x="2560320" y="0"/>
                  <a:pt x="2560320" y="228600"/>
                </a:quadBezTo>
                <a:lnTo>
                  <a:pt x="2560320" y="1600200"/>
                </a:lnTo>
                <a:quadBezTo>
                  <a:pt x="2560320" y="1828800"/>
                  <a:pt x="2331720" y="1828800"/>
                </a:quadBezTo>
                <a:lnTo>
                  <a:pt x="228600" y="1828800"/>
                </a:lnTo>
                <a:quadBezTo>
                  <a:pt x="0" y="1828800"/>
                  <a:pt x="0" y="1600200"/>
                </a:quadBezTo>
                <a:lnTo>
                  <a:pt x="0" y="228600"/>
                </a:lnTo>
                <a:quadBezTo>
                  <a:pt x="0" y="0"/>
                  <a:pt x="228600" y="0"/>
                </a:quadBezTo>
                <a:close/>
              </a:path>
            </a:pathLst>
          </a:custGeom>
          <a:solidFill>
            <a:srgbClr val="1F2374"/>
          </a:solidFill>
          <a:ln w="19050">
            <a:solidFill>
              <a:srgbClr val="C4459F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6172200" y="2997381"/>
            <a:ext cx="2468880" cy="55592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Utilité de ping pour le dépannage réseau.</a:t>
            </a:r>
            <a:endParaRPr lang="en-US" sz="1500" dirty="0"/>
          </a:p>
        </p:txBody>
      </p:sp>
      <p:sp>
        <p:nvSpPr>
          <p:cNvPr id="14" name="Text 12"/>
          <p:cNvSpPr/>
          <p:nvPr/>
        </p:nvSpPr>
        <p:spPr>
          <a:xfrm>
            <a:off x="6172200" y="3418005"/>
            <a:ext cx="2468880" cy="91440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Ping est souvent la première étape dans le dépannage réseau, offrant des indications claires sur l'état de la connectivité.</a:t>
            </a:r>
            <a:endParaRPr lang="en-US" sz="1500" dirty="0"/>
          </a:p>
        </p:txBody>
      </p:sp>
      <p:sp>
        <p:nvSpPr>
          <p:cNvPr id="15" name="Shape 13"/>
          <p:cNvSpPr/>
          <p:nvPr/>
        </p:nvSpPr>
        <p:spPr>
          <a:xfrm rot="-5400000">
            <a:off x="0" y="3314700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0" y="0"/>
                </a:moveTo>
                <a:lnTo>
                  <a:pt x="1828800" y="0"/>
                </a:lnTo>
                <a:quadBezTo>
                  <a:pt x="1828800" y="1828800"/>
                  <a:pt x="0" y="1828800"/>
                </a:quadBezTo>
                <a:lnTo>
                  <a:pt x="0" y="0"/>
                </a:lnTo>
                <a:close/>
              </a:path>
            </a:pathLst>
          </a:custGeom>
          <a:solidFill>
            <a:srgbClr val="1F2374"/>
          </a:solidFill>
          <a:ln/>
        </p:spPr>
      </p:sp>
      <p:pic>
        <p:nvPicPr>
          <p:cNvPr id="16" name="Image 0" descr="https://osspub.smallppt.com/uploadFile/9_20240805005247A07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06926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828800"/>
            <a:ext cx="5451518" cy="1367885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96000"/>
              </a:lnSpc>
              <a:spcBef>
                <a:spcPts val="375"/>
              </a:spcBef>
            </a:pPr>
            <a:r>
              <a:rPr lang="en-US" sz="2700" b="1" dirty="0">
                <a:solidFill>
                  <a:srgbClr val="1F237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Projet 3 : Étude et Configuration des Protocoles IGMP et ICMP dans Cisco Packet Tracer</a:t>
            </a:r>
            <a:endParaRPr lang="en-US" sz="1500" dirty="0"/>
          </a:p>
        </p:txBody>
      </p:sp>
      <p:pic>
        <p:nvPicPr>
          <p:cNvPr id="3" name="Image 0" descr="/uploadFile/template/1_20240804232406A56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972007"/>
            <a:ext cx="32004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 rot="5400000">
            <a:off x="6858000" y="0"/>
            <a:ext cx="2286000" cy="2286000"/>
          </a:xfrm>
          <a:custGeom>
            <a:avLst/>
            <a:gdLst/>
            <a:ahLst/>
            <a:cxnLst/>
            <a:rect l="l" t="t" r="r" b="b"/>
            <a:pathLst>
              <a:path w="2286000" h="2286000">
                <a:moveTo>
                  <a:pt x="0" y="0"/>
                </a:moveTo>
                <a:lnTo>
                  <a:pt x="2286000" y="0"/>
                </a:lnTo>
                <a:quadBezTo>
                  <a:pt x="2286000" y="2286000"/>
                  <a:pt x="0" y="2286000"/>
                </a:quadBezTo>
                <a:lnTo>
                  <a:pt x="0" y="0"/>
                </a:lnTo>
                <a:close/>
              </a:path>
            </a:pathLst>
          </a:custGeom>
          <a:solidFill>
            <a:srgbClr val="1F2374"/>
          </a:solidFill>
          <a:ln/>
        </p:spPr>
      </p:sp>
      <p:sp>
        <p:nvSpPr>
          <p:cNvPr id="3" name="Text 1"/>
          <p:cNvSpPr/>
          <p:nvPr/>
        </p:nvSpPr>
        <p:spPr>
          <a:xfrm>
            <a:off x="457200" y="731520"/>
            <a:ext cx="5486400" cy="69494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2100" b="1" dirty="0">
                <a:solidFill>
                  <a:srgbClr val="1F237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Interprétation des résultats du diagnostic ICMP pour une gestion efficace.</a:t>
            </a:r>
            <a:endParaRPr lang="en-US" sz="1500" dirty="0"/>
          </a:p>
        </p:txBody>
      </p:sp>
      <p:sp>
        <p:nvSpPr>
          <p:cNvPr id="4" name="Shape 2"/>
          <p:cNvSpPr/>
          <p:nvPr/>
        </p:nvSpPr>
        <p:spPr>
          <a:xfrm>
            <a:off x="520390" y="2132254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91440" y="0"/>
                </a:moveTo>
                <a:cubicBezTo>
                  <a:pt x="141907" y="0"/>
                  <a:pt x="182880" y="40973"/>
                  <a:pt x="182880" y="91440"/>
                </a:cubicBezTo>
                <a:cubicBezTo>
                  <a:pt x="182880" y="141907"/>
                  <a:pt x="141907" y="182880"/>
                  <a:pt x="91440" y="182880"/>
                </a:cubicBezTo>
                <a:cubicBezTo>
                  <a:pt x="40973" y="182880"/>
                  <a:pt x="0" y="141907"/>
                  <a:pt x="0" y="91440"/>
                </a:cubicBezTo>
                <a:cubicBezTo>
                  <a:pt x="0" y="40973"/>
                  <a:pt x="40973" y="0"/>
                  <a:pt x="91440" y="0"/>
                </a:cubicBezTo>
                <a:close/>
              </a:path>
            </a:pathLst>
          </a:custGeom>
          <a:solidFill>
            <a:srgbClr val="C4459F"/>
          </a:solidFill>
          <a:ln/>
        </p:spPr>
      </p:sp>
      <p:sp>
        <p:nvSpPr>
          <p:cNvPr id="5" name="Text 3"/>
          <p:cNvSpPr/>
          <p:nvPr/>
        </p:nvSpPr>
        <p:spPr>
          <a:xfrm>
            <a:off x="703270" y="1995031"/>
            <a:ext cx="3657600" cy="55592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400" b="1" dirty="0">
                <a:solidFill>
                  <a:srgbClr val="1F237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Analyser les messages ICMP pour identifier les erreurs.</a:t>
            </a:r>
            <a:endParaRPr lang="en-US" sz="1500" dirty="0"/>
          </a:p>
        </p:txBody>
      </p:sp>
      <p:sp>
        <p:nvSpPr>
          <p:cNvPr id="6" name="Text 4"/>
          <p:cNvSpPr/>
          <p:nvPr/>
        </p:nvSpPr>
        <p:spPr>
          <a:xfrm>
            <a:off x="703270" y="2452358"/>
            <a:ext cx="3657600" cy="73152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100" dirty="0">
                <a:solidFill>
                  <a:srgbClr val="1F237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Les messages ICMP offrent des insights précieux sur les erreurs de communication, aidant à optimiser la gestion réseau.</a:t>
            </a:r>
            <a:endParaRPr lang="en-US" sz="1500" dirty="0"/>
          </a:p>
        </p:txBody>
      </p:sp>
      <p:sp>
        <p:nvSpPr>
          <p:cNvPr id="7" name="Text 5"/>
          <p:cNvSpPr/>
          <p:nvPr/>
        </p:nvSpPr>
        <p:spPr>
          <a:xfrm>
            <a:off x="5003725" y="2744839"/>
            <a:ext cx="3657600" cy="55592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400" b="1" dirty="0">
                <a:solidFill>
                  <a:srgbClr val="1F237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Utiliser les diagnostics ICMP pour maintenir la performance.</a:t>
            </a:r>
            <a:endParaRPr lang="en-US" sz="1500" dirty="0"/>
          </a:p>
        </p:txBody>
      </p:sp>
      <p:sp>
        <p:nvSpPr>
          <p:cNvPr id="8" name="Text 6"/>
          <p:cNvSpPr/>
          <p:nvPr/>
        </p:nvSpPr>
        <p:spPr>
          <a:xfrm>
            <a:off x="5003725" y="3202166"/>
            <a:ext cx="3657600" cy="73152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100" dirty="0">
                <a:solidFill>
                  <a:srgbClr val="1F237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L'interprétation des diagnostics ICMP permet de prendre des mesures proactives pour améliorer la performance et la fiabilité du réseau.</a:t>
            </a:r>
            <a:endParaRPr lang="en-US" sz="1500" dirty="0"/>
          </a:p>
        </p:txBody>
      </p:sp>
      <p:sp>
        <p:nvSpPr>
          <p:cNvPr id="9" name="Shape 7"/>
          <p:cNvSpPr/>
          <p:nvPr/>
        </p:nvSpPr>
        <p:spPr>
          <a:xfrm>
            <a:off x="4820845" y="283627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91440" y="0"/>
                </a:moveTo>
                <a:cubicBezTo>
                  <a:pt x="141907" y="0"/>
                  <a:pt x="182880" y="40973"/>
                  <a:pt x="182880" y="91440"/>
                </a:cubicBezTo>
                <a:cubicBezTo>
                  <a:pt x="182880" y="141907"/>
                  <a:pt x="141907" y="182880"/>
                  <a:pt x="91440" y="182880"/>
                </a:cubicBezTo>
                <a:cubicBezTo>
                  <a:pt x="40973" y="182880"/>
                  <a:pt x="0" y="141907"/>
                  <a:pt x="0" y="91440"/>
                </a:cubicBezTo>
                <a:cubicBezTo>
                  <a:pt x="0" y="40973"/>
                  <a:pt x="40973" y="0"/>
                  <a:pt x="91440" y="0"/>
                </a:cubicBezTo>
                <a:close/>
              </a:path>
            </a:pathLst>
          </a:custGeom>
          <a:solidFill>
            <a:srgbClr val="1F2374"/>
          </a:solidFill>
          <a:ln/>
        </p:spPr>
      </p:sp>
      <p:pic>
        <p:nvPicPr>
          <p:cNvPr id="10" name="Image 0" descr="https://osspub.smallppt.com/uploadFile/7_20240805004053A98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943600" y="1200607"/>
            <a:ext cx="2743200" cy="2743200"/>
          </a:xfrm>
          <a:custGeom>
            <a:avLst/>
            <a:gdLst/>
            <a:ahLst/>
            <a:cxnLst/>
            <a:rect l="l" t="t" r="r" b="b"/>
            <a:pathLst>
              <a:path w="2743200" h="2743200">
                <a:moveTo>
                  <a:pt x="1371600" y="0"/>
                </a:moveTo>
                <a:cubicBezTo>
                  <a:pt x="2128607" y="0"/>
                  <a:pt x="2743200" y="614593"/>
                  <a:pt x="2743200" y="1371600"/>
                </a:cubicBezTo>
                <a:cubicBezTo>
                  <a:pt x="2743200" y="2128607"/>
                  <a:pt x="2128607" y="2743200"/>
                  <a:pt x="1371600" y="2743200"/>
                </a:cubicBezTo>
                <a:cubicBezTo>
                  <a:pt x="614593" y="2743200"/>
                  <a:pt x="0" y="2128607"/>
                  <a:pt x="0" y="1371600"/>
                </a:cubicBezTo>
                <a:cubicBezTo>
                  <a:pt x="0" y="614593"/>
                  <a:pt x="614593" y="0"/>
                  <a:pt x="1371600" y="0"/>
                </a:cubicBezTo>
                <a:close/>
              </a:path>
            </a:pathLst>
          </a:custGeom>
          <a:solidFill>
            <a:srgbClr val="1F2374"/>
          </a:solidFill>
          <a:ln/>
        </p:spPr>
      </p:sp>
      <p:pic>
        <p:nvPicPr>
          <p:cNvPr id="3" name="Image 0" descr="https://osspub.smallppt.com/uploadFile/3_20240804235947A74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1429207"/>
            <a:ext cx="2286000" cy="22860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57200" y="1828800"/>
            <a:ext cx="5029200" cy="69494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2100" b="1" dirty="0">
                <a:solidFill>
                  <a:srgbClr val="1F237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Conclusion et Recommandations sur IGMP et ICMP</a:t>
            </a:r>
            <a:endParaRPr lang="en-US" sz="15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858000" y="2080260"/>
            <a:ext cx="1737360" cy="2743200"/>
          </a:xfrm>
          <a:custGeom>
            <a:avLst/>
            <a:gdLst/>
            <a:ahLst/>
            <a:cxnLst/>
            <a:rect l="l" t="t" r="r" b="b"/>
            <a:pathLst>
              <a:path w="1737360" h="2743200">
                <a:moveTo>
                  <a:pt x="217170" y="0"/>
                </a:moveTo>
                <a:lnTo>
                  <a:pt x="1520190" y="0"/>
                </a:lnTo>
                <a:quadBezTo>
                  <a:pt x="1737360" y="0"/>
                  <a:pt x="1737360" y="217170"/>
                </a:quadBezTo>
                <a:lnTo>
                  <a:pt x="1737360" y="2526030"/>
                </a:lnTo>
                <a:quadBezTo>
                  <a:pt x="1737360" y="2743200"/>
                  <a:pt x="1520190" y="2743200"/>
                </a:quadBezTo>
                <a:lnTo>
                  <a:pt x="217170" y="2743200"/>
                </a:lnTo>
                <a:quadBezTo>
                  <a:pt x="0" y="2743200"/>
                  <a:pt x="0" y="2526030"/>
                </a:quadBezTo>
                <a:lnTo>
                  <a:pt x="0" y="217170"/>
                </a:lnTo>
                <a:quadBezTo>
                  <a:pt x="0" y="0"/>
                  <a:pt x="217170" y="0"/>
                </a:quadBezTo>
                <a:close/>
              </a:path>
            </a:pathLst>
          </a:custGeom>
          <a:solidFill>
            <a:srgbClr val="C4459F"/>
          </a:solidFill>
          <a:ln/>
        </p:spPr>
      </p:sp>
      <p:sp>
        <p:nvSpPr>
          <p:cNvPr id="3" name="Shape 1"/>
          <p:cNvSpPr/>
          <p:nvPr/>
        </p:nvSpPr>
        <p:spPr>
          <a:xfrm>
            <a:off x="548640" y="1157012"/>
            <a:ext cx="1737360" cy="2743200"/>
          </a:xfrm>
          <a:custGeom>
            <a:avLst/>
            <a:gdLst/>
            <a:ahLst/>
            <a:cxnLst/>
            <a:rect l="l" t="t" r="r" b="b"/>
            <a:pathLst>
              <a:path w="1737360" h="2743200">
                <a:moveTo>
                  <a:pt x="217170" y="0"/>
                </a:moveTo>
                <a:lnTo>
                  <a:pt x="1520190" y="0"/>
                </a:lnTo>
                <a:quadBezTo>
                  <a:pt x="1737360" y="0"/>
                  <a:pt x="1737360" y="217170"/>
                </a:quadBezTo>
                <a:lnTo>
                  <a:pt x="1737360" y="2526030"/>
                </a:lnTo>
                <a:quadBezTo>
                  <a:pt x="1737360" y="2743200"/>
                  <a:pt x="1520190" y="2743200"/>
                </a:quadBezTo>
                <a:lnTo>
                  <a:pt x="217170" y="2743200"/>
                </a:lnTo>
                <a:quadBezTo>
                  <a:pt x="0" y="2743200"/>
                  <a:pt x="0" y="2526030"/>
                </a:quadBezTo>
                <a:lnTo>
                  <a:pt x="0" y="217170"/>
                </a:lnTo>
                <a:quadBezTo>
                  <a:pt x="0" y="0"/>
                  <a:pt x="217170" y="0"/>
                </a:quadBezTo>
                <a:close/>
              </a:path>
            </a:pathLst>
          </a:custGeom>
          <a:solidFill>
            <a:srgbClr val="1F2374"/>
          </a:solidFill>
          <a:ln/>
        </p:spPr>
      </p:sp>
      <p:sp>
        <p:nvSpPr>
          <p:cNvPr id="4" name="Shape 2"/>
          <p:cNvSpPr/>
          <p:nvPr/>
        </p:nvSpPr>
        <p:spPr>
          <a:xfrm>
            <a:off x="4754880" y="1156716"/>
            <a:ext cx="1737360" cy="2743200"/>
          </a:xfrm>
          <a:custGeom>
            <a:avLst/>
            <a:gdLst/>
            <a:ahLst/>
            <a:cxnLst/>
            <a:rect l="l" t="t" r="r" b="b"/>
            <a:pathLst>
              <a:path w="1737360" h="2743200">
                <a:moveTo>
                  <a:pt x="217170" y="0"/>
                </a:moveTo>
                <a:lnTo>
                  <a:pt x="1520190" y="0"/>
                </a:lnTo>
                <a:quadBezTo>
                  <a:pt x="1737360" y="0"/>
                  <a:pt x="1737360" y="217170"/>
                </a:quadBezTo>
                <a:lnTo>
                  <a:pt x="1737360" y="2526030"/>
                </a:lnTo>
                <a:quadBezTo>
                  <a:pt x="1737360" y="2743200"/>
                  <a:pt x="1520190" y="2743200"/>
                </a:quadBezTo>
                <a:lnTo>
                  <a:pt x="217170" y="2743200"/>
                </a:lnTo>
                <a:quadBezTo>
                  <a:pt x="0" y="2743200"/>
                  <a:pt x="0" y="2526030"/>
                </a:quadBezTo>
                <a:lnTo>
                  <a:pt x="0" y="217170"/>
                </a:lnTo>
                <a:quadBezTo>
                  <a:pt x="0" y="0"/>
                  <a:pt x="217170" y="0"/>
                </a:quadBezTo>
                <a:close/>
              </a:path>
            </a:pathLst>
          </a:custGeom>
          <a:solidFill>
            <a:srgbClr val="1F2374"/>
          </a:solidFill>
          <a:ln/>
        </p:spPr>
      </p:sp>
      <p:sp>
        <p:nvSpPr>
          <p:cNvPr id="5" name="Shape 3"/>
          <p:cNvSpPr/>
          <p:nvPr/>
        </p:nvSpPr>
        <p:spPr>
          <a:xfrm>
            <a:off x="2651760" y="2080260"/>
            <a:ext cx="1737360" cy="2743200"/>
          </a:xfrm>
          <a:custGeom>
            <a:avLst/>
            <a:gdLst/>
            <a:ahLst/>
            <a:cxnLst/>
            <a:rect l="l" t="t" r="r" b="b"/>
            <a:pathLst>
              <a:path w="1737360" h="2743200">
                <a:moveTo>
                  <a:pt x="217170" y="0"/>
                </a:moveTo>
                <a:lnTo>
                  <a:pt x="1520190" y="0"/>
                </a:lnTo>
                <a:quadBezTo>
                  <a:pt x="1737360" y="0"/>
                  <a:pt x="1737360" y="217170"/>
                </a:quadBezTo>
                <a:lnTo>
                  <a:pt x="1737360" y="2526030"/>
                </a:lnTo>
                <a:quadBezTo>
                  <a:pt x="1737360" y="2743200"/>
                  <a:pt x="1520190" y="2743200"/>
                </a:quadBezTo>
                <a:lnTo>
                  <a:pt x="217170" y="2743200"/>
                </a:lnTo>
                <a:quadBezTo>
                  <a:pt x="0" y="2743200"/>
                  <a:pt x="0" y="2526030"/>
                </a:quadBezTo>
                <a:lnTo>
                  <a:pt x="0" y="217170"/>
                </a:lnTo>
                <a:quadBezTo>
                  <a:pt x="0" y="0"/>
                  <a:pt x="217170" y="0"/>
                </a:quadBezTo>
                <a:close/>
              </a:path>
            </a:pathLst>
          </a:custGeom>
          <a:solidFill>
            <a:srgbClr val="C4459F"/>
          </a:solidFill>
          <a:ln/>
        </p:spPr>
      </p:sp>
      <p:sp>
        <p:nvSpPr>
          <p:cNvPr id="6" name="Text 4"/>
          <p:cNvSpPr/>
          <p:nvPr/>
        </p:nvSpPr>
        <p:spPr>
          <a:xfrm>
            <a:off x="457200" y="365760"/>
            <a:ext cx="8229600" cy="69494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2100" b="1" dirty="0">
                <a:solidFill>
                  <a:srgbClr val="1F237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Rôle d'IGMP dans l'optimisation du trafic multicast sur les réseaux.</a:t>
            </a:r>
            <a:endParaRPr lang="en-US" sz="1500" dirty="0"/>
          </a:p>
        </p:txBody>
      </p:sp>
      <p:sp>
        <p:nvSpPr>
          <p:cNvPr id="7" name="Shape 5"/>
          <p:cNvSpPr/>
          <p:nvPr/>
        </p:nvSpPr>
        <p:spPr>
          <a:xfrm>
            <a:off x="457200" y="1157012"/>
            <a:ext cx="1920240" cy="2286000"/>
          </a:xfrm>
          <a:custGeom>
            <a:avLst/>
            <a:gdLst/>
            <a:ahLst/>
            <a:cxnLst/>
            <a:rect l="l" t="t" r="r" b="b"/>
            <a:pathLst>
              <a:path w="1920240" h="2286000">
                <a:moveTo>
                  <a:pt x="240030" y="0"/>
                </a:moveTo>
                <a:lnTo>
                  <a:pt x="1680210" y="0"/>
                </a:lnTo>
                <a:quadBezTo>
                  <a:pt x="1920240" y="0"/>
                  <a:pt x="1920240" y="240030"/>
                </a:quadBezTo>
                <a:lnTo>
                  <a:pt x="1920240" y="2045970"/>
                </a:lnTo>
                <a:quadBezTo>
                  <a:pt x="1920240" y="2286000"/>
                  <a:pt x="1680210" y="2286000"/>
                </a:quadBezTo>
                <a:lnTo>
                  <a:pt x="240030" y="2286000"/>
                </a:lnTo>
                <a:quadBezTo>
                  <a:pt x="0" y="2286000"/>
                  <a:pt x="0" y="2045970"/>
                </a:quadBezTo>
                <a:lnTo>
                  <a:pt x="0" y="240030"/>
                </a:lnTo>
                <a:quadBezTo>
                  <a:pt x="0" y="0"/>
                  <a:pt x="240030" y="0"/>
                </a:quadBezTo>
                <a:close/>
              </a:path>
            </a:pathLst>
          </a:custGeom>
          <a:solidFill>
            <a:srgbClr val="C4459F"/>
          </a:solidFill>
          <a:ln/>
        </p:spPr>
      </p:sp>
      <p:sp>
        <p:nvSpPr>
          <p:cNvPr id="8" name="Shape 6"/>
          <p:cNvSpPr/>
          <p:nvPr/>
        </p:nvSpPr>
        <p:spPr>
          <a:xfrm>
            <a:off x="2560320" y="2537460"/>
            <a:ext cx="1920240" cy="2286000"/>
          </a:xfrm>
          <a:custGeom>
            <a:avLst/>
            <a:gdLst/>
            <a:ahLst/>
            <a:cxnLst/>
            <a:rect l="l" t="t" r="r" b="b"/>
            <a:pathLst>
              <a:path w="1920240" h="2286000">
                <a:moveTo>
                  <a:pt x="240030" y="0"/>
                </a:moveTo>
                <a:lnTo>
                  <a:pt x="1680210" y="0"/>
                </a:lnTo>
                <a:quadBezTo>
                  <a:pt x="1920240" y="0"/>
                  <a:pt x="1920240" y="240030"/>
                </a:quadBezTo>
                <a:lnTo>
                  <a:pt x="1920240" y="2045970"/>
                </a:lnTo>
                <a:quadBezTo>
                  <a:pt x="1920240" y="2286000"/>
                  <a:pt x="1680210" y="2286000"/>
                </a:quadBezTo>
                <a:lnTo>
                  <a:pt x="240030" y="2286000"/>
                </a:lnTo>
                <a:quadBezTo>
                  <a:pt x="0" y="2286000"/>
                  <a:pt x="0" y="2045970"/>
                </a:quadBezTo>
                <a:lnTo>
                  <a:pt x="0" y="240030"/>
                </a:lnTo>
                <a:quadBezTo>
                  <a:pt x="0" y="0"/>
                  <a:pt x="240030" y="0"/>
                </a:quadBezTo>
                <a:close/>
              </a:path>
            </a:pathLst>
          </a:custGeom>
          <a:solidFill>
            <a:srgbClr val="1F2374"/>
          </a:solidFill>
          <a:ln/>
        </p:spPr>
      </p:sp>
      <p:sp>
        <p:nvSpPr>
          <p:cNvPr id="9" name="Shape 7"/>
          <p:cNvSpPr/>
          <p:nvPr/>
        </p:nvSpPr>
        <p:spPr>
          <a:xfrm>
            <a:off x="4663440" y="1157012"/>
            <a:ext cx="1920240" cy="2286000"/>
          </a:xfrm>
          <a:custGeom>
            <a:avLst/>
            <a:gdLst/>
            <a:ahLst/>
            <a:cxnLst/>
            <a:rect l="l" t="t" r="r" b="b"/>
            <a:pathLst>
              <a:path w="1920240" h="2286000">
                <a:moveTo>
                  <a:pt x="240030" y="0"/>
                </a:moveTo>
                <a:lnTo>
                  <a:pt x="1680210" y="0"/>
                </a:lnTo>
                <a:quadBezTo>
                  <a:pt x="1920240" y="0"/>
                  <a:pt x="1920240" y="240030"/>
                </a:quadBezTo>
                <a:lnTo>
                  <a:pt x="1920240" y="2045970"/>
                </a:lnTo>
                <a:quadBezTo>
                  <a:pt x="1920240" y="2286000"/>
                  <a:pt x="1680210" y="2286000"/>
                </a:quadBezTo>
                <a:lnTo>
                  <a:pt x="240030" y="2286000"/>
                </a:lnTo>
                <a:quadBezTo>
                  <a:pt x="0" y="2286000"/>
                  <a:pt x="0" y="2045970"/>
                </a:quadBezTo>
                <a:lnTo>
                  <a:pt x="0" y="240030"/>
                </a:lnTo>
                <a:quadBezTo>
                  <a:pt x="0" y="0"/>
                  <a:pt x="240030" y="0"/>
                </a:quadBezTo>
                <a:close/>
              </a:path>
            </a:pathLst>
          </a:custGeom>
          <a:solidFill>
            <a:srgbClr val="C4459F"/>
          </a:solidFill>
          <a:ln/>
        </p:spPr>
      </p:sp>
      <p:sp>
        <p:nvSpPr>
          <p:cNvPr id="10" name="Shape 8"/>
          <p:cNvSpPr/>
          <p:nvPr/>
        </p:nvSpPr>
        <p:spPr>
          <a:xfrm>
            <a:off x="6766560" y="2537460"/>
            <a:ext cx="1920240" cy="2286000"/>
          </a:xfrm>
          <a:custGeom>
            <a:avLst/>
            <a:gdLst/>
            <a:ahLst/>
            <a:cxnLst/>
            <a:rect l="l" t="t" r="r" b="b"/>
            <a:pathLst>
              <a:path w="1920240" h="2286000">
                <a:moveTo>
                  <a:pt x="240030" y="0"/>
                </a:moveTo>
                <a:lnTo>
                  <a:pt x="1680210" y="0"/>
                </a:lnTo>
                <a:quadBezTo>
                  <a:pt x="1920240" y="0"/>
                  <a:pt x="1920240" y="240030"/>
                </a:quadBezTo>
                <a:lnTo>
                  <a:pt x="1920240" y="2045970"/>
                </a:lnTo>
                <a:quadBezTo>
                  <a:pt x="1920240" y="2286000"/>
                  <a:pt x="1680210" y="2286000"/>
                </a:quadBezTo>
                <a:lnTo>
                  <a:pt x="240030" y="2286000"/>
                </a:lnTo>
                <a:quadBezTo>
                  <a:pt x="0" y="2286000"/>
                  <a:pt x="0" y="2045970"/>
                </a:quadBezTo>
                <a:lnTo>
                  <a:pt x="0" y="240030"/>
                </a:lnTo>
                <a:quadBezTo>
                  <a:pt x="0" y="0"/>
                  <a:pt x="240030" y="0"/>
                </a:quadBezTo>
                <a:close/>
              </a:path>
            </a:pathLst>
          </a:custGeom>
          <a:solidFill>
            <a:srgbClr val="1F2374"/>
          </a:solidFill>
          <a:ln/>
        </p:spPr>
      </p:sp>
      <p:sp>
        <p:nvSpPr>
          <p:cNvPr id="11" name="Text 9"/>
          <p:cNvSpPr/>
          <p:nvPr/>
        </p:nvSpPr>
        <p:spPr>
          <a:xfrm>
            <a:off x="457200" y="1230164"/>
            <a:ext cx="1920240" cy="742379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Gestion des abonnements multicast</a:t>
            </a:r>
            <a:endParaRPr lang="en-US" sz="1500" dirty="0"/>
          </a:p>
        </p:txBody>
      </p:sp>
      <p:sp>
        <p:nvSpPr>
          <p:cNvPr id="12" name="Text 10"/>
          <p:cNvSpPr/>
          <p:nvPr/>
        </p:nvSpPr>
        <p:spPr>
          <a:xfrm>
            <a:off x="457200" y="1846806"/>
            <a:ext cx="1920240" cy="109728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IGMP permet aux routeurs de gérer efficacement les abonnements aux groupes multicast, réduisant le trafic réseau.</a:t>
            </a:r>
            <a:endParaRPr lang="en-US" sz="1500" dirty="0"/>
          </a:p>
        </p:txBody>
      </p:sp>
      <p:sp>
        <p:nvSpPr>
          <p:cNvPr id="13" name="Text 11"/>
          <p:cNvSpPr/>
          <p:nvPr/>
        </p:nvSpPr>
        <p:spPr>
          <a:xfrm>
            <a:off x="2560320" y="2610612"/>
            <a:ext cx="1920240" cy="55592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Réduction de la surcharge réseau</a:t>
            </a:r>
            <a:endParaRPr lang="en-US" sz="1500" dirty="0"/>
          </a:p>
        </p:txBody>
      </p:sp>
      <p:sp>
        <p:nvSpPr>
          <p:cNvPr id="14" name="Text 12"/>
          <p:cNvSpPr/>
          <p:nvPr/>
        </p:nvSpPr>
        <p:spPr>
          <a:xfrm>
            <a:off x="2560320" y="3067812"/>
            <a:ext cx="1920240" cy="109728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 envoyant des paquets uniquement aux hôtes abonnés, IGMP optimise l'utilisation de la bande passante.</a:t>
            </a:r>
            <a:endParaRPr lang="en-US" sz="1500" dirty="0"/>
          </a:p>
        </p:txBody>
      </p:sp>
      <p:sp>
        <p:nvSpPr>
          <p:cNvPr id="15" name="Text 13"/>
          <p:cNvSpPr/>
          <p:nvPr/>
        </p:nvSpPr>
        <p:spPr>
          <a:xfrm>
            <a:off x="4663440" y="1230164"/>
            <a:ext cx="1920240" cy="55592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Amélioration de la performance réseau</a:t>
            </a:r>
            <a:endParaRPr lang="en-US" sz="1500" dirty="0"/>
          </a:p>
        </p:txBody>
      </p:sp>
      <p:sp>
        <p:nvSpPr>
          <p:cNvPr id="16" name="Text 14"/>
          <p:cNvSpPr/>
          <p:nvPr/>
        </p:nvSpPr>
        <p:spPr>
          <a:xfrm>
            <a:off x="4663440" y="1687364"/>
            <a:ext cx="1920240" cy="109728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IGMP assure une transmission de données plus fluide et efficace pour les applications nécessitant du multicast.</a:t>
            </a:r>
            <a:endParaRPr lang="en-US" sz="1500" dirty="0"/>
          </a:p>
        </p:txBody>
      </p:sp>
      <p:sp>
        <p:nvSpPr>
          <p:cNvPr id="17" name="Text 15"/>
          <p:cNvSpPr/>
          <p:nvPr/>
        </p:nvSpPr>
        <p:spPr>
          <a:xfrm>
            <a:off x="6766560" y="2610612"/>
            <a:ext cx="1920240" cy="55592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Support pour contenu multimédia en direct</a:t>
            </a:r>
            <a:endParaRPr lang="en-US" sz="1500" dirty="0"/>
          </a:p>
        </p:txBody>
      </p:sp>
      <p:sp>
        <p:nvSpPr>
          <p:cNvPr id="18" name="Text 16"/>
          <p:cNvSpPr/>
          <p:nvPr/>
        </p:nvSpPr>
        <p:spPr>
          <a:xfrm>
            <a:off x="6766560" y="3244196"/>
            <a:ext cx="1920240" cy="109728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Avec IGMP, la diffusion de contenu multimédia en direct devient plus efficace, améliorant l'expérience utilisateur.</a:t>
            </a:r>
            <a:endParaRPr lang="en-US" sz="1500" dirty="0"/>
          </a:p>
        </p:txBody>
      </p:sp>
      <p:sp>
        <p:nvSpPr>
          <p:cNvPr id="19" name="Text 17"/>
          <p:cNvSpPr/>
          <p:nvPr/>
        </p:nvSpPr>
        <p:spPr>
          <a:xfrm>
            <a:off x="1143000" y="3461300"/>
            <a:ext cx="548640" cy="43891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ctr">
              <a:lnSpc>
                <a:spcPct val="80000"/>
              </a:lnSpc>
              <a:spcBef>
                <a:spcPts val="375"/>
              </a:spcBef>
            </a:pPr>
            <a:r>
              <a:rPr lang="en-US" sz="21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</a:t>
            </a:r>
            <a:endParaRPr lang="en-US" sz="1500" dirty="0"/>
          </a:p>
        </p:txBody>
      </p:sp>
      <p:sp>
        <p:nvSpPr>
          <p:cNvPr id="20" name="Text 18"/>
          <p:cNvSpPr/>
          <p:nvPr/>
        </p:nvSpPr>
        <p:spPr>
          <a:xfrm>
            <a:off x="3246120" y="2080556"/>
            <a:ext cx="548640" cy="43891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ctr">
              <a:lnSpc>
                <a:spcPct val="80000"/>
              </a:lnSpc>
              <a:spcBef>
                <a:spcPts val="375"/>
              </a:spcBef>
            </a:pPr>
            <a:r>
              <a:rPr lang="en-US" sz="21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</a:t>
            </a:r>
            <a:endParaRPr lang="en-US" sz="1500" dirty="0"/>
          </a:p>
        </p:txBody>
      </p:sp>
      <p:sp>
        <p:nvSpPr>
          <p:cNvPr id="21" name="Text 19"/>
          <p:cNvSpPr/>
          <p:nvPr/>
        </p:nvSpPr>
        <p:spPr>
          <a:xfrm>
            <a:off x="5349240" y="3461004"/>
            <a:ext cx="548640" cy="43891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ctr">
              <a:lnSpc>
                <a:spcPct val="80000"/>
              </a:lnSpc>
              <a:spcBef>
                <a:spcPts val="375"/>
              </a:spcBef>
            </a:pPr>
            <a:r>
              <a:rPr lang="en-US" sz="21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</a:t>
            </a:r>
            <a:endParaRPr lang="en-US" sz="1500" dirty="0"/>
          </a:p>
        </p:txBody>
      </p:sp>
      <p:sp>
        <p:nvSpPr>
          <p:cNvPr id="22" name="Text 20"/>
          <p:cNvSpPr/>
          <p:nvPr/>
        </p:nvSpPr>
        <p:spPr>
          <a:xfrm>
            <a:off x="7452360" y="2080260"/>
            <a:ext cx="548640" cy="43891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ctr">
              <a:lnSpc>
                <a:spcPct val="80000"/>
              </a:lnSpc>
              <a:spcBef>
                <a:spcPts val="375"/>
              </a:spcBef>
            </a:pPr>
            <a:r>
              <a:rPr lang="en-US" sz="21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</a:t>
            </a:r>
            <a:endParaRPr lang="en-US" sz="15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960120" y="1277941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0"/>
                </a:moveTo>
                <a:cubicBezTo>
                  <a:pt x="709536" y="0"/>
                  <a:pt x="914400" y="204864"/>
                  <a:pt x="914400" y="457200"/>
                </a:cubicBezTo>
                <a:cubicBezTo>
                  <a:pt x="914400" y="709536"/>
                  <a:pt x="709536" y="914400"/>
                  <a:pt x="457200" y="914400"/>
                </a:cubicBezTo>
                <a:cubicBezTo>
                  <a:pt x="204864" y="914400"/>
                  <a:pt x="0" y="709536"/>
                  <a:pt x="0" y="457200"/>
                </a:cubicBezTo>
                <a:cubicBezTo>
                  <a:pt x="0" y="204864"/>
                  <a:pt x="204864" y="0"/>
                  <a:pt x="457200" y="0"/>
                </a:cubicBezTo>
                <a:close/>
              </a:path>
            </a:pathLst>
          </a:custGeom>
          <a:solidFill>
            <a:srgbClr val="1F2374"/>
          </a:solidFill>
          <a:ln w="19050">
            <a:solidFill>
              <a:srgbClr val="C4459F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3063240" y="1277941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0"/>
                </a:moveTo>
                <a:cubicBezTo>
                  <a:pt x="709536" y="0"/>
                  <a:pt x="914400" y="204864"/>
                  <a:pt x="914400" y="457200"/>
                </a:cubicBezTo>
                <a:cubicBezTo>
                  <a:pt x="914400" y="709536"/>
                  <a:pt x="709536" y="914400"/>
                  <a:pt x="457200" y="914400"/>
                </a:cubicBezTo>
                <a:cubicBezTo>
                  <a:pt x="204864" y="914400"/>
                  <a:pt x="0" y="709536"/>
                  <a:pt x="0" y="457200"/>
                </a:cubicBezTo>
                <a:cubicBezTo>
                  <a:pt x="0" y="204864"/>
                  <a:pt x="204864" y="0"/>
                  <a:pt x="457200" y="0"/>
                </a:cubicBezTo>
                <a:close/>
              </a:path>
            </a:pathLst>
          </a:custGeom>
          <a:solidFill>
            <a:srgbClr val="1F2374"/>
          </a:solidFill>
          <a:ln w="19050">
            <a:solidFill>
              <a:srgbClr val="C4459F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269480" y="1277941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0"/>
                </a:moveTo>
                <a:cubicBezTo>
                  <a:pt x="709536" y="0"/>
                  <a:pt x="914400" y="204864"/>
                  <a:pt x="914400" y="457200"/>
                </a:cubicBezTo>
                <a:cubicBezTo>
                  <a:pt x="914400" y="709536"/>
                  <a:pt x="709536" y="914400"/>
                  <a:pt x="457200" y="914400"/>
                </a:cubicBezTo>
                <a:cubicBezTo>
                  <a:pt x="204864" y="914400"/>
                  <a:pt x="0" y="709536"/>
                  <a:pt x="0" y="457200"/>
                </a:cubicBezTo>
                <a:cubicBezTo>
                  <a:pt x="0" y="204864"/>
                  <a:pt x="204864" y="0"/>
                  <a:pt x="457200" y="0"/>
                </a:cubicBezTo>
                <a:close/>
              </a:path>
            </a:pathLst>
          </a:custGeom>
          <a:solidFill>
            <a:srgbClr val="1F2374"/>
          </a:solidFill>
          <a:ln w="19050">
            <a:solidFill>
              <a:srgbClr val="C4459F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166360" y="1277941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0"/>
                </a:moveTo>
                <a:cubicBezTo>
                  <a:pt x="709536" y="0"/>
                  <a:pt x="914400" y="204864"/>
                  <a:pt x="914400" y="457200"/>
                </a:cubicBezTo>
                <a:cubicBezTo>
                  <a:pt x="914400" y="709536"/>
                  <a:pt x="709536" y="914400"/>
                  <a:pt x="457200" y="914400"/>
                </a:cubicBezTo>
                <a:cubicBezTo>
                  <a:pt x="204864" y="914400"/>
                  <a:pt x="0" y="709536"/>
                  <a:pt x="0" y="457200"/>
                </a:cubicBezTo>
                <a:cubicBezTo>
                  <a:pt x="0" y="204864"/>
                  <a:pt x="204864" y="0"/>
                  <a:pt x="457200" y="0"/>
                </a:cubicBezTo>
                <a:close/>
              </a:path>
            </a:pathLst>
          </a:custGeom>
          <a:solidFill>
            <a:srgbClr val="1F2374"/>
          </a:solidFill>
          <a:ln w="19050">
            <a:solidFill>
              <a:srgbClr val="C4459F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457200" y="2438218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noFill/>
          <a:ln w="19050">
            <a:solidFill>
              <a:srgbClr val="1F2374"/>
            </a:solidFill>
            <a:prstDash val="dash"/>
            <a:headEnd type="none"/>
            <a:tailEnd type="none"/>
          </a:ln>
        </p:spPr>
      </p:sp>
      <p:sp>
        <p:nvSpPr>
          <p:cNvPr id="7" name="Text 5"/>
          <p:cNvSpPr/>
          <p:nvPr/>
        </p:nvSpPr>
        <p:spPr>
          <a:xfrm>
            <a:off x="457200" y="365760"/>
            <a:ext cx="8229600" cy="69494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2100" b="1" dirty="0">
                <a:solidFill>
                  <a:srgbClr val="1F237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Impact d'ICMP sur la gestion des erreurs et la performance réseau.</a:t>
            </a:r>
            <a:endParaRPr lang="en-US" sz="1500" dirty="0"/>
          </a:p>
        </p:txBody>
      </p:sp>
      <p:sp>
        <p:nvSpPr>
          <p:cNvPr id="8" name="Text 6"/>
          <p:cNvSpPr/>
          <p:nvPr/>
        </p:nvSpPr>
        <p:spPr>
          <a:xfrm>
            <a:off x="457200" y="2653468"/>
            <a:ext cx="1920240" cy="55592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400" b="1" dirty="0">
                <a:solidFill>
                  <a:srgbClr val="1F237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Diagnostic des pannes réseau</a:t>
            </a:r>
            <a:endParaRPr lang="en-US" sz="1500" dirty="0"/>
          </a:p>
        </p:txBody>
      </p:sp>
      <p:sp>
        <p:nvSpPr>
          <p:cNvPr id="9" name="Text 7"/>
          <p:cNvSpPr/>
          <p:nvPr/>
        </p:nvSpPr>
        <p:spPr>
          <a:xfrm>
            <a:off x="457200" y="3101524"/>
            <a:ext cx="1920240" cy="91440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100" dirty="0">
                <a:solidFill>
                  <a:srgbClr val="1F237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ICMP envoie des messages d'erreur pour informer des échecs de livraison, facilitant le diagnostic réseau.</a:t>
            </a:r>
            <a:endParaRPr lang="en-US" sz="1500" dirty="0"/>
          </a:p>
        </p:txBody>
      </p:sp>
      <p:pic>
        <p:nvPicPr>
          <p:cNvPr id="10" name="Image 0" descr="https://osspub.smallppt.com/uploadFile/template/1_20240804232406A560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60120" y="1277941"/>
            <a:ext cx="914400" cy="914400"/>
          </a:xfrm>
          <a:prstGeom prst="ellipse">
            <a:avLst/>
          </a:prstGeom>
        </p:spPr>
      </p:pic>
      <p:sp>
        <p:nvSpPr>
          <p:cNvPr id="11" name="Shape 8"/>
          <p:cNvSpPr/>
          <p:nvPr/>
        </p:nvSpPr>
        <p:spPr>
          <a:xfrm>
            <a:off x="1325880" y="2346778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91440" y="0"/>
                </a:moveTo>
                <a:cubicBezTo>
                  <a:pt x="141907" y="0"/>
                  <a:pt x="182880" y="40973"/>
                  <a:pt x="182880" y="91440"/>
                </a:cubicBezTo>
                <a:cubicBezTo>
                  <a:pt x="182880" y="141907"/>
                  <a:pt x="141907" y="182880"/>
                  <a:pt x="91440" y="182880"/>
                </a:cubicBezTo>
                <a:cubicBezTo>
                  <a:pt x="40973" y="182880"/>
                  <a:pt x="0" y="141907"/>
                  <a:pt x="0" y="91440"/>
                </a:cubicBezTo>
                <a:cubicBezTo>
                  <a:pt x="0" y="40973"/>
                  <a:pt x="40973" y="0"/>
                  <a:pt x="91440" y="0"/>
                </a:cubicBezTo>
                <a:close/>
              </a:path>
            </a:pathLst>
          </a:custGeom>
          <a:solidFill>
            <a:srgbClr val="1F2374"/>
          </a:solidFill>
          <a:ln w="19050">
            <a:solidFill>
              <a:srgbClr val="C4459F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2560320" y="2653468"/>
            <a:ext cx="1920240" cy="36933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400" b="1" dirty="0">
                <a:solidFill>
                  <a:srgbClr val="1F237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Test de connectivité</a:t>
            </a:r>
            <a:endParaRPr lang="en-US" sz="1500" dirty="0"/>
          </a:p>
        </p:txBody>
      </p:sp>
      <p:sp>
        <p:nvSpPr>
          <p:cNvPr id="13" name="Text 10"/>
          <p:cNvSpPr/>
          <p:nvPr/>
        </p:nvSpPr>
        <p:spPr>
          <a:xfrm>
            <a:off x="2560320" y="3101524"/>
            <a:ext cx="1920240" cy="91440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100" dirty="0">
                <a:solidFill>
                  <a:srgbClr val="1F237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Des outils comme ping et traceroute utilisent ICMP pour vérifier l'accessibilité des hôtes et leur réactivité.</a:t>
            </a:r>
            <a:endParaRPr lang="en-US" sz="1500" dirty="0"/>
          </a:p>
        </p:txBody>
      </p:sp>
      <p:pic>
        <p:nvPicPr>
          <p:cNvPr id="14" name="Image 1" descr="https://osspub.smallppt.com/uploadFile/template/10_20240805005604A097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063240" y="1277941"/>
            <a:ext cx="914400" cy="914400"/>
          </a:xfrm>
          <a:prstGeom prst="ellipse">
            <a:avLst/>
          </a:prstGeom>
        </p:spPr>
      </p:pic>
      <p:sp>
        <p:nvSpPr>
          <p:cNvPr id="15" name="Shape 11"/>
          <p:cNvSpPr/>
          <p:nvPr/>
        </p:nvSpPr>
        <p:spPr>
          <a:xfrm>
            <a:off x="3429000" y="2346778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91440" y="0"/>
                </a:moveTo>
                <a:cubicBezTo>
                  <a:pt x="141907" y="0"/>
                  <a:pt x="182880" y="40973"/>
                  <a:pt x="182880" y="91440"/>
                </a:cubicBezTo>
                <a:cubicBezTo>
                  <a:pt x="182880" y="141907"/>
                  <a:pt x="141907" y="182880"/>
                  <a:pt x="91440" y="182880"/>
                </a:cubicBezTo>
                <a:cubicBezTo>
                  <a:pt x="40973" y="182880"/>
                  <a:pt x="0" y="141907"/>
                  <a:pt x="0" y="91440"/>
                </a:cubicBezTo>
                <a:cubicBezTo>
                  <a:pt x="0" y="40973"/>
                  <a:pt x="40973" y="0"/>
                  <a:pt x="91440" y="0"/>
                </a:cubicBezTo>
                <a:close/>
              </a:path>
            </a:pathLst>
          </a:custGeom>
          <a:solidFill>
            <a:srgbClr val="1F2374"/>
          </a:solidFill>
          <a:ln w="19050">
            <a:solidFill>
              <a:srgbClr val="C4459F"/>
            </a:solidFill>
            <a:prstDash val="solid"/>
          </a:ln>
        </p:spPr>
      </p:sp>
      <p:pic>
        <p:nvPicPr>
          <p:cNvPr id="16" name="Image 2" descr="https://osspub.smallppt.com/uploadFile/3_20240804235947A746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5166360" y="1277941"/>
            <a:ext cx="914400" cy="914400"/>
          </a:xfrm>
          <a:prstGeom prst="ellipse">
            <a:avLst/>
          </a:prstGeom>
        </p:spPr>
      </p:pic>
      <p:sp>
        <p:nvSpPr>
          <p:cNvPr id="17" name="Text 12"/>
          <p:cNvSpPr/>
          <p:nvPr/>
        </p:nvSpPr>
        <p:spPr>
          <a:xfrm>
            <a:off x="4663440" y="2653468"/>
            <a:ext cx="1920240" cy="55592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400" b="1" dirty="0">
                <a:solidFill>
                  <a:srgbClr val="1F237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Mesure des temps de transit</a:t>
            </a:r>
            <a:endParaRPr lang="en-US" sz="1500" dirty="0"/>
          </a:p>
        </p:txBody>
      </p:sp>
      <p:sp>
        <p:nvSpPr>
          <p:cNvPr id="18" name="Text 13"/>
          <p:cNvSpPr/>
          <p:nvPr/>
        </p:nvSpPr>
        <p:spPr>
          <a:xfrm>
            <a:off x="4663440" y="3101524"/>
            <a:ext cx="1920240" cy="109728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100" dirty="0">
                <a:solidFill>
                  <a:srgbClr val="1F237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ICMP est essentiel pour mesurer les délais de transmission, ce qui aide à évaluer la performance réseau.</a:t>
            </a:r>
            <a:endParaRPr lang="en-US" sz="1500" dirty="0"/>
          </a:p>
        </p:txBody>
      </p:sp>
      <p:sp>
        <p:nvSpPr>
          <p:cNvPr id="19" name="Shape 14"/>
          <p:cNvSpPr/>
          <p:nvPr/>
        </p:nvSpPr>
        <p:spPr>
          <a:xfrm>
            <a:off x="5532120" y="2346778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91440" y="0"/>
                </a:moveTo>
                <a:cubicBezTo>
                  <a:pt x="141907" y="0"/>
                  <a:pt x="182880" y="40973"/>
                  <a:pt x="182880" y="91440"/>
                </a:cubicBezTo>
                <a:cubicBezTo>
                  <a:pt x="182880" y="141907"/>
                  <a:pt x="141907" y="182880"/>
                  <a:pt x="91440" y="182880"/>
                </a:cubicBezTo>
                <a:cubicBezTo>
                  <a:pt x="40973" y="182880"/>
                  <a:pt x="0" y="141907"/>
                  <a:pt x="0" y="91440"/>
                </a:cubicBezTo>
                <a:cubicBezTo>
                  <a:pt x="0" y="40973"/>
                  <a:pt x="40973" y="0"/>
                  <a:pt x="91440" y="0"/>
                </a:cubicBezTo>
                <a:close/>
              </a:path>
            </a:pathLst>
          </a:custGeom>
          <a:solidFill>
            <a:srgbClr val="1F2374"/>
          </a:solidFill>
          <a:ln w="19050">
            <a:solidFill>
              <a:srgbClr val="C4459F"/>
            </a:solidFill>
            <a:prstDash val="solid"/>
          </a:ln>
        </p:spPr>
      </p:sp>
      <p:pic>
        <p:nvPicPr>
          <p:cNvPr id="20" name="Image 3" descr="https://osspub.smallppt.com/uploadFile/7_20240805004053A986.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7269480" y="1277941"/>
            <a:ext cx="914400" cy="914400"/>
          </a:xfrm>
          <a:prstGeom prst="ellipse">
            <a:avLst/>
          </a:prstGeom>
        </p:spPr>
      </p:pic>
      <p:sp>
        <p:nvSpPr>
          <p:cNvPr id="21" name="Text 15"/>
          <p:cNvSpPr/>
          <p:nvPr/>
        </p:nvSpPr>
        <p:spPr>
          <a:xfrm>
            <a:off x="6766560" y="2653468"/>
            <a:ext cx="1920240" cy="55592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400" b="1" dirty="0">
                <a:solidFill>
                  <a:srgbClr val="1F237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Gestion proactive des réseaux</a:t>
            </a:r>
            <a:endParaRPr lang="en-US" sz="1500" dirty="0"/>
          </a:p>
        </p:txBody>
      </p:sp>
      <p:sp>
        <p:nvSpPr>
          <p:cNvPr id="22" name="Text 16"/>
          <p:cNvSpPr/>
          <p:nvPr/>
        </p:nvSpPr>
        <p:spPr>
          <a:xfrm>
            <a:off x="6766560" y="3101524"/>
            <a:ext cx="1920240" cy="109728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100" dirty="0">
                <a:solidFill>
                  <a:srgbClr val="1F237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ICMP permet une gestion proactive en signalant rapidement les défaillances, améliorant ainsi la fiabilité des réseaux.</a:t>
            </a:r>
            <a:endParaRPr lang="en-US" sz="1500" dirty="0"/>
          </a:p>
        </p:txBody>
      </p:sp>
      <p:sp>
        <p:nvSpPr>
          <p:cNvPr id="23" name="Shape 17"/>
          <p:cNvSpPr/>
          <p:nvPr/>
        </p:nvSpPr>
        <p:spPr>
          <a:xfrm>
            <a:off x="7635240" y="2346778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91440" y="0"/>
                </a:moveTo>
                <a:cubicBezTo>
                  <a:pt x="141907" y="0"/>
                  <a:pt x="182880" y="40973"/>
                  <a:pt x="182880" y="91440"/>
                </a:cubicBezTo>
                <a:cubicBezTo>
                  <a:pt x="182880" y="141907"/>
                  <a:pt x="141907" y="182880"/>
                  <a:pt x="91440" y="182880"/>
                </a:cubicBezTo>
                <a:cubicBezTo>
                  <a:pt x="40973" y="182880"/>
                  <a:pt x="0" y="141907"/>
                  <a:pt x="0" y="91440"/>
                </a:cubicBezTo>
                <a:cubicBezTo>
                  <a:pt x="0" y="40973"/>
                  <a:pt x="40973" y="0"/>
                  <a:pt x="91440" y="0"/>
                </a:cubicBezTo>
                <a:close/>
              </a:path>
            </a:pathLst>
          </a:custGeom>
          <a:solidFill>
            <a:srgbClr val="1F2374"/>
          </a:solidFill>
          <a:ln w="19050">
            <a:solidFill>
              <a:srgbClr val="C4459F"/>
            </a:solidFill>
            <a:prstDash val="solid"/>
          </a:ln>
        </p:spPr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1929" y="313394"/>
            <a:ext cx="8084898" cy="69494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2100" b="1" dirty="0">
                <a:solidFill>
                  <a:srgbClr val="1F237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Réflexions sur la prévention des problèmes de connectivité grâce à IGMP et ICMP.</a:t>
            </a:r>
            <a:endParaRPr lang="en-US" sz="1500" dirty="0"/>
          </a:p>
        </p:txBody>
      </p:sp>
      <p:sp>
        <p:nvSpPr>
          <p:cNvPr id="3" name="Shape 1"/>
          <p:cNvSpPr/>
          <p:nvPr/>
        </p:nvSpPr>
        <p:spPr>
          <a:xfrm>
            <a:off x="1069030" y="1273228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91440" y="0"/>
                </a:moveTo>
                <a:cubicBezTo>
                  <a:pt x="141907" y="0"/>
                  <a:pt x="182880" y="40973"/>
                  <a:pt x="182880" y="91440"/>
                </a:cubicBezTo>
                <a:cubicBezTo>
                  <a:pt x="182880" y="141907"/>
                  <a:pt x="141907" y="182880"/>
                  <a:pt x="91440" y="182880"/>
                </a:cubicBezTo>
                <a:cubicBezTo>
                  <a:pt x="40973" y="182880"/>
                  <a:pt x="0" y="141907"/>
                  <a:pt x="0" y="91440"/>
                </a:cubicBezTo>
                <a:cubicBezTo>
                  <a:pt x="0" y="40973"/>
                  <a:pt x="40973" y="0"/>
                  <a:pt x="91440" y="0"/>
                </a:cubicBezTo>
                <a:close/>
              </a:path>
            </a:pathLst>
          </a:custGeom>
          <a:solidFill>
            <a:srgbClr val="1F2374"/>
          </a:solidFill>
          <a:ln w="19050">
            <a:solidFill>
              <a:srgbClr val="C4459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371600" y="1136068"/>
            <a:ext cx="4937760" cy="36933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400" b="1" dirty="0">
                <a:solidFill>
                  <a:srgbClr val="1F237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Prévention des défaillances réseau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1371600" y="1456108"/>
            <a:ext cx="7001648" cy="36576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100" dirty="0">
                <a:solidFill>
                  <a:srgbClr val="1F237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IGMP et ICMP contribuent à une gestion efficace des erreurs, empêchant des problèmes de connectivité.</a:t>
            </a:r>
            <a:endParaRPr lang="en-US" sz="1500" dirty="0"/>
          </a:p>
        </p:txBody>
      </p:sp>
      <p:sp>
        <p:nvSpPr>
          <p:cNvPr id="6" name="Shape 4"/>
          <p:cNvSpPr/>
          <p:nvPr/>
        </p:nvSpPr>
        <p:spPr>
          <a:xfrm>
            <a:off x="1069030" y="2479322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91440" y="0"/>
                </a:moveTo>
                <a:cubicBezTo>
                  <a:pt x="141907" y="0"/>
                  <a:pt x="182880" y="40973"/>
                  <a:pt x="182880" y="91440"/>
                </a:cubicBezTo>
                <a:cubicBezTo>
                  <a:pt x="182880" y="141907"/>
                  <a:pt x="141907" y="182880"/>
                  <a:pt x="91440" y="182880"/>
                </a:cubicBezTo>
                <a:cubicBezTo>
                  <a:pt x="40973" y="182880"/>
                  <a:pt x="0" y="141907"/>
                  <a:pt x="0" y="91440"/>
                </a:cubicBezTo>
                <a:cubicBezTo>
                  <a:pt x="0" y="40973"/>
                  <a:pt x="40973" y="0"/>
                  <a:pt x="91440" y="0"/>
                </a:cubicBezTo>
                <a:close/>
              </a:path>
            </a:pathLst>
          </a:custGeom>
          <a:solidFill>
            <a:srgbClr val="1F2374"/>
          </a:solidFill>
          <a:ln w="19050">
            <a:solidFill>
              <a:srgbClr val="C4459F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1371600" y="2342162"/>
            <a:ext cx="4937760" cy="36933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400" b="1" dirty="0">
                <a:solidFill>
                  <a:srgbClr val="1F237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Surveillance des performances réseau</a:t>
            </a:r>
            <a:endParaRPr lang="en-US" sz="1500" dirty="0"/>
          </a:p>
        </p:txBody>
      </p:sp>
      <p:sp>
        <p:nvSpPr>
          <p:cNvPr id="8" name="Text 6"/>
          <p:cNvSpPr/>
          <p:nvPr/>
        </p:nvSpPr>
        <p:spPr>
          <a:xfrm>
            <a:off x="1371600" y="2662202"/>
            <a:ext cx="7001648" cy="36576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100" dirty="0">
                <a:solidFill>
                  <a:srgbClr val="1F237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Ces protocoles permettent une surveillance continue, identifiant rapidement les anomalies et les défaillances.</a:t>
            </a:r>
            <a:endParaRPr lang="en-US" sz="1500" dirty="0"/>
          </a:p>
        </p:txBody>
      </p:sp>
      <p:sp>
        <p:nvSpPr>
          <p:cNvPr id="9" name="Shape 7"/>
          <p:cNvSpPr/>
          <p:nvPr/>
        </p:nvSpPr>
        <p:spPr>
          <a:xfrm>
            <a:off x="1069030" y="3684501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91440" y="0"/>
                </a:moveTo>
                <a:cubicBezTo>
                  <a:pt x="141907" y="0"/>
                  <a:pt x="182880" y="40973"/>
                  <a:pt x="182880" y="91440"/>
                </a:cubicBezTo>
                <a:cubicBezTo>
                  <a:pt x="182880" y="141907"/>
                  <a:pt x="141907" y="182880"/>
                  <a:pt x="91440" y="182880"/>
                </a:cubicBezTo>
                <a:cubicBezTo>
                  <a:pt x="40973" y="182880"/>
                  <a:pt x="0" y="141907"/>
                  <a:pt x="0" y="91440"/>
                </a:cubicBezTo>
                <a:cubicBezTo>
                  <a:pt x="0" y="40973"/>
                  <a:pt x="40973" y="0"/>
                  <a:pt x="91440" y="0"/>
                </a:cubicBezTo>
                <a:close/>
              </a:path>
            </a:pathLst>
          </a:custGeom>
          <a:solidFill>
            <a:srgbClr val="1F2374"/>
          </a:solidFill>
          <a:ln w="19050">
            <a:solidFill>
              <a:srgbClr val="C4459F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1371600" y="3546958"/>
            <a:ext cx="4937760" cy="36933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400" b="1" dirty="0">
                <a:solidFill>
                  <a:srgbClr val="1F237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Maintenance proactive des dispositifs</a:t>
            </a:r>
            <a:endParaRPr lang="en-US" sz="1500" dirty="0"/>
          </a:p>
        </p:txBody>
      </p:sp>
      <p:sp>
        <p:nvSpPr>
          <p:cNvPr id="11" name="Text 9"/>
          <p:cNvSpPr/>
          <p:nvPr/>
        </p:nvSpPr>
        <p:spPr>
          <a:xfrm>
            <a:off x="1371600" y="3867381"/>
            <a:ext cx="7293959" cy="36576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100" dirty="0">
                <a:solidFill>
                  <a:srgbClr val="1F237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L'utilisation de IGMP et ICMP facilite les interventions avant que des problèmes majeurs n'affectent le service.</a:t>
            </a:r>
            <a:endParaRPr lang="en-US" sz="15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600200" y="2118265"/>
            <a:ext cx="5943600" cy="90697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ctr">
              <a:lnSpc>
                <a:spcPct val="96000"/>
              </a:lnSpc>
              <a:spcBef>
                <a:spcPts val="375"/>
              </a:spcBef>
            </a:pPr>
            <a:r>
              <a:rPr lang="en-US" sz="5000" b="1" dirty="0">
                <a:solidFill>
                  <a:srgbClr val="1F237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Merci !</a:t>
            </a:r>
            <a:endParaRPr lang="en-US" sz="1500" dirty="0"/>
          </a:p>
        </p:txBody>
      </p:sp>
      <p:sp>
        <p:nvSpPr>
          <p:cNvPr id="3" name="Text 1"/>
          <p:cNvSpPr/>
          <p:nvPr/>
        </p:nvSpPr>
        <p:spPr>
          <a:xfrm>
            <a:off x="3657600" y="2767889"/>
            <a:ext cx="4114800" cy="40233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96000"/>
              </a:lnSpc>
              <a:spcBef>
                <a:spcPts val="375"/>
              </a:spcBef>
            </a:pPr>
            <a:endParaRPr lang="en-US" sz="1500" dirty="0"/>
          </a:p>
        </p:txBody>
      </p:sp>
      <p:sp>
        <p:nvSpPr>
          <p:cNvPr id="4" name="Shape 2"/>
          <p:cNvSpPr/>
          <p:nvPr/>
        </p:nvSpPr>
        <p:spPr>
          <a:xfrm>
            <a:off x="0" y="1885950"/>
            <a:ext cx="2743200" cy="1371600"/>
          </a:xfrm>
          <a:custGeom>
            <a:avLst/>
            <a:gdLst/>
            <a:ahLst/>
            <a:cxnLst/>
            <a:rect l="l" t="t" r="r" b="b"/>
            <a:pathLst>
              <a:path w="2743200" h="1371600">
                <a:moveTo>
                  <a:pt x="0" y="0"/>
                </a:moveTo>
                <a:lnTo>
                  <a:pt x="2743200" y="0"/>
                </a:lnTo>
                <a:lnTo>
                  <a:pt x="27432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1F2374"/>
          </a:solidFill>
          <a:ln/>
        </p:spPr>
      </p:sp>
      <p:sp>
        <p:nvSpPr>
          <p:cNvPr id="5" name="Shape 3"/>
          <p:cNvSpPr/>
          <p:nvPr/>
        </p:nvSpPr>
        <p:spPr>
          <a:xfrm>
            <a:off x="6299266" y="1885950"/>
            <a:ext cx="2946267" cy="1371600"/>
          </a:xfrm>
          <a:custGeom>
            <a:avLst/>
            <a:gdLst/>
            <a:ahLst/>
            <a:cxnLst/>
            <a:rect l="l" t="t" r="r" b="b"/>
            <a:pathLst>
              <a:path w="2946267" h="1371600">
                <a:moveTo>
                  <a:pt x="0" y="0"/>
                </a:moveTo>
                <a:lnTo>
                  <a:pt x="2946267" y="0"/>
                </a:lnTo>
                <a:lnTo>
                  <a:pt x="2946267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1F2374"/>
          </a:solidFill>
          <a:ln/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960120" y="1277941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0"/>
                </a:moveTo>
                <a:cubicBezTo>
                  <a:pt x="709536" y="0"/>
                  <a:pt x="914400" y="204864"/>
                  <a:pt x="914400" y="457200"/>
                </a:cubicBezTo>
                <a:cubicBezTo>
                  <a:pt x="914400" y="709536"/>
                  <a:pt x="709536" y="914400"/>
                  <a:pt x="457200" y="914400"/>
                </a:cubicBezTo>
                <a:cubicBezTo>
                  <a:pt x="204864" y="914400"/>
                  <a:pt x="0" y="709536"/>
                  <a:pt x="0" y="457200"/>
                </a:cubicBezTo>
                <a:cubicBezTo>
                  <a:pt x="0" y="204864"/>
                  <a:pt x="204864" y="0"/>
                  <a:pt x="457200" y="0"/>
                </a:cubicBezTo>
                <a:close/>
              </a:path>
            </a:pathLst>
          </a:custGeom>
          <a:solidFill>
            <a:srgbClr val="1F2374"/>
          </a:solidFill>
          <a:ln w="19050">
            <a:solidFill>
              <a:srgbClr val="C4459F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3063240" y="1277941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0"/>
                </a:moveTo>
                <a:cubicBezTo>
                  <a:pt x="709536" y="0"/>
                  <a:pt x="914400" y="204864"/>
                  <a:pt x="914400" y="457200"/>
                </a:cubicBezTo>
                <a:cubicBezTo>
                  <a:pt x="914400" y="709536"/>
                  <a:pt x="709536" y="914400"/>
                  <a:pt x="457200" y="914400"/>
                </a:cubicBezTo>
                <a:cubicBezTo>
                  <a:pt x="204864" y="914400"/>
                  <a:pt x="0" y="709536"/>
                  <a:pt x="0" y="457200"/>
                </a:cubicBezTo>
                <a:cubicBezTo>
                  <a:pt x="0" y="204864"/>
                  <a:pt x="204864" y="0"/>
                  <a:pt x="457200" y="0"/>
                </a:cubicBezTo>
                <a:close/>
              </a:path>
            </a:pathLst>
          </a:custGeom>
          <a:solidFill>
            <a:srgbClr val="1F2374"/>
          </a:solidFill>
          <a:ln w="19050">
            <a:solidFill>
              <a:srgbClr val="C4459F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269480" y="1277941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0"/>
                </a:moveTo>
                <a:cubicBezTo>
                  <a:pt x="709536" y="0"/>
                  <a:pt x="914400" y="204864"/>
                  <a:pt x="914400" y="457200"/>
                </a:cubicBezTo>
                <a:cubicBezTo>
                  <a:pt x="914400" y="709536"/>
                  <a:pt x="709536" y="914400"/>
                  <a:pt x="457200" y="914400"/>
                </a:cubicBezTo>
                <a:cubicBezTo>
                  <a:pt x="204864" y="914400"/>
                  <a:pt x="0" y="709536"/>
                  <a:pt x="0" y="457200"/>
                </a:cubicBezTo>
                <a:cubicBezTo>
                  <a:pt x="0" y="204864"/>
                  <a:pt x="204864" y="0"/>
                  <a:pt x="457200" y="0"/>
                </a:cubicBezTo>
                <a:close/>
              </a:path>
            </a:pathLst>
          </a:custGeom>
          <a:solidFill>
            <a:srgbClr val="1F2374"/>
          </a:solidFill>
          <a:ln w="19050">
            <a:solidFill>
              <a:srgbClr val="C4459F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166360" y="1277941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0"/>
                </a:moveTo>
                <a:cubicBezTo>
                  <a:pt x="709536" y="0"/>
                  <a:pt x="914400" y="204864"/>
                  <a:pt x="914400" y="457200"/>
                </a:cubicBezTo>
                <a:cubicBezTo>
                  <a:pt x="914400" y="709536"/>
                  <a:pt x="709536" y="914400"/>
                  <a:pt x="457200" y="914400"/>
                </a:cubicBezTo>
                <a:cubicBezTo>
                  <a:pt x="204864" y="914400"/>
                  <a:pt x="0" y="709536"/>
                  <a:pt x="0" y="457200"/>
                </a:cubicBezTo>
                <a:cubicBezTo>
                  <a:pt x="0" y="204864"/>
                  <a:pt x="204864" y="0"/>
                  <a:pt x="457200" y="0"/>
                </a:cubicBezTo>
                <a:close/>
              </a:path>
            </a:pathLst>
          </a:custGeom>
          <a:solidFill>
            <a:srgbClr val="1F2374"/>
          </a:solidFill>
          <a:ln w="19050">
            <a:solidFill>
              <a:srgbClr val="C4459F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493776" y="2438218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noFill/>
          <a:ln w="19050">
            <a:solidFill>
              <a:srgbClr val="1F2374"/>
            </a:solidFill>
            <a:prstDash val="dash"/>
            <a:headEnd type="none"/>
            <a:tailEnd type="none"/>
          </a:ln>
        </p:spPr>
      </p:sp>
      <p:sp>
        <p:nvSpPr>
          <p:cNvPr id="7" name="Text 5"/>
          <p:cNvSpPr/>
          <p:nvPr/>
        </p:nvSpPr>
        <p:spPr>
          <a:xfrm>
            <a:off x="457200" y="365760"/>
            <a:ext cx="8229600" cy="69494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2100" b="1" dirty="0">
                <a:solidFill>
                  <a:srgbClr val="1F237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Présentation des objectifs du projet sur IGMP et ICMP avec Cisco Packet Tracer.</a:t>
            </a:r>
            <a:endParaRPr lang="en-US" sz="1500" dirty="0"/>
          </a:p>
        </p:txBody>
      </p:sp>
      <p:sp>
        <p:nvSpPr>
          <p:cNvPr id="8" name="Text 6"/>
          <p:cNvSpPr/>
          <p:nvPr/>
        </p:nvSpPr>
        <p:spPr>
          <a:xfrm>
            <a:off x="457200" y="2653468"/>
            <a:ext cx="1920240" cy="742379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400" b="1" dirty="0">
                <a:solidFill>
                  <a:srgbClr val="1F237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Objectifs Pédagogiques du Projet IGMP et ICMP</a:t>
            </a:r>
            <a:endParaRPr lang="en-US" sz="1500" dirty="0"/>
          </a:p>
        </p:txBody>
      </p:sp>
      <p:sp>
        <p:nvSpPr>
          <p:cNvPr id="9" name="Text 7"/>
          <p:cNvSpPr/>
          <p:nvPr/>
        </p:nvSpPr>
        <p:spPr>
          <a:xfrm>
            <a:off x="457200" y="3238684"/>
            <a:ext cx="1920240" cy="73152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100" dirty="0">
                <a:solidFill>
                  <a:srgbClr val="1F237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Le projet vise à enseigner la configuration et l'optimisation de IGMP et ICMP.</a:t>
            </a:r>
            <a:endParaRPr lang="en-US" sz="1500" dirty="0"/>
          </a:p>
        </p:txBody>
      </p:sp>
      <p:pic>
        <p:nvPicPr>
          <p:cNvPr id="10" name="Image 0" descr="https://osspub.smallppt.com/uploadFile/template/1_20240804232406A560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60120" y="1277941"/>
            <a:ext cx="914400" cy="914400"/>
          </a:xfrm>
          <a:prstGeom prst="ellipse">
            <a:avLst/>
          </a:prstGeom>
        </p:spPr>
      </p:pic>
      <p:sp>
        <p:nvSpPr>
          <p:cNvPr id="11" name="Shape 8"/>
          <p:cNvSpPr/>
          <p:nvPr/>
        </p:nvSpPr>
        <p:spPr>
          <a:xfrm>
            <a:off x="1325880" y="2346778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91440" y="0"/>
                </a:moveTo>
                <a:cubicBezTo>
                  <a:pt x="141907" y="0"/>
                  <a:pt x="182880" y="40973"/>
                  <a:pt x="182880" y="91440"/>
                </a:cubicBezTo>
                <a:cubicBezTo>
                  <a:pt x="182880" y="141907"/>
                  <a:pt x="141907" y="182880"/>
                  <a:pt x="91440" y="182880"/>
                </a:cubicBezTo>
                <a:cubicBezTo>
                  <a:pt x="40973" y="182880"/>
                  <a:pt x="0" y="141907"/>
                  <a:pt x="0" y="91440"/>
                </a:cubicBezTo>
                <a:cubicBezTo>
                  <a:pt x="0" y="40973"/>
                  <a:pt x="40973" y="0"/>
                  <a:pt x="91440" y="0"/>
                </a:cubicBezTo>
                <a:close/>
              </a:path>
            </a:pathLst>
          </a:custGeom>
          <a:solidFill>
            <a:srgbClr val="1F2374"/>
          </a:solidFill>
          <a:ln w="19050">
            <a:solidFill>
              <a:srgbClr val="C4459F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2560320" y="2653468"/>
            <a:ext cx="1920240" cy="742379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400" b="1" dirty="0">
                <a:solidFill>
                  <a:srgbClr val="1F237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Utilisation de Cisco Packet Tracer pour l'Apprentissage</a:t>
            </a:r>
            <a:endParaRPr lang="en-US" sz="1500" dirty="0"/>
          </a:p>
        </p:txBody>
      </p:sp>
      <p:sp>
        <p:nvSpPr>
          <p:cNvPr id="13" name="Text 10"/>
          <p:cNvSpPr/>
          <p:nvPr/>
        </p:nvSpPr>
        <p:spPr>
          <a:xfrm>
            <a:off x="2560320" y="3229540"/>
            <a:ext cx="1920240" cy="91440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100" dirty="0">
                <a:solidFill>
                  <a:srgbClr val="1F237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Cisco Packet Tracer permet de simuler des configurations de réseau et de tester divers scénarios.</a:t>
            </a:r>
            <a:endParaRPr lang="en-US" sz="1500" dirty="0"/>
          </a:p>
        </p:txBody>
      </p:sp>
      <p:pic>
        <p:nvPicPr>
          <p:cNvPr id="14" name="Image 1" descr="https://osspub.smallppt.com/uploadFile/template/10_20240805005604A097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063240" y="1277941"/>
            <a:ext cx="914400" cy="914400"/>
          </a:xfrm>
          <a:prstGeom prst="ellipse">
            <a:avLst/>
          </a:prstGeom>
        </p:spPr>
      </p:pic>
      <p:sp>
        <p:nvSpPr>
          <p:cNvPr id="15" name="Shape 11"/>
          <p:cNvSpPr/>
          <p:nvPr/>
        </p:nvSpPr>
        <p:spPr>
          <a:xfrm>
            <a:off x="3429000" y="2346778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91440" y="0"/>
                </a:moveTo>
                <a:cubicBezTo>
                  <a:pt x="141907" y="0"/>
                  <a:pt x="182880" y="40973"/>
                  <a:pt x="182880" y="91440"/>
                </a:cubicBezTo>
                <a:cubicBezTo>
                  <a:pt x="182880" y="141907"/>
                  <a:pt x="141907" y="182880"/>
                  <a:pt x="91440" y="182880"/>
                </a:cubicBezTo>
                <a:cubicBezTo>
                  <a:pt x="40973" y="182880"/>
                  <a:pt x="0" y="141907"/>
                  <a:pt x="0" y="91440"/>
                </a:cubicBezTo>
                <a:cubicBezTo>
                  <a:pt x="0" y="40973"/>
                  <a:pt x="40973" y="0"/>
                  <a:pt x="91440" y="0"/>
                </a:cubicBezTo>
                <a:close/>
              </a:path>
            </a:pathLst>
          </a:custGeom>
          <a:solidFill>
            <a:srgbClr val="1F2374"/>
          </a:solidFill>
          <a:ln w="19050">
            <a:solidFill>
              <a:srgbClr val="C4459F"/>
            </a:solidFill>
            <a:prstDash val="solid"/>
          </a:ln>
        </p:spPr>
      </p:sp>
      <p:pic>
        <p:nvPicPr>
          <p:cNvPr id="16" name="Image 2" descr="https://osspub.smallppt.com/uploadFile/3_20240804235947A746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5166360" y="1277941"/>
            <a:ext cx="914400" cy="914400"/>
          </a:xfrm>
          <a:prstGeom prst="ellipse">
            <a:avLst/>
          </a:prstGeom>
        </p:spPr>
      </p:pic>
      <p:sp>
        <p:nvSpPr>
          <p:cNvPr id="17" name="Text 12"/>
          <p:cNvSpPr/>
          <p:nvPr/>
        </p:nvSpPr>
        <p:spPr>
          <a:xfrm>
            <a:off x="4663440" y="2653468"/>
            <a:ext cx="1920240" cy="742379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400" b="1" dirty="0">
                <a:solidFill>
                  <a:srgbClr val="1F237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Compétences Développées à Travers ce Projet</a:t>
            </a:r>
            <a:endParaRPr lang="en-US" sz="1500" dirty="0"/>
          </a:p>
        </p:txBody>
      </p:sp>
      <p:sp>
        <p:nvSpPr>
          <p:cNvPr id="18" name="Text 13"/>
          <p:cNvSpPr/>
          <p:nvPr/>
        </p:nvSpPr>
        <p:spPr>
          <a:xfrm>
            <a:off x="4663440" y="3192964"/>
            <a:ext cx="1920240" cy="91440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100" dirty="0">
                <a:solidFill>
                  <a:srgbClr val="1F237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Les étudiants acquerront des compétences pratiques en gestion et configuration de protocoles réseau.</a:t>
            </a:r>
            <a:endParaRPr lang="en-US" sz="1500" dirty="0"/>
          </a:p>
        </p:txBody>
      </p:sp>
      <p:sp>
        <p:nvSpPr>
          <p:cNvPr id="19" name="Shape 14"/>
          <p:cNvSpPr/>
          <p:nvPr/>
        </p:nvSpPr>
        <p:spPr>
          <a:xfrm>
            <a:off x="5532120" y="2346778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91440" y="0"/>
                </a:moveTo>
                <a:cubicBezTo>
                  <a:pt x="141907" y="0"/>
                  <a:pt x="182880" y="40973"/>
                  <a:pt x="182880" y="91440"/>
                </a:cubicBezTo>
                <a:cubicBezTo>
                  <a:pt x="182880" y="141907"/>
                  <a:pt x="141907" y="182880"/>
                  <a:pt x="91440" y="182880"/>
                </a:cubicBezTo>
                <a:cubicBezTo>
                  <a:pt x="40973" y="182880"/>
                  <a:pt x="0" y="141907"/>
                  <a:pt x="0" y="91440"/>
                </a:cubicBezTo>
                <a:cubicBezTo>
                  <a:pt x="0" y="40973"/>
                  <a:pt x="40973" y="0"/>
                  <a:pt x="91440" y="0"/>
                </a:cubicBezTo>
                <a:close/>
              </a:path>
            </a:pathLst>
          </a:custGeom>
          <a:solidFill>
            <a:srgbClr val="1F2374"/>
          </a:solidFill>
          <a:ln w="19050">
            <a:solidFill>
              <a:srgbClr val="C4459F"/>
            </a:solidFill>
            <a:prstDash val="solid"/>
          </a:ln>
        </p:spPr>
      </p:sp>
      <p:pic>
        <p:nvPicPr>
          <p:cNvPr id="20" name="Image 3" descr="https://osspub.smallppt.com/uploadFile/7_20240805004053A986.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7269480" y="1277941"/>
            <a:ext cx="914400" cy="914400"/>
          </a:xfrm>
          <a:prstGeom prst="ellipse">
            <a:avLst/>
          </a:prstGeom>
        </p:spPr>
      </p:pic>
      <p:sp>
        <p:nvSpPr>
          <p:cNvPr id="21" name="Text 15"/>
          <p:cNvSpPr/>
          <p:nvPr/>
        </p:nvSpPr>
        <p:spPr>
          <a:xfrm>
            <a:off x="6766560" y="2653468"/>
            <a:ext cx="1920240" cy="742379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400" b="1" dirty="0">
                <a:solidFill>
                  <a:srgbClr val="1F237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Importance de la Simulation dans l'Éducation Réseau</a:t>
            </a:r>
            <a:endParaRPr lang="en-US" sz="1500" dirty="0"/>
          </a:p>
        </p:txBody>
      </p:sp>
      <p:sp>
        <p:nvSpPr>
          <p:cNvPr id="22" name="Text 16"/>
          <p:cNvSpPr/>
          <p:nvPr/>
        </p:nvSpPr>
        <p:spPr>
          <a:xfrm>
            <a:off x="6766560" y="3192964"/>
            <a:ext cx="1920240" cy="91440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100" dirty="0">
                <a:solidFill>
                  <a:srgbClr val="1F237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La simulation permet d'appliquer les concepts théoriques à des situations réelles de gestion réseau.</a:t>
            </a:r>
            <a:endParaRPr lang="en-US" sz="1500" dirty="0"/>
          </a:p>
        </p:txBody>
      </p:sp>
      <p:sp>
        <p:nvSpPr>
          <p:cNvPr id="23" name="Shape 17"/>
          <p:cNvSpPr/>
          <p:nvPr/>
        </p:nvSpPr>
        <p:spPr>
          <a:xfrm>
            <a:off x="7635240" y="2346778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91440" y="0"/>
                </a:moveTo>
                <a:cubicBezTo>
                  <a:pt x="141907" y="0"/>
                  <a:pt x="182880" y="40973"/>
                  <a:pt x="182880" y="91440"/>
                </a:cubicBezTo>
                <a:cubicBezTo>
                  <a:pt x="182880" y="141907"/>
                  <a:pt x="141907" y="182880"/>
                  <a:pt x="91440" y="182880"/>
                </a:cubicBezTo>
                <a:cubicBezTo>
                  <a:pt x="40973" y="182880"/>
                  <a:pt x="0" y="141907"/>
                  <a:pt x="0" y="91440"/>
                </a:cubicBezTo>
                <a:cubicBezTo>
                  <a:pt x="0" y="40973"/>
                  <a:pt x="40973" y="0"/>
                  <a:pt x="91440" y="0"/>
                </a:cubicBezTo>
                <a:close/>
              </a:path>
            </a:pathLst>
          </a:custGeom>
          <a:solidFill>
            <a:srgbClr val="1F2374"/>
          </a:solidFill>
          <a:ln w="19050">
            <a:solidFill>
              <a:srgbClr val="C4459F"/>
            </a:solidFill>
            <a:prstDash val="solid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033904" y="761238"/>
            <a:ext cx="1707491" cy="43891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2100" b="1" u="sng" dirty="0">
                <a:solidFill>
                  <a:srgbClr val="1F2374"/>
                </a:solidFill>
                <a:uFill>
                  <a:solidFill>
                    <a:srgbClr val="1F2374"/>
                  </a:solidFill>
                </a:uFill>
                <a:latin typeface="Arial" pitchFamily="34" charset="0"/>
                <a:ea typeface="Arial" pitchFamily="34" charset="-122"/>
                <a:cs typeface="Arial" pitchFamily="34" charset="-120"/>
              </a:rPr>
              <a:t>Diagramme</a:t>
            </a:r>
            <a:endParaRPr lang="en-US" sz="1500" dirty="0"/>
          </a:p>
        </p:txBody>
      </p:sp>
      <p:sp>
        <p:nvSpPr>
          <p:cNvPr id="3" name="Shape 1"/>
          <p:cNvSpPr/>
          <p:nvPr/>
        </p:nvSpPr>
        <p:spPr>
          <a:xfrm>
            <a:off x="5943600" y="1200150"/>
            <a:ext cx="2743200" cy="2743200"/>
          </a:xfrm>
          <a:custGeom>
            <a:avLst/>
            <a:gdLst/>
            <a:ahLst/>
            <a:cxnLst/>
            <a:rect l="l" t="t" r="r" b="b"/>
            <a:pathLst>
              <a:path w="2743200" h="2743200">
                <a:moveTo>
                  <a:pt x="1371600" y="0"/>
                </a:moveTo>
                <a:cubicBezTo>
                  <a:pt x="2128607" y="0"/>
                  <a:pt x="2743200" y="614593"/>
                  <a:pt x="2743200" y="1371600"/>
                </a:cubicBezTo>
                <a:cubicBezTo>
                  <a:pt x="2743200" y="2128607"/>
                  <a:pt x="2128607" y="2743200"/>
                  <a:pt x="1371600" y="2743200"/>
                </a:cubicBezTo>
                <a:cubicBezTo>
                  <a:pt x="614593" y="2743200"/>
                  <a:pt x="0" y="2128607"/>
                  <a:pt x="0" y="1371600"/>
                </a:cubicBezTo>
                <a:cubicBezTo>
                  <a:pt x="0" y="614593"/>
                  <a:pt x="614593" y="0"/>
                  <a:pt x="1371600" y="0"/>
                </a:cubicBezTo>
                <a:close/>
              </a:path>
            </a:pathLst>
          </a:custGeom>
          <a:solidFill>
            <a:srgbClr val="FFFFFF">
              <a:alpha val="0"/>
            </a:srgbClr>
          </a:solidFill>
          <a:ln w="9525">
            <a:solidFill>
              <a:srgbClr val="1F2374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6126480" y="1383030"/>
            <a:ext cx="2377440" cy="2377440"/>
          </a:xfrm>
          <a:custGeom>
            <a:avLst/>
            <a:gdLst/>
            <a:ahLst/>
            <a:cxnLst/>
            <a:rect l="l" t="t" r="r" b="b"/>
            <a:pathLst>
              <a:path w="2377440" h="2377440">
                <a:moveTo>
                  <a:pt x="1188720" y="0"/>
                </a:moveTo>
                <a:cubicBezTo>
                  <a:pt x="1844792" y="0"/>
                  <a:pt x="2377440" y="532648"/>
                  <a:pt x="2377440" y="1188720"/>
                </a:cubicBezTo>
                <a:cubicBezTo>
                  <a:pt x="2377440" y="1844792"/>
                  <a:pt x="1844792" y="2377440"/>
                  <a:pt x="1188720" y="2377440"/>
                </a:cubicBezTo>
                <a:cubicBezTo>
                  <a:pt x="532648" y="2377440"/>
                  <a:pt x="0" y="1844792"/>
                  <a:pt x="0" y="1188720"/>
                </a:cubicBezTo>
                <a:cubicBezTo>
                  <a:pt x="0" y="532648"/>
                  <a:pt x="532648" y="0"/>
                  <a:pt x="1188720" y="0"/>
                </a:cubicBez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1F2374"/>
            </a:solidFill>
            <a:prstDash val="solid"/>
          </a:ln>
        </p:spPr>
      </p:sp>
      <p:pic>
        <p:nvPicPr>
          <p:cNvPr id="5" name="Image 0" descr="/uploadFile/2_20240805003804A970.jp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172200" y="1428750"/>
            <a:ext cx="2286000" cy="2286000"/>
          </a:xfrm>
          <a:prstGeom prst="ellipse">
            <a:avLst/>
          </a:prstGeom>
        </p:spPr>
      </p:pic>
      <p:pic>
        <p:nvPicPr>
          <p:cNvPr id="6" name="Image 1" descr="https://osspub.smallppt.com/ppt/content/20250302/1740919224388983609/20250302112028YwTc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018" y="1383030"/>
            <a:ext cx="5223414" cy="317702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943600" y="1200607"/>
            <a:ext cx="2743200" cy="2743200"/>
          </a:xfrm>
          <a:custGeom>
            <a:avLst/>
            <a:gdLst/>
            <a:ahLst/>
            <a:cxnLst/>
            <a:rect l="l" t="t" r="r" b="b"/>
            <a:pathLst>
              <a:path w="2743200" h="2743200">
                <a:moveTo>
                  <a:pt x="1371600" y="0"/>
                </a:moveTo>
                <a:cubicBezTo>
                  <a:pt x="2128607" y="0"/>
                  <a:pt x="2743200" y="614593"/>
                  <a:pt x="2743200" y="1371600"/>
                </a:cubicBezTo>
                <a:cubicBezTo>
                  <a:pt x="2743200" y="2128607"/>
                  <a:pt x="2128607" y="2743200"/>
                  <a:pt x="1371600" y="2743200"/>
                </a:cubicBezTo>
                <a:cubicBezTo>
                  <a:pt x="614593" y="2743200"/>
                  <a:pt x="0" y="2128607"/>
                  <a:pt x="0" y="1371600"/>
                </a:cubicBezTo>
                <a:cubicBezTo>
                  <a:pt x="0" y="614593"/>
                  <a:pt x="614593" y="0"/>
                  <a:pt x="1371600" y="0"/>
                </a:cubicBezTo>
                <a:close/>
              </a:path>
            </a:pathLst>
          </a:custGeom>
          <a:solidFill>
            <a:srgbClr val="1F2374"/>
          </a:solidFill>
          <a:ln/>
        </p:spPr>
      </p:sp>
      <p:pic>
        <p:nvPicPr>
          <p:cNvPr id="3" name="Image 0" descr="https://osspub.smallppt.com/uploadFile/3_20240804235947A74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1429207"/>
            <a:ext cx="2286000" cy="22860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57200" y="1828800"/>
            <a:ext cx="5029200" cy="43891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2100" b="1" dirty="0">
                <a:solidFill>
                  <a:srgbClr val="1F237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Analyse des Protocoles IGMP et ICMP</a:t>
            </a:r>
            <a:endParaRPr lang="en-US" sz="1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 rot="5400000">
            <a:off x="6858000" y="0"/>
            <a:ext cx="2286000" cy="2286000"/>
          </a:xfrm>
          <a:custGeom>
            <a:avLst/>
            <a:gdLst/>
            <a:ahLst/>
            <a:cxnLst/>
            <a:rect l="l" t="t" r="r" b="b"/>
            <a:pathLst>
              <a:path w="2286000" h="2286000">
                <a:moveTo>
                  <a:pt x="0" y="0"/>
                </a:moveTo>
                <a:lnTo>
                  <a:pt x="2286000" y="0"/>
                </a:lnTo>
                <a:quadBezTo>
                  <a:pt x="2286000" y="2286000"/>
                  <a:pt x="0" y="2286000"/>
                </a:quadBezTo>
                <a:lnTo>
                  <a:pt x="0" y="0"/>
                </a:lnTo>
                <a:close/>
              </a:path>
            </a:pathLst>
          </a:custGeom>
          <a:solidFill>
            <a:srgbClr val="1F2374"/>
          </a:solidFill>
          <a:ln/>
        </p:spPr>
      </p:sp>
      <p:sp>
        <p:nvSpPr>
          <p:cNvPr id="3" name="Text 1"/>
          <p:cNvSpPr/>
          <p:nvPr/>
        </p:nvSpPr>
        <p:spPr>
          <a:xfrm>
            <a:off x="457200" y="731520"/>
            <a:ext cx="5486400" cy="69494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2100" b="1" dirty="0">
                <a:solidFill>
                  <a:srgbClr val="1F237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Aperçu sur les protocoles IGMP et ICMP et leur importance dans la gestion réseau.</a:t>
            </a:r>
            <a:endParaRPr lang="en-US" sz="1500" dirty="0"/>
          </a:p>
        </p:txBody>
      </p:sp>
      <p:sp>
        <p:nvSpPr>
          <p:cNvPr id="4" name="Shape 2"/>
          <p:cNvSpPr/>
          <p:nvPr/>
        </p:nvSpPr>
        <p:spPr>
          <a:xfrm>
            <a:off x="520390" y="2132254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91440" y="0"/>
                </a:moveTo>
                <a:cubicBezTo>
                  <a:pt x="141907" y="0"/>
                  <a:pt x="182880" y="40973"/>
                  <a:pt x="182880" y="91440"/>
                </a:cubicBezTo>
                <a:cubicBezTo>
                  <a:pt x="182880" y="141907"/>
                  <a:pt x="141907" y="182880"/>
                  <a:pt x="91440" y="182880"/>
                </a:cubicBezTo>
                <a:cubicBezTo>
                  <a:pt x="40973" y="182880"/>
                  <a:pt x="0" y="141907"/>
                  <a:pt x="0" y="91440"/>
                </a:cubicBezTo>
                <a:cubicBezTo>
                  <a:pt x="0" y="40973"/>
                  <a:pt x="40973" y="0"/>
                  <a:pt x="91440" y="0"/>
                </a:cubicBezTo>
                <a:close/>
              </a:path>
            </a:pathLst>
          </a:custGeom>
          <a:solidFill>
            <a:srgbClr val="C4459F"/>
          </a:solidFill>
          <a:ln/>
        </p:spPr>
      </p:sp>
      <p:sp>
        <p:nvSpPr>
          <p:cNvPr id="5" name="Text 3"/>
          <p:cNvSpPr/>
          <p:nvPr/>
        </p:nvSpPr>
        <p:spPr>
          <a:xfrm>
            <a:off x="703270" y="1995031"/>
            <a:ext cx="3657600" cy="55592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400" b="1" dirty="0">
                <a:solidFill>
                  <a:srgbClr val="1F237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Compréhension des Protocoles IGMP et ICMP dans le Réseau</a:t>
            </a:r>
            <a:endParaRPr lang="en-US" sz="1500" dirty="0"/>
          </a:p>
        </p:txBody>
      </p:sp>
      <p:sp>
        <p:nvSpPr>
          <p:cNvPr id="6" name="Text 4"/>
          <p:cNvSpPr/>
          <p:nvPr/>
        </p:nvSpPr>
        <p:spPr>
          <a:xfrm>
            <a:off x="703270" y="2452358"/>
            <a:ext cx="3657600" cy="54864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100" dirty="0">
                <a:solidFill>
                  <a:srgbClr val="1F237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Les protocoles IGMP et ICMP sont fondamentaux pour la gestion et l'efficacité des réseaux.</a:t>
            </a:r>
            <a:endParaRPr lang="en-US" sz="1500" dirty="0"/>
          </a:p>
        </p:txBody>
      </p:sp>
      <p:sp>
        <p:nvSpPr>
          <p:cNvPr id="7" name="Text 5"/>
          <p:cNvSpPr/>
          <p:nvPr/>
        </p:nvSpPr>
        <p:spPr>
          <a:xfrm>
            <a:off x="5003725" y="2744839"/>
            <a:ext cx="3657600" cy="36933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400" b="1" dirty="0">
                <a:solidFill>
                  <a:srgbClr val="1F237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Fonctionnalités Essentielles d'IGMP et ICMP</a:t>
            </a:r>
            <a:endParaRPr lang="en-US" sz="1500" dirty="0"/>
          </a:p>
        </p:txBody>
      </p:sp>
      <p:sp>
        <p:nvSpPr>
          <p:cNvPr id="8" name="Text 6"/>
          <p:cNvSpPr/>
          <p:nvPr/>
        </p:nvSpPr>
        <p:spPr>
          <a:xfrm>
            <a:off x="5003725" y="3202166"/>
            <a:ext cx="3657600" cy="54864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100" dirty="0">
                <a:solidFill>
                  <a:srgbClr val="1F237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IGMP gère l'adhésion aux groupes multicast, tandis qu'ICMP s'occupe de la gestion des erreurs.</a:t>
            </a:r>
            <a:endParaRPr lang="en-US" sz="1500" dirty="0"/>
          </a:p>
        </p:txBody>
      </p:sp>
      <p:sp>
        <p:nvSpPr>
          <p:cNvPr id="9" name="Shape 7"/>
          <p:cNvSpPr/>
          <p:nvPr/>
        </p:nvSpPr>
        <p:spPr>
          <a:xfrm>
            <a:off x="4820845" y="283627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91440" y="0"/>
                </a:moveTo>
                <a:cubicBezTo>
                  <a:pt x="141907" y="0"/>
                  <a:pt x="182880" y="40973"/>
                  <a:pt x="182880" y="91440"/>
                </a:cubicBezTo>
                <a:cubicBezTo>
                  <a:pt x="182880" y="141907"/>
                  <a:pt x="141907" y="182880"/>
                  <a:pt x="91440" y="182880"/>
                </a:cubicBezTo>
                <a:cubicBezTo>
                  <a:pt x="40973" y="182880"/>
                  <a:pt x="0" y="141907"/>
                  <a:pt x="0" y="91440"/>
                </a:cubicBezTo>
                <a:cubicBezTo>
                  <a:pt x="0" y="40973"/>
                  <a:pt x="40973" y="0"/>
                  <a:pt x="91440" y="0"/>
                </a:cubicBezTo>
                <a:close/>
              </a:path>
            </a:pathLst>
          </a:custGeom>
          <a:solidFill>
            <a:srgbClr val="1F2374"/>
          </a:solidFill>
          <a:ln/>
        </p:spPr>
      </p:sp>
      <p:pic>
        <p:nvPicPr>
          <p:cNvPr id="10" name="Image 0" descr="https://osspub.smallppt.com/uploadFile/7_20240805004053A98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943600" y="1200607"/>
            <a:ext cx="2743200" cy="2743200"/>
          </a:xfrm>
          <a:custGeom>
            <a:avLst/>
            <a:gdLst/>
            <a:ahLst/>
            <a:cxnLst/>
            <a:rect l="l" t="t" r="r" b="b"/>
            <a:pathLst>
              <a:path w="2743200" h="2743200">
                <a:moveTo>
                  <a:pt x="1371600" y="0"/>
                </a:moveTo>
                <a:cubicBezTo>
                  <a:pt x="2128607" y="0"/>
                  <a:pt x="2743200" y="614593"/>
                  <a:pt x="2743200" y="1371600"/>
                </a:cubicBezTo>
                <a:cubicBezTo>
                  <a:pt x="2743200" y="2128607"/>
                  <a:pt x="2128607" y="2743200"/>
                  <a:pt x="1371600" y="2743200"/>
                </a:cubicBezTo>
                <a:cubicBezTo>
                  <a:pt x="614593" y="2743200"/>
                  <a:pt x="0" y="2128607"/>
                  <a:pt x="0" y="1371600"/>
                </a:cubicBezTo>
                <a:cubicBezTo>
                  <a:pt x="0" y="614593"/>
                  <a:pt x="614593" y="0"/>
                  <a:pt x="1371600" y="0"/>
                </a:cubicBezTo>
                <a:close/>
              </a:path>
            </a:pathLst>
          </a:custGeom>
          <a:solidFill>
            <a:srgbClr val="1F2374"/>
          </a:solidFill>
          <a:ln/>
        </p:spPr>
      </p:sp>
      <p:pic>
        <p:nvPicPr>
          <p:cNvPr id="3" name="Image 0" descr="https://osspub.smallppt.com/uploadFile/3_20240804235947A74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1429207"/>
            <a:ext cx="2286000" cy="22860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57200" y="1828800"/>
            <a:ext cx="5029200" cy="69494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2100" b="1" dirty="0">
                <a:solidFill>
                  <a:srgbClr val="1F237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Configuration des Routeurs et Switches</a:t>
            </a:r>
            <a:endParaRPr lang="en-US" sz="1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osspub.smallppt.com/ppt/content/20250302/1740919224388983609/20250302114305pXBe.png"/>
          <p:cNvPicPr>
            <a:picLocks noChangeAspect="1"/>
          </p:cNvPicPr>
          <p:nvPr/>
        </p:nvPicPr>
        <p:blipFill>
          <a:blip r:embed="rId4"/>
          <a:srcRect r="33775"/>
          <a:stretch/>
        </p:blipFill>
        <p:spPr>
          <a:xfrm>
            <a:off x="124010" y="72915"/>
            <a:ext cx="4664612" cy="2240517"/>
          </a:xfrm>
          <a:prstGeom prst="rect">
            <a:avLst/>
          </a:prstGeom>
        </p:spPr>
      </p:pic>
      <p:pic>
        <p:nvPicPr>
          <p:cNvPr id="3" name="Image 1" descr="https://osspub.smallppt.com/ppt/content/20250302/1740919224388983609/20250302115906HaZw.png"/>
          <p:cNvPicPr>
            <a:picLocks noChangeAspect="1"/>
          </p:cNvPicPr>
          <p:nvPr/>
        </p:nvPicPr>
        <p:blipFill>
          <a:blip r:embed="rId5"/>
          <a:srcRect r="37500"/>
          <a:stretch/>
        </p:blipFill>
        <p:spPr>
          <a:xfrm>
            <a:off x="4887280" y="72915"/>
            <a:ext cx="4074002" cy="4997670"/>
          </a:xfrm>
          <a:prstGeom prst="rect">
            <a:avLst/>
          </a:prstGeom>
        </p:spPr>
      </p:pic>
      <p:pic>
        <p:nvPicPr>
          <p:cNvPr id="4" name="Image 2" descr="https://osspub.smallppt.com/ppt/content/20250302/1740919224388983609/20250302120027KyN7.png"/>
          <p:cNvPicPr>
            <a:picLocks noChangeAspect="1"/>
          </p:cNvPicPr>
          <p:nvPr/>
        </p:nvPicPr>
        <p:blipFill>
          <a:blip r:embed="rId6"/>
          <a:srcRect r="23664"/>
          <a:stretch/>
        </p:blipFill>
        <p:spPr>
          <a:xfrm>
            <a:off x="124010" y="2347959"/>
            <a:ext cx="4664612" cy="272262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osspub.smallppt.com/ppt/content/20250302/1740919224388983609/20250302120252a4Sc.png"/>
          <p:cNvPicPr>
            <a:picLocks noChangeAspect="1"/>
          </p:cNvPicPr>
          <p:nvPr/>
        </p:nvPicPr>
        <p:blipFill>
          <a:blip r:embed="rId4"/>
          <a:srcRect r="38650"/>
          <a:stretch/>
        </p:blipFill>
        <p:spPr>
          <a:xfrm>
            <a:off x="87463" y="80611"/>
            <a:ext cx="5399344" cy="3529584"/>
          </a:xfrm>
          <a:prstGeom prst="rect">
            <a:avLst/>
          </a:prstGeom>
        </p:spPr>
      </p:pic>
      <p:pic>
        <p:nvPicPr>
          <p:cNvPr id="3" name="Image 1" descr="https://osspub.smallppt.com/ppt/content/20250302/1740919224388983609/20250302120327tFHz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10195"/>
            <a:ext cx="9020241" cy="1446597"/>
          </a:xfrm>
          <a:prstGeom prst="rect">
            <a:avLst/>
          </a:prstGeom>
        </p:spPr>
      </p:pic>
      <p:pic>
        <p:nvPicPr>
          <p:cNvPr id="4" name="Image 2" descr="https://osspub.smallppt.com/ppt/content/20250302/1740919224388983609/20250302120358xSbp.png"/>
          <p:cNvPicPr>
            <a:picLocks noChangeAspect="1"/>
          </p:cNvPicPr>
          <p:nvPr/>
        </p:nvPicPr>
        <p:blipFill>
          <a:blip r:embed="rId6"/>
          <a:srcRect r="15966"/>
          <a:stretch/>
        </p:blipFill>
        <p:spPr>
          <a:xfrm>
            <a:off x="4120378" y="806502"/>
            <a:ext cx="4811284" cy="16943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1180</Words>
  <Application>Microsoft Office PowerPoint</Application>
  <PresentationFormat>On-screen Show (16:9)</PresentationFormat>
  <Paragraphs>140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Jameson Dominique</cp:lastModifiedBy>
  <cp:revision>2</cp:revision>
  <dcterms:created xsi:type="dcterms:W3CDTF">2025-03-02T18:21:52Z</dcterms:created>
  <dcterms:modified xsi:type="dcterms:W3CDTF">2025-03-02T18:24:59Z</dcterms:modified>
</cp:coreProperties>
</file>