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aleway ExtraBold"/>
      <p:bold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Bebas Neue"/>
      <p:regular r:id="rId29"/>
    </p:embeddedFont>
    <p:embeddedFont>
      <p:font typeface="Barlow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Source Code Pro Medium"/>
      <p:regular r:id="rId38"/>
      <p:bold r:id="rId39"/>
      <p:italic r:id="rId40"/>
      <p:boldItalic r:id="rId41"/>
    </p:embeddedFont>
    <p:embeddedFont>
      <p:font typeface="Fira Sans Extra Condensed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Medium-italic.fntdata"/><Relationship Id="rId20" Type="http://schemas.openxmlformats.org/officeDocument/2006/relationships/font" Target="fonts/Raleway-bold.fntdata"/><Relationship Id="rId42" Type="http://schemas.openxmlformats.org/officeDocument/2006/relationships/font" Target="fonts/FiraSansExtraCondensedSemiBold-regular.fntdata"/><Relationship Id="rId41" Type="http://schemas.openxmlformats.org/officeDocument/2006/relationships/font" Target="fonts/SourceCodeProMedium-boldItalic.fntdata"/><Relationship Id="rId22" Type="http://schemas.openxmlformats.org/officeDocument/2006/relationships/font" Target="fonts/Raleway-boldItalic.fntdata"/><Relationship Id="rId44" Type="http://schemas.openxmlformats.org/officeDocument/2006/relationships/font" Target="fonts/FiraSansExtraCondensedSemiBold-italic.fntdata"/><Relationship Id="rId21" Type="http://schemas.openxmlformats.org/officeDocument/2006/relationships/font" Target="fonts/Raleway-italic.fntdata"/><Relationship Id="rId43" Type="http://schemas.openxmlformats.org/officeDocument/2006/relationships/font" Target="fonts/FiraSansExtraCondensedSemiBold-bold.fntdata"/><Relationship Id="rId24" Type="http://schemas.openxmlformats.org/officeDocument/2006/relationships/font" Target="fonts/RalewayExtraBold-boldItalic.fntdata"/><Relationship Id="rId23" Type="http://schemas.openxmlformats.org/officeDocument/2006/relationships/font" Target="fonts/RalewayExtraBold-bold.fntdata"/><Relationship Id="rId45" Type="http://schemas.openxmlformats.org/officeDocument/2006/relationships/font" Target="fonts/FiraSansExtraCondensedSemiBold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BebasNeu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4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3.xml"/><Relationship Id="rId32" Type="http://schemas.openxmlformats.org/officeDocument/2006/relationships/font" Target="fonts/Barlow-italic.fntdata"/><Relationship Id="rId13" Type="http://schemas.openxmlformats.org/officeDocument/2006/relationships/slide" Target="slides/slide6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5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8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7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0.xml"/><Relationship Id="rId39" Type="http://schemas.openxmlformats.org/officeDocument/2006/relationships/font" Target="fonts/SourceCodeProMedium-bold.fntdata"/><Relationship Id="rId16" Type="http://schemas.openxmlformats.org/officeDocument/2006/relationships/slide" Target="slides/slide9.xml"/><Relationship Id="rId38" Type="http://schemas.openxmlformats.org/officeDocument/2006/relationships/font" Target="fonts/SourceCodeProMedium-regular.fntdata"/><Relationship Id="rId19" Type="http://schemas.openxmlformats.org/officeDocument/2006/relationships/font" Target="fonts/Raleway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6ebc1f395_1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76ebc1f395_1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76ebc1f395_1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76ebc1f395_1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6e9af70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6e9af70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6ebc1f395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6ebc1f395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6ebc1f395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6ebc1f395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6ebc1f395_1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76ebc1f395_1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6ebc1f395_1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6ebc1f395_1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6ebc1f39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76ebc1f39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6ebc1f395_1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76ebc1f395_1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6ebc1f395_1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76ebc1f395_1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845400" y="1344146"/>
            <a:ext cx="7453200" cy="16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307600" y="3873529"/>
            <a:ext cx="4528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038200" y="2069573"/>
            <a:ext cx="5067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4114800" y="1326526"/>
            <a:ext cx="914400" cy="4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542200" y="3039984"/>
            <a:ext cx="4059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65" name="Google Shape;65;p15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17000" y="414300"/>
            <a:ext cx="7704000" cy="101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1497675" y="414300"/>
            <a:ext cx="614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1189000" y="1852150"/>
            <a:ext cx="6657600" cy="25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 sz="1400"/>
            </a:lvl1pPr>
            <a:lvl2pPr indent="-3175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b="1" sz="1400"/>
            </a:lvl3pPr>
            <a:lvl4pPr indent="-31115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 b="1" sz="1400"/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b="1" sz="1400"/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b="1" sz="1400"/>
            </a:lvl6pPr>
            <a:lvl7pPr indent="-29845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b="1" sz="1400"/>
            </a:lvl7pPr>
            <a:lvl8pPr indent="-29845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b="1" sz="1400"/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671943" y="1482995"/>
            <a:ext cx="15735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title"/>
          </p:nvPr>
        </p:nvSpPr>
        <p:spPr>
          <a:xfrm>
            <a:off x="5781972" y="3222783"/>
            <a:ext cx="224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5781966" y="3596401"/>
            <a:ext cx="2057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17"/>
          <p:cNvSpPr txBox="1"/>
          <p:nvPr>
            <p:ph idx="3" type="subTitle"/>
          </p:nvPr>
        </p:nvSpPr>
        <p:spPr>
          <a:xfrm>
            <a:off x="2671946" y="1851895"/>
            <a:ext cx="2060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7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 flipH="1" rot="10800000">
            <a:off x="2296370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 flipH="1" rot="10800000">
            <a:off x="4583035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 flipH="1" rot="10800000">
            <a:off x="6864944" y="4991006"/>
            <a:ext cx="2286900" cy="157200"/>
          </a:xfrm>
          <a:prstGeom prst="rect">
            <a:avLst/>
          </a:prstGeom>
          <a:solidFill>
            <a:srgbClr val="F57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 flipH="1" rot="10800000">
            <a:off x="-1488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717000" y="414300"/>
            <a:ext cx="7704000" cy="1014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  <a:effectLst>
            <a:outerShdw blurRad="142875" rotWithShape="0" algn="bl" dir="5400000" dist="571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1497675" y="414300"/>
            <a:ext cx="614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66350" y="1520550"/>
            <a:ext cx="4611300" cy="257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" name="Google Shape;94;p19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717000" y="508150"/>
            <a:ext cx="7704000" cy="519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999350" y="1618350"/>
            <a:ext cx="5145300" cy="19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1" name="Google Shape;101;p20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rgbClr val="F57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2825850" y="1788804"/>
            <a:ext cx="3492300" cy="10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7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2424600" y="2805996"/>
            <a:ext cx="42948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08" name="Google Shape;108;p21"/>
          <p:cNvGrpSpPr/>
          <p:nvPr/>
        </p:nvGrpSpPr>
        <p:grpSpPr>
          <a:xfrm flipH="1">
            <a:off x="-1488" y="4991006"/>
            <a:ext cx="9153332" cy="157200"/>
            <a:chOff x="-1488" y="4986300"/>
            <a:chExt cx="9153332" cy="157200"/>
          </a:xfrm>
        </p:grpSpPr>
        <p:sp>
          <p:nvSpPr>
            <p:cNvPr id="109" name="Google Shape;109;p21"/>
            <p:cNvSpPr/>
            <p:nvPr/>
          </p:nvSpPr>
          <p:spPr>
            <a:xfrm rot="10800000">
              <a:off x="4567086" y="4986300"/>
              <a:ext cx="2286900" cy="157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10800000">
              <a:off x="2280421" y="4986300"/>
              <a:ext cx="2286900" cy="157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10800000">
              <a:off x="-1488" y="4986300"/>
              <a:ext cx="2286900" cy="157200"/>
            </a:xfrm>
            <a:prstGeom prst="rect">
              <a:avLst/>
            </a:prstGeom>
            <a:solidFill>
              <a:srgbClr val="F57D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/>
            <p:nvPr/>
          </p:nvSpPr>
          <p:spPr>
            <a:xfrm rot="10800000">
              <a:off x="6849344" y="4986300"/>
              <a:ext cx="2302500" cy="157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950225" y="920875"/>
            <a:ext cx="3525300" cy="95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998550" y="1636888"/>
            <a:ext cx="7146900" cy="11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2139150" y="2998113"/>
            <a:ext cx="4865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2" name="Google Shape;122;p23"/>
          <p:cNvSpPr/>
          <p:nvPr/>
        </p:nvSpPr>
        <p:spPr>
          <a:xfrm rot="10800000">
            <a:off x="4567086" y="4991006"/>
            <a:ext cx="2286900" cy="1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 rot="10800000">
            <a:off x="2280421" y="4991006"/>
            <a:ext cx="2286900" cy="1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 rot="10800000">
            <a:off x="-1488" y="4991006"/>
            <a:ext cx="2286900" cy="157200"/>
          </a:xfrm>
          <a:prstGeom prst="rect">
            <a:avLst/>
          </a:prstGeom>
          <a:solidFill>
            <a:srgbClr val="F57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 rot="10800000">
            <a:off x="6849344" y="4991006"/>
            <a:ext cx="2302500" cy="1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aleway ExtraBold"/>
              <a:buNone/>
              <a:defRPr sz="2800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●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○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arlow"/>
              <a:buChar char="■"/>
              <a:defRPr sz="1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GENslab/Python_learning-Sesion_1?tab=readme-ov-file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colab.research.google.com/notebooks/markdown_guide.ipynb#scrollTo=Lhfnlq1Surtk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/>
          <p:nvPr>
            <p:ph type="ctrTitle"/>
          </p:nvPr>
        </p:nvSpPr>
        <p:spPr>
          <a:xfrm>
            <a:off x="311700" y="1579150"/>
            <a:ext cx="8520600" cy="14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100">
                <a:latin typeface="Roboto"/>
                <a:ea typeface="Roboto"/>
                <a:cs typeface="Roboto"/>
                <a:sym typeface="Roboto"/>
              </a:rPr>
              <a:t>Sesión 1</a:t>
            </a:r>
            <a:r>
              <a:rPr lang="es" sz="4100">
                <a:latin typeface="Roboto"/>
                <a:ea typeface="Roboto"/>
                <a:cs typeface="Roboto"/>
                <a:sym typeface="Roboto"/>
              </a:rPr>
              <a:t> – Fundamentos de </a:t>
            </a:r>
            <a:r>
              <a:rPr b="1" lang="es" sz="4100">
                <a:solidFill>
                  <a:srgbClr val="FCBD24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s" sz="4100"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b="1" lang="es" sz="4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Ciencias Biológicas</a:t>
            </a:r>
            <a:endParaRPr b="1" sz="4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8"/>
          <p:cNvSpPr txBox="1"/>
          <p:nvPr>
            <p:ph idx="1" type="subTitle"/>
          </p:nvPr>
        </p:nvSpPr>
        <p:spPr>
          <a:xfrm>
            <a:off x="311700" y="365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ódulo Práctico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22-08-25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8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8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8"/>
          <p:cNvSpPr txBox="1"/>
          <p:nvPr>
            <p:ph idx="1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Abrir un Google </a:t>
            </a:r>
            <a:r>
              <a:rPr lang="es">
                <a:solidFill>
                  <a:srgbClr val="FCBD2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Colab</a:t>
            </a:r>
            <a:endParaRPr/>
          </a:p>
        </p:txBody>
      </p:sp>
      <p:pic>
        <p:nvPicPr>
          <p:cNvPr id="382" name="Google Shape;382;p47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7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47"/>
          <p:cNvSpPr/>
          <p:nvPr/>
        </p:nvSpPr>
        <p:spPr>
          <a:xfrm>
            <a:off x="1376547" y="1017726"/>
            <a:ext cx="6390919" cy="4003750"/>
          </a:xfrm>
          <a:prstGeom prst="roundRect">
            <a:avLst>
              <a:gd fmla="val 3369" name="adj"/>
            </a:avLst>
          </a:prstGeom>
          <a:solidFill>
            <a:srgbClr val="282424"/>
          </a:solidFill>
          <a:ln>
            <a:noFill/>
          </a:ln>
        </p:spPr>
        <p:txBody>
          <a:bodyPr anchorCtr="0" anchor="ctr" bIns="98625" lIns="98625" spcFirstLastPara="1" rIns="98625" wrap="square" tIns="98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5" name="Google Shape;38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7"/>
          <p:cNvSpPr txBox="1"/>
          <p:nvPr>
            <p:ph idx="4294967295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387" name="Google Shape;387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5414" y="1051454"/>
            <a:ext cx="6293176" cy="3936298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7"/>
          <p:cNvSpPr/>
          <p:nvPr/>
        </p:nvSpPr>
        <p:spPr>
          <a:xfrm>
            <a:off x="4660025" y="3171875"/>
            <a:ext cx="652500" cy="3849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8"/>
          <p:cNvSpPr txBox="1"/>
          <p:nvPr>
            <p:ph type="ctrTitle"/>
          </p:nvPr>
        </p:nvSpPr>
        <p:spPr>
          <a:xfrm>
            <a:off x="311700" y="1579150"/>
            <a:ext cx="8520600" cy="145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4100">
                <a:latin typeface="Roboto"/>
                <a:ea typeface="Roboto"/>
                <a:cs typeface="Roboto"/>
                <a:sym typeface="Roboto"/>
              </a:rPr>
              <a:t>Sesión 1</a:t>
            </a:r>
            <a:r>
              <a:rPr lang="es" sz="4100">
                <a:latin typeface="Roboto"/>
                <a:ea typeface="Roboto"/>
                <a:cs typeface="Roboto"/>
                <a:sym typeface="Roboto"/>
              </a:rPr>
              <a:t> – Fundamentos de </a:t>
            </a:r>
            <a:r>
              <a:rPr b="1" lang="es" sz="4100">
                <a:solidFill>
                  <a:srgbClr val="FCBD24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s" sz="4100">
                <a:latin typeface="Roboto"/>
                <a:ea typeface="Roboto"/>
                <a:cs typeface="Roboto"/>
                <a:sym typeface="Roboto"/>
              </a:rPr>
              <a:t> para </a:t>
            </a:r>
            <a:r>
              <a:rPr b="1" lang="es" sz="4100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Ciencias Biológicas</a:t>
            </a:r>
            <a:endParaRPr b="1" sz="4100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8"/>
          <p:cNvSpPr txBox="1"/>
          <p:nvPr>
            <p:ph idx="1" type="subTitle"/>
          </p:nvPr>
        </p:nvSpPr>
        <p:spPr>
          <a:xfrm>
            <a:off x="311700" y="365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Módulo Práctico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22-08-25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48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8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8"/>
          <p:cNvSpPr txBox="1"/>
          <p:nvPr>
            <p:ph idx="1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564200"/>
            <a:ext cx="393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Material en</a:t>
            </a: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</a:t>
            </a:r>
            <a:r>
              <a:rPr lang="es">
                <a:solidFill>
                  <a:srgbClr val="9D59DB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GitHub</a:t>
            </a:r>
            <a:endParaRPr/>
          </a:p>
        </p:txBody>
      </p:sp>
      <p:sp>
        <p:nvSpPr>
          <p:cNvPr id="177" name="Google Shape;177;p39"/>
          <p:cNvSpPr txBox="1"/>
          <p:nvPr>
            <p:ph idx="1" type="body"/>
          </p:nvPr>
        </p:nvSpPr>
        <p:spPr>
          <a:xfrm>
            <a:off x="311700" y="4191325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400" u="sng">
                <a:solidFill>
                  <a:srgbClr val="93C47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https://github.com/AGENslab/Python_learning-Sesion_1</a:t>
            </a:r>
            <a:endParaRPr sz="2100">
              <a:solidFill>
                <a:srgbClr val="93C47D"/>
              </a:solidFill>
            </a:endParaRPr>
          </a:p>
        </p:txBody>
      </p:sp>
      <p:grpSp>
        <p:nvGrpSpPr>
          <p:cNvPr id="178" name="Google Shape;178;p39"/>
          <p:cNvGrpSpPr/>
          <p:nvPr/>
        </p:nvGrpSpPr>
        <p:grpSpPr>
          <a:xfrm>
            <a:off x="150450" y="1305625"/>
            <a:ext cx="8843100" cy="2885700"/>
            <a:chOff x="150450" y="1287000"/>
            <a:chExt cx="8843100" cy="2885700"/>
          </a:xfrm>
        </p:grpSpPr>
        <p:sp>
          <p:nvSpPr>
            <p:cNvPr id="179" name="Google Shape;179;p39"/>
            <p:cNvSpPr/>
            <p:nvPr/>
          </p:nvSpPr>
          <p:spPr>
            <a:xfrm>
              <a:off x="150450" y="1287000"/>
              <a:ext cx="8843100" cy="2885700"/>
            </a:xfrm>
            <a:prstGeom prst="roundRect">
              <a:avLst>
                <a:gd fmla="val 336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0" name="Google Shape;180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9700" y="1365450"/>
              <a:ext cx="8664600" cy="27288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pic>
      </p:grpSp>
      <p:pic>
        <p:nvPicPr>
          <p:cNvPr id="181" name="Google Shape;181;p39" title="Logo-Phytolearning-1.png"/>
          <p:cNvPicPr preferRelativeResize="0"/>
          <p:nvPr/>
        </p:nvPicPr>
        <p:blipFill rotWithShape="1">
          <a:blip r:embed="rId5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9" title="Logo-Phytolearning-1.png"/>
          <p:cNvPicPr preferRelativeResize="0"/>
          <p:nvPr/>
        </p:nvPicPr>
        <p:blipFill rotWithShape="1">
          <a:blip r:embed="rId6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9"/>
          <p:cNvSpPr txBox="1"/>
          <p:nvPr>
            <p:ph idx="4294967295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40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0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0"/>
          <p:cNvSpPr txBox="1"/>
          <p:nvPr/>
        </p:nvSpPr>
        <p:spPr>
          <a:xfrm>
            <a:off x="7785587" y="201807"/>
            <a:ext cx="870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solidFill>
                  <a:srgbClr val="59595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solidFill>
                <a:srgbClr val="59595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193" name="Google Shape;193;p40"/>
          <p:cNvSpPr txBox="1"/>
          <p:nvPr>
            <p:ph type="title"/>
          </p:nvPr>
        </p:nvSpPr>
        <p:spPr>
          <a:xfrm>
            <a:off x="1497600" y="453225"/>
            <a:ext cx="614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¿Qué es </a:t>
            </a:r>
            <a:r>
              <a:rPr lang="es">
                <a:solidFill>
                  <a:schemeClr val="accent2"/>
                </a:solidFill>
              </a:rPr>
              <a:t>GitHub</a:t>
            </a:r>
            <a:r>
              <a:rPr lang="e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2973298" y="1795271"/>
            <a:ext cx="3260177" cy="2951424"/>
          </a:xfrm>
          <a:custGeom>
            <a:rect b="b" l="l" r="r" t="t"/>
            <a:pathLst>
              <a:path extrusionOk="0" fill="none" h="110810" w="122402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0"/>
          <p:cNvSpPr txBox="1"/>
          <p:nvPr/>
        </p:nvSpPr>
        <p:spPr>
          <a:xfrm>
            <a:off x="1082325" y="1798488"/>
            <a:ext cx="1999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Host de repositorios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para almacenar proyectos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6" name="Google Shape;196;p40"/>
          <p:cNvSpPr/>
          <p:nvPr/>
        </p:nvSpPr>
        <p:spPr>
          <a:xfrm>
            <a:off x="8218435" y="1795285"/>
            <a:ext cx="612392" cy="539652"/>
          </a:xfrm>
          <a:custGeom>
            <a:rect b="b" l="l" r="r" t="t"/>
            <a:pathLst>
              <a:path extrusionOk="0" h="20261" w="22992">
                <a:moveTo>
                  <a:pt x="11488" y="0"/>
                </a:moveTo>
                <a:cubicBezTo>
                  <a:pt x="7517" y="0"/>
                  <a:pt x="3747" y="2363"/>
                  <a:pt x="2122" y="6258"/>
                </a:cubicBezTo>
                <a:cubicBezTo>
                  <a:pt x="0" y="11420"/>
                  <a:pt x="2439" y="17342"/>
                  <a:pt x="7601" y="19495"/>
                </a:cubicBezTo>
                <a:cubicBezTo>
                  <a:pt x="8872" y="20014"/>
                  <a:pt x="10186" y="20261"/>
                  <a:pt x="11478" y="20261"/>
                </a:cubicBezTo>
                <a:cubicBezTo>
                  <a:pt x="15465" y="20261"/>
                  <a:pt x="19236" y="17915"/>
                  <a:pt x="20838" y="14017"/>
                </a:cubicBezTo>
                <a:cubicBezTo>
                  <a:pt x="22992" y="8823"/>
                  <a:pt x="20522" y="2901"/>
                  <a:pt x="15360" y="779"/>
                </a:cubicBezTo>
                <a:cubicBezTo>
                  <a:pt x="14093" y="250"/>
                  <a:pt x="12780" y="0"/>
                  <a:pt x="1148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0"/>
          <p:cNvSpPr/>
          <p:nvPr/>
        </p:nvSpPr>
        <p:spPr>
          <a:xfrm>
            <a:off x="8419183" y="1750218"/>
            <a:ext cx="420087" cy="535656"/>
          </a:xfrm>
          <a:custGeom>
            <a:rect b="b" l="l" r="r" t="t"/>
            <a:pathLst>
              <a:path extrusionOk="0" fill="none" h="20111" w="15772">
                <a:moveTo>
                  <a:pt x="12383" y="20111"/>
                </a:moveTo>
                <a:cubicBezTo>
                  <a:pt x="14473" y="17989"/>
                  <a:pt x="15772" y="15044"/>
                  <a:pt x="15772" y="11813"/>
                </a:cubicBezTo>
                <a:cubicBezTo>
                  <a:pt x="15772" y="5289"/>
                  <a:pt x="10483" y="1"/>
                  <a:pt x="3959" y="1"/>
                </a:cubicBezTo>
                <a:cubicBezTo>
                  <a:pt x="2566" y="1"/>
                  <a:pt x="1235" y="254"/>
                  <a:pt x="0" y="698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0"/>
          <p:cNvSpPr/>
          <p:nvPr/>
        </p:nvSpPr>
        <p:spPr>
          <a:xfrm>
            <a:off x="8209139" y="1835424"/>
            <a:ext cx="315518" cy="544925"/>
          </a:xfrm>
          <a:custGeom>
            <a:rect b="b" l="l" r="r" t="t"/>
            <a:pathLst>
              <a:path extrusionOk="0" fill="none" h="20459" w="11846">
                <a:moveTo>
                  <a:pt x="3738" y="0"/>
                </a:moveTo>
                <a:cubicBezTo>
                  <a:pt x="1458" y="2154"/>
                  <a:pt x="1" y="5226"/>
                  <a:pt x="1" y="8614"/>
                </a:cubicBezTo>
                <a:cubicBezTo>
                  <a:pt x="1" y="15138"/>
                  <a:pt x="5321" y="20458"/>
                  <a:pt x="11845" y="20458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40"/>
          <p:cNvGrpSpPr/>
          <p:nvPr/>
        </p:nvGrpSpPr>
        <p:grpSpPr>
          <a:xfrm>
            <a:off x="8235077" y="4018493"/>
            <a:ext cx="630131" cy="630131"/>
            <a:chOff x="6323089" y="3637093"/>
            <a:chExt cx="630131" cy="630131"/>
          </a:xfrm>
        </p:grpSpPr>
        <p:sp>
          <p:nvSpPr>
            <p:cNvPr id="200" name="Google Shape;200;p40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0"/>
            <p:cNvSpPr/>
            <p:nvPr/>
          </p:nvSpPr>
          <p:spPr>
            <a:xfrm>
              <a:off x="6504447" y="3817598"/>
              <a:ext cx="124013" cy="124865"/>
            </a:xfrm>
            <a:custGeom>
              <a:rect b="b" l="l" r="r" t="t"/>
              <a:pathLst>
                <a:path extrusionOk="0" h="4688" w="4656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0"/>
            <p:cNvSpPr/>
            <p:nvPr/>
          </p:nvSpPr>
          <p:spPr>
            <a:xfrm>
              <a:off x="6647850" y="3817598"/>
              <a:ext cx="124865" cy="124865"/>
            </a:xfrm>
            <a:custGeom>
              <a:rect b="b" l="l" r="r" t="t"/>
              <a:pathLst>
                <a:path extrusionOk="0" h="4688" w="4688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0"/>
            <p:cNvSpPr/>
            <p:nvPr/>
          </p:nvSpPr>
          <p:spPr>
            <a:xfrm>
              <a:off x="6504447" y="3961827"/>
              <a:ext cx="124013" cy="124039"/>
            </a:xfrm>
            <a:custGeom>
              <a:rect b="b" l="l" r="r" t="t"/>
              <a:pathLst>
                <a:path extrusionOk="0" h="4657" w="4656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0"/>
            <p:cNvSpPr/>
            <p:nvPr/>
          </p:nvSpPr>
          <p:spPr>
            <a:xfrm>
              <a:off x="6647850" y="3961827"/>
              <a:ext cx="124865" cy="124039"/>
            </a:xfrm>
            <a:custGeom>
              <a:rect b="b" l="l" r="r" t="t"/>
              <a:pathLst>
                <a:path extrusionOk="0" h="4657" w="4688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0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0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40"/>
          <p:cNvGrpSpPr/>
          <p:nvPr/>
        </p:nvGrpSpPr>
        <p:grpSpPr>
          <a:xfrm>
            <a:off x="8340089" y="2884369"/>
            <a:ext cx="630131" cy="630104"/>
            <a:chOff x="6323089" y="2499219"/>
            <a:chExt cx="630131" cy="630104"/>
          </a:xfrm>
        </p:grpSpPr>
        <p:sp>
          <p:nvSpPr>
            <p:cNvPr id="208" name="Google Shape;208;p40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0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0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0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0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40"/>
          <p:cNvGrpSpPr/>
          <p:nvPr/>
        </p:nvGrpSpPr>
        <p:grpSpPr>
          <a:xfrm>
            <a:off x="367526" y="1750243"/>
            <a:ext cx="630104" cy="630131"/>
            <a:chOff x="2190776" y="1361318"/>
            <a:chExt cx="630104" cy="630131"/>
          </a:xfrm>
        </p:grpSpPr>
        <p:sp>
          <p:nvSpPr>
            <p:cNvPr id="214" name="Google Shape;214;p40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0"/>
            <p:cNvSpPr/>
            <p:nvPr/>
          </p:nvSpPr>
          <p:spPr>
            <a:xfrm>
              <a:off x="2331621" y="1552797"/>
              <a:ext cx="348412" cy="81849"/>
            </a:xfrm>
            <a:custGeom>
              <a:rect b="b" l="l" r="r" t="t"/>
              <a:pathLst>
                <a:path extrusionOk="0" h="3073" w="13081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0"/>
            <p:cNvSpPr/>
            <p:nvPr/>
          </p:nvSpPr>
          <p:spPr>
            <a:xfrm>
              <a:off x="2368751" y="1605109"/>
              <a:ext cx="274154" cy="66641"/>
            </a:xfrm>
            <a:custGeom>
              <a:rect b="b" l="l" r="r" t="t"/>
              <a:pathLst>
                <a:path extrusionOk="0" h="2502" w="10293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0"/>
            <p:cNvSpPr/>
            <p:nvPr/>
          </p:nvSpPr>
          <p:spPr>
            <a:xfrm>
              <a:off x="2405853" y="1657393"/>
              <a:ext cx="199949" cy="51485"/>
            </a:xfrm>
            <a:custGeom>
              <a:rect b="b" l="l" r="r" t="t"/>
              <a:pathLst>
                <a:path extrusionOk="0" h="1933" w="7507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0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0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0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40"/>
          <p:cNvGrpSpPr/>
          <p:nvPr/>
        </p:nvGrpSpPr>
        <p:grpSpPr>
          <a:xfrm>
            <a:off x="173776" y="2856069"/>
            <a:ext cx="630104" cy="630104"/>
            <a:chOff x="2190776" y="2499219"/>
            <a:chExt cx="630104" cy="630104"/>
          </a:xfrm>
        </p:grpSpPr>
        <p:sp>
          <p:nvSpPr>
            <p:cNvPr id="222" name="Google Shape;222;p40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0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0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0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0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40"/>
          <p:cNvSpPr/>
          <p:nvPr/>
        </p:nvSpPr>
        <p:spPr>
          <a:xfrm>
            <a:off x="2852253" y="2064883"/>
            <a:ext cx="504440" cy="27"/>
          </a:xfrm>
          <a:custGeom>
            <a:rect b="b" l="l" r="r" t="t"/>
            <a:pathLst>
              <a:path extrusionOk="0" fill="none" h="1" w="18939">
                <a:moveTo>
                  <a:pt x="1" y="0"/>
                </a:moveTo>
                <a:lnTo>
                  <a:pt x="18939" y="0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0"/>
          <p:cNvSpPr/>
          <p:nvPr/>
        </p:nvSpPr>
        <p:spPr>
          <a:xfrm>
            <a:off x="2852253" y="4369302"/>
            <a:ext cx="716162" cy="27"/>
          </a:xfrm>
          <a:custGeom>
            <a:rect b="b" l="l" r="r" t="t"/>
            <a:pathLst>
              <a:path extrusionOk="0" fill="none" h="1" w="26888">
                <a:moveTo>
                  <a:pt x="1" y="1"/>
                </a:moveTo>
                <a:lnTo>
                  <a:pt x="26888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0"/>
          <p:cNvSpPr/>
          <p:nvPr/>
        </p:nvSpPr>
        <p:spPr>
          <a:xfrm>
            <a:off x="2852253" y="3217086"/>
            <a:ext cx="127395" cy="27"/>
          </a:xfrm>
          <a:custGeom>
            <a:rect b="b" l="l" r="r" t="t"/>
            <a:pathLst>
              <a:path extrusionOk="0" fill="none" h="1" w="4783">
                <a:moveTo>
                  <a:pt x="1" y="1"/>
                </a:moveTo>
                <a:lnTo>
                  <a:pt x="4783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/>
          <p:nvPr/>
        </p:nvSpPr>
        <p:spPr>
          <a:xfrm>
            <a:off x="5850076" y="2064883"/>
            <a:ext cx="504440" cy="27"/>
          </a:xfrm>
          <a:custGeom>
            <a:rect b="b" l="l" r="r" t="t"/>
            <a:pathLst>
              <a:path extrusionOk="0" fill="none" h="1" w="18939">
                <a:moveTo>
                  <a:pt x="18939" y="0"/>
                </a:moveTo>
                <a:lnTo>
                  <a:pt x="1" y="0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/>
          <p:nvPr/>
        </p:nvSpPr>
        <p:spPr>
          <a:xfrm>
            <a:off x="5638354" y="4374377"/>
            <a:ext cx="716162" cy="27"/>
          </a:xfrm>
          <a:custGeom>
            <a:rect b="b" l="l" r="r" t="t"/>
            <a:pathLst>
              <a:path extrusionOk="0" fill="none" h="1" w="26888">
                <a:moveTo>
                  <a:pt x="26888" y="1"/>
                </a:moveTo>
                <a:lnTo>
                  <a:pt x="1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0"/>
          <p:cNvSpPr/>
          <p:nvPr/>
        </p:nvSpPr>
        <p:spPr>
          <a:xfrm>
            <a:off x="6227133" y="3219624"/>
            <a:ext cx="127395" cy="27"/>
          </a:xfrm>
          <a:custGeom>
            <a:rect b="b" l="l" r="r" t="t"/>
            <a:pathLst>
              <a:path extrusionOk="0" fill="none" h="1" w="4783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6225" y="1678900"/>
            <a:ext cx="2874300" cy="287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40"/>
          <p:cNvSpPr txBox="1"/>
          <p:nvPr/>
        </p:nvSpPr>
        <p:spPr>
          <a:xfrm>
            <a:off x="853038" y="2880163"/>
            <a:ext cx="1999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Gestión de proyectos 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utilizando Git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1242362" y="3893675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Colaboración </a:t>
            </a:r>
            <a:endParaRPr b="1" sz="15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Barlow"/>
                <a:ea typeface="Barlow"/>
                <a:cs typeface="Barlow"/>
                <a:sym typeface="Barlow"/>
              </a:rPr>
              <a:t>entre desarrolladores de todo el mundo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36" name="Google Shape;236;p40"/>
          <p:cNvGrpSpPr/>
          <p:nvPr/>
        </p:nvGrpSpPr>
        <p:grpSpPr>
          <a:xfrm>
            <a:off x="518101" y="3961868"/>
            <a:ext cx="630104" cy="630131"/>
            <a:chOff x="336226" y="3931530"/>
            <a:chExt cx="630104" cy="630131"/>
          </a:xfrm>
        </p:grpSpPr>
        <p:grpSp>
          <p:nvGrpSpPr>
            <p:cNvPr id="237" name="Google Shape;237;p40"/>
            <p:cNvGrpSpPr/>
            <p:nvPr/>
          </p:nvGrpSpPr>
          <p:grpSpPr>
            <a:xfrm>
              <a:off x="336226" y="3931530"/>
              <a:ext cx="630104" cy="630131"/>
              <a:chOff x="2190776" y="3637093"/>
              <a:chExt cx="630104" cy="630131"/>
            </a:xfrm>
          </p:grpSpPr>
          <p:sp>
            <p:nvSpPr>
              <p:cNvPr id="238" name="Google Shape;238;p40"/>
              <p:cNvSpPr/>
              <p:nvPr/>
            </p:nvSpPr>
            <p:spPr>
              <a:xfrm>
                <a:off x="2236321" y="3682639"/>
                <a:ext cx="539012" cy="539012"/>
              </a:xfrm>
              <a:custGeom>
                <a:rect b="b" l="l" r="r" t="t"/>
                <a:pathLst>
                  <a:path extrusionOk="0" h="20237" w="20237">
                    <a:moveTo>
                      <a:pt x="10103" y="1"/>
                    </a:moveTo>
                    <a:cubicBezTo>
                      <a:pt x="4529" y="1"/>
                      <a:pt x="0" y="4529"/>
                      <a:pt x="0" y="10103"/>
                    </a:cubicBezTo>
                    <a:cubicBezTo>
                      <a:pt x="0" y="15708"/>
                      <a:pt x="4529" y="20237"/>
                      <a:pt x="10103" y="20237"/>
                    </a:cubicBezTo>
                    <a:cubicBezTo>
                      <a:pt x="15708" y="20237"/>
                      <a:pt x="20237" y="15708"/>
                      <a:pt x="20237" y="10103"/>
                    </a:cubicBezTo>
                    <a:cubicBezTo>
                      <a:pt x="20237" y="4529"/>
                      <a:pt x="15708" y="1"/>
                      <a:pt x="101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40"/>
              <p:cNvSpPr/>
              <p:nvPr/>
            </p:nvSpPr>
            <p:spPr>
              <a:xfrm>
                <a:off x="2190776" y="3637093"/>
                <a:ext cx="420087" cy="535656"/>
              </a:xfrm>
              <a:custGeom>
                <a:rect b="b" l="l" r="r" t="t"/>
                <a:pathLst>
                  <a:path extrusionOk="0" fill="none" h="20111" w="15772">
                    <a:moveTo>
                      <a:pt x="3389" y="20110"/>
                    </a:moveTo>
                    <a:cubicBezTo>
                      <a:pt x="1298" y="17988"/>
                      <a:pt x="0" y="15043"/>
                      <a:pt x="0" y="11813"/>
                    </a:cubicBezTo>
                    <a:cubicBezTo>
                      <a:pt x="0" y="5289"/>
                      <a:pt x="5289" y="0"/>
                      <a:pt x="11813" y="0"/>
                    </a:cubicBezTo>
                    <a:cubicBezTo>
                      <a:pt x="13206" y="0"/>
                      <a:pt x="14536" y="254"/>
                      <a:pt x="15771" y="666"/>
                    </a:cubicBezTo>
                  </a:path>
                </a:pathLst>
              </a:custGeom>
              <a:noFill/>
              <a:ln cap="flat" cmpd="sng" w="7925">
                <a:solidFill>
                  <a:srgbClr val="CECECE"/>
                </a:solidFill>
                <a:prstDash val="solid"/>
                <a:miter lim="316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40"/>
              <p:cNvSpPr/>
              <p:nvPr/>
            </p:nvSpPr>
            <p:spPr>
              <a:xfrm>
                <a:off x="2505388" y="3722298"/>
                <a:ext cx="315492" cy="544925"/>
              </a:xfrm>
              <a:custGeom>
                <a:rect b="b" l="l" r="r" t="t"/>
                <a:pathLst>
                  <a:path extrusionOk="0" fill="none" h="20459" w="11845">
                    <a:moveTo>
                      <a:pt x="8108" y="0"/>
                    </a:moveTo>
                    <a:cubicBezTo>
                      <a:pt x="10388" y="2154"/>
                      <a:pt x="11845" y="5225"/>
                      <a:pt x="11845" y="8614"/>
                    </a:cubicBezTo>
                    <a:cubicBezTo>
                      <a:pt x="11845" y="15138"/>
                      <a:pt x="6556" y="20458"/>
                      <a:pt x="1" y="20458"/>
                    </a:cubicBezTo>
                  </a:path>
                </a:pathLst>
              </a:custGeom>
              <a:noFill/>
              <a:ln cap="flat" cmpd="sng" w="7925">
                <a:solidFill>
                  <a:srgbClr val="CECECE"/>
                </a:solidFill>
                <a:prstDash val="solid"/>
                <a:miter lim="316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1" name="Google Shape;241;p40"/>
            <p:cNvSpPr/>
            <p:nvPr/>
          </p:nvSpPr>
          <p:spPr>
            <a:xfrm>
              <a:off x="488073" y="40968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40"/>
          <p:cNvSpPr txBox="1"/>
          <p:nvPr/>
        </p:nvSpPr>
        <p:spPr>
          <a:xfrm>
            <a:off x="6354525" y="1798475"/>
            <a:ext cx="1863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Plataforma gratuita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para todos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6446763" y="2849638"/>
            <a:ext cx="1863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Agiliza trabajo 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al contar con  herramientas de revisión de código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8340991" y="1881665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6402900" y="3961875"/>
            <a:ext cx="1783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Y muchas ventajas más!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cómo asistencia por IA (Github Copilot)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1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1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1"/>
          <p:cNvSpPr txBox="1"/>
          <p:nvPr/>
        </p:nvSpPr>
        <p:spPr>
          <a:xfrm>
            <a:off x="7785587" y="201807"/>
            <a:ext cx="870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solidFill>
                  <a:srgbClr val="59595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solidFill>
                <a:srgbClr val="59595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254" name="Google Shape;254;p41"/>
          <p:cNvSpPr txBox="1"/>
          <p:nvPr>
            <p:ph type="title"/>
          </p:nvPr>
        </p:nvSpPr>
        <p:spPr>
          <a:xfrm>
            <a:off x="1497675" y="414300"/>
            <a:ext cx="614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 Qu</a:t>
            </a:r>
            <a:r>
              <a:rPr lang="es">
                <a:solidFill>
                  <a:schemeClr val="dk1"/>
                </a:solidFill>
              </a:rPr>
              <a:t>é es</a:t>
            </a:r>
            <a:r>
              <a:rPr lang="es">
                <a:solidFill>
                  <a:schemeClr val="dk1"/>
                </a:solidFill>
              </a:rPr>
              <a:t> Google </a:t>
            </a:r>
            <a:r>
              <a:rPr lang="es">
                <a:solidFill>
                  <a:srgbClr val="FCBD24"/>
                </a:solidFill>
              </a:rPr>
              <a:t>Colab</a:t>
            </a:r>
            <a:r>
              <a:rPr lang="e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41"/>
          <p:cNvSpPr/>
          <p:nvPr/>
        </p:nvSpPr>
        <p:spPr>
          <a:xfrm>
            <a:off x="2941973" y="1777921"/>
            <a:ext cx="3260177" cy="2951424"/>
          </a:xfrm>
          <a:custGeom>
            <a:rect b="b" l="l" r="r" t="t"/>
            <a:pathLst>
              <a:path extrusionOk="0" fill="none" h="110810" w="122402">
                <a:moveTo>
                  <a:pt x="25335" y="0"/>
                </a:moveTo>
                <a:cubicBezTo>
                  <a:pt x="10008" y="11148"/>
                  <a:pt x="0" y="29199"/>
                  <a:pt x="0" y="49594"/>
                </a:cubicBezTo>
                <a:cubicBezTo>
                  <a:pt x="0" y="83416"/>
                  <a:pt x="27394" y="110810"/>
                  <a:pt x="61185" y="110810"/>
                </a:cubicBezTo>
                <a:cubicBezTo>
                  <a:pt x="95007" y="110810"/>
                  <a:pt x="122401" y="83416"/>
                  <a:pt x="122401" y="49594"/>
                </a:cubicBezTo>
                <a:cubicBezTo>
                  <a:pt x="122401" y="29199"/>
                  <a:pt x="112394" y="11116"/>
                  <a:pt x="97034" y="0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901300" y="1811100"/>
            <a:ext cx="18639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Jupyter Notebooks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archivos con bloques de código y de texto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57" name="Google Shape;257;p41"/>
          <p:cNvGrpSpPr/>
          <p:nvPr/>
        </p:nvGrpSpPr>
        <p:grpSpPr>
          <a:xfrm>
            <a:off x="8343402" y="3961718"/>
            <a:ext cx="630131" cy="630131"/>
            <a:chOff x="6323089" y="3637093"/>
            <a:chExt cx="630131" cy="630131"/>
          </a:xfrm>
        </p:grpSpPr>
        <p:sp>
          <p:nvSpPr>
            <p:cNvPr id="258" name="Google Shape;258;p41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41"/>
          <p:cNvGrpSpPr/>
          <p:nvPr/>
        </p:nvGrpSpPr>
        <p:grpSpPr>
          <a:xfrm>
            <a:off x="8343389" y="2852131"/>
            <a:ext cx="630131" cy="630104"/>
            <a:chOff x="6323089" y="2499219"/>
            <a:chExt cx="630131" cy="630104"/>
          </a:xfrm>
        </p:grpSpPr>
        <p:sp>
          <p:nvSpPr>
            <p:cNvPr id="262" name="Google Shape;262;p41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solidFill>
              <a:schemeClr val="accent4"/>
            </a:solidFill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solidFill>
              <a:schemeClr val="accent4"/>
            </a:solidFill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41"/>
          <p:cNvGrpSpPr/>
          <p:nvPr/>
        </p:nvGrpSpPr>
        <p:grpSpPr>
          <a:xfrm>
            <a:off x="170626" y="1772368"/>
            <a:ext cx="630104" cy="630131"/>
            <a:chOff x="2190776" y="1361318"/>
            <a:chExt cx="630104" cy="630131"/>
          </a:xfrm>
        </p:grpSpPr>
        <p:sp>
          <p:nvSpPr>
            <p:cNvPr id="266" name="Google Shape;266;p41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41"/>
          <p:cNvGrpSpPr/>
          <p:nvPr/>
        </p:nvGrpSpPr>
        <p:grpSpPr>
          <a:xfrm>
            <a:off x="170626" y="2859719"/>
            <a:ext cx="630104" cy="630104"/>
            <a:chOff x="2190776" y="2499219"/>
            <a:chExt cx="630104" cy="630104"/>
          </a:xfrm>
        </p:grpSpPr>
        <p:sp>
          <p:nvSpPr>
            <p:cNvPr id="270" name="Google Shape;270;p41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solidFill>
              <a:srgbClr val="FCBD24"/>
            </a:solidFill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solidFill>
              <a:srgbClr val="FCBD24"/>
            </a:solidFill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41"/>
          <p:cNvSpPr/>
          <p:nvPr/>
        </p:nvSpPr>
        <p:spPr>
          <a:xfrm>
            <a:off x="2820928" y="2034558"/>
            <a:ext cx="504440" cy="27"/>
          </a:xfrm>
          <a:custGeom>
            <a:rect b="b" l="l" r="r" t="t"/>
            <a:pathLst>
              <a:path extrusionOk="0" fill="none" h="1" w="18939">
                <a:moveTo>
                  <a:pt x="1" y="0"/>
                </a:moveTo>
                <a:lnTo>
                  <a:pt x="18939" y="0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2820928" y="4338977"/>
            <a:ext cx="716162" cy="27"/>
          </a:xfrm>
          <a:custGeom>
            <a:rect b="b" l="l" r="r" t="t"/>
            <a:pathLst>
              <a:path extrusionOk="0" fill="none" h="1" w="26888">
                <a:moveTo>
                  <a:pt x="1" y="1"/>
                </a:moveTo>
                <a:lnTo>
                  <a:pt x="26888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2820928" y="3186761"/>
            <a:ext cx="127395" cy="27"/>
          </a:xfrm>
          <a:custGeom>
            <a:rect b="b" l="l" r="r" t="t"/>
            <a:pathLst>
              <a:path extrusionOk="0" fill="none" h="1" w="4783">
                <a:moveTo>
                  <a:pt x="1" y="1"/>
                </a:moveTo>
                <a:lnTo>
                  <a:pt x="4783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1"/>
          <p:cNvSpPr/>
          <p:nvPr/>
        </p:nvSpPr>
        <p:spPr>
          <a:xfrm>
            <a:off x="5818751" y="2034558"/>
            <a:ext cx="504440" cy="27"/>
          </a:xfrm>
          <a:custGeom>
            <a:rect b="b" l="l" r="r" t="t"/>
            <a:pathLst>
              <a:path extrusionOk="0" fill="none" h="1" w="18939">
                <a:moveTo>
                  <a:pt x="18939" y="0"/>
                </a:moveTo>
                <a:lnTo>
                  <a:pt x="1" y="0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1"/>
          <p:cNvSpPr/>
          <p:nvPr/>
        </p:nvSpPr>
        <p:spPr>
          <a:xfrm>
            <a:off x="5607029" y="4344052"/>
            <a:ext cx="716162" cy="27"/>
          </a:xfrm>
          <a:custGeom>
            <a:rect b="b" l="l" r="r" t="t"/>
            <a:pathLst>
              <a:path extrusionOk="0" fill="none" h="1" w="26888">
                <a:moveTo>
                  <a:pt x="26888" y="1"/>
                </a:moveTo>
                <a:lnTo>
                  <a:pt x="1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1"/>
          <p:cNvSpPr/>
          <p:nvPr/>
        </p:nvSpPr>
        <p:spPr>
          <a:xfrm>
            <a:off x="6195808" y="3189299"/>
            <a:ext cx="127395" cy="27"/>
          </a:xfrm>
          <a:custGeom>
            <a:rect b="b" l="l" r="r" t="t"/>
            <a:pathLst>
              <a:path extrusionOk="0" fill="none" h="1" w="4783">
                <a:moveTo>
                  <a:pt x="4783" y="1"/>
                </a:moveTo>
                <a:lnTo>
                  <a:pt x="1" y="1"/>
                </a:ln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3800" y="1864813"/>
            <a:ext cx="24765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/>
          <p:nvPr/>
        </p:nvSpPr>
        <p:spPr>
          <a:xfrm>
            <a:off x="8352685" y="1832997"/>
            <a:ext cx="612392" cy="539652"/>
          </a:xfrm>
          <a:custGeom>
            <a:rect b="b" l="l" r="r" t="t"/>
            <a:pathLst>
              <a:path extrusionOk="0" h="20261" w="22992">
                <a:moveTo>
                  <a:pt x="11488" y="0"/>
                </a:moveTo>
                <a:cubicBezTo>
                  <a:pt x="7517" y="0"/>
                  <a:pt x="3747" y="2363"/>
                  <a:pt x="2122" y="6258"/>
                </a:cubicBezTo>
                <a:cubicBezTo>
                  <a:pt x="0" y="11420"/>
                  <a:pt x="2439" y="17342"/>
                  <a:pt x="7601" y="19495"/>
                </a:cubicBezTo>
                <a:cubicBezTo>
                  <a:pt x="8872" y="20014"/>
                  <a:pt x="10186" y="20261"/>
                  <a:pt x="11478" y="20261"/>
                </a:cubicBezTo>
                <a:cubicBezTo>
                  <a:pt x="15465" y="20261"/>
                  <a:pt x="19236" y="17915"/>
                  <a:pt x="20838" y="14017"/>
                </a:cubicBezTo>
                <a:cubicBezTo>
                  <a:pt x="22992" y="8823"/>
                  <a:pt x="20522" y="2901"/>
                  <a:pt x="15360" y="779"/>
                </a:cubicBezTo>
                <a:cubicBezTo>
                  <a:pt x="14093" y="250"/>
                  <a:pt x="12780" y="0"/>
                  <a:pt x="11488" y="0"/>
                </a:cubicBezTo>
                <a:close/>
              </a:path>
            </a:pathLst>
          </a:custGeom>
          <a:solidFill>
            <a:srgbClr val="FCBD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1"/>
          <p:cNvSpPr/>
          <p:nvPr/>
        </p:nvSpPr>
        <p:spPr>
          <a:xfrm>
            <a:off x="8553433" y="1787931"/>
            <a:ext cx="420087" cy="535656"/>
          </a:xfrm>
          <a:custGeom>
            <a:rect b="b" l="l" r="r" t="t"/>
            <a:pathLst>
              <a:path extrusionOk="0" fill="none" h="20111" w="15772">
                <a:moveTo>
                  <a:pt x="12383" y="20111"/>
                </a:moveTo>
                <a:cubicBezTo>
                  <a:pt x="14473" y="17989"/>
                  <a:pt x="15772" y="15044"/>
                  <a:pt x="15772" y="11813"/>
                </a:cubicBezTo>
                <a:cubicBezTo>
                  <a:pt x="15772" y="5289"/>
                  <a:pt x="10483" y="1"/>
                  <a:pt x="3959" y="1"/>
                </a:cubicBezTo>
                <a:cubicBezTo>
                  <a:pt x="2566" y="1"/>
                  <a:pt x="1235" y="254"/>
                  <a:pt x="0" y="698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1"/>
          <p:cNvSpPr/>
          <p:nvPr/>
        </p:nvSpPr>
        <p:spPr>
          <a:xfrm>
            <a:off x="8343389" y="1873136"/>
            <a:ext cx="315518" cy="544925"/>
          </a:xfrm>
          <a:custGeom>
            <a:rect b="b" l="l" r="r" t="t"/>
            <a:pathLst>
              <a:path extrusionOk="0" fill="none" h="20459" w="11846">
                <a:moveTo>
                  <a:pt x="3738" y="0"/>
                </a:moveTo>
                <a:cubicBezTo>
                  <a:pt x="1458" y="2154"/>
                  <a:pt x="1" y="5226"/>
                  <a:pt x="1" y="8614"/>
                </a:cubicBezTo>
                <a:cubicBezTo>
                  <a:pt x="1" y="15138"/>
                  <a:pt x="5321" y="20458"/>
                  <a:pt x="11845" y="20458"/>
                </a:cubicBezTo>
              </a:path>
            </a:pathLst>
          </a:custGeom>
          <a:noFill/>
          <a:ln cap="flat" cmpd="sng" w="7925">
            <a:solidFill>
              <a:srgbClr val="CECEC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6379575" y="1785150"/>
            <a:ext cx="18639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Plataforma gratuita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 con opción de premium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8475241" y="1919378"/>
            <a:ext cx="367261" cy="366364"/>
          </a:xfrm>
          <a:custGeom>
            <a:rect b="b" l="l" r="r" t="t"/>
            <a:pathLst>
              <a:path extrusionOk="0" h="12666" w="12697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876163" y="2871313"/>
            <a:ext cx="19368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Barlow"/>
                <a:ea typeface="Barlow"/>
                <a:cs typeface="Barlow"/>
                <a:sym typeface="Barlow"/>
              </a:rPr>
              <a:t>Permite ejecutar</a:t>
            </a:r>
            <a:r>
              <a:rPr b="1" lang="es" sz="1200"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Python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en  </a:t>
            </a: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Navegador Web</a:t>
            </a:r>
            <a:endParaRPr sz="15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6" name="Google Shape;286;p41"/>
          <p:cNvSpPr txBox="1"/>
          <p:nvPr/>
        </p:nvSpPr>
        <p:spPr>
          <a:xfrm>
            <a:off x="6378925" y="2848275"/>
            <a:ext cx="19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Barlow"/>
                <a:ea typeface="Barlow"/>
                <a:cs typeface="Barlow"/>
                <a:sym typeface="Barlow"/>
              </a:rPr>
              <a:t>Especializado en análisis de datos y </a:t>
            </a: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Aprendizaje automático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7" name="Google Shape;287;p41"/>
          <p:cNvSpPr txBox="1"/>
          <p:nvPr/>
        </p:nvSpPr>
        <p:spPr>
          <a:xfrm>
            <a:off x="885850" y="3931550"/>
            <a:ext cx="22722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Usa</a:t>
            </a: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 archivos .ipynb 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para guardar la información de los notebooks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88" name="Google Shape;288;p41"/>
          <p:cNvGrpSpPr/>
          <p:nvPr/>
        </p:nvGrpSpPr>
        <p:grpSpPr>
          <a:xfrm>
            <a:off x="170626" y="3947043"/>
            <a:ext cx="630104" cy="630131"/>
            <a:chOff x="336226" y="3931530"/>
            <a:chExt cx="630104" cy="630131"/>
          </a:xfrm>
        </p:grpSpPr>
        <p:grpSp>
          <p:nvGrpSpPr>
            <p:cNvPr id="289" name="Google Shape;289;p41"/>
            <p:cNvGrpSpPr/>
            <p:nvPr/>
          </p:nvGrpSpPr>
          <p:grpSpPr>
            <a:xfrm>
              <a:off x="336226" y="3931530"/>
              <a:ext cx="630104" cy="630131"/>
              <a:chOff x="2190776" y="3637093"/>
              <a:chExt cx="630104" cy="630131"/>
            </a:xfrm>
          </p:grpSpPr>
          <p:sp>
            <p:nvSpPr>
              <p:cNvPr id="290" name="Google Shape;290;p41"/>
              <p:cNvSpPr/>
              <p:nvPr/>
            </p:nvSpPr>
            <p:spPr>
              <a:xfrm>
                <a:off x="2236321" y="3682639"/>
                <a:ext cx="539012" cy="539012"/>
              </a:xfrm>
              <a:custGeom>
                <a:rect b="b" l="l" r="r" t="t"/>
                <a:pathLst>
                  <a:path extrusionOk="0" h="20237" w="20237">
                    <a:moveTo>
                      <a:pt x="10103" y="1"/>
                    </a:moveTo>
                    <a:cubicBezTo>
                      <a:pt x="4529" y="1"/>
                      <a:pt x="0" y="4529"/>
                      <a:pt x="0" y="10103"/>
                    </a:cubicBezTo>
                    <a:cubicBezTo>
                      <a:pt x="0" y="15708"/>
                      <a:pt x="4529" y="20237"/>
                      <a:pt x="10103" y="20237"/>
                    </a:cubicBezTo>
                    <a:cubicBezTo>
                      <a:pt x="15708" y="20237"/>
                      <a:pt x="20237" y="15708"/>
                      <a:pt x="20237" y="10103"/>
                    </a:cubicBezTo>
                    <a:cubicBezTo>
                      <a:pt x="20237" y="4529"/>
                      <a:pt x="15708" y="1"/>
                      <a:pt x="101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2190776" y="3637093"/>
                <a:ext cx="420087" cy="535656"/>
              </a:xfrm>
              <a:custGeom>
                <a:rect b="b" l="l" r="r" t="t"/>
                <a:pathLst>
                  <a:path extrusionOk="0" fill="none" h="20111" w="15772">
                    <a:moveTo>
                      <a:pt x="3389" y="20110"/>
                    </a:moveTo>
                    <a:cubicBezTo>
                      <a:pt x="1298" y="17988"/>
                      <a:pt x="0" y="15043"/>
                      <a:pt x="0" y="11813"/>
                    </a:cubicBezTo>
                    <a:cubicBezTo>
                      <a:pt x="0" y="5289"/>
                      <a:pt x="5289" y="0"/>
                      <a:pt x="11813" y="0"/>
                    </a:cubicBezTo>
                    <a:cubicBezTo>
                      <a:pt x="13206" y="0"/>
                      <a:pt x="14536" y="254"/>
                      <a:pt x="15771" y="666"/>
                    </a:cubicBezTo>
                  </a:path>
                </a:pathLst>
              </a:custGeom>
              <a:noFill/>
              <a:ln cap="flat" cmpd="sng" w="7925">
                <a:solidFill>
                  <a:srgbClr val="CECECE"/>
                </a:solidFill>
                <a:prstDash val="solid"/>
                <a:miter lim="316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2505388" y="3722298"/>
                <a:ext cx="315492" cy="544925"/>
              </a:xfrm>
              <a:custGeom>
                <a:rect b="b" l="l" r="r" t="t"/>
                <a:pathLst>
                  <a:path extrusionOk="0" fill="none" h="20459" w="11845">
                    <a:moveTo>
                      <a:pt x="8108" y="0"/>
                    </a:moveTo>
                    <a:cubicBezTo>
                      <a:pt x="10388" y="2154"/>
                      <a:pt x="11845" y="5225"/>
                      <a:pt x="11845" y="8614"/>
                    </a:cubicBezTo>
                    <a:cubicBezTo>
                      <a:pt x="11845" y="15138"/>
                      <a:pt x="6556" y="20458"/>
                      <a:pt x="1" y="20458"/>
                    </a:cubicBezTo>
                  </a:path>
                </a:pathLst>
              </a:custGeom>
              <a:noFill/>
              <a:ln cap="flat" cmpd="sng" w="7925">
                <a:solidFill>
                  <a:srgbClr val="CECECE"/>
                </a:solidFill>
                <a:prstDash val="solid"/>
                <a:miter lim="31669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3" name="Google Shape;293;p41"/>
            <p:cNvSpPr/>
            <p:nvPr/>
          </p:nvSpPr>
          <p:spPr>
            <a:xfrm>
              <a:off x="488073" y="40968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41"/>
          <p:cNvGrpSpPr/>
          <p:nvPr/>
        </p:nvGrpSpPr>
        <p:grpSpPr>
          <a:xfrm>
            <a:off x="302059" y="1926430"/>
            <a:ext cx="367248" cy="321486"/>
            <a:chOff x="-45674075" y="3586425"/>
            <a:chExt cx="300900" cy="265450"/>
          </a:xfrm>
        </p:grpSpPr>
        <p:sp>
          <p:nvSpPr>
            <p:cNvPr id="295" name="Google Shape;295;p41"/>
            <p:cNvSpPr/>
            <p:nvPr/>
          </p:nvSpPr>
          <p:spPr>
            <a:xfrm>
              <a:off x="-45674075" y="3586425"/>
              <a:ext cx="300125" cy="70925"/>
            </a:xfrm>
            <a:custGeom>
              <a:rect b="b" l="l" r="r" t="t"/>
              <a:pathLst>
                <a:path extrusionOk="0" h="2837" w="12005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-45673275" y="3675425"/>
              <a:ext cx="300100" cy="176450"/>
            </a:xfrm>
            <a:custGeom>
              <a:rect b="b" l="l" r="r" t="t"/>
              <a:pathLst>
                <a:path extrusionOk="0" h="7058" w="12004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7" name="Google Shape;297;p41"/>
          <p:cNvSpPr txBox="1"/>
          <p:nvPr/>
        </p:nvSpPr>
        <p:spPr>
          <a:xfrm>
            <a:off x="6379574" y="4008488"/>
            <a:ext cx="2076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latin typeface="Barlow"/>
                <a:ea typeface="Barlow"/>
                <a:cs typeface="Barlow"/>
                <a:sym typeface="Barlow"/>
              </a:rPr>
              <a:t>Hardware optimizado</a:t>
            </a:r>
            <a:r>
              <a:rPr lang="es" sz="1200">
                <a:latin typeface="Barlow"/>
                <a:ea typeface="Barlow"/>
                <a:cs typeface="Barlow"/>
                <a:sym typeface="Barlow"/>
              </a:rPr>
              <a:t> de uso remoto, como GPUs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625" y="2964713"/>
            <a:ext cx="420100" cy="42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41"/>
          <p:cNvGrpSpPr/>
          <p:nvPr/>
        </p:nvGrpSpPr>
        <p:grpSpPr>
          <a:xfrm>
            <a:off x="8523296" y="2989922"/>
            <a:ext cx="298377" cy="354519"/>
            <a:chOff x="-48233050" y="3569725"/>
            <a:chExt cx="252050" cy="299475"/>
          </a:xfrm>
        </p:grpSpPr>
        <p:sp>
          <p:nvSpPr>
            <p:cNvPr id="300" name="Google Shape;300;p41"/>
            <p:cNvSpPr/>
            <p:nvPr/>
          </p:nvSpPr>
          <p:spPr>
            <a:xfrm>
              <a:off x="-48233050" y="3569725"/>
              <a:ext cx="252050" cy="299475"/>
            </a:xfrm>
            <a:custGeom>
              <a:rect b="b" l="l" r="r" t="t"/>
              <a:pathLst>
                <a:path extrusionOk="0" h="11979" w="10082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-48170050" y="3622650"/>
              <a:ext cx="100050" cy="103225"/>
            </a:xfrm>
            <a:custGeom>
              <a:rect b="b" l="l" r="r" t="t"/>
              <a:pathLst>
                <a:path extrusionOk="0" h="4129" w="4002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-48129100" y="3665200"/>
              <a:ext cx="18150" cy="18125"/>
            </a:xfrm>
            <a:custGeom>
              <a:rect b="b" l="l" r="r" t="t"/>
              <a:pathLst>
                <a:path extrusionOk="0" h="725" w="72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41"/>
          <p:cNvGrpSpPr/>
          <p:nvPr/>
        </p:nvGrpSpPr>
        <p:grpSpPr>
          <a:xfrm>
            <a:off x="8487162" y="4094062"/>
            <a:ext cx="356205" cy="356205"/>
            <a:chOff x="-44512325" y="3176075"/>
            <a:chExt cx="300900" cy="300900"/>
          </a:xfrm>
        </p:grpSpPr>
        <p:sp>
          <p:nvSpPr>
            <p:cNvPr id="304" name="Google Shape;304;p41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42"/>
          <p:cNvGrpSpPr/>
          <p:nvPr/>
        </p:nvGrpSpPr>
        <p:grpSpPr>
          <a:xfrm>
            <a:off x="292898" y="1653119"/>
            <a:ext cx="4486811" cy="3293660"/>
            <a:chOff x="772450" y="1217238"/>
            <a:chExt cx="4494001" cy="3113100"/>
          </a:xfrm>
        </p:grpSpPr>
        <p:sp>
          <p:nvSpPr>
            <p:cNvPr id="312" name="Google Shape;312;p42"/>
            <p:cNvSpPr/>
            <p:nvPr/>
          </p:nvSpPr>
          <p:spPr>
            <a:xfrm>
              <a:off x="772450" y="1217238"/>
              <a:ext cx="4494000" cy="3113100"/>
            </a:xfrm>
            <a:prstGeom prst="roundRect">
              <a:avLst>
                <a:gd fmla="val 4929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3" name="Google Shape;313;p42"/>
            <p:cNvGrpSpPr/>
            <p:nvPr/>
          </p:nvGrpSpPr>
          <p:grpSpPr>
            <a:xfrm>
              <a:off x="4870615" y="4012739"/>
              <a:ext cx="395836" cy="317468"/>
              <a:chOff x="7773503" y="3775953"/>
              <a:chExt cx="395836" cy="317468"/>
            </a:xfrm>
          </p:grpSpPr>
          <p:sp>
            <p:nvSpPr>
              <p:cNvPr id="314" name="Google Shape;314;p42"/>
              <p:cNvSpPr/>
              <p:nvPr/>
            </p:nvSpPr>
            <p:spPr>
              <a:xfrm flipH="1">
                <a:off x="7780650" y="3781625"/>
                <a:ext cx="384000" cy="311700"/>
              </a:xfrm>
              <a:prstGeom prst="rtTriangle">
                <a:avLst/>
              </a:pr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2"/>
              <p:cNvSpPr/>
              <p:nvPr/>
            </p:nvSpPr>
            <p:spPr>
              <a:xfrm>
                <a:off x="7773503" y="3775953"/>
                <a:ext cx="395836" cy="317468"/>
              </a:xfrm>
              <a:custGeom>
                <a:rect b="b" l="l" r="r" t="t"/>
                <a:pathLst>
                  <a:path extrusionOk="0" h="209550" w="261278">
                    <a:moveTo>
                      <a:pt x="66406" y="0"/>
                    </a:moveTo>
                    <a:lnTo>
                      <a:pt x="64625" y="71"/>
                    </a:lnTo>
                    <a:lnTo>
                      <a:pt x="62915" y="143"/>
                    </a:lnTo>
                    <a:lnTo>
                      <a:pt x="61205" y="356"/>
                    </a:lnTo>
                    <a:lnTo>
                      <a:pt x="59495" y="499"/>
                    </a:lnTo>
                    <a:lnTo>
                      <a:pt x="57785" y="784"/>
                    </a:lnTo>
                    <a:lnTo>
                      <a:pt x="56146" y="1069"/>
                    </a:lnTo>
                    <a:lnTo>
                      <a:pt x="54436" y="1354"/>
                    </a:lnTo>
                    <a:lnTo>
                      <a:pt x="51158" y="2138"/>
                    </a:lnTo>
                    <a:lnTo>
                      <a:pt x="47952" y="3064"/>
                    </a:lnTo>
                    <a:lnTo>
                      <a:pt x="44746" y="4133"/>
                    </a:lnTo>
                    <a:lnTo>
                      <a:pt x="41682" y="5344"/>
                    </a:lnTo>
                    <a:lnTo>
                      <a:pt x="38689" y="6698"/>
                    </a:lnTo>
                    <a:lnTo>
                      <a:pt x="35697" y="8265"/>
                    </a:lnTo>
                    <a:lnTo>
                      <a:pt x="32847" y="9904"/>
                    </a:lnTo>
                    <a:lnTo>
                      <a:pt x="30068" y="11685"/>
                    </a:lnTo>
                    <a:lnTo>
                      <a:pt x="27432" y="13538"/>
                    </a:lnTo>
                    <a:lnTo>
                      <a:pt x="24867" y="15604"/>
                    </a:lnTo>
                    <a:lnTo>
                      <a:pt x="22373" y="17742"/>
                    </a:lnTo>
                    <a:lnTo>
                      <a:pt x="20022" y="20022"/>
                    </a:lnTo>
                    <a:lnTo>
                      <a:pt x="17742" y="22373"/>
                    </a:lnTo>
                    <a:lnTo>
                      <a:pt x="15604" y="24867"/>
                    </a:lnTo>
                    <a:lnTo>
                      <a:pt x="13538" y="27432"/>
                    </a:lnTo>
                    <a:lnTo>
                      <a:pt x="11685" y="30139"/>
                    </a:lnTo>
                    <a:lnTo>
                      <a:pt x="9904" y="32847"/>
                    </a:lnTo>
                    <a:lnTo>
                      <a:pt x="8194" y="35697"/>
                    </a:lnTo>
                    <a:lnTo>
                      <a:pt x="6698" y="38689"/>
                    </a:lnTo>
                    <a:lnTo>
                      <a:pt x="5344" y="41682"/>
                    </a:lnTo>
                    <a:lnTo>
                      <a:pt x="4133" y="44817"/>
                    </a:lnTo>
                    <a:lnTo>
                      <a:pt x="3064" y="47952"/>
                    </a:lnTo>
                    <a:lnTo>
                      <a:pt x="2138" y="51158"/>
                    </a:lnTo>
                    <a:lnTo>
                      <a:pt x="1354" y="54436"/>
                    </a:lnTo>
                    <a:lnTo>
                      <a:pt x="1069" y="56146"/>
                    </a:lnTo>
                    <a:lnTo>
                      <a:pt x="784" y="57785"/>
                    </a:lnTo>
                    <a:lnTo>
                      <a:pt x="499" y="59495"/>
                    </a:lnTo>
                    <a:lnTo>
                      <a:pt x="285" y="61205"/>
                    </a:lnTo>
                    <a:lnTo>
                      <a:pt x="143" y="62915"/>
                    </a:lnTo>
                    <a:lnTo>
                      <a:pt x="71" y="64696"/>
                    </a:lnTo>
                    <a:lnTo>
                      <a:pt x="0" y="66406"/>
                    </a:lnTo>
                    <a:lnTo>
                      <a:pt x="0" y="68187"/>
                    </a:lnTo>
                    <a:lnTo>
                      <a:pt x="0" y="209550"/>
                    </a:lnTo>
                    <a:lnTo>
                      <a:pt x="261278" y="0"/>
                    </a:lnTo>
                    <a:close/>
                  </a:path>
                </a:pathLst>
              </a:custGeom>
              <a:solidFill>
                <a:srgbClr val="7777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42"/>
          <p:cNvSpPr txBox="1"/>
          <p:nvPr>
            <p:ph idx="4294967295" type="body"/>
          </p:nvPr>
        </p:nvSpPr>
        <p:spPr>
          <a:xfrm>
            <a:off x="542650" y="1907925"/>
            <a:ext cx="3987300" cy="25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En los bloques de códigos podemos </a:t>
            </a:r>
            <a:r>
              <a:rPr lang="es" sz="2000">
                <a:solidFill>
                  <a:srgbClr val="EC3A3B"/>
                </a:solidFill>
              </a:rPr>
              <a:t>ejecutar</a:t>
            </a:r>
            <a:r>
              <a:rPr lang="es" sz="2000"/>
              <a:t> python. </a:t>
            </a:r>
            <a:endParaRPr b="1" i="1" sz="2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Además, es posible ejecutar </a:t>
            </a:r>
            <a:r>
              <a:rPr lang="es" sz="2000">
                <a:solidFill>
                  <a:srgbClr val="EC3A3B"/>
                </a:solidFill>
              </a:rPr>
              <a:t>comandos de la terminal</a:t>
            </a:r>
            <a:r>
              <a:rPr lang="es" sz="2000"/>
              <a:t> dentro de estos bloques de código con el síbolo “!” al inicio.</a:t>
            </a:r>
            <a:endParaRPr sz="2000"/>
          </a:p>
        </p:txBody>
      </p:sp>
      <p:sp>
        <p:nvSpPr>
          <p:cNvPr id="317" name="Google Shape;317;p42"/>
          <p:cNvSpPr/>
          <p:nvPr/>
        </p:nvSpPr>
        <p:spPr>
          <a:xfrm>
            <a:off x="5028525" y="1723050"/>
            <a:ext cx="3766500" cy="1697400"/>
          </a:xfrm>
          <a:prstGeom prst="roundRect">
            <a:avLst>
              <a:gd fmla="val 8112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2"/>
          <p:cNvSpPr/>
          <p:nvPr/>
        </p:nvSpPr>
        <p:spPr>
          <a:xfrm>
            <a:off x="5028525" y="3714300"/>
            <a:ext cx="3766500" cy="1232400"/>
          </a:xfrm>
          <a:prstGeom prst="roundRect">
            <a:avLst>
              <a:gd fmla="val 16454" name="adj"/>
            </a:avLst>
          </a:prstGeom>
          <a:solidFill>
            <a:srgbClr val="36363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42"/>
          <p:cNvPicPr preferRelativeResize="0"/>
          <p:nvPr/>
        </p:nvPicPr>
        <p:blipFill rotWithShape="1">
          <a:blip r:embed="rId3">
            <a:alphaModFix/>
          </a:blip>
          <a:srcRect b="0" l="1845" r="0" t="0"/>
          <a:stretch/>
        </p:blipFill>
        <p:spPr>
          <a:xfrm>
            <a:off x="5169013" y="3857050"/>
            <a:ext cx="3485525" cy="9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42"/>
          <p:cNvPicPr preferRelativeResize="0"/>
          <p:nvPr/>
        </p:nvPicPr>
        <p:blipFill rotWithShape="1">
          <a:blip r:embed="rId4">
            <a:alphaModFix/>
          </a:blip>
          <a:srcRect b="0" l="1941" r="0" t="0"/>
          <a:stretch/>
        </p:blipFill>
        <p:spPr>
          <a:xfrm>
            <a:off x="5169025" y="1753704"/>
            <a:ext cx="3485500" cy="1636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 title="Logo-Phytolearning-1.png"/>
          <p:cNvPicPr preferRelativeResize="0"/>
          <p:nvPr/>
        </p:nvPicPr>
        <p:blipFill rotWithShape="1">
          <a:blip r:embed="rId5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2" title="Logo-Phytolearning-1.png"/>
          <p:cNvPicPr preferRelativeResize="0"/>
          <p:nvPr/>
        </p:nvPicPr>
        <p:blipFill rotWithShape="1">
          <a:blip r:embed="rId6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2"/>
          <p:cNvSpPr txBox="1"/>
          <p:nvPr/>
        </p:nvSpPr>
        <p:spPr>
          <a:xfrm>
            <a:off x="7785587" y="201807"/>
            <a:ext cx="8703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solidFill>
                  <a:srgbClr val="595959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solidFill>
                <a:srgbClr val="595959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25" name="Google Shape;325;p42"/>
          <p:cNvSpPr txBox="1"/>
          <p:nvPr>
            <p:ph type="title"/>
          </p:nvPr>
        </p:nvSpPr>
        <p:spPr>
          <a:xfrm>
            <a:off x="1497675" y="414300"/>
            <a:ext cx="6148800" cy="10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¿ Cómo </a:t>
            </a:r>
            <a:r>
              <a:rPr lang="es">
                <a:solidFill>
                  <a:srgbClr val="FF9900"/>
                </a:solidFill>
              </a:rPr>
              <a:t>funciona</a:t>
            </a:r>
            <a:r>
              <a:rPr lang="es">
                <a:solidFill>
                  <a:schemeClr val="dk1"/>
                </a:solidFill>
              </a:rPr>
              <a:t> Google </a:t>
            </a:r>
            <a:r>
              <a:rPr lang="es">
                <a:solidFill>
                  <a:srgbClr val="FCBD24"/>
                </a:solidFill>
              </a:rPr>
              <a:t>Colab</a:t>
            </a:r>
            <a:r>
              <a:rPr lang="es">
                <a:solidFill>
                  <a:schemeClr val="dk1"/>
                </a:solidFill>
              </a:rPr>
              <a:t>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¿Cómo </a:t>
            </a:r>
            <a:r>
              <a:rPr lang="es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funciona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Google </a:t>
            </a:r>
            <a:r>
              <a:rPr lang="es">
                <a:solidFill>
                  <a:srgbClr val="FCBD24"/>
                </a:solidFill>
                <a:latin typeface="Raleway"/>
                <a:ea typeface="Raleway"/>
                <a:cs typeface="Raleway"/>
                <a:sym typeface="Raleway"/>
              </a:rPr>
              <a:t>Colab</a:t>
            </a: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254513" y="1088375"/>
            <a:ext cx="8634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&gt;</a:t>
            </a:r>
            <a:r>
              <a:rPr lang="e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En los bloques de texto utilizamos un sistema de lenguaje que le da formato al texto llamado </a:t>
            </a:r>
            <a:r>
              <a:rPr b="1" lang="e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Markdown</a:t>
            </a:r>
            <a:r>
              <a:rPr lang="es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el cual nos permite poner títulos, listas, citas, ecuaciones entre otros.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254588" y="1805375"/>
            <a:ext cx="8634900" cy="2262600"/>
          </a:xfrm>
          <a:prstGeom prst="roundRect">
            <a:avLst>
              <a:gd fmla="val 3369" name="adj"/>
            </a:avLst>
          </a:prstGeom>
          <a:solidFill>
            <a:srgbClr val="403C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000" y="1849650"/>
            <a:ext cx="8531625" cy="21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254538" y="4134725"/>
            <a:ext cx="39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*Notar que las ecuaciones funcionan con LaTeX.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4759913" y="4134725"/>
            <a:ext cx="412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>
                <a:latin typeface="Barlow"/>
                <a:ea typeface="Barlow"/>
                <a:cs typeface="Barlow"/>
                <a:sym typeface="Barlow"/>
              </a:rPr>
              <a:t>* Para más detalles ver esta</a:t>
            </a:r>
            <a:r>
              <a:rPr i="1" lang="es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i="1" lang="es" u="sng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Guía sobre Markdown</a:t>
            </a:r>
            <a:r>
              <a:rPr i="1" lang="es">
                <a:solidFill>
                  <a:srgbClr val="FF99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  <a:endParaRPr i="1">
              <a:solidFill>
                <a:srgbClr val="FF99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6" name="Google Shape;336;p43" title="Logo-Phytolearning-1.png"/>
          <p:cNvPicPr preferRelativeResize="0"/>
          <p:nvPr/>
        </p:nvPicPr>
        <p:blipFill rotWithShape="1">
          <a:blip r:embed="rId5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 title="Logo-Phytolearning-1.png"/>
          <p:cNvPicPr preferRelativeResize="0"/>
          <p:nvPr/>
        </p:nvPicPr>
        <p:blipFill rotWithShape="1">
          <a:blip r:embed="rId6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3"/>
          <p:cNvSpPr txBox="1"/>
          <p:nvPr>
            <p:ph idx="4294967295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Abrir un </a:t>
            </a: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Google </a:t>
            </a:r>
            <a:r>
              <a:rPr lang="es">
                <a:solidFill>
                  <a:srgbClr val="FCBD2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Colab</a:t>
            </a:r>
            <a:endParaRPr/>
          </a:p>
        </p:txBody>
      </p:sp>
      <p:pic>
        <p:nvPicPr>
          <p:cNvPr id="345" name="Google Shape;345;p44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4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4"/>
          <p:cNvSpPr/>
          <p:nvPr/>
        </p:nvSpPr>
        <p:spPr>
          <a:xfrm>
            <a:off x="1376547" y="1017726"/>
            <a:ext cx="6390900" cy="4003800"/>
          </a:xfrm>
          <a:prstGeom prst="roundRect">
            <a:avLst>
              <a:gd fmla="val 3369" name="adj"/>
            </a:avLst>
          </a:prstGeom>
          <a:solidFill>
            <a:srgbClr val="282424"/>
          </a:solidFill>
          <a:ln>
            <a:noFill/>
          </a:ln>
        </p:spPr>
        <p:txBody>
          <a:bodyPr anchorCtr="0" anchor="ctr" bIns="98625" lIns="98625" spcFirstLastPara="1" rIns="98625" wrap="square" tIns="98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4"/>
          <p:cNvSpPr txBox="1"/>
          <p:nvPr>
            <p:ph idx="4294967295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3600" y="1080100"/>
            <a:ext cx="6196803" cy="38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4"/>
          <p:cNvSpPr/>
          <p:nvPr/>
        </p:nvSpPr>
        <p:spPr>
          <a:xfrm>
            <a:off x="1784775" y="1479600"/>
            <a:ext cx="212700" cy="1386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Abrir un Google </a:t>
            </a:r>
            <a:r>
              <a:rPr lang="es">
                <a:solidFill>
                  <a:srgbClr val="FCBD2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Colab</a:t>
            </a:r>
            <a:endParaRPr/>
          </a:p>
        </p:txBody>
      </p:sp>
      <p:pic>
        <p:nvPicPr>
          <p:cNvPr id="357" name="Google Shape;357;p45" title="Logo-Phytolearning-1.png"/>
          <p:cNvPicPr preferRelativeResize="0"/>
          <p:nvPr/>
        </p:nvPicPr>
        <p:blipFill rotWithShape="1">
          <a:blip r:embed="rId3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5" title="Logo-Phytolearning-1.png"/>
          <p:cNvPicPr preferRelativeResize="0"/>
          <p:nvPr/>
        </p:nvPicPr>
        <p:blipFill rotWithShape="1">
          <a:blip r:embed="rId4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5"/>
          <p:cNvSpPr/>
          <p:nvPr/>
        </p:nvSpPr>
        <p:spPr>
          <a:xfrm>
            <a:off x="1376547" y="1017726"/>
            <a:ext cx="6390900" cy="4003800"/>
          </a:xfrm>
          <a:prstGeom prst="roundRect">
            <a:avLst>
              <a:gd fmla="val 3369" name="adj"/>
            </a:avLst>
          </a:prstGeom>
          <a:solidFill>
            <a:srgbClr val="282424"/>
          </a:solidFill>
          <a:ln>
            <a:noFill/>
          </a:ln>
        </p:spPr>
        <p:txBody>
          <a:bodyPr anchorCtr="0" anchor="ctr" bIns="98625" lIns="98625" spcFirstLastPara="1" rIns="98625" wrap="square" tIns="98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 txBox="1"/>
          <p:nvPr>
            <p:ph idx="4294967295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pic>
        <p:nvPicPr>
          <p:cNvPr id="362" name="Google Shape;36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9626" y="1104150"/>
            <a:ext cx="6124739" cy="3830949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5"/>
          <p:cNvSpPr/>
          <p:nvPr/>
        </p:nvSpPr>
        <p:spPr>
          <a:xfrm>
            <a:off x="1858000" y="1960450"/>
            <a:ext cx="652500" cy="1914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63636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Abrir un Google </a:t>
            </a:r>
            <a:r>
              <a:rPr lang="es">
                <a:solidFill>
                  <a:srgbClr val="FCBD24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Colab</a:t>
            </a:r>
            <a:endParaRPr/>
          </a:p>
        </p:txBody>
      </p:sp>
      <p:grpSp>
        <p:nvGrpSpPr>
          <p:cNvPr id="369" name="Google Shape;369;p46"/>
          <p:cNvGrpSpPr/>
          <p:nvPr/>
        </p:nvGrpSpPr>
        <p:grpSpPr>
          <a:xfrm>
            <a:off x="1376547" y="1017726"/>
            <a:ext cx="6390919" cy="4003750"/>
            <a:chOff x="1609975" y="1152475"/>
            <a:chExt cx="5924100" cy="3711300"/>
          </a:xfrm>
        </p:grpSpPr>
        <p:sp>
          <p:nvSpPr>
            <p:cNvPr id="370" name="Google Shape;370;p46"/>
            <p:cNvSpPr/>
            <p:nvPr/>
          </p:nvSpPr>
          <p:spPr>
            <a:xfrm>
              <a:off x="1609975" y="1152475"/>
              <a:ext cx="5924100" cy="3711300"/>
            </a:xfrm>
            <a:prstGeom prst="roundRect">
              <a:avLst>
                <a:gd fmla="val 3369" name="adj"/>
              </a:avLst>
            </a:prstGeom>
            <a:solidFill>
              <a:srgbClr val="282424"/>
            </a:solidFill>
            <a:ln>
              <a:noFill/>
            </a:ln>
          </p:spPr>
          <p:txBody>
            <a:bodyPr anchorCtr="0" anchor="ctr" bIns="98625" lIns="98625" spcFirstLastPara="1" rIns="98625" wrap="square" tIns="986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71" name="Google Shape;371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92525" y="1204237"/>
              <a:ext cx="5758950" cy="360777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2" name="Google Shape;372;p46" title="Logo-Phytolearning-1.png"/>
          <p:cNvPicPr preferRelativeResize="0"/>
          <p:nvPr/>
        </p:nvPicPr>
        <p:blipFill rotWithShape="1">
          <a:blip r:embed="rId4">
            <a:alphaModFix/>
          </a:blip>
          <a:srcRect b="0" l="0" r="58414" t="0"/>
          <a:stretch/>
        </p:blipFill>
        <p:spPr>
          <a:xfrm>
            <a:off x="0" y="0"/>
            <a:ext cx="407652" cy="5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6" title="Logo-Phytolearning-1.png"/>
          <p:cNvPicPr preferRelativeResize="0"/>
          <p:nvPr/>
        </p:nvPicPr>
        <p:blipFill rotWithShape="1">
          <a:blip r:embed="rId5">
            <a:alphaModFix/>
          </a:blip>
          <a:srcRect b="0" l="33453" r="0" t="35337"/>
          <a:stretch/>
        </p:blipFill>
        <p:spPr>
          <a:xfrm>
            <a:off x="396054" y="179284"/>
            <a:ext cx="652397" cy="384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8728" y="0"/>
            <a:ext cx="595272" cy="59527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6"/>
          <p:cNvSpPr txBox="1"/>
          <p:nvPr>
            <p:ph idx="4294967295" type="subTitle"/>
          </p:nvPr>
        </p:nvSpPr>
        <p:spPr>
          <a:xfrm>
            <a:off x="7785587" y="201807"/>
            <a:ext cx="870300" cy="191400"/>
          </a:xfrm>
          <a:prstGeom prst="rect">
            <a:avLst/>
          </a:prstGeom>
        </p:spPr>
        <p:txBody>
          <a:bodyPr anchorCtr="0" anchor="t" bIns="36925" lIns="36925" spcFirstLastPara="1" rIns="36925" wrap="square" tIns="36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646"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Python_learning</a:t>
            </a:r>
            <a:endParaRPr sz="646"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</p:txBody>
      </p:sp>
      <p:sp>
        <p:nvSpPr>
          <p:cNvPr id="376" name="Google Shape;376;p46"/>
          <p:cNvSpPr/>
          <p:nvPr/>
        </p:nvSpPr>
        <p:spPr>
          <a:xfrm>
            <a:off x="2255625" y="3255125"/>
            <a:ext cx="652500" cy="1914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&amp; Colorful Interface for Business Infographics by Slidesgo">
  <a:themeElements>
    <a:clrScheme name="Simple Light">
      <a:dk1>
        <a:srgbClr val="363636"/>
      </a:dk1>
      <a:lt1>
        <a:srgbClr val="FFFFFF"/>
      </a:lt1>
      <a:dk2>
        <a:srgbClr val="FCCF78"/>
      </a:dk2>
      <a:lt2>
        <a:srgbClr val="F57DC6"/>
      </a:lt2>
      <a:accent1>
        <a:srgbClr val="6AA1F7"/>
      </a:accent1>
      <a:accent2>
        <a:srgbClr val="9D59DB"/>
      </a:accent2>
      <a:accent3>
        <a:srgbClr val="B3D5F2"/>
      </a:accent3>
      <a:accent4>
        <a:srgbClr val="9AE6AE"/>
      </a:accent4>
      <a:accent5>
        <a:srgbClr val="777777"/>
      </a:accent5>
      <a:accent6>
        <a:srgbClr val="464646"/>
      </a:accent6>
      <a:hlink>
        <a:srgbClr val="FCCF7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